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39" r:id="rId2"/>
    <p:sldId id="540" r:id="rId3"/>
    <p:sldId id="541" r:id="rId4"/>
    <p:sldId id="542" r:id="rId5"/>
    <p:sldId id="543" r:id="rId6"/>
    <p:sldId id="544" r:id="rId7"/>
    <p:sldId id="548" r:id="rId8"/>
    <p:sldId id="550" r:id="rId9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8FFD"/>
    <a:srgbClr val="DADADA"/>
    <a:srgbClr val="FDC0E5"/>
    <a:srgbClr val="C1CEFF"/>
    <a:srgbClr val="C8FEC8"/>
    <a:srgbClr val="FC0128"/>
    <a:srgbClr val="790015"/>
    <a:srgbClr val="CF0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 varScale="1">
        <p:scale>
          <a:sx n="183" d="100"/>
          <a:sy n="183" d="100"/>
        </p:scale>
        <p:origin x="-22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66" y="-72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254375" y="9145588"/>
            <a:ext cx="808038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98" tIns="46988" rIns="92298" bIns="46988">
            <a:spAutoFit/>
          </a:bodyPr>
          <a:lstStyle/>
          <a:p>
            <a:pPr algn="ctr" defTabSz="917575">
              <a:lnSpc>
                <a:spcPct val="90000"/>
              </a:lnSpc>
              <a:defRPr/>
            </a:pPr>
            <a:r>
              <a:rPr lang="en-US" sz="1300">
                <a:latin typeface="Arial" pitchFamily="34" charset="0"/>
              </a:rPr>
              <a:t>Page </a:t>
            </a:r>
            <a:fld id="{6885CFF2-79D5-44F3-BF46-06AFF65A6F9E}" type="slidenum">
              <a:rPr lang="en-US" sz="1300">
                <a:latin typeface="Arial" pitchFamily="34" charset="0"/>
              </a:rPr>
              <a:pPr algn="ctr" defTabSz="917575">
                <a:lnSpc>
                  <a:spcPct val="90000"/>
                </a:lnSpc>
                <a:defRPr/>
              </a:pPr>
              <a:t>‹#›</a:t>
            </a:fld>
            <a:endParaRPr lang="en-US" sz="130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851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349625" y="9145588"/>
            <a:ext cx="620713" cy="2587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298" tIns="46988" rIns="92298" bIns="46988">
            <a:spAutoFit/>
          </a:bodyPr>
          <a:lstStyle/>
          <a:p>
            <a:pPr algn="ctr" defTabSz="917575">
              <a:lnSpc>
                <a:spcPct val="90000"/>
              </a:lnSpc>
              <a:defRPr/>
            </a:pPr>
            <a:r>
              <a:rPr lang="en-US" sz="1300">
                <a:latin typeface="Arial" pitchFamily="34" charset="0"/>
              </a:rPr>
              <a:t>0 - </a:t>
            </a:r>
            <a:fld id="{3E296E0E-D4CB-4E8D-9BF9-C45E459BF58E}" type="slidenum">
              <a:rPr lang="en-US" sz="1300">
                <a:latin typeface="Arial" pitchFamily="34" charset="0"/>
              </a:rPr>
              <a:pPr algn="ctr" defTabSz="917575">
                <a:lnSpc>
                  <a:spcPct val="90000"/>
                </a:lnSpc>
                <a:defRPr/>
              </a:pPr>
              <a:t>‹#›</a:t>
            </a:fld>
            <a:endParaRPr lang="en-US" sz="1300">
              <a:latin typeface="Arial" pitchFamily="34" charset="0"/>
            </a:endParaRPr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5" tIns="46988" rIns="95655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9798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654" rIns="95654"/>
          <a:lstStyle/>
          <a:p>
            <a:endParaRPr lang="fr-FR" smtClean="0">
              <a:latin typeface="Arial" charset="0"/>
            </a:endParaRPr>
          </a:p>
        </p:txBody>
      </p:sp>
      <p:sp>
        <p:nvSpPr>
          <p:cNvPr id="573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 lIns="95654" rIns="95654"/>
          <a:lstStyle/>
          <a:p>
            <a:r>
              <a:rPr lang="en-US" smtClean="0">
                <a:latin typeface="Arial" charset="0"/>
              </a:rPr>
              <a:t>We merely want to survey them.</a:t>
            </a:r>
          </a:p>
          <a:p>
            <a:r>
              <a:rPr lang="en-US" smtClean="0">
                <a:latin typeface="Arial" charset="0"/>
              </a:rPr>
              <a:t>For a complete introduction to timethreads, refer to Buhr, 1992.</a:t>
            </a:r>
          </a:p>
        </p:txBody>
      </p:sp>
      <p:sp>
        <p:nvSpPr>
          <p:cNvPr id="583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534400" y="6477000"/>
            <a:ext cx="355600" cy="206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>
              <a:lnSpc>
                <a:spcPct val="85000"/>
              </a:lnSpc>
              <a:defRPr/>
            </a:pPr>
            <a:r>
              <a:rPr lang="en-US" sz="1200" b="1">
                <a:latin typeface="Arial" pitchFamily="34" charset="0"/>
              </a:rPr>
              <a:t> </a:t>
            </a:r>
            <a:fld id="{EB9B4DD6-06C4-4C0A-B846-678B71C91BAB}" type="slidenum">
              <a:rPr lang="en-US" sz="1200" b="1">
                <a:latin typeface="Arial" pitchFamily="34" charset="0"/>
              </a:rPr>
              <a:pPr algn="r">
                <a:lnSpc>
                  <a:spcPct val="85000"/>
                </a:lnSpc>
                <a:defRPr/>
              </a:pPr>
              <a:t>‹#›</a:t>
            </a:fld>
            <a:endParaRPr lang="en-US" sz="1200" b="1">
              <a:latin typeface="Arial" pitchFamily="34" charset="0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28588" y="6413500"/>
            <a:ext cx="8850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82550" y="88900"/>
            <a:ext cx="8958263" cy="582613"/>
          </a:xfrm>
          <a:prstGeom prst="roundRect">
            <a:avLst>
              <a:gd name="adj" fmla="val 12486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191000" y="228600"/>
            <a:ext cx="752475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89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981200"/>
            <a:ext cx="7772400" cy="4114800"/>
          </a:xfrm>
          <a:noFill/>
          <a:ln w="12700"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79000"/>
              </a:lnSpc>
              <a:buFontTx/>
              <a:buNone/>
            </a:pPr>
            <a:endParaRPr lang="en-US" sz="4000" smtClean="0"/>
          </a:p>
          <a:p>
            <a:pPr algn="ctr">
              <a:lnSpc>
                <a:spcPct val="79000"/>
              </a:lnSpc>
              <a:buFontTx/>
              <a:buNone/>
            </a:pPr>
            <a:r>
              <a:rPr lang="en-US" sz="4000" smtClean="0"/>
              <a:t>Use Case Maps</a:t>
            </a:r>
          </a:p>
          <a:p>
            <a:pPr algn="ctr">
              <a:lnSpc>
                <a:spcPct val="79000"/>
              </a:lnSpc>
              <a:buFontTx/>
              <a:buNone/>
            </a:pPr>
            <a:r>
              <a:rPr lang="en-US" sz="4000" smtClean="0"/>
              <a:t>(URN-FR)</a:t>
            </a:r>
          </a:p>
          <a:p>
            <a:pPr algn="ctr">
              <a:lnSpc>
                <a:spcPct val="79000"/>
              </a:lnSpc>
              <a:buFontTx/>
              <a:buNone/>
            </a:pPr>
            <a:endParaRPr lang="en-US" sz="4000" smtClean="0"/>
          </a:p>
          <a:p>
            <a:pPr algn="ctr">
              <a:lnSpc>
                <a:spcPct val="79000"/>
              </a:lnSpc>
              <a:buFontTx/>
              <a:buNone/>
            </a:pPr>
            <a:endParaRPr lang="en-US" smtClean="0"/>
          </a:p>
          <a:p>
            <a:pPr algn="ctr">
              <a:lnSpc>
                <a:spcPct val="79000"/>
              </a:lnSpc>
              <a:buFontTx/>
              <a:buNone/>
            </a:pPr>
            <a:endParaRPr lang="en-US" smtClean="0"/>
          </a:p>
          <a:p>
            <a:pPr algn="ctr">
              <a:lnSpc>
                <a:spcPct val="79000"/>
              </a:lnSpc>
              <a:buFontTx/>
              <a:buNone/>
            </a:pPr>
            <a:endParaRPr lang="en-US" sz="4000" smtClean="0"/>
          </a:p>
          <a:p>
            <a:pPr algn="ctr">
              <a:lnSpc>
                <a:spcPct val="79000"/>
              </a:lnSpc>
              <a:buFontTx/>
              <a:buNone/>
            </a:pPr>
            <a:endParaRPr lang="en-US" sz="4000" smtClean="0"/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313113" y="228600"/>
            <a:ext cx="2516187" cy="304800"/>
          </a:xfrm>
          <a:noFill/>
        </p:spPr>
        <p:txBody>
          <a:bodyPr wrap="square" lIns="90487" tIns="44450" rIns="90487" bIns="44450" anchor="ctr"/>
          <a:lstStyle/>
          <a:p>
            <a:r>
              <a:rPr lang="en-US" smtClean="0"/>
              <a:t>Use-Case Maps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289050" y="2025650"/>
            <a:ext cx="6565900" cy="1458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just">
              <a:lnSpc>
                <a:spcPct val="90000"/>
              </a:lnSpc>
              <a:spcBef>
                <a:spcPct val="40000"/>
              </a:spcBef>
            </a:pPr>
            <a:r>
              <a:rPr lang="en-US" sz="2800" b="1">
                <a:latin typeface="Helvetica" pitchFamily="34" charset="0"/>
              </a:rPr>
              <a:t>“</a:t>
            </a:r>
            <a:r>
              <a:rPr lang="en-US" b="1">
                <a:latin typeface="Helvetica" pitchFamily="34" charset="0"/>
              </a:rPr>
              <a:t>Use-case maps</a:t>
            </a:r>
            <a:r>
              <a:rPr lang="en-US" sz="2800" b="1">
                <a:latin typeface="Helvetica" pitchFamily="34" charset="0"/>
              </a:rPr>
              <a:t> </a:t>
            </a:r>
            <a:r>
              <a:rPr lang="en-US" b="1">
                <a:latin typeface="Helvetica" pitchFamily="34" charset="0"/>
              </a:rPr>
              <a:t>trace the global dynamic flow of causality through the components of the system, that result from each use case.”	(Buhr and Casselman, 1996)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139950" y="4044950"/>
            <a:ext cx="1663700" cy="749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sz="1200">
                <a:latin typeface="Helvetica" pitchFamily="34" charset="0"/>
              </a:rPr>
              <a:t>User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873750" y="4730750"/>
            <a:ext cx="1282700" cy="901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 anchor="ctr"/>
          <a:lstStyle/>
          <a:p>
            <a:pPr algn="ctr"/>
            <a:r>
              <a:rPr lang="en-US" sz="1200">
                <a:latin typeface="Helvetica" pitchFamily="34" charset="0"/>
              </a:rPr>
              <a:t>System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3911600" y="4445000"/>
            <a:ext cx="1778000" cy="635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3187700" y="4559300"/>
            <a:ext cx="177800" cy="177800"/>
          </a:xfrm>
          <a:prstGeom prst="ellipse">
            <a:avLst/>
          </a:prstGeom>
          <a:solidFill>
            <a:srgbClr val="FDC0E5"/>
          </a:solidFill>
          <a:ln w="127000">
            <a:solidFill>
              <a:srgbClr val="FDC0E5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Freeform 8"/>
          <p:cNvSpPr>
            <a:spLocks/>
          </p:cNvSpPr>
          <p:nvPr/>
        </p:nvSpPr>
        <p:spPr bwMode="auto">
          <a:xfrm>
            <a:off x="2514600" y="4191000"/>
            <a:ext cx="4497388" cy="1220788"/>
          </a:xfrm>
          <a:custGeom>
            <a:avLst/>
            <a:gdLst>
              <a:gd name="T0" fmla="*/ 1330642586 w 2833"/>
              <a:gd name="T1" fmla="*/ 725805265 h 769"/>
              <a:gd name="T2" fmla="*/ 2147483647 w 2833"/>
              <a:gd name="T3" fmla="*/ 1451610531 h 769"/>
              <a:gd name="T4" fmla="*/ 2147483647 w 2833"/>
              <a:gd name="T5" fmla="*/ 1935480972 h 769"/>
              <a:gd name="T6" fmla="*/ 2147483647 w 2833"/>
              <a:gd name="T7" fmla="*/ 1935480972 h 769"/>
              <a:gd name="T8" fmla="*/ 2147483647 w 2833"/>
              <a:gd name="T9" fmla="*/ 1814513461 h 769"/>
              <a:gd name="T10" fmla="*/ 2147483647 w 2833"/>
              <a:gd name="T11" fmla="*/ 1088707997 h 769"/>
              <a:gd name="T12" fmla="*/ 2147483647 w 2833"/>
              <a:gd name="T13" fmla="*/ 725805265 h 769"/>
              <a:gd name="T14" fmla="*/ 2147483647 w 2833"/>
              <a:gd name="T15" fmla="*/ 241935121 h 769"/>
              <a:gd name="T16" fmla="*/ 0 w 2833"/>
              <a:gd name="T17" fmla="*/ 0 h 7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33"/>
              <a:gd name="T28" fmla="*/ 0 h 769"/>
              <a:gd name="T29" fmla="*/ 2833 w 2833"/>
              <a:gd name="T30" fmla="*/ 769 h 7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33" h="769">
                <a:moveTo>
                  <a:pt x="528" y="288"/>
                </a:moveTo>
                <a:lnTo>
                  <a:pt x="1392" y="576"/>
                </a:lnTo>
                <a:lnTo>
                  <a:pt x="2064" y="768"/>
                </a:lnTo>
                <a:lnTo>
                  <a:pt x="2400" y="768"/>
                </a:lnTo>
                <a:lnTo>
                  <a:pt x="2784" y="720"/>
                </a:lnTo>
                <a:lnTo>
                  <a:pt x="2832" y="432"/>
                </a:lnTo>
                <a:lnTo>
                  <a:pt x="2112" y="288"/>
                </a:lnTo>
                <a:lnTo>
                  <a:pt x="1248" y="96"/>
                </a:lnTo>
                <a:lnTo>
                  <a:pt x="0" y="0"/>
                </a:lnTo>
              </a:path>
            </a:pathLst>
          </a:custGeom>
          <a:noFill/>
          <a:ln w="127000" cap="rnd" cmpd="sng">
            <a:solidFill>
              <a:srgbClr val="FDC0E5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438400" y="4102100"/>
            <a:ext cx="0" cy="177800"/>
          </a:xfrm>
          <a:prstGeom prst="line">
            <a:avLst/>
          </a:prstGeom>
          <a:noFill/>
          <a:ln w="127000">
            <a:solidFill>
              <a:srgbClr val="FDC0E5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711950" y="4806950"/>
            <a:ext cx="368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026150" y="5264150"/>
            <a:ext cx="368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94038" y="220663"/>
            <a:ext cx="2955925" cy="368300"/>
          </a:xfrm>
        </p:spPr>
        <p:txBody>
          <a:bodyPr/>
          <a:lstStyle/>
          <a:p>
            <a:r>
              <a:rPr lang="en-US" smtClean="0"/>
              <a:t>Bank Machine UCM</a:t>
            </a:r>
          </a:p>
        </p:txBody>
      </p:sp>
      <p:grpSp>
        <p:nvGrpSpPr>
          <p:cNvPr id="16387" name="Group 3"/>
          <p:cNvGrpSpPr>
            <a:grpSpLocks/>
          </p:cNvGrpSpPr>
          <p:nvPr/>
        </p:nvGrpSpPr>
        <p:grpSpPr bwMode="auto">
          <a:xfrm>
            <a:off x="495300" y="2185988"/>
            <a:ext cx="690563" cy="1485900"/>
            <a:chOff x="312" y="1377"/>
            <a:chExt cx="435" cy="936"/>
          </a:xfrm>
        </p:grpSpPr>
        <p:sp>
          <p:nvSpPr>
            <p:cNvPr id="16433" name="Oval 4"/>
            <p:cNvSpPr>
              <a:spLocks noChangeArrowheads="1"/>
            </p:cNvSpPr>
            <p:nvPr/>
          </p:nvSpPr>
          <p:spPr bwMode="auto">
            <a:xfrm>
              <a:off x="441" y="1377"/>
              <a:ext cx="180" cy="19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4" name="Line 5"/>
            <p:cNvSpPr>
              <a:spLocks noChangeShapeType="1"/>
            </p:cNvSpPr>
            <p:nvPr/>
          </p:nvSpPr>
          <p:spPr bwMode="auto">
            <a:xfrm>
              <a:off x="531" y="1584"/>
              <a:ext cx="0" cy="4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5" name="Line 6"/>
            <p:cNvSpPr>
              <a:spLocks noChangeShapeType="1"/>
            </p:cNvSpPr>
            <p:nvPr/>
          </p:nvSpPr>
          <p:spPr bwMode="auto">
            <a:xfrm flipH="1">
              <a:off x="315" y="2052"/>
              <a:ext cx="216" cy="2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6" name="Line 7"/>
            <p:cNvSpPr>
              <a:spLocks noChangeShapeType="1"/>
            </p:cNvSpPr>
            <p:nvPr/>
          </p:nvSpPr>
          <p:spPr bwMode="auto">
            <a:xfrm>
              <a:off x="531" y="2049"/>
              <a:ext cx="216" cy="2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7" name="Line 8"/>
            <p:cNvSpPr>
              <a:spLocks noChangeShapeType="1"/>
            </p:cNvSpPr>
            <p:nvPr/>
          </p:nvSpPr>
          <p:spPr bwMode="auto">
            <a:xfrm flipH="1">
              <a:off x="312" y="1653"/>
              <a:ext cx="216" cy="2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38" name="Line 9"/>
            <p:cNvSpPr>
              <a:spLocks noChangeShapeType="1"/>
            </p:cNvSpPr>
            <p:nvPr/>
          </p:nvSpPr>
          <p:spPr bwMode="auto">
            <a:xfrm>
              <a:off x="531" y="1650"/>
              <a:ext cx="216" cy="2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8" name="Oval 10"/>
          <p:cNvSpPr>
            <a:spLocks noChangeArrowheads="1"/>
          </p:cNvSpPr>
          <p:nvPr/>
        </p:nvSpPr>
        <p:spPr bwMode="auto">
          <a:xfrm>
            <a:off x="1389063" y="2197100"/>
            <a:ext cx="314325" cy="328613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11"/>
          <p:cNvSpPr>
            <a:spLocks noChangeArrowheads="1"/>
          </p:cNvSpPr>
          <p:nvPr/>
        </p:nvSpPr>
        <p:spPr bwMode="auto">
          <a:xfrm>
            <a:off x="3028950" y="2171700"/>
            <a:ext cx="1185863" cy="8429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Text Box 12"/>
          <p:cNvSpPr txBox="1">
            <a:spLocks noChangeArrowheads="1"/>
          </p:cNvSpPr>
          <p:nvPr/>
        </p:nvSpPr>
        <p:spPr bwMode="auto">
          <a:xfrm>
            <a:off x="3022600" y="2187575"/>
            <a:ext cx="1079500" cy="280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400" b="1"/>
              <a:t>card reader</a:t>
            </a:r>
          </a:p>
        </p:txBody>
      </p:sp>
      <p:sp>
        <p:nvSpPr>
          <p:cNvPr id="16391" name="Rectangle 13"/>
          <p:cNvSpPr>
            <a:spLocks noChangeArrowheads="1"/>
          </p:cNvSpPr>
          <p:nvPr/>
        </p:nvSpPr>
        <p:spPr bwMode="auto">
          <a:xfrm>
            <a:off x="3028950" y="3281363"/>
            <a:ext cx="1185863" cy="16144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2" name="Text Box 14"/>
          <p:cNvSpPr txBox="1">
            <a:spLocks noChangeArrowheads="1"/>
          </p:cNvSpPr>
          <p:nvPr/>
        </p:nvSpPr>
        <p:spPr bwMode="auto">
          <a:xfrm>
            <a:off x="3022600" y="3297238"/>
            <a:ext cx="1227138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400" b="1"/>
              <a:t>user interface</a:t>
            </a:r>
          </a:p>
        </p:txBody>
      </p:sp>
      <p:sp>
        <p:nvSpPr>
          <p:cNvPr id="16393" name="Rectangle 15"/>
          <p:cNvSpPr>
            <a:spLocks noChangeArrowheads="1"/>
          </p:cNvSpPr>
          <p:nvPr/>
        </p:nvSpPr>
        <p:spPr bwMode="auto">
          <a:xfrm>
            <a:off x="3028950" y="5081588"/>
            <a:ext cx="1185863" cy="8429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Text Box 16"/>
          <p:cNvSpPr txBox="1">
            <a:spLocks noChangeArrowheads="1"/>
          </p:cNvSpPr>
          <p:nvPr/>
        </p:nvSpPr>
        <p:spPr bwMode="auto">
          <a:xfrm>
            <a:off x="3022600" y="5097463"/>
            <a:ext cx="727075" cy="280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400" b="1"/>
              <a:t>printer</a:t>
            </a:r>
          </a:p>
        </p:txBody>
      </p:sp>
      <p:sp>
        <p:nvSpPr>
          <p:cNvPr id="16395" name="Rectangle 17"/>
          <p:cNvSpPr>
            <a:spLocks noChangeArrowheads="1"/>
          </p:cNvSpPr>
          <p:nvPr/>
        </p:nvSpPr>
        <p:spPr bwMode="auto">
          <a:xfrm>
            <a:off x="4668838" y="2405063"/>
            <a:ext cx="1614487" cy="27003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Text Box 18"/>
          <p:cNvSpPr txBox="1">
            <a:spLocks noChangeArrowheads="1"/>
          </p:cNvSpPr>
          <p:nvPr/>
        </p:nvSpPr>
        <p:spPr bwMode="auto">
          <a:xfrm>
            <a:off x="4660900" y="2432050"/>
            <a:ext cx="1512888" cy="2809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400" b="1"/>
              <a:t>central controller</a:t>
            </a:r>
          </a:p>
        </p:txBody>
      </p:sp>
      <p:grpSp>
        <p:nvGrpSpPr>
          <p:cNvPr id="16397" name="Group 19"/>
          <p:cNvGrpSpPr>
            <a:grpSpLocks/>
          </p:cNvGrpSpPr>
          <p:nvPr/>
        </p:nvGrpSpPr>
        <p:grpSpPr bwMode="auto">
          <a:xfrm>
            <a:off x="7461250" y="2967038"/>
            <a:ext cx="1192213" cy="1485900"/>
            <a:chOff x="1904" y="1368"/>
            <a:chExt cx="751" cy="531"/>
          </a:xfrm>
        </p:grpSpPr>
        <p:sp>
          <p:nvSpPr>
            <p:cNvPr id="16431" name="Rectangle 20"/>
            <p:cNvSpPr>
              <a:spLocks noChangeArrowheads="1"/>
            </p:cNvSpPr>
            <p:nvPr/>
          </p:nvSpPr>
          <p:spPr bwMode="auto">
            <a:xfrm>
              <a:off x="1908" y="1368"/>
              <a:ext cx="747" cy="53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2" name="Text Box 21"/>
            <p:cNvSpPr txBox="1">
              <a:spLocks noChangeArrowheads="1"/>
            </p:cNvSpPr>
            <p:nvPr/>
          </p:nvSpPr>
          <p:spPr bwMode="auto">
            <a:xfrm>
              <a:off x="1904" y="1378"/>
              <a:ext cx="334" cy="1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9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en-US" sz="1400" b="1"/>
                <a:t>CBS</a:t>
              </a:r>
            </a:p>
          </p:txBody>
        </p:sp>
      </p:grpSp>
      <p:sp>
        <p:nvSpPr>
          <p:cNvPr id="16398" name="Line 22"/>
          <p:cNvSpPr>
            <a:spLocks noChangeShapeType="1"/>
          </p:cNvSpPr>
          <p:nvPr/>
        </p:nvSpPr>
        <p:spPr bwMode="auto">
          <a:xfrm>
            <a:off x="1400175" y="3157538"/>
            <a:ext cx="0" cy="400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399" name="Group 23"/>
          <p:cNvGrpSpPr>
            <a:grpSpLocks/>
          </p:cNvGrpSpPr>
          <p:nvPr/>
        </p:nvGrpSpPr>
        <p:grpSpPr bwMode="auto">
          <a:xfrm>
            <a:off x="2822575" y="1657350"/>
            <a:ext cx="3635375" cy="4514850"/>
            <a:chOff x="1778" y="1044"/>
            <a:chExt cx="2290" cy="2844"/>
          </a:xfrm>
        </p:grpSpPr>
        <p:sp>
          <p:nvSpPr>
            <p:cNvPr id="16429" name="Rectangle 24"/>
            <p:cNvSpPr>
              <a:spLocks noChangeArrowheads="1"/>
            </p:cNvSpPr>
            <p:nvPr/>
          </p:nvSpPr>
          <p:spPr bwMode="auto">
            <a:xfrm>
              <a:off x="1782" y="1224"/>
              <a:ext cx="2286" cy="266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30" name="Text Box 25"/>
            <p:cNvSpPr txBox="1">
              <a:spLocks noChangeArrowheads="1"/>
            </p:cNvSpPr>
            <p:nvPr/>
          </p:nvSpPr>
          <p:spPr bwMode="auto">
            <a:xfrm>
              <a:off x="1778" y="1044"/>
              <a:ext cx="1016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lnSpc>
                  <a:spcPct val="89000"/>
                </a:lnSpc>
                <a:spcBef>
                  <a:spcPts val="1200"/>
                </a:spcBef>
                <a:spcAft>
                  <a:spcPts val="600"/>
                </a:spcAft>
              </a:pPr>
              <a:r>
                <a:rPr lang="en-US" sz="1800" b="1"/>
                <a:t>Bank Machine</a:t>
              </a:r>
            </a:p>
          </p:txBody>
        </p:sp>
      </p:grpSp>
      <p:sp>
        <p:nvSpPr>
          <p:cNvPr id="16400" name="Freeform 26"/>
          <p:cNvSpPr>
            <a:spLocks/>
          </p:cNvSpPr>
          <p:nvPr/>
        </p:nvSpPr>
        <p:spPr bwMode="auto">
          <a:xfrm>
            <a:off x="1547813" y="2320925"/>
            <a:ext cx="2268537" cy="239713"/>
          </a:xfrm>
          <a:custGeom>
            <a:avLst/>
            <a:gdLst>
              <a:gd name="T0" fmla="*/ 0 w 1429"/>
              <a:gd name="T1" fmla="*/ 50403222 h 151"/>
              <a:gd name="T2" fmla="*/ 1761588229 w 1429"/>
              <a:gd name="T3" fmla="*/ 32762892 h 151"/>
              <a:gd name="T4" fmla="*/ 2147483647 w 1429"/>
              <a:gd name="T5" fmla="*/ 244456460 h 151"/>
              <a:gd name="T6" fmla="*/ 2147483647 w 1429"/>
              <a:gd name="T7" fmla="*/ 380545127 h 151"/>
              <a:gd name="T8" fmla="*/ 0 60000 65536"/>
              <a:gd name="T9" fmla="*/ 0 60000 65536"/>
              <a:gd name="T10" fmla="*/ 0 60000 65536"/>
              <a:gd name="T11" fmla="*/ 0 60000 65536"/>
              <a:gd name="T12" fmla="*/ 0 w 1429"/>
              <a:gd name="T13" fmla="*/ 0 h 151"/>
              <a:gd name="T14" fmla="*/ 1429 w 1429"/>
              <a:gd name="T15" fmla="*/ 151 h 15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29" h="151">
                <a:moveTo>
                  <a:pt x="0" y="20"/>
                </a:moveTo>
                <a:cubicBezTo>
                  <a:pt x="115" y="19"/>
                  <a:pt x="496" y="0"/>
                  <a:pt x="699" y="13"/>
                </a:cubicBezTo>
                <a:cubicBezTo>
                  <a:pt x="902" y="26"/>
                  <a:pt x="1099" y="74"/>
                  <a:pt x="1221" y="97"/>
                </a:cubicBezTo>
                <a:cubicBezTo>
                  <a:pt x="1343" y="120"/>
                  <a:pt x="1386" y="140"/>
                  <a:pt x="1429" y="15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1" name="Freeform 27"/>
          <p:cNvSpPr>
            <a:spLocks/>
          </p:cNvSpPr>
          <p:nvPr/>
        </p:nvSpPr>
        <p:spPr bwMode="auto">
          <a:xfrm>
            <a:off x="3803650" y="2571750"/>
            <a:ext cx="1720850" cy="600075"/>
          </a:xfrm>
          <a:custGeom>
            <a:avLst/>
            <a:gdLst>
              <a:gd name="T0" fmla="*/ 0 w 1084"/>
              <a:gd name="T1" fmla="*/ 0 h 378"/>
              <a:gd name="T2" fmla="*/ 967739961 w 1084"/>
              <a:gd name="T3" fmla="*/ 330141255 h 378"/>
              <a:gd name="T4" fmla="*/ 2081648919 w 1084"/>
              <a:gd name="T5" fmla="*/ 567034378 h 378"/>
              <a:gd name="T6" fmla="*/ 2147483647 w 1084"/>
              <a:gd name="T7" fmla="*/ 748487157 h 378"/>
              <a:gd name="T8" fmla="*/ 2147483647 w 1084"/>
              <a:gd name="T9" fmla="*/ 952619152 h 37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84"/>
              <a:gd name="T16" fmla="*/ 0 h 378"/>
              <a:gd name="T17" fmla="*/ 1084 w 1084"/>
              <a:gd name="T18" fmla="*/ 378 h 37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84" h="378">
                <a:moveTo>
                  <a:pt x="0" y="0"/>
                </a:moveTo>
                <a:cubicBezTo>
                  <a:pt x="64" y="22"/>
                  <a:pt x="246" y="94"/>
                  <a:pt x="384" y="131"/>
                </a:cubicBezTo>
                <a:cubicBezTo>
                  <a:pt x="522" y="168"/>
                  <a:pt x="716" y="197"/>
                  <a:pt x="826" y="225"/>
                </a:cubicBezTo>
                <a:cubicBezTo>
                  <a:pt x="936" y="253"/>
                  <a:pt x="1000" y="272"/>
                  <a:pt x="1042" y="297"/>
                </a:cubicBezTo>
                <a:cubicBezTo>
                  <a:pt x="1084" y="322"/>
                  <a:pt x="1071" y="361"/>
                  <a:pt x="1078" y="37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2" name="Freeform 28"/>
          <p:cNvSpPr>
            <a:spLocks/>
          </p:cNvSpPr>
          <p:nvPr/>
        </p:nvSpPr>
        <p:spPr bwMode="auto">
          <a:xfrm>
            <a:off x="3457575" y="3143250"/>
            <a:ext cx="2066925" cy="498475"/>
          </a:xfrm>
          <a:custGeom>
            <a:avLst/>
            <a:gdLst>
              <a:gd name="T0" fmla="*/ 2147483647 w 1302"/>
              <a:gd name="T1" fmla="*/ 0 h 414"/>
              <a:gd name="T2" fmla="*/ 2147483647 w 1302"/>
              <a:gd name="T3" fmla="*/ 182665824 h 414"/>
              <a:gd name="T4" fmla="*/ 2147483647 w 1302"/>
              <a:gd name="T5" fmla="*/ 221808140 h 414"/>
              <a:gd name="T6" fmla="*/ 771167722 w 1302"/>
              <a:gd name="T7" fmla="*/ 391425723 h 414"/>
              <a:gd name="T8" fmla="*/ 246975319 w 1302"/>
              <a:gd name="T9" fmla="*/ 469711560 h 414"/>
              <a:gd name="T10" fmla="*/ 0 w 1302"/>
              <a:gd name="T11" fmla="*/ 600186750 h 41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302"/>
              <a:gd name="T19" fmla="*/ 0 h 414"/>
              <a:gd name="T20" fmla="*/ 1302 w 1302"/>
              <a:gd name="T21" fmla="*/ 414 h 41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302" h="414">
                <a:moveTo>
                  <a:pt x="1302" y="0"/>
                </a:moveTo>
                <a:cubicBezTo>
                  <a:pt x="1292" y="22"/>
                  <a:pt x="1296" y="100"/>
                  <a:pt x="1242" y="126"/>
                </a:cubicBezTo>
                <a:cubicBezTo>
                  <a:pt x="1188" y="152"/>
                  <a:pt x="1137" y="129"/>
                  <a:pt x="981" y="153"/>
                </a:cubicBezTo>
                <a:cubicBezTo>
                  <a:pt x="825" y="177"/>
                  <a:pt x="453" y="242"/>
                  <a:pt x="306" y="270"/>
                </a:cubicBezTo>
                <a:cubicBezTo>
                  <a:pt x="159" y="298"/>
                  <a:pt x="149" y="300"/>
                  <a:pt x="98" y="324"/>
                </a:cubicBezTo>
                <a:cubicBezTo>
                  <a:pt x="47" y="348"/>
                  <a:pt x="20" y="396"/>
                  <a:pt x="0" y="41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3" name="Freeform 29"/>
          <p:cNvSpPr>
            <a:spLocks/>
          </p:cNvSpPr>
          <p:nvPr/>
        </p:nvSpPr>
        <p:spPr bwMode="auto">
          <a:xfrm>
            <a:off x="3322638" y="3551238"/>
            <a:ext cx="4935537" cy="300037"/>
          </a:xfrm>
          <a:custGeom>
            <a:avLst/>
            <a:gdLst>
              <a:gd name="T0" fmla="*/ 221773757 w 3109"/>
              <a:gd name="T1" fmla="*/ 131047914 h 189"/>
              <a:gd name="T2" fmla="*/ 126007810 w 3109"/>
              <a:gd name="T3" fmla="*/ 400703352 h 189"/>
              <a:gd name="T4" fmla="*/ 977820616 w 3109"/>
              <a:gd name="T5" fmla="*/ 441025871 h 189"/>
              <a:gd name="T6" fmla="*/ 2147483647 w 3109"/>
              <a:gd name="T7" fmla="*/ 189010599 h 189"/>
              <a:gd name="T8" fmla="*/ 2147483647 w 3109"/>
              <a:gd name="T9" fmla="*/ 32761185 h 189"/>
              <a:gd name="T10" fmla="*/ 2147483647 w 3109"/>
              <a:gd name="T11" fmla="*/ 7559663 h 189"/>
              <a:gd name="T12" fmla="*/ 2147483647 w 3109"/>
              <a:gd name="T13" fmla="*/ 83164222 h 1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109"/>
              <a:gd name="T22" fmla="*/ 0 h 189"/>
              <a:gd name="T23" fmla="*/ 3109 w 3109"/>
              <a:gd name="T24" fmla="*/ 189 h 1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109" h="189">
                <a:moveTo>
                  <a:pt x="88" y="52"/>
                </a:moveTo>
                <a:cubicBezTo>
                  <a:pt x="82" y="70"/>
                  <a:pt x="0" y="139"/>
                  <a:pt x="50" y="159"/>
                </a:cubicBezTo>
                <a:cubicBezTo>
                  <a:pt x="100" y="179"/>
                  <a:pt x="194" y="189"/>
                  <a:pt x="388" y="175"/>
                </a:cubicBezTo>
                <a:cubicBezTo>
                  <a:pt x="582" y="161"/>
                  <a:pt x="948" y="102"/>
                  <a:pt x="1217" y="75"/>
                </a:cubicBezTo>
                <a:cubicBezTo>
                  <a:pt x="1486" y="48"/>
                  <a:pt x="1733" y="25"/>
                  <a:pt x="2000" y="13"/>
                </a:cubicBezTo>
                <a:cubicBezTo>
                  <a:pt x="2267" y="1"/>
                  <a:pt x="2634" y="0"/>
                  <a:pt x="2819" y="3"/>
                </a:cubicBezTo>
                <a:cubicBezTo>
                  <a:pt x="3004" y="6"/>
                  <a:pt x="3075" y="14"/>
                  <a:pt x="3109" y="33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Freeform 30"/>
          <p:cNvSpPr>
            <a:spLocks/>
          </p:cNvSpPr>
          <p:nvPr/>
        </p:nvSpPr>
        <p:spPr bwMode="auto">
          <a:xfrm>
            <a:off x="3511550" y="3613150"/>
            <a:ext cx="4895850" cy="800100"/>
          </a:xfrm>
          <a:custGeom>
            <a:avLst/>
            <a:gdLst>
              <a:gd name="T0" fmla="*/ 2147483647 w 3084"/>
              <a:gd name="T1" fmla="*/ 0 h 504"/>
              <a:gd name="T2" fmla="*/ 2147483647 w 3084"/>
              <a:gd name="T3" fmla="*/ 133569092 h 504"/>
              <a:gd name="T4" fmla="*/ 2147483647 w 3084"/>
              <a:gd name="T5" fmla="*/ 335181593 h 504"/>
              <a:gd name="T6" fmla="*/ 2147483647 w 3084"/>
              <a:gd name="T7" fmla="*/ 446068540 h 504"/>
              <a:gd name="T8" fmla="*/ 2147483647 w 3084"/>
              <a:gd name="T9" fmla="*/ 824091886 h 504"/>
              <a:gd name="T10" fmla="*/ 1877517399 w 3084"/>
              <a:gd name="T11" fmla="*/ 1058465766 h 504"/>
              <a:gd name="T12" fmla="*/ 637598734 w 3084"/>
              <a:gd name="T13" fmla="*/ 1134070435 h 504"/>
              <a:gd name="T14" fmla="*/ 0 w 3084"/>
              <a:gd name="T15" fmla="*/ 1270158839 h 50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84"/>
              <a:gd name="T25" fmla="*/ 0 h 504"/>
              <a:gd name="T26" fmla="*/ 3084 w 3084"/>
              <a:gd name="T27" fmla="*/ 504 h 50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84" h="504">
                <a:moveTo>
                  <a:pt x="2990" y="0"/>
                </a:moveTo>
                <a:cubicBezTo>
                  <a:pt x="3018" y="16"/>
                  <a:pt x="3046" y="31"/>
                  <a:pt x="3053" y="53"/>
                </a:cubicBezTo>
                <a:cubicBezTo>
                  <a:pt x="3060" y="75"/>
                  <a:pt x="3084" y="112"/>
                  <a:pt x="3035" y="133"/>
                </a:cubicBezTo>
                <a:cubicBezTo>
                  <a:pt x="2986" y="153"/>
                  <a:pt x="3030" y="145"/>
                  <a:pt x="2756" y="177"/>
                </a:cubicBezTo>
                <a:cubicBezTo>
                  <a:pt x="2482" y="209"/>
                  <a:pt x="1723" y="287"/>
                  <a:pt x="1388" y="327"/>
                </a:cubicBezTo>
                <a:cubicBezTo>
                  <a:pt x="1053" y="367"/>
                  <a:pt x="934" y="400"/>
                  <a:pt x="745" y="420"/>
                </a:cubicBezTo>
                <a:cubicBezTo>
                  <a:pt x="556" y="440"/>
                  <a:pt x="377" y="436"/>
                  <a:pt x="253" y="450"/>
                </a:cubicBezTo>
                <a:cubicBezTo>
                  <a:pt x="129" y="464"/>
                  <a:pt x="53" y="493"/>
                  <a:pt x="0" y="504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5" name="Freeform 31"/>
          <p:cNvSpPr>
            <a:spLocks/>
          </p:cNvSpPr>
          <p:nvPr/>
        </p:nvSpPr>
        <p:spPr bwMode="auto">
          <a:xfrm>
            <a:off x="3395663" y="4425950"/>
            <a:ext cx="1833562" cy="246063"/>
          </a:xfrm>
          <a:custGeom>
            <a:avLst/>
            <a:gdLst>
              <a:gd name="T0" fmla="*/ 163809298 w 1155"/>
              <a:gd name="T1" fmla="*/ 0 h 155"/>
              <a:gd name="T2" fmla="*/ 105846538 w 1155"/>
              <a:gd name="T3" fmla="*/ 327620948 h 155"/>
              <a:gd name="T4" fmla="*/ 803928689 w 1155"/>
              <a:gd name="T5" fmla="*/ 347782231 h 155"/>
              <a:gd name="T6" fmla="*/ 2147483647 w 1155"/>
              <a:gd name="T7" fmla="*/ 345262865 h 155"/>
              <a:gd name="T8" fmla="*/ 2147483647 w 1155"/>
              <a:gd name="T9" fmla="*/ 390625752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55"/>
              <a:gd name="T16" fmla="*/ 0 h 155"/>
              <a:gd name="T17" fmla="*/ 1155 w 1155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55" h="155">
                <a:moveTo>
                  <a:pt x="65" y="0"/>
                </a:moveTo>
                <a:cubicBezTo>
                  <a:pt x="61" y="20"/>
                  <a:pt x="0" y="107"/>
                  <a:pt x="42" y="130"/>
                </a:cubicBezTo>
                <a:cubicBezTo>
                  <a:pt x="84" y="153"/>
                  <a:pt x="173" y="137"/>
                  <a:pt x="319" y="138"/>
                </a:cubicBezTo>
                <a:cubicBezTo>
                  <a:pt x="465" y="139"/>
                  <a:pt x="782" y="134"/>
                  <a:pt x="921" y="137"/>
                </a:cubicBezTo>
                <a:cubicBezTo>
                  <a:pt x="1060" y="140"/>
                  <a:pt x="1106" y="151"/>
                  <a:pt x="1155" y="155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6" name="Freeform 32"/>
          <p:cNvSpPr>
            <a:spLocks/>
          </p:cNvSpPr>
          <p:nvPr/>
        </p:nvSpPr>
        <p:spPr bwMode="auto">
          <a:xfrm>
            <a:off x="3298825" y="4832350"/>
            <a:ext cx="2484438" cy="796925"/>
          </a:xfrm>
          <a:custGeom>
            <a:avLst/>
            <a:gdLst>
              <a:gd name="T0" fmla="*/ 2147483647 w 1565"/>
              <a:gd name="T1" fmla="*/ 0 h 502"/>
              <a:gd name="T2" fmla="*/ 2147483647 w 1565"/>
              <a:gd name="T3" fmla="*/ 267136597 h 502"/>
              <a:gd name="T4" fmla="*/ 2147483647 w 1565"/>
              <a:gd name="T5" fmla="*/ 516632898 h 502"/>
              <a:gd name="T6" fmla="*/ 1088707776 w 1565"/>
              <a:gd name="T7" fmla="*/ 1141631694 h 502"/>
              <a:gd name="T8" fmla="*/ 0 w 1565"/>
              <a:gd name="T9" fmla="*/ 1262599165 h 5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65"/>
              <a:gd name="T16" fmla="*/ 0 h 502"/>
              <a:gd name="T17" fmla="*/ 1565 w 1565"/>
              <a:gd name="T18" fmla="*/ 502 h 5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65" h="502">
                <a:moveTo>
                  <a:pt x="1562" y="0"/>
                </a:moveTo>
                <a:cubicBezTo>
                  <a:pt x="1553" y="18"/>
                  <a:pt x="1565" y="72"/>
                  <a:pt x="1512" y="106"/>
                </a:cubicBezTo>
                <a:cubicBezTo>
                  <a:pt x="1459" y="140"/>
                  <a:pt x="1422" y="147"/>
                  <a:pt x="1242" y="205"/>
                </a:cubicBezTo>
                <a:cubicBezTo>
                  <a:pt x="1062" y="263"/>
                  <a:pt x="639" y="404"/>
                  <a:pt x="432" y="453"/>
                </a:cubicBezTo>
                <a:cubicBezTo>
                  <a:pt x="225" y="502"/>
                  <a:pt x="72" y="492"/>
                  <a:pt x="0" y="501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7" name="Freeform 33"/>
          <p:cNvSpPr>
            <a:spLocks/>
          </p:cNvSpPr>
          <p:nvPr/>
        </p:nvSpPr>
        <p:spPr bwMode="auto">
          <a:xfrm>
            <a:off x="2414588" y="4114800"/>
            <a:ext cx="885825" cy="1514475"/>
          </a:xfrm>
          <a:custGeom>
            <a:avLst/>
            <a:gdLst>
              <a:gd name="T0" fmla="*/ 1406246969 w 558"/>
              <a:gd name="T1" fmla="*/ 2147483647 h 954"/>
              <a:gd name="T2" fmla="*/ 551913382 w 558"/>
              <a:gd name="T3" fmla="*/ 2061488079 h 954"/>
              <a:gd name="T4" fmla="*/ 143648099 w 558"/>
              <a:gd name="T5" fmla="*/ 1393647240 h 954"/>
              <a:gd name="T6" fmla="*/ 0 w 558"/>
              <a:gd name="T7" fmla="*/ 0 h 954"/>
              <a:gd name="T8" fmla="*/ 0 60000 65536"/>
              <a:gd name="T9" fmla="*/ 0 60000 65536"/>
              <a:gd name="T10" fmla="*/ 0 60000 65536"/>
              <a:gd name="T11" fmla="*/ 0 60000 65536"/>
              <a:gd name="T12" fmla="*/ 0 w 558"/>
              <a:gd name="T13" fmla="*/ 0 h 954"/>
              <a:gd name="T14" fmla="*/ 558 w 558"/>
              <a:gd name="T15" fmla="*/ 954 h 95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8" h="954">
                <a:moveTo>
                  <a:pt x="558" y="954"/>
                </a:moveTo>
                <a:cubicBezTo>
                  <a:pt x="502" y="931"/>
                  <a:pt x="303" y="885"/>
                  <a:pt x="219" y="818"/>
                </a:cubicBezTo>
                <a:cubicBezTo>
                  <a:pt x="135" y="751"/>
                  <a:pt x="93" y="689"/>
                  <a:pt x="57" y="553"/>
                </a:cubicBezTo>
                <a:cubicBezTo>
                  <a:pt x="21" y="417"/>
                  <a:pt x="12" y="115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8" name="Freeform 34"/>
          <p:cNvSpPr>
            <a:spLocks/>
          </p:cNvSpPr>
          <p:nvPr/>
        </p:nvSpPr>
        <p:spPr bwMode="auto">
          <a:xfrm>
            <a:off x="5229225" y="4641850"/>
            <a:ext cx="557213" cy="215900"/>
          </a:xfrm>
          <a:custGeom>
            <a:avLst/>
            <a:gdLst>
              <a:gd name="T0" fmla="*/ 0 w 351"/>
              <a:gd name="T1" fmla="*/ 47882166 h 136"/>
              <a:gd name="T2" fmla="*/ 703124972 w 351"/>
              <a:gd name="T3" fmla="*/ 47882166 h 136"/>
              <a:gd name="T4" fmla="*/ 884576520 w 351"/>
              <a:gd name="T5" fmla="*/ 342741195 h 136"/>
              <a:gd name="T6" fmla="*/ 0 60000 65536"/>
              <a:gd name="T7" fmla="*/ 0 60000 65536"/>
              <a:gd name="T8" fmla="*/ 0 60000 65536"/>
              <a:gd name="T9" fmla="*/ 0 w 351"/>
              <a:gd name="T10" fmla="*/ 0 h 136"/>
              <a:gd name="T11" fmla="*/ 351 w 351"/>
              <a:gd name="T12" fmla="*/ 136 h 1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1" h="136">
                <a:moveTo>
                  <a:pt x="0" y="19"/>
                </a:moveTo>
                <a:cubicBezTo>
                  <a:pt x="46" y="19"/>
                  <a:pt x="221" y="0"/>
                  <a:pt x="279" y="19"/>
                </a:cubicBezTo>
                <a:cubicBezTo>
                  <a:pt x="337" y="38"/>
                  <a:pt x="336" y="112"/>
                  <a:pt x="351" y="136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09" name="Freeform 35"/>
          <p:cNvSpPr>
            <a:spLocks/>
          </p:cNvSpPr>
          <p:nvPr/>
        </p:nvSpPr>
        <p:spPr bwMode="auto">
          <a:xfrm>
            <a:off x="2409825" y="2870200"/>
            <a:ext cx="796925" cy="1244600"/>
          </a:xfrm>
          <a:custGeom>
            <a:avLst/>
            <a:gdLst>
              <a:gd name="T0" fmla="*/ 7561264 w 502"/>
              <a:gd name="T1" fmla="*/ 1975802678 h 784"/>
              <a:gd name="T2" fmla="*/ 151209388 w 502"/>
              <a:gd name="T3" fmla="*/ 987901339 h 784"/>
              <a:gd name="T4" fmla="*/ 907256426 w 502"/>
              <a:gd name="T5" fmla="*/ 466229753 h 784"/>
              <a:gd name="T6" fmla="*/ 1174392924 w 502"/>
              <a:gd name="T7" fmla="*/ 282257511 h 784"/>
              <a:gd name="T8" fmla="*/ 1265118527 w 502"/>
              <a:gd name="T9" fmla="*/ 0 h 7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02"/>
              <a:gd name="T16" fmla="*/ 0 h 784"/>
              <a:gd name="T17" fmla="*/ 502 w 502"/>
              <a:gd name="T18" fmla="*/ 784 h 78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02" h="784">
                <a:moveTo>
                  <a:pt x="3" y="784"/>
                </a:moveTo>
                <a:cubicBezTo>
                  <a:pt x="1" y="638"/>
                  <a:pt x="0" y="492"/>
                  <a:pt x="60" y="392"/>
                </a:cubicBezTo>
                <a:cubicBezTo>
                  <a:pt x="120" y="292"/>
                  <a:pt x="292" y="232"/>
                  <a:pt x="360" y="185"/>
                </a:cubicBezTo>
                <a:cubicBezTo>
                  <a:pt x="428" y="138"/>
                  <a:pt x="442" y="143"/>
                  <a:pt x="466" y="112"/>
                </a:cubicBezTo>
                <a:cubicBezTo>
                  <a:pt x="490" y="81"/>
                  <a:pt x="495" y="23"/>
                  <a:pt x="502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10" name="Freeform 36"/>
          <p:cNvSpPr>
            <a:spLocks/>
          </p:cNvSpPr>
          <p:nvPr/>
        </p:nvSpPr>
        <p:spPr bwMode="auto">
          <a:xfrm>
            <a:off x="1390650" y="2735263"/>
            <a:ext cx="1816100" cy="719137"/>
          </a:xfrm>
          <a:custGeom>
            <a:avLst/>
            <a:gdLst>
              <a:gd name="T0" fmla="*/ 2147483647 w 1144"/>
              <a:gd name="T1" fmla="*/ 274696072 h 453"/>
              <a:gd name="T2" fmla="*/ 2147483647 w 1144"/>
              <a:gd name="T3" fmla="*/ 42841834 h 453"/>
              <a:gd name="T4" fmla="*/ 1943039639 w 1144"/>
              <a:gd name="T5" fmla="*/ 158768946 h 453"/>
              <a:gd name="T6" fmla="*/ 1015622138 w 1144"/>
              <a:gd name="T7" fmla="*/ 1000500669 h 453"/>
              <a:gd name="T8" fmla="*/ 0 w 1144"/>
              <a:gd name="T9" fmla="*/ 1000500669 h 45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44"/>
              <a:gd name="T16" fmla="*/ 0 h 453"/>
              <a:gd name="T17" fmla="*/ 1144 w 1144"/>
              <a:gd name="T18" fmla="*/ 453 h 45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44" h="453">
                <a:moveTo>
                  <a:pt x="1140" y="109"/>
                </a:moveTo>
                <a:cubicBezTo>
                  <a:pt x="1142" y="67"/>
                  <a:pt x="1144" y="25"/>
                  <a:pt x="1082" y="17"/>
                </a:cubicBezTo>
                <a:cubicBezTo>
                  <a:pt x="1020" y="9"/>
                  <a:pt x="884" y="0"/>
                  <a:pt x="771" y="63"/>
                </a:cubicBezTo>
                <a:cubicBezTo>
                  <a:pt x="658" y="126"/>
                  <a:pt x="532" y="341"/>
                  <a:pt x="403" y="397"/>
                </a:cubicBezTo>
                <a:cubicBezTo>
                  <a:pt x="274" y="453"/>
                  <a:pt x="137" y="425"/>
                  <a:pt x="0" y="397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6411" name="Text Box 37"/>
          <p:cNvSpPr txBox="1">
            <a:spLocks noChangeArrowheads="1"/>
          </p:cNvSpPr>
          <p:nvPr/>
        </p:nvSpPr>
        <p:spPr bwMode="auto">
          <a:xfrm>
            <a:off x="3603625" y="2295525"/>
            <a:ext cx="361950" cy="471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6412" name="Rectangle 38"/>
          <p:cNvSpPr>
            <a:spLocks noChangeArrowheads="1"/>
          </p:cNvSpPr>
          <p:nvPr/>
        </p:nvSpPr>
        <p:spPr bwMode="auto">
          <a:xfrm>
            <a:off x="5203825" y="2759075"/>
            <a:ext cx="361950" cy="471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6413" name="Text Box 39"/>
          <p:cNvSpPr txBox="1">
            <a:spLocks noChangeArrowheads="1"/>
          </p:cNvSpPr>
          <p:nvPr/>
        </p:nvSpPr>
        <p:spPr bwMode="auto">
          <a:xfrm>
            <a:off x="3451225" y="3419475"/>
            <a:ext cx="361950" cy="471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6414" name="Text Box 40"/>
          <p:cNvSpPr txBox="1">
            <a:spLocks noChangeArrowheads="1"/>
          </p:cNvSpPr>
          <p:nvPr/>
        </p:nvSpPr>
        <p:spPr bwMode="auto">
          <a:xfrm>
            <a:off x="7956550" y="3305175"/>
            <a:ext cx="361950" cy="471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6415" name="Text Box 41"/>
          <p:cNvSpPr txBox="1">
            <a:spLocks noChangeArrowheads="1"/>
          </p:cNvSpPr>
          <p:nvPr/>
        </p:nvSpPr>
        <p:spPr bwMode="auto">
          <a:xfrm>
            <a:off x="3321050" y="4171950"/>
            <a:ext cx="361950" cy="471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6416" name="Text Box 42"/>
          <p:cNvSpPr txBox="1">
            <a:spLocks noChangeArrowheads="1"/>
          </p:cNvSpPr>
          <p:nvPr/>
        </p:nvSpPr>
        <p:spPr bwMode="auto">
          <a:xfrm>
            <a:off x="3127375" y="5353050"/>
            <a:ext cx="361950" cy="471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16417" name="Text Box 43"/>
          <p:cNvSpPr txBox="1">
            <a:spLocks noChangeArrowheads="1"/>
          </p:cNvSpPr>
          <p:nvPr/>
        </p:nvSpPr>
        <p:spPr bwMode="auto">
          <a:xfrm>
            <a:off x="2936875" y="2514600"/>
            <a:ext cx="361950" cy="4714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>
                <a:latin typeface="Arial" charset="0"/>
              </a:rPr>
              <a:t>x</a:t>
            </a:r>
          </a:p>
        </p:txBody>
      </p:sp>
      <p:sp>
        <p:nvSpPr>
          <p:cNvPr id="489516" name="Freeform 44"/>
          <p:cNvSpPr>
            <a:spLocks/>
          </p:cNvSpPr>
          <p:nvPr/>
        </p:nvSpPr>
        <p:spPr bwMode="auto">
          <a:xfrm>
            <a:off x="1595438" y="1878013"/>
            <a:ext cx="2870200" cy="511175"/>
          </a:xfrm>
          <a:custGeom>
            <a:avLst/>
            <a:gdLst>
              <a:gd name="T0" fmla="*/ 2147483647 w 1930"/>
              <a:gd name="T1" fmla="*/ 811490203 h 322"/>
              <a:gd name="T2" fmla="*/ 2147483647 w 1930"/>
              <a:gd name="T3" fmla="*/ 385584653 h 322"/>
              <a:gd name="T4" fmla="*/ 2147483647 w 1930"/>
              <a:gd name="T5" fmla="*/ 211693144 h 322"/>
              <a:gd name="T6" fmla="*/ 1563612438 w 1930"/>
              <a:gd name="T7" fmla="*/ 75604684 h 322"/>
              <a:gd name="T8" fmla="*/ 0 w 1930"/>
              <a:gd name="T9" fmla="*/ 0 h 3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30"/>
              <a:gd name="T16" fmla="*/ 0 h 322"/>
              <a:gd name="T17" fmla="*/ 1930 w 1930"/>
              <a:gd name="T18" fmla="*/ 322 h 3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30" h="322">
                <a:moveTo>
                  <a:pt x="1920" y="322"/>
                </a:moveTo>
                <a:cubicBezTo>
                  <a:pt x="1900" y="294"/>
                  <a:pt x="1930" y="193"/>
                  <a:pt x="1805" y="153"/>
                </a:cubicBezTo>
                <a:cubicBezTo>
                  <a:pt x="1680" y="113"/>
                  <a:pt x="1351" y="104"/>
                  <a:pt x="1168" y="84"/>
                </a:cubicBezTo>
                <a:cubicBezTo>
                  <a:pt x="985" y="64"/>
                  <a:pt x="902" y="44"/>
                  <a:pt x="707" y="30"/>
                </a:cubicBezTo>
                <a:cubicBezTo>
                  <a:pt x="512" y="16"/>
                  <a:pt x="256" y="8"/>
                  <a:pt x="0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9517" name="Line 45"/>
          <p:cNvSpPr>
            <a:spLocks noChangeShapeType="1"/>
          </p:cNvSpPr>
          <p:nvPr/>
        </p:nvSpPr>
        <p:spPr bwMode="auto">
          <a:xfrm>
            <a:off x="1585913" y="1676400"/>
            <a:ext cx="0" cy="4000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9518" name="Freeform 46"/>
          <p:cNvSpPr>
            <a:spLocks/>
          </p:cNvSpPr>
          <p:nvPr/>
        </p:nvSpPr>
        <p:spPr bwMode="auto">
          <a:xfrm>
            <a:off x="1768475" y="3975100"/>
            <a:ext cx="3949700" cy="146050"/>
          </a:xfrm>
          <a:custGeom>
            <a:avLst/>
            <a:gdLst>
              <a:gd name="T0" fmla="*/ 2147483647 w 2703"/>
              <a:gd name="T1" fmla="*/ 213306051 h 100"/>
              <a:gd name="T2" fmla="*/ 2147483647 w 2703"/>
              <a:gd name="T3" fmla="*/ 130115951 h 100"/>
              <a:gd name="T4" fmla="*/ 2147483647 w 2703"/>
              <a:gd name="T5" fmla="*/ 147181888 h 100"/>
              <a:gd name="T6" fmla="*/ 1605662062 w 2703"/>
              <a:gd name="T7" fmla="*/ 98120787 h 100"/>
              <a:gd name="T8" fmla="*/ 0 w 2703"/>
              <a:gd name="T9" fmla="*/ 0 h 1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703"/>
              <a:gd name="T16" fmla="*/ 0 h 100"/>
              <a:gd name="T17" fmla="*/ 2703 w 2703"/>
              <a:gd name="T18" fmla="*/ 100 h 1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703" h="100">
                <a:moveTo>
                  <a:pt x="2703" y="100"/>
                </a:moveTo>
                <a:cubicBezTo>
                  <a:pt x="2634" y="83"/>
                  <a:pt x="2565" y="66"/>
                  <a:pt x="2396" y="61"/>
                </a:cubicBezTo>
                <a:cubicBezTo>
                  <a:pt x="2227" y="56"/>
                  <a:pt x="1963" y="72"/>
                  <a:pt x="1689" y="69"/>
                </a:cubicBezTo>
                <a:cubicBezTo>
                  <a:pt x="1415" y="66"/>
                  <a:pt x="1033" y="57"/>
                  <a:pt x="752" y="46"/>
                </a:cubicBezTo>
                <a:cubicBezTo>
                  <a:pt x="471" y="35"/>
                  <a:pt x="235" y="17"/>
                  <a:pt x="0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89519" name="Line 47"/>
          <p:cNvSpPr>
            <a:spLocks noChangeShapeType="1"/>
          </p:cNvSpPr>
          <p:nvPr/>
        </p:nvSpPr>
        <p:spPr bwMode="auto">
          <a:xfrm>
            <a:off x="1766888" y="3754438"/>
            <a:ext cx="0" cy="4000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9520" name="Freeform 48"/>
          <p:cNvSpPr>
            <a:spLocks/>
          </p:cNvSpPr>
          <p:nvPr/>
        </p:nvSpPr>
        <p:spPr bwMode="auto">
          <a:xfrm>
            <a:off x="1828800" y="4705350"/>
            <a:ext cx="3352800" cy="342900"/>
          </a:xfrm>
          <a:custGeom>
            <a:avLst/>
            <a:gdLst>
              <a:gd name="T0" fmla="*/ 2147483647 w 2112"/>
              <a:gd name="T1" fmla="*/ 0 h 216"/>
              <a:gd name="T2" fmla="*/ 2147483647 w 2112"/>
              <a:gd name="T3" fmla="*/ 446068522 h 216"/>
              <a:gd name="T4" fmla="*/ 2147483647 w 2112"/>
              <a:gd name="T5" fmla="*/ 483870062 h 216"/>
              <a:gd name="T6" fmla="*/ 486389336 w 2112"/>
              <a:gd name="T7" fmla="*/ 78124053 h 216"/>
              <a:gd name="T8" fmla="*/ 0 w 2112"/>
              <a:gd name="T9" fmla="*/ 20161251 h 2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12"/>
              <a:gd name="T16" fmla="*/ 0 h 216"/>
              <a:gd name="T17" fmla="*/ 2112 w 2112"/>
              <a:gd name="T18" fmla="*/ 216 h 2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12" h="216">
                <a:moveTo>
                  <a:pt x="2112" y="0"/>
                </a:moveTo>
                <a:cubicBezTo>
                  <a:pt x="2055" y="72"/>
                  <a:pt x="1999" y="145"/>
                  <a:pt x="1835" y="177"/>
                </a:cubicBezTo>
                <a:cubicBezTo>
                  <a:pt x="1671" y="209"/>
                  <a:pt x="1401" y="216"/>
                  <a:pt x="1128" y="192"/>
                </a:cubicBezTo>
                <a:cubicBezTo>
                  <a:pt x="854" y="168"/>
                  <a:pt x="381" y="62"/>
                  <a:pt x="193" y="31"/>
                </a:cubicBezTo>
                <a:cubicBezTo>
                  <a:pt x="5" y="0"/>
                  <a:pt x="40" y="13"/>
                  <a:pt x="0" y="8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6423" name="AutoShape 49"/>
          <p:cNvSpPr>
            <a:spLocks noChangeArrowheads="1"/>
          </p:cNvSpPr>
          <p:nvPr/>
        </p:nvSpPr>
        <p:spPr bwMode="auto">
          <a:xfrm>
            <a:off x="5072063" y="4486275"/>
            <a:ext cx="257175" cy="342900"/>
          </a:xfrm>
          <a:prstGeom prst="flowChartDecision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9522" name="Line 50"/>
          <p:cNvSpPr>
            <a:spLocks noChangeShapeType="1"/>
          </p:cNvSpPr>
          <p:nvPr/>
        </p:nvSpPr>
        <p:spPr bwMode="auto">
          <a:xfrm>
            <a:off x="1820863" y="4492625"/>
            <a:ext cx="0" cy="4000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9523" name="Freeform 51"/>
          <p:cNvSpPr>
            <a:spLocks/>
          </p:cNvSpPr>
          <p:nvPr/>
        </p:nvSpPr>
        <p:spPr bwMode="auto">
          <a:xfrm>
            <a:off x="3949700" y="2378075"/>
            <a:ext cx="500063" cy="280988"/>
          </a:xfrm>
          <a:custGeom>
            <a:avLst/>
            <a:gdLst>
              <a:gd name="T0" fmla="*/ 0 w 315"/>
              <a:gd name="T1" fmla="*/ 367943440 h 177"/>
              <a:gd name="T2" fmla="*/ 640120278 w 315"/>
              <a:gd name="T3" fmla="*/ 385585352 h 177"/>
              <a:gd name="T4" fmla="*/ 793850697 w 315"/>
              <a:gd name="T5" fmla="*/ 0 h 177"/>
              <a:gd name="T6" fmla="*/ 0 60000 65536"/>
              <a:gd name="T7" fmla="*/ 0 60000 65536"/>
              <a:gd name="T8" fmla="*/ 0 60000 65536"/>
              <a:gd name="T9" fmla="*/ 0 w 315"/>
              <a:gd name="T10" fmla="*/ 0 h 177"/>
              <a:gd name="T11" fmla="*/ 315 w 315"/>
              <a:gd name="T12" fmla="*/ 177 h 1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5" h="177">
                <a:moveTo>
                  <a:pt x="0" y="146"/>
                </a:moveTo>
                <a:cubicBezTo>
                  <a:pt x="42" y="147"/>
                  <a:pt x="202" y="177"/>
                  <a:pt x="254" y="153"/>
                </a:cubicBezTo>
                <a:cubicBezTo>
                  <a:pt x="306" y="129"/>
                  <a:pt x="302" y="32"/>
                  <a:pt x="315" y="0"/>
                </a:cubicBezTo>
              </a:path>
            </a:pathLst>
          </a:custGeom>
          <a:noFill/>
          <a:ln w="38100" cap="flat" cmpd="sng">
            <a:solidFill>
              <a:schemeClr val="hlink"/>
            </a:solidFill>
            <a:prstDash val="solid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89524" name="Text Box 52"/>
          <p:cNvSpPr txBox="1">
            <a:spLocks noChangeArrowheads="1"/>
          </p:cNvSpPr>
          <p:nvPr/>
        </p:nvSpPr>
        <p:spPr bwMode="auto">
          <a:xfrm>
            <a:off x="133350" y="1693863"/>
            <a:ext cx="1422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b="1">
                <a:solidFill>
                  <a:schemeClr val="hlink"/>
                </a:solidFill>
              </a:rPr>
              <a:t>Card invalid</a:t>
            </a:r>
          </a:p>
        </p:txBody>
      </p:sp>
      <p:sp>
        <p:nvSpPr>
          <p:cNvPr id="489525" name="Text Box 53"/>
          <p:cNvSpPr txBox="1">
            <a:spLocks noChangeArrowheads="1"/>
          </p:cNvSpPr>
          <p:nvPr/>
        </p:nvSpPr>
        <p:spPr bwMode="auto">
          <a:xfrm>
            <a:off x="230188" y="3748088"/>
            <a:ext cx="154940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b="1">
                <a:solidFill>
                  <a:schemeClr val="hlink"/>
                </a:solidFill>
              </a:rPr>
              <a:t>Incorrect PIN</a:t>
            </a:r>
          </a:p>
        </p:txBody>
      </p:sp>
      <p:sp>
        <p:nvSpPr>
          <p:cNvPr id="489526" name="Text Box 54"/>
          <p:cNvSpPr txBox="1">
            <a:spLocks noChangeArrowheads="1"/>
          </p:cNvSpPr>
          <p:nvPr/>
        </p:nvSpPr>
        <p:spPr bwMode="auto">
          <a:xfrm>
            <a:off x="249238" y="4449763"/>
            <a:ext cx="1422400" cy="581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9000"/>
              </a:lnSpc>
            </a:pPr>
            <a:r>
              <a:rPr lang="en-US" sz="1800" b="1">
                <a:solidFill>
                  <a:schemeClr val="hlink"/>
                </a:solidFill>
              </a:rPr>
              <a:t>Transaction </a:t>
            </a:r>
          </a:p>
          <a:p>
            <a:pPr eaLnBrk="1" hangingPunct="1">
              <a:lnSpc>
                <a:spcPct val="89000"/>
              </a:lnSpc>
            </a:pPr>
            <a:r>
              <a:rPr lang="en-US" sz="1800" b="1">
                <a:solidFill>
                  <a:schemeClr val="hlink"/>
                </a:solidFill>
              </a:rPr>
              <a:t>Rejected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48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48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9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9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9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9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48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9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9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89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89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48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9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9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9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89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516" grpId="0" animBg="1"/>
      <p:bldP spid="489517" grpId="0" animBg="1"/>
      <p:bldP spid="489518" grpId="0" animBg="1"/>
      <p:bldP spid="489519" grpId="0" animBg="1"/>
      <p:bldP spid="489520" grpId="0" animBg="1"/>
      <p:bldP spid="489522" grpId="0" animBg="1"/>
      <p:bldP spid="489523" grpId="0" animBg="1"/>
      <p:bldP spid="489524" grpId="0" autoUpdateAnimBg="0"/>
      <p:bldP spid="489525" grpId="0" autoUpdateAnimBg="0"/>
      <p:bldP spid="4895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1163" y="220663"/>
            <a:ext cx="3243262" cy="368300"/>
          </a:xfrm>
        </p:spPr>
        <p:txBody>
          <a:bodyPr/>
          <a:lstStyle/>
          <a:p>
            <a:r>
              <a:rPr lang="en-US" smtClean="0"/>
              <a:t>A UCM Path Segment</a:t>
            </a:r>
          </a:p>
        </p:txBody>
      </p:sp>
      <p:sp>
        <p:nvSpPr>
          <p:cNvPr id="17411" name="Freeform 3"/>
          <p:cNvSpPr>
            <a:spLocks/>
          </p:cNvSpPr>
          <p:nvPr/>
        </p:nvSpPr>
        <p:spPr bwMode="auto">
          <a:xfrm>
            <a:off x="2771775" y="3149600"/>
            <a:ext cx="265113" cy="285750"/>
          </a:xfrm>
          <a:custGeom>
            <a:avLst/>
            <a:gdLst>
              <a:gd name="T0" fmla="*/ 420867726 w 167"/>
              <a:gd name="T1" fmla="*/ 244454379 h 180"/>
              <a:gd name="T2" fmla="*/ 355343465 w 167"/>
              <a:gd name="T3" fmla="*/ 70564376 h 180"/>
              <a:gd name="T4" fmla="*/ 194053170 w 167"/>
              <a:gd name="T5" fmla="*/ 0 h 180"/>
              <a:gd name="T6" fmla="*/ 65524187 w 167"/>
              <a:gd name="T7" fmla="*/ 70564376 h 180"/>
              <a:gd name="T8" fmla="*/ 0 w 167"/>
              <a:gd name="T9" fmla="*/ 244454379 h 180"/>
              <a:gd name="T10" fmla="*/ 65524187 w 167"/>
              <a:gd name="T11" fmla="*/ 383063719 h 180"/>
              <a:gd name="T12" fmla="*/ 194053170 w 167"/>
              <a:gd name="T13" fmla="*/ 453628170 h 180"/>
              <a:gd name="T14" fmla="*/ 355343465 w 167"/>
              <a:gd name="T15" fmla="*/ 383063719 h 180"/>
              <a:gd name="T16" fmla="*/ 420867726 w 167"/>
              <a:gd name="T17" fmla="*/ 244454379 h 18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7"/>
              <a:gd name="T28" fmla="*/ 0 h 180"/>
              <a:gd name="T29" fmla="*/ 167 w 167"/>
              <a:gd name="T30" fmla="*/ 180 h 18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7" h="180">
                <a:moveTo>
                  <a:pt x="167" y="97"/>
                </a:moveTo>
                <a:lnTo>
                  <a:pt x="141" y="28"/>
                </a:lnTo>
                <a:lnTo>
                  <a:pt x="77" y="0"/>
                </a:lnTo>
                <a:lnTo>
                  <a:pt x="26" y="28"/>
                </a:lnTo>
                <a:lnTo>
                  <a:pt x="0" y="97"/>
                </a:lnTo>
                <a:lnTo>
                  <a:pt x="26" y="152"/>
                </a:lnTo>
                <a:lnTo>
                  <a:pt x="77" y="180"/>
                </a:lnTo>
                <a:lnTo>
                  <a:pt x="141" y="152"/>
                </a:lnTo>
                <a:lnTo>
                  <a:pt x="167" y="97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2771775" y="3149600"/>
            <a:ext cx="285750" cy="307975"/>
          </a:xfrm>
          <a:custGeom>
            <a:avLst/>
            <a:gdLst>
              <a:gd name="T0" fmla="*/ 420866943 w 180"/>
              <a:gd name="T1" fmla="*/ 244455972 h 194"/>
              <a:gd name="T2" fmla="*/ 355342804 w 180"/>
              <a:gd name="T3" fmla="*/ 70564378 h 194"/>
              <a:gd name="T4" fmla="*/ 355342804 w 180"/>
              <a:gd name="T5" fmla="*/ 105846579 h 194"/>
              <a:gd name="T6" fmla="*/ 355342804 w 180"/>
              <a:gd name="T7" fmla="*/ 105846579 h 194"/>
              <a:gd name="T8" fmla="*/ 194052809 w 180"/>
              <a:gd name="T9" fmla="*/ 35282189 h 194"/>
              <a:gd name="T10" fmla="*/ 194052809 w 180"/>
              <a:gd name="T11" fmla="*/ 35282189 h 194"/>
              <a:gd name="T12" fmla="*/ 194052809 w 180"/>
              <a:gd name="T13" fmla="*/ 35282189 h 194"/>
              <a:gd name="T14" fmla="*/ 65524065 w 180"/>
              <a:gd name="T15" fmla="*/ 105846579 h 194"/>
              <a:gd name="T16" fmla="*/ 98286879 w 180"/>
              <a:gd name="T17" fmla="*/ 70564378 h 194"/>
              <a:gd name="T18" fmla="*/ 98286879 w 180"/>
              <a:gd name="T19" fmla="*/ 70564378 h 194"/>
              <a:gd name="T20" fmla="*/ 32761239 w 180"/>
              <a:gd name="T21" fmla="*/ 244455972 h 194"/>
              <a:gd name="T22" fmla="*/ 32761239 w 180"/>
              <a:gd name="T23" fmla="*/ 244455972 h 194"/>
              <a:gd name="T24" fmla="*/ 32761239 w 180"/>
              <a:gd name="T25" fmla="*/ 244455972 h 194"/>
              <a:gd name="T26" fmla="*/ 98286879 w 180"/>
              <a:gd name="T27" fmla="*/ 383063729 h 194"/>
              <a:gd name="T28" fmla="*/ 65524065 w 180"/>
              <a:gd name="T29" fmla="*/ 383063729 h 194"/>
              <a:gd name="T30" fmla="*/ 65524065 w 180"/>
              <a:gd name="T31" fmla="*/ 383063729 h 194"/>
              <a:gd name="T32" fmla="*/ 194052809 w 180"/>
              <a:gd name="T33" fmla="*/ 453628181 h 194"/>
              <a:gd name="T34" fmla="*/ 194052809 w 180"/>
              <a:gd name="T35" fmla="*/ 453628181 h 194"/>
              <a:gd name="T36" fmla="*/ 194052809 w 180"/>
              <a:gd name="T37" fmla="*/ 453628181 h 194"/>
              <a:gd name="T38" fmla="*/ 355342804 w 180"/>
              <a:gd name="T39" fmla="*/ 383063729 h 194"/>
              <a:gd name="T40" fmla="*/ 355342804 w 180"/>
              <a:gd name="T41" fmla="*/ 383063729 h 194"/>
              <a:gd name="T42" fmla="*/ 355342804 w 180"/>
              <a:gd name="T43" fmla="*/ 383063729 h 194"/>
              <a:gd name="T44" fmla="*/ 420866943 w 180"/>
              <a:gd name="T45" fmla="*/ 244455972 h 194"/>
              <a:gd name="T46" fmla="*/ 420866943 w 180"/>
              <a:gd name="T47" fmla="*/ 244455972 h 194"/>
              <a:gd name="T48" fmla="*/ 453628170 w 180"/>
              <a:gd name="T49" fmla="*/ 244455972 h 194"/>
              <a:gd name="T50" fmla="*/ 453628170 w 180"/>
              <a:gd name="T51" fmla="*/ 244455972 h 194"/>
              <a:gd name="T52" fmla="*/ 388104030 w 180"/>
              <a:gd name="T53" fmla="*/ 383063729 h 194"/>
              <a:gd name="T54" fmla="*/ 388104030 w 180"/>
              <a:gd name="T55" fmla="*/ 383063729 h 194"/>
              <a:gd name="T56" fmla="*/ 355342804 w 180"/>
              <a:gd name="T57" fmla="*/ 418346004 h 194"/>
              <a:gd name="T58" fmla="*/ 194052809 w 180"/>
              <a:gd name="T59" fmla="*/ 488910357 h 194"/>
              <a:gd name="T60" fmla="*/ 194052809 w 180"/>
              <a:gd name="T61" fmla="*/ 488910357 h 194"/>
              <a:gd name="T62" fmla="*/ 194052809 w 180"/>
              <a:gd name="T63" fmla="*/ 488910357 h 194"/>
              <a:gd name="T64" fmla="*/ 65524065 w 180"/>
              <a:gd name="T65" fmla="*/ 418346004 h 194"/>
              <a:gd name="T66" fmla="*/ 65524065 w 180"/>
              <a:gd name="T67" fmla="*/ 418346004 h 194"/>
              <a:gd name="T68" fmla="*/ 65524065 w 180"/>
              <a:gd name="T69" fmla="*/ 383063729 h 194"/>
              <a:gd name="T70" fmla="*/ 0 w 180"/>
              <a:gd name="T71" fmla="*/ 244455972 h 194"/>
              <a:gd name="T72" fmla="*/ 0 w 180"/>
              <a:gd name="T73" fmla="*/ 244455972 h 194"/>
              <a:gd name="T74" fmla="*/ 0 w 180"/>
              <a:gd name="T75" fmla="*/ 244455972 h 194"/>
              <a:gd name="T76" fmla="*/ 65524065 w 180"/>
              <a:gd name="T77" fmla="*/ 70564378 h 194"/>
              <a:gd name="T78" fmla="*/ 65524065 w 180"/>
              <a:gd name="T79" fmla="*/ 70564378 h 194"/>
              <a:gd name="T80" fmla="*/ 65524065 w 180"/>
              <a:gd name="T81" fmla="*/ 70564378 h 194"/>
              <a:gd name="T82" fmla="*/ 194052809 w 180"/>
              <a:gd name="T83" fmla="*/ 0 h 194"/>
              <a:gd name="T84" fmla="*/ 194052809 w 180"/>
              <a:gd name="T85" fmla="*/ 0 h 194"/>
              <a:gd name="T86" fmla="*/ 194052809 w 180"/>
              <a:gd name="T87" fmla="*/ 0 h 194"/>
              <a:gd name="T88" fmla="*/ 355342804 w 180"/>
              <a:gd name="T89" fmla="*/ 70564378 h 194"/>
              <a:gd name="T90" fmla="*/ 355342804 w 180"/>
              <a:gd name="T91" fmla="*/ 70564378 h 194"/>
              <a:gd name="T92" fmla="*/ 388104030 w 180"/>
              <a:gd name="T93" fmla="*/ 70564378 h 194"/>
              <a:gd name="T94" fmla="*/ 453628170 w 180"/>
              <a:gd name="T95" fmla="*/ 244455972 h 194"/>
              <a:gd name="T96" fmla="*/ 420866943 w 180"/>
              <a:gd name="T97" fmla="*/ 244455972 h 19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80"/>
              <a:gd name="T148" fmla="*/ 0 h 194"/>
              <a:gd name="T149" fmla="*/ 180 w 180"/>
              <a:gd name="T150" fmla="*/ 194 h 19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80" h="194">
                <a:moveTo>
                  <a:pt x="167" y="97"/>
                </a:moveTo>
                <a:lnTo>
                  <a:pt x="141" y="28"/>
                </a:lnTo>
                <a:lnTo>
                  <a:pt x="141" y="42"/>
                </a:lnTo>
                <a:lnTo>
                  <a:pt x="77" y="14"/>
                </a:lnTo>
                <a:lnTo>
                  <a:pt x="26" y="42"/>
                </a:lnTo>
                <a:lnTo>
                  <a:pt x="39" y="28"/>
                </a:lnTo>
                <a:lnTo>
                  <a:pt x="13" y="97"/>
                </a:lnTo>
                <a:lnTo>
                  <a:pt x="39" y="152"/>
                </a:lnTo>
                <a:lnTo>
                  <a:pt x="26" y="152"/>
                </a:lnTo>
                <a:lnTo>
                  <a:pt x="77" y="180"/>
                </a:lnTo>
                <a:lnTo>
                  <a:pt x="141" y="152"/>
                </a:lnTo>
                <a:lnTo>
                  <a:pt x="167" y="97"/>
                </a:lnTo>
                <a:lnTo>
                  <a:pt x="180" y="97"/>
                </a:lnTo>
                <a:lnTo>
                  <a:pt x="154" y="152"/>
                </a:lnTo>
                <a:lnTo>
                  <a:pt x="141" y="166"/>
                </a:lnTo>
                <a:lnTo>
                  <a:pt x="77" y="194"/>
                </a:lnTo>
                <a:lnTo>
                  <a:pt x="26" y="166"/>
                </a:lnTo>
                <a:lnTo>
                  <a:pt x="26" y="152"/>
                </a:lnTo>
                <a:lnTo>
                  <a:pt x="0" y="97"/>
                </a:lnTo>
                <a:lnTo>
                  <a:pt x="26" y="28"/>
                </a:lnTo>
                <a:lnTo>
                  <a:pt x="77" y="0"/>
                </a:lnTo>
                <a:lnTo>
                  <a:pt x="141" y="28"/>
                </a:lnTo>
                <a:lnTo>
                  <a:pt x="154" y="28"/>
                </a:lnTo>
                <a:lnTo>
                  <a:pt x="180" y="97"/>
                </a:lnTo>
                <a:lnTo>
                  <a:pt x="167" y="97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3" name="Freeform 5"/>
          <p:cNvSpPr>
            <a:spLocks/>
          </p:cNvSpPr>
          <p:nvPr/>
        </p:nvSpPr>
        <p:spPr bwMode="auto">
          <a:xfrm>
            <a:off x="3036888" y="3303588"/>
            <a:ext cx="20637" cy="1587"/>
          </a:xfrm>
          <a:custGeom>
            <a:avLst/>
            <a:gdLst>
              <a:gd name="T0" fmla="*/ 0 w 13"/>
              <a:gd name="T1" fmla="*/ 0 h 1587"/>
              <a:gd name="T2" fmla="*/ 0 w 13"/>
              <a:gd name="T3" fmla="*/ 0 h 1587"/>
              <a:gd name="T4" fmla="*/ 0 w 13"/>
              <a:gd name="T5" fmla="*/ 0 h 1587"/>
              <a:gd name="T6" fmla="*/ 32760447 w 13"/>
              <a:gd name="T7" fmla="*/ 0 h 1587"/>
              <a:gd name="T8" fmla="*/ 32760447 w 13"/>
              <a:gd name="T9" fmla="*/ 0 h 1587"/>
              <a:gd name="T10" fmla="*/ 32760447 w 13"/>
              <a:gd name="T11" fmla="*/ 0 h 1587"/>
              <a:gd name="T12" fmla="*/ 0 w 13"/>
              <a:gd name="T13" fmla="*/ 0 h 1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"/>
              <a:gd name="T22" fmla="*/ 0 h 1587"/>
              <a:gd name="T23" fmla="*/ 13 w 13"/>
              <a:gd name="T24" fmla="*/ 1587 h 15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" h="1587">
                <a:moveTo>
                  <a:pt x="0" y="0"/>
                </a:moveTo>
                <a:lnTo>
                  <a:pt x="0" y="0"/>
                </a:lnTo>
                <a:lnTo>
                  <a:pt x="13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Freeform 6"/>
          <p:cNvSpPr>
            <a:spLocks/>
          </p:cNvSpPr>
          <p:nvPr/>
        </p:nvSpPr>
        <p:spPr bwMode="auto">
          <a:xfrm>
            <a:off x="2914650" y="3281363"/>
            <a:ext cx="41275" cy="66675"/>
          </a:xfrm>
          <a:custGeom>
            <a:avLst/>
            <a:gdLst>
              <a:gd name="T0" fmla="*/ 32762828 w 26"/>
              <a:gd name="T1" fmla="*/ 0 h 42"/>
              <a:gd name="T2" fmla="*/ 0 w 26"/>
              <a:gd name="T3" fmla="*/ 0 h 42"/>
              <a:gd name="T4" fmla="*/ 32762828 w 26"/>
              <a:gd name="T5" fmla="*/ 105846574 h 42"/>
              <a:gd name="T6" fmla="*/ 65524068 w 26"/>
              <a:gd name="T7" fmla="*/ 105846574 h 42"/>
              <a:gd name="T8" fmla="*/ 32762828 w 26"/>
              <a:gd name="T9" fmla="*/ 0 h 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42"/>
              <a:gd name="T17" fmla="*/ 26 w 26"/>
              <a:gd name="T18" fmla="*/ 42 h 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42">
                <a:moveTo>
                  <a:pt x="13" y="0"/>
                </a:moveTo>
                <a:lnTo>
                  <a:pt x="0" y="0"/>
                </a:lnTo>
                <a:lnTo>
                  <a:pt x="13" y="42"/>
                </a:lnTo>
                <a:lnTo>
                  <a:pt x="26" y="42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Freeform 7"/>
          <p:cNvSpPr>
            <a:spLocks/>
          </p:cNvSpPr>
          <p:nvPr/>
        </p:nvSpPr>
        <p:spPr bwMode="auto">
          <a:xfrm>
            <a:off x="2935288" y="3128963"/>
            <a:ext cx="2868612" cy="503237"/>
          </a:xfrm>
          <a:custGeom>
            <a:avLst/>
            <a:gdLst>
              <a:gd name="T0" fmla="*/ 0 w 1807"/>
              <a:gd name="T1" fmla="*/ 241934766 h 317"/>
              <a:gd name="T2" fmla="*/ 451107173 w 1807"/>
              <a:gd name="T3" fmla="*/ 32761205 h 317"/>
              <a:gd name="T4" fmla="*/ 451107173 w 1807"/>
              <a:gd name="T5" fmla="*/ 32761205 h 317"/>
              <a:gd name="T6" fmla="*/ 451107173 w 1807"/>
              <a:gd name="T7" fmla="*/ 32761205 h 317"/>
              <a:gd name="T8" fmla="*/ 871974072 w 1807"/>
              <a:gd name="T9" fmla="*/ 0 h 317"/>
              <a:gd name="T10" fmla="*/ 871974072 w 1807"/>
              <a:gd name="T11" fmla="*/ 0 h 317"/>
              <a:gd name="T12" fmla="*/ 871974072 w 1807"/>
              <a:gd name="T13" fmla="*/ 0 h 317"/>
              <a:gd name="T14" fmla="*/ 1260077962 w 1807"/>
              <a:gd name="T15" fmla="*/ 68043356 h 317"/>
              <a:gd name="T16" fmla="*/ 1290319823 w 1807"/>
              <a:gd name="T17" fmla="*/ 68043356 h 317"/>
              <a:gd name="T18" fmla="*/ 1290319823 w 1807"/>
              <a:gd name="T19" fmla="*/ 68043356 h 317"/>
              <a:gd name="T20" fmla="*/ 1645660903 w 1807"/>
              <a:gd name="T21" fmla="*/ 206652577 h 317"/>
              <a:gd name="T22" fmla="*/ 1645660903 w 1807"/>
              <a:gd name="T23" fmla="*/ 206652577 h 317"/>
              <a:gd name="T24" fmla="*/ 1645660903 w 1807"/>
              <a:gd name="T25" fmla="*/ 206652577 h 317"/>
              <a:gd name="T26" fmla="*/ 2147483647 w 1807"/>
              <a:gd name="T27" fmla="*/ 554433809 h 317"/>
              <a:gd name="T28" fmla="*/ 2147483647 w 1807"/>
              <a:gd name="T29" fmla="*/ 554433809 h 317"/>
              <a:gd name="T30" fmla="*/ 2147483647 w 1807"/>
              <a:gd name="T31" fmla="*/ 554433809 h 317"/>
              <a:gd name="T32" fmla="*/ 2147483647 w 1807"/>
              <a:gd name="T33" fmla="*/ 660280226 h 317"/>
              <a:gd name="T34" fmla="*/ 2147483647 w 1807"/>
              <a:gd name="T35" fmla="*/ 660280226 h 317"/>
              <a:gd name="T36" fmla="*/ 2147483647 w 1807"/>
              <a:gd name="T37" fmla="*/ 660280226 h 317"/>
              <a:gd name="T38" fmla="*/ 2147483647 w 1807"/>
              <a:gd name="T39" fmla="*/ 695562365 h 317"/>
              <a:gd name="T40" fmla="*/ 2147483647 w 1807"/>
              <a:gd name="T41" fmla="*/ 695562365 h 317"/>
              <a:gd name="T42" fmla="*/ 2147483647 w 1807"/>
              <a:gd name="T43" fmla="*/ 695562365 h 317"/>
              <a:gd name="T44" fmla="*/ 2147483647 w 1807"/>
              <a:gd name="T45" fmla="*/ 451106752 h 317"/>
              <a:gd name="T46" fmla="*/ 2147483647 w 1807"/>
              <a:gd name="T47" fmla="*/ 451106752 h 317"/>
              <a:gd name="T48" fmla="*/ 2147483647 w 1807"/>
              <a:gd name="T49" fmla="*/ 451106752 h 317"/>
              <a:gd name="T50" fmla="*/ 2147483647 w 1807"/>
              <a:gd name="T51" fmla="*/ 138607659 h 317"/>
              <a:gd name="T52" fmla="*/ 2147483647 w 1807"/>
              <a:gd name="T53" fmla="*/ 138607659 h 317"/>
              <a:gd name="T54" fmla="*/ 2147483647 w 1807"/>
              <a:gd name="T55" fmla="*/ 241934766 h 317"/>
              <a:gd name="T56" fmla="*/ 2147483647 w 1807"/>
              <a:gd name="T57" fmla="*/ 241934766 h 317"/>
              <a:gd name="T58" fmla="*/ 2147483647 w 1807"/>
              <a:gd name="T59" fmla="*/ 554433809 h 317"/>
              <a:gd name="T60" fmla="*/ 2147483647 w 1807"/>
              <a:gd name="T61" fmla="*/ 554433809 h 317"/>
              <a:gd name="T62" fmla="*/ 2147483647 w 1807"/>
              <a:gd name="T63" fmla="*/ 554433809 h 317"/>
              <a:gd name="T64" fmla="*/ 2147483647 w 1807"/>
              <a:gd name="T65" fmla="*/ 798887835 h 317"/>
              <a:gd name="T66" fmla="*/ 2147483647 w 1807"/>
              <a:gd name="T67" fmla="*/ 798887835 h 317"/>
              <a:gd name="T68" fmla="*/ 2147483647 w 1807"/>
              <a:gd name="T69" fmla="*/ 798887835 h 317"/>
              <a:gd name="T70" fmla="*/ 2147483647 w 1807"/>
              <a:gd name="T71" fmla="*/ 763605696 h 317"/>
              <a:gd name="T72" fmla="*/ 2147483647 w 1807"/>
              <a:gd name="T73" fmla="*/ 763605696 h 317"/>
              <a:gd name="T74" fmla="*/ 2147483647 w 1807"/>
              <a:gd name="T75" fmla="*/ 763605696 h 317"/>
              <a:gd name="T76" fmla="*/ 2147483647 w 1807"/>
              <a:gd name="T77" fmla="*/ 660280226 h 317"/>
              <a:gd name="T78" fmla="*/ 2147483647 w 1807"/>
              <a:gd name="T79" fmla="*/ 660280226 h 317"/>
              <a:gd name="T80" fmla="*/ 2147483647 w 1807"/>
              <a:gd name="T81" fmla="*/ 660280226 h 317"/>
              <a:gd name="T82" fmla="*/ 1615419041 w 1807"/>
              <a:gd name="T83" fmla="*/ 312499043 h 317"/>
              <a:gd name="T84" fmla="*/ 1615419041 w 1807"/>
              <a:gd name="T85" fmla="*/ 312499043 h 317"/>
              <a:gd name="T86" fmla="*/ 1615419041 w 1807"/>
              <a:gd name="T87" fmla="*/ 312499043 h 317"/>
              <a:gd name="T88" fmla="*/ 1260077962 w 1807"/>
              <a:gd name="T89" fmla="*/ 173889797 h 317"/>
              <a:gd name="T90" fmla="*/ 1260077962 w 1807"/>
              <a:gd name="T91" fmla="*/ 173889797 h 317"/>
              <a:gd name="T92" fmla="*/ 1260077962 w 1807"/>
              <a:gd name="T93" fmla="*/ 173889797 h 317"/>
              <a:gd name="T94" fmla="*/ 871974072 w 1807"/>
              <a:gd name="T95" fmla="*/ 103325495 h 317"/>
              <a:gd name="T96" fmla="*/ 871974072 w 1807"/>
              <a:gd name="T97" fmla="*/ 103325495 h 317"/>
              <a:gd name="T98" fmla="*/ 871974072 w 1807"/>
              <a:gd name="T99" fmla="*/ 103325495 h 317"/>
              <a:gd name="T100" fmla="*/ 451107173 w 1807"/>
              <a:gd name="T101" fmla="*/ 138607659 h 317"/>
              <a:gd name="T102" fmla="*/ 451107173 w 1807"/>
              <a:gd name="T103" fmla="*/ 138607659 h 317"/>
              <a:gd name="T104" fmla="*/ 483869983 w 1807"/>
              <a:gd name="T105" fmla="*/ 138607659 h 317"/>
              <a:gd name="T106" fmla="*/ 32761235 w 1807"/>
              <a:gd name="T107" fmla="*/ 347781182 h 317"/>
              <a:gd name="T108" fmla="*/ 0 w 1807"/>
              <a:gd name="T109" fmla="*/ 241934766 h 31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1807"/>
              <a:gd name="T166" fmla="*/ 0 h 317"/>
              <a:gd name="T167" fmla="*/ 1807 w 1807"/>
              <a:gd name="T168" fmla="*/ 317 h 317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1807" h="317">
                <a:moveTo>
                  <a:pt x="0" y="96"/>
                </a:moveTo>
                <a:lnTo>
                  <a:pt x="179" y="13"/>
                </a:lnTo>
                <a:lnTo>
                  <a:pt x="346" y="0"/>
                </a:lnTo>
                <a:lnTo>
                  <a:pt x="500" y="27"/>
                </a:lnTo>
                <a:lnTo>
                  <a:pt x="512" y="27"/>
                </a:lnTo>
                <a:lnTo>
                  <a:pt x="653" y="82"/>
                </a:lnTo>
                <a:lnTo>
                  <a:pt x="910" y="220"/>
                </a:lnTo>
                <a:lnTo>
                  <a:pt x="1038" y="262"/>
                </a:lnTo>
                <a:lnTo>
                  <a:pt x="1025" y="262"/>
                </a:lnTo>
                <a:lnTo>
                  <a:pt x="1153" y="276"/>
                </a:lnTo>
                <a:lnTo>
                  <a:pt x="1461" y="179"/>
                </a:lnTo>
                <a:lnTo>
                  <a:pt x="1794" y="55"/>
                </a:lnTo>
                <a:lnTo>
                  <a:pt x="1794" y="96"/>
                </a:lnTo>
                <a:lnTo>
                  <a:pt x="1807" y="96"/>
                </a:lnTo>
                <a:lnTo>
                  <a:pt x="1474" y="220"/>
                </a:lnTo>
                <a:lnTo>
                  <a:pt x="1166" y="317"/>
                </a:lnTo>
                <a:lnTo>
                  <a:pt x="1153" y="317"/>
                </a:lnTo>
                <a:lnTo>
                  <a:pt x="1025" y="303"/>
                </a:lnTo>
                <a:lnTo>
                  <a:pt x="897" y="262"/>
                </a:lnTo>
                <a:lnTo>
                  <a:pt x="641" y="124"/>
                </a:lnTo>
                <a:lnTo>
                  <a:pt x="500" y="69"/>
                </a:lnTo>
                <a:lnTo>
                  <a:pt x="346" y="41"/>
                </a:lnTo>
                <a:lnTo>
                  <a:pt x="179" y="55"/>
                </a:lnTo>
                <a:lnTo>
                  <a:pt x="192" y="55"/>
                </a:lnTo>
                <a:lnTo>
                  <a:pt x="13" y="138"/>
                </a:lnTo>
                <a:lnTo>
                  <a:pt x="0" y="96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Freeform 8"/>
          <p:cNvSpPr>
            <a:spLocks/>
          </p:cNvSpPr>
          <p:nvPr/>
        </p:nvSpPr>
        <p:spPr bwMode="auto">
          <a:xfrm>
            <a:off x="5783263" y="3171825"/>
            <a:ext cx="387350" cy="109538"/>
          </a:xfrm>
          <a:custGeom>
            <a:avLst/>
            <a:gdLst>
              <a:gd name="T0" fmla="*/ 0 w 244"/>
              <a:gd name="T1" fmla="*/ 70564691 h 69"/>
              <a:gd name="T2" fmla="*/ 614918170 w 244"/>
              <a:gd name="T3" fmla="*/ 0 h 69"/>
              <a:gd name="T4" fmla="*/ 614918170 w 244"/>
              <a:gd name="T5" fmla="*/ 0 h 69"/>
              <a:gd name="T6" fmla="*/ 614918170 w 244"/>
              <a:gd name="T7" fmla="*/ 105847048 h 69"/>
              <a:gd name="T8" fmla="*/ 614918170 w 244"/>
              <a:gd name="T9" fmla="*/ 105847048 h 69"/>
              <a:gd name="T10" fmla="*/ 0 w 244"/>
              <a:gd name="T11" fmla="*/ 173892341 h 69"/>
              <a:gd name="T12" fmla="*/ 0 w 244"/>
              <a:gd name="T13" fmla="*/ 70564691 h 6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4"/>
              <a:gd name="T22" fmla="*/ 0 h 69"/>
              <a:gd name="T23" fmla="*/ 244 w 244"/>
              <a:gd name="T24" fmla="*/ 69 h 6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4" h="69">
                <a:moveTo>
                  <a:pt x="0" y="28"/>
                </a:moveTo>
                <a:lnTo>
                  <a:pt x="244" y="0"/>
                </a:lnTo>
                <a:lnTo>
                  <a:pt x="244" y="42"/>
                </a:lnTo>
                <a:lnTo>
                  <a:pt x="0" y="69"/>
                </a:lnTo>
                <a:lnTo>
                  <a:pt x="0" y="28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6475413" y="3216275"/>
            <a:ext cx="20637" cy="6508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Freeform 10"/>
          <p:cNvSpPr>
            <a:spLocks/>
          </p:cNvSpPr>
          <p:nvPr/>
        </p:nvSpPr>
        <p:spPr bwMode="auto">
          <a:xfrm>
            <a:off x="6170613" y="3171825"/>
            <a:ext cx="304800" cy="109538"/>
          </a:xfrm>
          <a:custGeom>
            <a:avLst/>
            <a:gdLst>
              <a:gd name="T0" fmla="*/ 0 w 192"/>
              <a:gd name="T1" fmla="*/ 0 h 69"/>
              <a:gd name="T2" fmla="*/ 0 w 192"/>
              <a:gd name="T3" fmla="*/ 105847048 h 69"/>
              <a:gd name="T4" fmla="*/ 483870045 w 192"/>
              <a:gd name="T5" fmla="*/ 173892341 h 69"/>
              <a:gd name="T6" fmla="*/ 483870045 w 192"/>
              <a:gd name="T7" fmla="*/ 70564691 h 69"/>
              <a:gd name="T8" fmla="*/ 0 w 192"/>
              <a:gd name="T9" fmla="*/ 0 h 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69"/>
              <a:gd name="T17" fmla="*/ 192 w 192"/>
              <a:gd name="T18" fmla="*/ 69 h 6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69">
                <a:moveTo>
                  <a:pt x="0" y="0"/>
                </a:moveTo>
                <a:lnTo>
                  <a:pt x="0" y="42"/>
                </a:lnTo>
                <a:lnTo>
                  <a:pt x="192" y="69"/>
                </a:lnTo>
                <a:lnTo>
                  <a:pt x="192" y="28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6496050" y="3062288"/>
            <a:ext cx="60325" cy="222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6496050" y="3413125"/>
            <a:ext cx="60325" cy="222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496050" y="3084513"/>
            <a:ext cx="60325" cy="32861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162175" y="3873500"/>
            <a:ext cx="10763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100">
                <a:solidFill>
                  <a:srgbClr val="000000"/>
                </a:solidFill>
              </a:rPr>
              <a:t>start point</a:t>
            </a:r>
            <a:endParaRPr lang="en-US" sz="1200">
              <a:latin typeface="Arial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544888" y="3983038"/>
            <a:ext cx="14176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100">
                <a:solidFill>
                  <a:srgbClr val="000000"/>
                </a:solidFill>
              </a:rPr>
              <a:t>path segment</a:t>
            </a:r>
            <a:endParaRPr lang="en-US" sz="1200">
              <a:latin typeface="Arial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210300" y="3916363"/>
            <a:ext cx="79375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100">
                <a:solidFill>
                  <a:srgbClr val="000000"/>
                </a:solidFill>
              </a:rPr>
              <a:t>end bar</a:t>
            </a:r>
            <a:endParaRPr lang="en-US" sz="1200">
              <a:latin typeface="Arial" charset="0"/>
            </a:endParaRPr>
          </a:p>
        </p:txBody>
      </p:sp>
      <p:sp>
        <p:nvSpPr>
          <p:cNvPr id="17425" name="Freeform 17"/>
          <p:cNvSpPr>
            <a:spLocks/>
          </p:cNvSpPr>
          <p:nvPr/>
        </p:nvSpPr>
        <p:spPr bwMode="auto">
          <a:xfrm>
            <a:off x="2690813" y="3500438"/>
            <a:ext cx="163512" cy="219075"/>
          </a:xfrm>
          <a:custGeom>
            <a:avLst/>
            <a:gdLst>
              <a:gd name="T0" fmla="*/ 65523868 w 103"/>
              <a:gd name="T1" fmla="*/ 312499336 h 138"/>
              <a:gd name="T2" fmla="*/ 0 w 103"/>
              <a:gd name="T3" fmla="*/ 277217164 h 138"/>
              <a:gd name="T4" fmla="*/ 0 w 103"/>
              <a:gd name="T5" fmla="*/ 277217164 h 138"/>
              <a:gd name="T6" fmla="*/ 0 w 103"/>
              <a:gd name="T7" fmla="*/ 277217164 h 138"/>
              <a:gd name="T8" fmla="*/ 226813401 w 103"/>
              <a:gd name="T9" fmla="*/ 0 h 138"/>
              <a:gd name="T10" fmla="*/ 259574529 w 103"/>
              <a:gd name="T11" fmla="*/ 0 h 138"/>
              <a:gd name="T12" fmla="*/ 259574529 w 103"/>
              <a:gd name="T13" fmla="*/ 0 h 138"/>
              <a:gd name="T14" fmla="*/ 194050636 w 103"/>
              <a:gd name="T15" fmla="*/ 347781508 h 138"/>
              <a:gd name="T16" fmla="*/ 194050636 w 103"/>
              <a:gd name="T17" fmla="*/ 347781508 h 138"/>
              <a:gd name="T18" fmla="*/ 161289509 w 103"/>
              <a:gd name="T19" fmla="*/ 347781508 h 138"/>
              <a:gd name="T20" fmla="*/ 161289509 w 103"/>
              <a:gd name="T21" fmla="*/ 347781508 h 138"/>
              <a:gd name="T22" fmla="*/ 226813401 w 103"/>
              <a:gd name="T23" fmla="*/ 0 h 138"/>
              <a:gd name="T24" fmla="*/ 226813401 w 103"/>
              <a:gd name="T25" fmla="*/ 0 h 138"/>
              <a:gd name="T26" fmla="*/ 259574529 w 103"/>
              <a:gd name="T27" fmla="*/ 0 h 138"/>
              <a:gd name="T28" fmla="*/ 32761140 w 103"/>
              <a:gd name="T29" fmla="*/ 277217164 h 138"/>
              <a:gd name="T30" fmla="*/ 0 w 103"/>
              <a:gd name="T31" fmla="*/ 277217164 h 138"/>
              <a:gd name="T32" fmla="*/ 0 w 103"/>
              <a:gd name="T33" fmla="*/ 244454354 h 138"/>
              <a:gd name="T34" fmla="*/ 65523868 w 103"/>
              <a:gd name="T35" fmla="*/ 277217164 h 138"/>
              <a:gd name="T36" fmla="*/ 65523868 w 103"/>
              <a:gd name="T37" fmla="*/ 312499336 h 1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3"/>
              <a:gd name="T58" fmla="*/ 0 h 138"/>
              <a:gd name="T59" fmla="*/ 103 w 103"/>
              <a:gd name="T60" fmla="*/ 138 h 1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3" h="138">
                <a:moveTo>
                  <a:pt x="26" y="124"/>
                </a:moveTo>
                <a:lnTo>
                  <a:pt x="0" y="110"/>
                </a:lnTo>
                <a:lnTo>
                  <a:pt x="90" y="0"/>
                </a:lnTo>
                <a:lnTo>
                  <a:pt x="103" y="0"/>
                </a:lnTo>
                <a:lnTo>
                  <a:pt x="77" y="138"/>
                </a:lnTo>
                <a:lnTo>
                  <a:pt x="64" y="138"/>
                </a:lnTo>
                <a:lnTo>
                  <a:pt x="90" y="0"/>
                </a:lnTo>
                <a:lnTo>
                  <a:pt x="103" y="0"/>
                </a:lnTo>
                <a:lnTo>
                  <a:pt x="13" y="110"/>
                </a:lnTo>
                <a:lnTo>
                  <a:pt x="0" y="110"/>
                </a:lnTo>
                <a:lnTo>
                  <a:pt x="0" y="97"/>
                </a:lnTo>
                <a:lnTo>
                  <a:pt x="26" y="110"/>
                </a:lnTo>
                <a:lnTo>
                  <a:pt x="26" y="124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Freeform 18"/>
          <p:cNvSpPr>
            <a:spLocks/>
          </p:cNvSpPr>
          <p:nvPr/>
        </p:nvSpPr>
        <p:spPr bwMode="auto">
          <a:xfrm>
            <a:off x="2732088" y="3675063"/>
            <a:ext cx="60325" cy="44450"/>
          </a:xfrm>
          <a:custGeom>
            <a:avLst/>
            <a:gdLst>
              <a:gd name="T0" fmla="*/ 95765924 w 38"/>
              <a:gd name="T1" fmla="*/ 70564381 h 28"/>
              <a:gd name="T2" fmla="*/ 0 w 38"/>
              <a:gd name="T3" fmla="*/ 35282190 h 28"/>
              <a:gd name="T4" fmla="*/ 0 w 38"/>
              <a:gd name="T5" fmla="*/ 35282190 h 28"/>
              <a:gd name="T6" fmla="*/ 0 w 38"/>
              <a:gd name="T7" fmla="*/ 35282190 h 28"/>
              <a:gd name="T8" fmla="*/ 0 w 38"/>
              <a:gd name="T9" fmla="*/ 0 h 28"/>
              <a:gd name="T10" fmla="*/ 95765924 w 38"/>
              <a:gd name="T11" fmla="*/ 35282190 h 28"/>
              <a:gd name="T12" fmla="*/ 95765924 w 38"/>
              <a:gd name="T13" fmla="*/ 70564381 h 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"/>
              <a:gd name="T22" fmla="*/ 0 h 28"/>
              <a:gd name="T23" fmla="*/ 38 w 38"/>
              <a:gd name="T24" fmla="*/ 28 h 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" h="28">
                <a:moveTo>
                  <a:pt x="38" y="28"/>
                </a:moveTo>
                <a:lnTo>
                  <a:pt x="0" y="14"/>
                </a:lnTo>
                <a:lnTo>
                  <a:pt x="0" y="0"/>
                </a:lnTo>
                <a:lnTo>
                  <a:pt x="38" y="14"/>
                </a:lnTo>
                <a:lnTo>
                  <a:pt x="38" y="28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Freeform 19"/>
          <p:cNvSpPr>
            <a:spLocks/>
          </p:cNvSpPr>
          <p:nvPr/>
        </p:nvSpPr>
        <p:spPr bwMode="auto">
          <a:xfrm>
            <a:off x="2690813" y="3500438"/>
            <a:ext cx="142875" cy="219075"/>
          </a:xfrm>
          <a:custGeom>
            <a:avLst/>
            <a:gdLst>
              <a:gd name="T0" fmla="*/ 65524065 w 90"/>
              <a:gd name="T1" fmla="*/ 312499336 h 138"/>
              <a:gd name="T2" fmla="*/ 0 w 90"/>
              <a:gd name="T3" fmla="*/ 277217164 h 138"/>
              <a:gd name="T4" fmla="*/ 226814085 w 90"/>
              <a:gd name="T5" fmla="*/ 0 h 138"/>
              <a:gd name="T6" fmla="*/ 161289995 w 90"/>
              <a:gd name="T7" fmla="*/ 347781508 h 138"/>
              <a:gd name="T8" fmla="*/ 65524065 w 90"/>
              <a:gd name="T9" fmla="*/ 312499336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"/>
              <a:gd name="T16" fmla="*/ 0 h 138"/>
              <a:gd name="T17" fmla="*/ 90 w 90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" h="138">
                <a:moveTo>
                  <a:pt x="26" y="124"/>
                </a:moveTo>
                <a:lnTo>
                  <a:pt x="0" y="110"/>
                </a:lnTo>
                <a:lnTo>
                  <a:pt x="90" y="0"/>
                </a:lnTo>
                <a:lnTo>
                  <a:pt x="64" y="138"/>
                </a:lnTo>
                <a:lnTo>
                  <a:pt x="26" y="124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2609850" y="4003675"/>
            <a:ext cx="20638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2732088" y="3697288"/>
            <a:ext cx="1905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0" name="Freeform 22"/>
          <p:cNvSpPr>
            <a:spLocks/>
          </p:cNvSpPr>
          <p:nvPr/>
        </p:nvSpPr>
        <p:spPr bwMode="auto">
          <a:xfrm>
            <a:off x="2609850" y="3697288"/>
            <a:ext cx="141288" cy="306387"/>
          </a:xfrm>
          <a:custGeom>
            <a:avLst/>
            <a:gdLst>
              <a:gd name="T0" fmla="*/ 0 w 89"/>
              <a:gd name="T1" fmla="*/ 486388613 h 193"/>
              <a:gd name="T2" fmla="*/ 32762942 w 89"/>
              <a:gd name="T3" fmla="*/ 486388613 h 193"/>
              <a:gd name="T4" fmla="*/ 224295516 w 89"/>
              <a:gd name="T5" fmla="*/ 0 h 193"/>
              <a:gd name="T6" fmla="*/ 194053495 w 89"/>
              <a:gd name="T7" fmla="*/ 0 h 193"/>
              <a:gd name="T8" fmla="*/ 0 w 89"/>
              <a:gd name="T9" fmla="*/ 486388613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"/>
              <a:gd name="T16" fmla="*/ 0 h 193"/>
              <a:gd name="T17" fmla="*/ 89 w 89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" h="193">
                <a:moveTo>
                  <a:pt x="0" y="193"/>
                </a:moveTo>
                <a:lnTo>
                  <a:pt x="13" y="193"/>
                </a:lnTo>
                <a:lnTo>
                  <a:pt x="89" y="0"/>
                </a:lnTo>
                <a:lnTo>
                  <a:pt x="77" y="0"/>
                </a:lnTo>
                <a:lnTo>
                  <a:pt x="0" y="193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1" name="Freeform 23"/>
          <p:cNvSpPr>
            <a:spLocks/>
          </p:cNvSpPr>
          <p:nvPr/>
        </p:nvSpPr>
        <p:spPr bwMode="auto">
          <a:xfrm>
            <a:off x="4075113" y="3500438"/>
            <a:ext cx="141287" cy="219075"/>
          </a:xfrm>
          <a:custGeom>
            <a:avLst/>
            <a:gdLst>
              <a:gd name="T0" fmla="*/ 95765591 w 89"/>
              <a:gd name="T1" fmla="*/ 347781508 h 138"/>
              <a:gd name="T2" fmla="*/ 0 w 89"/>
              <a:gd name="T3" fmla="*/ 312499336 h 138"/>
              <a:gd name="T4" fmla="*/ 0 w 89"/>
              <a:gd name="T5" fmla="*/ 312499336 h 138"/>
              <a:gd name="T6" fmla="*/ 0 w 89"/>
              <a:gd name="T7" fmla="*/ 312499336 h 138"/>
              <a:gd name="T8" fmla="*/ 161289424 w 89"/>
              <a:gd name="T9" fmla="*/ 0 h 138"/>
              <a:gd name="T10" fmla="*/ 191531181 w 89"/>
              <a:gd name="T11" fmla="*/ 0 h 138"/>
              <a:gd name="T12" fmla="*/ 191531181 w 89"/>
              <a:gd name="T13" fmla="*/ 0 h 138"/>
              <a:gd name="T14" fmla="*/ 224292341 w 89"/>
              <a:gd name="T15" fmla="*/ 347781508 h 138"/>
              <a:gd name="T16" fmla="*/ 224292341 w 89"/>
              <a:gd name="T17" fmla="*/ 347781508 h 138"/>
              <a:gd name="T18" fmla="*/ 191531181 w 89"/>
              <a:gd name="T19" fmla="*/ 347781508 h 138"/>
              <a:gd name="T20" fmla="*/ 191531181 w 89"/>
              <a:gd name="T21" fmla="*/ 347781508 h 138"/>
              <a:gd name="T22" fmla="*/ 161289424 w 89"/>
              <a:gd name="T23" fmla="*/ 0 h 138"/>
              <a:gd name="T24" fmla="*/ 191531181 w 89"/>
              <a:gd name="T25" fmla="*/ 0 h 138"/>
              <a:gd name="T26" fmla="*/ 191531181 w 89"/>
              <a:gd name="T27" fmla="*/ 0 h 138"/>
              <a:gd name="T28" fmla="*/ 30241770 w 89"/>
              <a:gd name="T29" fmla="*/ 312499336 h 138"/>
              <a:gd name="T30" fmla="*/ 0 w 89"/>
              <a:gd name="T31" fmla="*/ 312499336 h 138"/>
              <a:gd name="T32" fmla="*/ 0 w 89"/>
              <a:gd name="T33" fmla="*/ 277217164 h 138"/>
              <a:gd name="T34" fmla="*/ 95765591 w 89"/>
              <a:gd name="T35" fmla="*/ 312499336 h 138"/>
              <a:gd name="T36" fmla="*/ 95765591 w 89"/>
              <a:gd name="T37" fmla="*/ 347781508 h 1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9"/>
              <a:gd name="T58" fmla="*/ 0 h 138"/>
              <a:gd name="T59" fmla="*/ 89 w 89"/>
              <a:gd name="T60" fmla="*/ 138 h 1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9" h="138">
                <a:moveTo>
                  <a:pt x="38" y="138"/>
                </a:moveTo>
                <a:lnTo>
                  <a:pt x="0" y="124"/>
                </a:lnTo>
                <a:lnTo>
                  <a:pt x="64" y="0"/>
                </a:lnTo>
                <a:lnTo>
                  <a:pt x="76" y="0"/>
                </a:lnTo>
                <a:lnTo>
                  <a:pt x="89" y="138"/>
                </a:lnTo>
                <a:lnTo>
                  <a:pt x="76" y="138"/>
                </a:lnTo>
                <a:lnTo>
                  <a:pt x="64" y="0"/>
                </a:lnTo>
                <a:lnTo>
                  <a:pt x="76" y="0"/>
                </a:lnTo>
                <a:lnTo>
                  <a:pt x="12" y="124"/>
                </a:lnTo>
                <a:lnTo>
                  <a:pt x="0" y="124"/>
                </a:lnTo>
                <a:lnTo>
                  <a:pt x="0" y="110"/>
                </a:lnTo>
                <a:lnTo>
                  <a:pt x="38" y="124"/>
                </a:lnTo>
                <a:lnTo>
                  <a:pt x="38" y="138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2" name="Freeform 24"/>
          <p:cNvSpPr>
            <a:spLocks/>
          </p:cNvSpPr>
          <p:nvPr/>
        </p:nvSpPr>
        <p:spPr bwMode="auto">
          <a:xfrm>
            <a:off x="4135438" y="3697288"/>
            <a:ext cx="60325" cy="22225"/>
          </a:xfrm>
          <a:custGeom>
            <a:avLst/>
            <a:gdLst>
              <a:gd name="T0" fmla="*/ 95765924 w 38"/>
              <a:gd name="T1" fmla="*/ 35282190 h 14"/>
              <a:gd name="T2" fmla="*/ 0 w 38"/>
              <a:gd name="T3" fmla="*/ 35282190 h 14"/>
              <a:gd name="T4" fmla="*/ 0 w 38"/>
              <a:gd name="T5" fmla="*/ 35282190 h 14"/>
              <a:gd name="T6" fmla="*/ 0 w 38"/>
              <a:gd name="T7" fmla="*/ 35282190 h 14"/>
              <a:gd name="T8" fmla="*/ 0 w 38"/>
              <a:gd name="T9" fmla="*/ 0 h 14"/>
              <a:gd name="T10" fmla="*/ 95765924 w 38"/>
              <a:gd name="T11" fmla="*/ 0 h 14"/>
              <a:gd name="T12" fmla="*/ 95765924 w 38"/>
              <a:gd name="T13" fmla="*/ 3528219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"/>
              <a:gd name="T22" fmla="*/ 0 h 14"/>
              <a:gd name="T23" fmla="*/ 38 w 38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" h="14">
                <a:moveTo>
                  <a:pt x="38" y="14"/>
                </a:moveTo>
                <a:lnTo>
                  <a:pt x="0" y="14"/>
                </a:lnTo>
                <a:lnTo>
                  <a:pt x="0" y="0"/>
                </a:lnTo>
                <a:lnTo>
                  <a:pt x="38" y="0"/>
                </a:lnTo>
                <a:lnTo>
                  <a:pt x="38" y="14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3" name="Freeform 25"/>
          <p:cNvSpPr>
            <a:spLocks/>
          </p:cNvSpPr>
          <p:nvPr/>
        </p:nvSpPr>
        <p:spPr bwMode="auto">
          <a:xfrm>
            <a:off x="4075113" y="3500438"/>
            <a:ext cx="120650" cy="219075"/>
          </a:xfrm>
          <a:custGeom>
            <a:avLst/>
            <a:gdLst>
              <a:gd name="T0" fmla="*/ 95765924 w 76"/>
              <a:gd name="T1" fmla="*/ 347781508 h 138"/>
              <a:gd name="T2" fmla="*/ 0 w 76"/>
              <a:gd name="T3" fmla="*/ 312499336 h 138"/>
              <a:gd name="T4" fmla="*/ 161289985 w 76"/>
              <a:gd name="T5" fmla="*/ 0 h 138"/>
              <a:gd name="T6" fmla="*/ 191531848 w 76"/>
              <a:gd name="T7" fmla="*/ 347781508 h 138"/>
              <a:gd name="T8" fmla="*/ 95765924 w 76"/>
              <a:gd name="T9" fmla="*/ 347781508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6"/>
              <a:gd name="T16" fmla="*/ 0 h 138"/>
              <a:gd name="T17" fmla="*/ 76 w 76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6" h="138">
                <a:moveTo>
                  <a:pt x="38" y="138"/>
                </a:moveTo>
                <a:lnTo>
                  <a:pt x="0" y="124"/>
                </a:lnTo>
                <a:lnTo>
                  <a:pt x="64" y="0"/>
                </a:lnTo>
                <a:lnTo>
                  <a:pt x="76" y="138"/>
                </a:lnTo>
                <a:lnTo>
                  <a:pt x="38" y="138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4" name="Rectangle 26"/>
          <p:cNvSpPr>
            <a:spLocks noChangeArrowheads="1"/>
          </p:cNvSpPr>
          <p:nvPr/>
        </p:nvSpPr>
        <p:spPr bwMode="auto">
          <a:xfrm>
            <a:off x="4075113" y="4092575"/>
            <a:ext cx="1905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5" name="Rectangle 27"/>
          <p:cNvSpPr>
            <a:spLocks noChangeArrowheads="1"/>
          </p:cNvSpPr>
          <p:nvPr/>
        </p:nvSpPr>
        <p:spPr bwMode="auto">
          <a:xfrm>
            <a:off x="4135438" y="3719513"/>
            <a:ext cx="20637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6" name="Freeform 28"/>
          <p:cNvSpPr>
            <a:spLocks/>
          </p:cNvSpPr>
          <p:nvPr/>
        </p:nvSpPr>
        <p:spPr bwMode="auto">
          <a:xfrm>
            <a:off x="4075113" y="3719513"/>
            <a:ext cx="80962" cy="373062"/>
          </a:xfrm>
          <a:custGeom>
            <a:avLst/>
            <a:gdLst>
              <a:gd name="T0" fmla="*/ 0 w 51"/>
              <a:gd name="T1" fmla="*/ 592235176 h 235"/>
              <a:gd name="T2" fmla="*/ 30241692 w 51"/>
              <a:gd name="T3" fmla="*/ 592235176 h 235"/>
              <a:gd name="T4" fmla="*/ 128526392 w 51"/>
              <a:gd name="T5" fmla="*/ 0 h 235"/>
              <a:gd name="T6" fmla="*/ 95765342 w 51"/>
              <a:gd name="T7" fmla="*/ 0 h 235"/>
              <a:gd name="T8" fmla="*/ 0 w 51"/>
              <a:gd name="T9" fmla="*/ 592235176 h 23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"/>
              <a:gd name="T16" fmla="*/ 0 h 235"/>
              <a:gd name="T17" fmla="*/ 51 w 51"/>
              <a:gd name="T18" fmla="*/ 235 h 23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" h="235">
                <a:moveTo>
                  <a:pt x="0" y="235"/>
                </a:moveTo>
                <a:lnTo>
                  <a:pt x="12" y="235"/>
                </a:lnTo>
                <a:lnTo>
                  <a:pt x="51" y="0"/>
                </a:lnTo>
                <a:lnTo>
                  <a:pt x="38" y="0"/>
                </a:lnTo>
                <a:lnTo>
                  <a:pt x="0" y="235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7" name="Freeform 29"/>
          <p:cNvSpPr>
            <a:spLocks/>
          </p:cNvSpPr>
          <p:nvPr/>
        </p:nvSpPr>
        <p:spPr bwMode="auto">
          <a:xfrm>
            <a:off x="6475413" y="3413125"/>
            <a:ext cx="141287" cy="241300"/>
          </a:xfrm>
          <a:custGeom>
            <a:avLst/>
            <a:gdLst>
              <a:gd name="T0" fmla="*/ 95765591 w 89"/>
              <a:gd name="T1" fmla="*/ 383063695 h 152"/>
              <a:gd name="T2" fmla="*/ 0 w 89"/>
              <a:gd name="T3" fmla="*/ 383063695 h 152"/>
              <a:gd name="T4" fmla="*/ 0 w 89"/>
              <a:gd name="T5" fmla="*/ 383063695 h 152"/>
              <a:gd name="T6" fmla="*/ 0 w 89"/>
              <a:gd name="T7" fmla="*/ 383063695 h 152"/>
              <a:gd name="T8" fmla="*/ 95765591 w 89"/>
              <a:gd name="T9" fmla="*/ 0 h 152"/>
              <a:gd name="T10" fmla="*/ 128526726 w 89"/>
              <a:gd name="T11" fmla="*/ 0 h 152"/>
              <a:gd name="T12" fmla="*/ 128526726 w 89"/>
              <a:gd name="T13" fmla="*/ 0 h 152"/>
              <a:gd name="T14" fmla="*/ 224292341 w 89"/>
              <a:gd name="T15" fmla="*/ 383063695 h 152"/>
              <a:gd name="T16" fmla="*/ 224292341 w 89"/>
              <a:gd name="T17" fmla="*/ 383063695 h 152"/>
              <a:gd name="T18" fmla="*/ 194050534 w 89"/>
              <a:gd name="T19" fmla="*/ 383063695 h 152"/>
              <a:gd name="T20" fmla="*/ 194050534 w 89"/>
              <a:gd name="T21" fmla="*/ 383063695 h 152"/>
              <a:gd name="T22" fmla="*/ 95765591 w 89"/>
              <a:gd name="T23" fmla="*/ 0 h 152"/>
              <a:gd name="T24" fmla="*/ 128526726 w 89"/>
              <a:gd name="T25" fmla="*/ 0 h 152"/>
              <a:gd name="T26" fmla="*/ 128526726 w 89"/>
              <a:gd name="T27" fmla="*/ 0 h 152"/>
              <a:gd name="T28" fmla="*/ 32761123 w 89"/>
              <a:gd name="T29" fmla="*/ 383063695 h 152"/>
              <a:gd name="T30" fmla="*/ 0 w 89"/>
              <a:gd name="T31" fmla="*/ 383063695 h 152"/>
              <a:gd name="T32" fmla="*/ 0 w 89"/>
              <a:gd name="T33" fmla="*/ 347781522 h 152"/>
              <a:gd name="T34" fmla="*/ 95765591 w 89"/>
              <a:gd name="T35" fmla="*/ 347781522 h 152"/>
              <a:gd name="T36" fmla="*/ 95765591 w 89"/>
              <a:gd name="T37" fmla="*/ 383063695 h 15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9"/>
              <a:gd name="T58" fmla="*/ 0 h 152"/>
              <a:gd name="T59" fmla="*/ 89 w 89"/>
              <a:gd name="T60" fmla="*/ 152 h 15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9" h="152">
                <a:moveTo>
                  <a:pt x="38" y="152"/>
                </a:moveTo>
                <a:lnTo>
                  <a:pt x="0" y="152"/>
                </a:lnTo>
                <a:lnTo>
                  <a:pt x="38" y="0"/>
                </a:lnTo>
                <a:lnTo>
                  <a:pt x="51" y="0"/>
                </a:lnTo>
                <a:lnTo>
                  <a:pt x="89" y="152"/>
                </a:lnTo>
                <a:lnTo>
                  <a:pt x="77" y="152"/>
                </a:lnTo>
                <a:lnTo>
                  <a:pt x="38" y="0"/>
                </a:lnTo>
                <a:lnTo>
                  <a:pt x="51" y="0"/>
                </a:lnTo>
                <a:lnTo>
                  <a:pt x="13" y="152"/>
                </a:lnTo>
                <a:lnTo>
                  <a:pt x="0" y="152"/>
                </a:lnTo>
                <a:lnTo>
                  <a:pt x="0" y="138"/>
                </a:lnTo>
                <a:lnTo>
                  <a:pt x="38" y="138"/>
                </a:lnTo>
                <a:lnTo>
                  <a:pt x="38" y="15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8" name="Freeform 30"/>
          <p:cNvSpPr>
            <a:spLocks/>
          </p:cNvSpPr>
          <p:nvPr/>
        </p:nvSpPr>
        <p:spPr bwMode="auto">
          <a:xfrm>
            <a:off x="6535738" y="3632200"/>
            <a:ext cx="61912" cy="22225"/>
          </a:xfrm>
          <a:custGeom>
            <a:avLst/>
            <a:gdLst>
              <a:gd name="T0" fmla="*/ 98284493 w 39"/>
              <a:gd name="T1" fmla="*/ 35282190 h 14"/>
              <a:gd name="T2" fmla="*/ 0 w 39"/>
              <a:gd name="T3" fmla="*/ 35282190 h 14"/>
              <a:gd name="T4" fmla="*/ 0 w 39"/>
              <a:gd name="T5" fmla="*/ 0 h 14"/>
              <a:gd name="T6" fmla="*/ 0 w 39"/>
              <a:gd name="T7" fmla="*/ 0 h 14"/>
              <a:gd name="T8" fmla="*/ 0 w 39"/>
              <a:gd name="T9" fmla="*/ 0 h 14"/>
              <a:gd name="T10" fmla="*/ 98284493 w 39"/>
              <a:gd name="T11" fmla="*/ 0 h 14"/>
              <a:gd name="T12" fmla="*/ 98284493 w 39"/>
              <a:gd name="T13" fmla="*/ 35282190 h 1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9"/>
              <a:gd name="T22" fmla="*/ 0 h 14"/>
              <a:gd name="T23" fmla="*/ 39 w 39"/>
              <a:gd name="T24" fmla="*/ 14 h 1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9" h="14">
                <a:moveTo>
                  <a:pt x="39" y="14"/>
                </a:moveTo>
                <a:lnTo>
                  <a:pt x="0" y="14"/>
                </a:lnTo>
                <a:lnTo>
                  <a:pt x="0" y="0"/>
                </a:lnTo>
                <a:lnTo>
                  <a:pt x="39" y="0"/>
                </a:lnTo>
                <a:lnTo>
                  <a:pt x="39" y="14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Freeform 31"/>
          <p:cNvSpPr>
            <a:spLocks/>
          </p:cNvSpPr>
          <p:nvPr/>
        </p:nvSpPr>
        <p:spPr bwMode="auto">
          <a:xfrm>
            <a:off x="6475413" y="3413125"/>
            <a:ext cx="122237" cy="241300"/>
          </a:xfrm>
          <a:custGeom>
            <a:avLst/>
            <a:gdLst>
              <a:gd name="T0" fmla="*/ 95765533 w 77"/>
              <a:gd name="T1" fmla="*/ 383063695 h 152"/>
              <a:gd name="T2" fmla="*/ 0 w 77"/>
              <a:gd name="T3" fmla="*/ 383063695 h 152"/>
              <a:gd name="T4" fmla="*/ 95765533 w 77"/>
              <a:gd name="T5" fmla="*/ 0 h 152"/>
              <a:gd name="T6" fmla="*/ 194050416 w 77"/>
              <a:gd name="T7" fmla="*/ 383063695 h 152"/>
              <a:gd name="T8" fmla="*/ 95765533 w 77"/>
              <a:gd name="T9" fmla="*/ 383063695 h 15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7"/>
              <a:gd name="T16" fmla="*/ 0 h 152"/>
              <a:gd name="T17" fmla="*/ 77 w 77"/>
              <a:gd name="T18" fmla="*/ 152 h 15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7" h="152">
                <a:moveTo>
                  <a:pt x="38" y="152"/>
                </a:moveTo>
                <a:lnTo>
                  <a:pt x="0" y="152"/>
                </a:lnTo>
                <a:lnTo>
                  <a:pt x="38" y="0"/>
                </a:lnTo>
                <a:lnTo>
                  <a:pt x="77" y="152"/>
                </a:lnTo>
                <a:lnTo>
                  <a:pt x="38" y="15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0" name="Rectangle 32"/>
          <p:cNvSpPr>
            <a:spLocks noChangeArrowheads="1"/>
          </p:cNvSpPr>
          <p:nvPr/>
        </p:nvSpPr>
        <p:spPr bwMode="auto">
          <a:xfrm>
            <a:off x="6556375" y="3983038"/>
            <a:ext cx="20638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1" name="Rectangle 33"/>
          <p:cNvSpPr>
            <a:spLocks noChangeArrowheads="1"/>
          </p:cNvSpPr>
          <p:nvPr/>
        </p:nvSpPr>
        <p:spPr bwMode="auto">
          <a:xfrm>
            <a:off x="6535738" y="3654425"/>
            <a:ext cx="20637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2" name="Freeform 34"/>
          <p:cNvSpPr>
            <a:spLocks/>
          </p:cNvSpPr>
          <p:nvPr/>
        </p:nvSpPr>
        <p:spPr bwMode="auto">
          <a:xfrm>
            <a:off x="6535738" y="3654425"/>
            <a:ext cx="41275" cy="328613"/>
          </a:xfrm>
          <a:custGeom>
            <a:avLst/>
            <a:gdLst>
              <a:gd name="T0" fmla="*/ 32762828 w 26"/>
              <a:gd name="T1" fmla="*/ 521673976 h 207"/>
              <a:gd name="T2" fmla="*/ 65524068 w 26"/>
              <a:gd name="T3" fmla="*/ 521673976 h 207"/>
              <a:gd name="T4" fmla="*/ 32762828 w 26"/>
              <a:gd name="T5" fmla="*/ 0 h 207"/>
              <a:gd name="T6" fmla="*/ 0 w 26"/>
              <a:gd name="T7" fmla="*/ 0 h 207"/>
              <a:gd name="T8" fmla="*/ 32762828 w 26"/>
              <a:gd name="T9" fmla="*/ 521673976 h 20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"/>
              <a:gd name="T16" fmla="*/ 0 h 207"/>
              <a:gd name="T17" fmla="*/ 26 w 26"/>
              <a:gd name="T18" fmla="*/ 207 h 20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" h="207">
                <a:moveTo>
                  <a:pt x="13" y="207"/>
                </a:moveTo>
                <a:lnTo>
                  <a:pt x="26" y="207"/>
                </a:lnTo>
                <a:lnTo>
                  <a:pt x="13" y="0"/>
                </a:lnTo>
                <a:lnTo>
                  <a:pt x="0" y="0"/>
                </a:lnTo>
                <a:lnTo>
                  <a:pt x="13" y="207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3667125" y="2865438"/>
            <a:ext cx="2032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r1</a:t>
            </a:r>
            <a:endParaRPr lang="en-US" sz="1200">
              <a:latin typeface="Arial" charset="0"/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5580063" y="2952750"/>
            <a:ext cx="2032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r3</a:t>
            </a:r>
            <a:endParaRPr lang="en-US" sz="1200">
              <a:latin typeface="Arial" charset="0"/>
            </a:endParaRP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4502150" y="3281363"/>
            <a:ext cx="2032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700" b="1">
                <a:solidFill>
                  <a:srgbClr val="000000"/>
                </a:solidFill>
              </a:rPr>
              <a:t>r2</a:t>
            </a:r>
            <a:endParaRPr lang="en-US" sz="1200">
              <a:latin typeface="Arial" charset="0"/>
            </a:endParaRPr>
          </a:p>
        </p:txBody>
      </p:sp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4400550" y="2274888"/>
            <a:ext cx="16176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100">
                <a:solidFill>
                  <a:srgbClr val="000000"/>
                </a:solidFill>
              </a:rPr>
              <a:t>responsibilities</a:t>
            </a:r>
            <a:endParaRPr lang="en-US" sz="1200">
              <a:latin typeface="Arial" charset="0"/>
            </a:endParaRPr>
          </a:p>
        </p:txBody>
      </p:sp>
      <p:sp>
        <p:nvSpPr>
          <p:cNvPr id="17447" name="Freeform 39"/>
          <p:cNvSpPr>
            <a:spLocks/>
          </p:cNvSpPr>
          <p:nvPr/>
        </p:nvSpPr>
        <p:spPr bwMode="auto">
          <a:xfrm>
            <a:off x="3890963" y="2800350"/>
            <a:ext cx="203200" cy="152400"/>
          </a:xfrm>
          <a:custGeom>
            <a:avLst/>
            <a:gdLst>
              <a:gd name="T0" fmla="*/ 292338085 w 128"/>
              <a:gd name="T1" fmla="*/ 138607806 h 96"/>
              <a:gd name="T2" fmla="*/ 322579945 w 128"/>
              <a:gd name="T3" fmla="*/ 241935022 h 96"/>
              <a:gd name="T4" fmla="*/ 322579945 w 128"/>
              <a:gd name="T5" fmla="*/ 241935022 h 96"/>
              <a:gd name="T6" fmla="*/ 322579945 w 128"/>
              <a:gd name="T7" fmla="*/ 241935022 h 96"/>
              <a:gd name="T8" fmla="*/ 0 w 128"/>
              <a:gd name="T9" fmla="*/ 241935022 h 96"/>
              <a:gd name="T10" fmla="*/ 0 w 128"/>
              <a:gd name="T11" fmla="*/ 209173795 h 96"/>
              <a:gd name="T12" fmla="*/ 0 w 128"/>
              <a:gd name="T13" fmla="*/ 209173795 h 96"/>
              <a:gd name="T14" fmla="*/ 292338085 w 128"/>
              <a:gd name="T15" fmla="*/ 0 h 96"/>
              <a:gd name="T16" fmla="*/ 292338085 w 128"/>
              <a:gd name="T17" fmla="*/ 0 h 96"/>
              <a:gd name="T18" fmla="*/ 292338085 w 128"/>
              <a:gd name="T19" fmla="*/ 35282189 h 96"/>
              <a:gd name="T20" fmla="*/ 292338085 w 128"/>
              <a:gd name="T21" fmla="*/ 35282189 h 96"/>
              <a:gd name="T22" fmla="*/ 0 w 128"/>
              <a:gd name="T23" fmla="*/ 241935022 h 96"/>
              <a:gd name="T24" fmla="*/ 0 w 128"/>
              <a:gd name="T25" fmla="*/ 209173795 h 96"/>
              <a:gd name="T26" fmla="*/ 0 w 128"/>
              <a:gd name="T27" fmla="*/ 209173795 h 96"/>
              <a:gd name="T28" fmla="*/ 322579945 w 128"/>
              <a:gd name="T29" fmla="*/ 209173795 h 96"/>
              <a:gd name="T30" fmla="*/ 322579945 w 128"/>
              <a:gd name="T31" fmla="*/ 241935022 h 96"/>
              <a:gd name="T32" fmla="*/ 292338085 w 128"/>
              <a:gd name="T33" fmla="*/ 241935022 h 96"/>
              <a:gd name="T34" fmla="*/ 259575275 w 128"/>
              <a:gd name="T35" fmla="*/ 138607806 h 96"/>
              <a:gd name="T36" fmla="*/ 292338085 w 128"/>
              <a:gd name="T37" fmla="*/ 138607806 h 9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28"/>
              <a:gd name="T58" fmla="*/ 0 h 96"/>
              <a:gd name="T59" fmla="*/ 128 w 128"/>
              <a:gd name="T60" fmla="*/ 96 h 9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28" h="96">
                <a:moveTo>
                  <a:pt x="116" y="55"/>
                </a:moveTo>
                <a:lnTo>
                  <a:pt x="128" y="96"/>
                </a:lnTo>
                <a:lnTo>
                  <a:pt x="0" y="96"/>
                </a:lnTo>
                <a:lnTo>
                  <a:pt x="0" y="83"/>
                </a:lnTo>
                <a:lnTo>
                  <a:pt x="116" y="0"/>
                </a:lnTo>
                <a:lnTo>
                  <a:pt x="116" y="14"/>
                </a:lnTo>
                <a:lnTo>
                  <a:pt x="0" y="96"/>
                </a:lnTo>
                <a:lnTo>
                  <a:pt x="0" y="83"/>
                </a:lnTo>
                <a:lnTo>
                  <a:pt x="128" y="83"/>
                </a:lnTo>
                <a:lnTo>
                  <a:pt x="128" y="96"/>
                </a:lnTo>
                <a:lnTo>
                  <a:pt x="116" y="96"/>
                </a:lnTo>
                <a:lnTo>
                  <a:pt x="103" y="55"/>
                </a:lnTo>
                <a:lnTo>
                  <a:pt x="116" y="55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8" name="Freeform 40"/>
          <p:cNvSpPr>
            <a:spLocks/>
          </p:cNvSpPr>
          <p:nvPr/>
        </p:nvSpPr>
        <p:spPr bwMode="auto">
          <a:xfrm>
            <a:off x="4054475" y="2822575"/>
            <a:ext cx="20638" cy="65088"/>
          </a:xfrm>
          <a:custGeom>
            <a:avLst/>
            <a:gdLst>
              <a:gd name="T0" fmla="*/ 32763622 w 13"/>
              <a:gd name="T1" fmla="*/ 0 h 41"/>
              <a:gd name="T2" fmla="*/ 32763622 w 13"/>
              <a:gd name="T3" fmla="*/ 103327980 h 41"/>
              <a:gd name="T4" fmla="*/ 0 w 13"/>
              <a:gd name="T5" fmla="*/ 103327980 h 41"/>
              <a:gd name="T6" fmla="*/ 0 w 13"/>
              <a:gd name="T7" fmla="*/ 103327980 h 41"/>
              <a:gd name="T8" fmla="*/ 0 w 13"/>
              <a:gd name="T9" fmla="*/ 103327980 h 41"/>
              <a:gd name="T10" fmla="*/ 0 w 13"/>
              <a:gd name="T11" fmla="*/ 0 h 41"/>
              <a:gd name="T12" fmla="*/ 32763622 w 13"/>
              <a:gd name="T13" fmla="*/ 0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"/>
              <a:gd name="T22" fmla="*/ 0 h 41"/>
              <a:gd name="T23" fmla="*/ 13 w 13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" h="41">
                <a:moveTo>
                  <a:pt x="13" y="0"/>
                </a:moveTo>
                <a:lnTo>
                  <a:pt x="13" y="41"/>
                </a:lnTo>
                <a:lnTo>
                  <a:pt x="0" y="41"/>
                </a:lnTo>
                <a:lnTo>
                  <a:pt x="0" y="0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49" name="Freeform 41"/>
          <p:cNvSpPr>
            <a:spLocks/>
          </p:cNvSpPr>
          <p:nvPr/>
        </p:nvSpPr>
        <p:spPr bwMode="auto">
          <a:xfrm>
            <a:off x="3890963" y="2822575"/>
            <a:ext cx="203200" cy="130175"/>
          </a:xfrm>
          <a:custGeom>
            <a:avLst/>
            <a:gdLst>
              <a:gd name="T0" fmla="*/ 292338085 w 128"/>
              <a:gd name="T1" fmla="*/ 103327186 h 82"/>
              <a:gd name="T2" fmla="*/ 322579945 w 128"/>
              <a:gd name="T3" fmla="*/ 206652785 h 82"/>
              <a:gd name="T4" fmla="*/ 0 w 128"/>
              <a:gd name="T5" fmla="*/ 206652785 h 82"/>
              <a:gd name="T6" fmla="*/ 292338085 w 128"/>
              <a:gd name="T7" fmla="*/ 0 h 82"/>
              <a:gd name="T8" fmla="*/ 292338085 w 128"/>
              <a:gd name="T9" fmla="*/ 103327186 h 8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"/>
              <a:gd name="T16" fmla="*/ 0 h 82"/>
              <a:gd name="T17" fmla="*/ 128 w 128"/>
              <a:gd name="T18" fmla="*/ 82 h 8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" h="82">
                <a:moveTo>
                  <a:pt x="116" y="41"/>
                </a:moveTo>
                <a:lnTo>
                  <a:pt x="128" y="82"/>
                </a:lnTo>
                <a:lnTo>
                  <a:pt x="0" y="82"/>
                </a:lnTo>
                <a:lnTo>
                  <a:pt x="116" y="0"/>
                </a:lnTo>
                <a:lnTo>
                  <a:pt x="116" y="41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0" name="Rectangle 42"/>
          <p:cNvSpPr>
            <a:spLocks noChangeArrowheads="1"/>
          </p:cNvSpPr>
          <p:nvPr/>
        </p:nvSpPr>
        <p:spPr bwMode="auto">
          <a:xfrm>
            <a:off x="4908550" y="2603500"/>
            <a:ext cx="0" cy="20638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1" name="Rectangle 43"/>
          <p:cNvSpPr>
            <a:spLocks noChangeArrowheads="1"/>
          </p:cNvSpPr>
          <p:nvPr/>
        </p:nvSpPr>
        <p:spPr bwMode="auto">
          <a:xfrm>
            <a:off x="4094163" y="2887663"/>
            <a:ext cx="0" cy="2222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2" name="Freeform 44"/>
          <p:cNvSpPr>
            <a:spLocks/>
          </p:cNvSpPr>
          <p:nvPr/>
        </p:nvSpPr>
        <p:spPr bwMode="auto">
          <a:xfrm>
            <a:off x="4094163" y="2603500"/>
            <a:ext cx="814387" cy="306388"/>
          </a:xfrm>
          <a:custGeom>
            <a:avLst/>
            <a:gdLst>
              <a:gd name="T0" fmla="*/ 1292838350 w 513"/>
              <a:gd name="T1" fmla="*/ 32762881 h 193"/>
              <a:gd name="T2" fmla="*/ 1292838350 w 513"/>
              <a:gd name="T3" fmla="*/ 0 h 193"/>
              <a:gd name="T4" fmla="*/ 0 w 513"/>
              <a:gd name="T5" fmla="*/ 451109554 h 193"/>
              <a:gd name="T6" fmla="*/ 0 w 513"/>
              <a:gd name="T7" fmla="*/ 486391788 h 193"/>
              <a:gd name="T8" fmla="*/ 1292838350 w 513"/>
              <a:gd name="T9" fmla="*/ 32762881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13"/>
              <a:gd name="T16" fmla="*/ 0 h 193"/>
              <a:gd name="T17" fmla="*/ 513 w 513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13" h="193">
                <a:moveTo>
                  <a:pt x="513" y="13"/>
                </a:moveTo>
                <a:lnTo>
                  <a:pt x="513" y="0"/>
                </a:lnTo>
                <a:lnTo>
                  <a:pt x="0" y="179"/>
                </a:lnTo>
                <a:lnTo>
                  <a:pt x="0" y="193"/>
                </a:lnTo>
                <a:lnTo>
                  <a:pt x="513" y="13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3" name="Freeform 45"/>
          <p:cNvSpPr>
            <a:spLocks/>
          </p:cNvSpPr>
          <p:nvPr/>
        </p:nvSpPr>
        <p:spPr bwMode="auto">
          <a:xfrm>
            <a:off x="4643438" y="3084513"/>
            <a:ext cx="163512" cy="219075"/>
          </a:xfrm>
          <a:custGeom>
            <a:avLst/>
            <a:gdLst>
              <a:gd name="T0" fmla="*/ 161289509 w 103"/>
              <a:gd name="T1" fmla="*/ 35282184 h 138"/>
              <a:gd name="T2" fmla="*/ 259574529 w 103"/>
              <a:gd name="T3" fmla="*/ 70564369 h 138"/>
              <a:gd name="T4" fmla="*/ 259574529 w 103"/>
              <a:gd name="T5" fmla="*/ 70564369 h 138"/>
              <a:gd name="T6" fmla="*/ 259574529 w 103"/>
              <a:gd name="T7" fmla="*/ 70564369 h 138"/>
              <a:gd name="T8" fmla="*/ 32761140 w 103"/>
              <a:gd name="T9" fmla="*/ 347781508 h 138"/>
              <a:gd name="T10" fmla="*/ 0 w 103"/>
              <a:gd name="T11" fmla="*/ 347781508 h 138"/>
              <a:gd name="T12" fmla="*/ 0 w 103"/>
              <a:gd name="T13" fmla="*/ 347781508 h 138"/>
              <a:gd name="T14" fmla="*/ 32761140 w 103"/>
              <a:gd name="T15" fmla="*/ 0 h 138"/>
              <a:gd name="T16" fmla="*/ 32761140 w 103"/>
              <a:gd name="T17" fmla="*/ 0 h 138"/>
              <a:gd name="T18" fmla="*/ 65523868 w 103"/>
              <a:gd name="T19" fmla="*/ 0 h 138"/>
              <a:gd name="T20" fmla="*/ 65523868 w 103"/>
              <a:gd name="T21" fmla="*/ 0 h 138"/>
              <a:gd name="T22" fmla="*/ 32761140 w 103"/>
              <a:gd name="T23" fmla="*/ 347781508 h 138"/>
              <a:gd name="T24" fmla="*/ 0 w 103"/>
              <a:gd name="T25" fmla="*/ 347781508 h 138"/>
              <a:gd name="T26" fmla="*/ 0 w 103"/>
              <a:gd name="T27" fmla="*/ 347781508 h 138"/>
              <a:gd name="T28" fmla="*/ 226813401 w 103"/>
              <a:gd name="T29" fmla="*/ 70564369 h 138"/>
              <a:gd name="T30" fmla="*/ 259574529 w 103"/>
              <a:gd name="T31" fmla="*/ 70564369 h 138"/>
              <a:gd name="T32" fmla="*/ 259574529 w 103"/>
              <a:gd name="T33" fmla="*/ 103325592 h 138"/>
              <a:gd name="T34" fmla="*/ 161289509 w 103"/>
              <a:gd name="T35" fmla="*/ 70564369 h 138"/>
              <a:gd name="T36" fmla="*/ 161289509 w 103"/>
              <a:gd name="T37" fmla="*/ 35282184 h 13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03"/>
              <a:gd name="T58" fmla="*/ 0 h 138"/>
              <a:gd name="T59" fmla="*/ 103 w 103"/>
              <a:gd name="T60" fmla="*/ 138 h 13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03" h="138">
                <a:moveTo>
                  <a:pt x="64" y="14"/>
                </a:moveTo>
                <a:lnTo>
                  <a:pt x="103" y="28"/>
                </a:lnTo>
                <a:lnTo>
                  <a:pt x="13" y="138"/>
                </a:lnTo>
                <a:lnTo>
                  <a:pt x="0" y="138"/>
                </a:lnTo>
                <a:lnTo>
                  <a:pt x="13" y="0"/>
                </a:lnTo>
                <a:lnTo>
                  <a:pt x="26" y="0"/>
                </a:lnTo>
                <a:lnTo>
                  <a:pt x="13" y="138"/>
                </a:lnTo>
                <a:lnTo>
                  <a:pt x="0" y="138"/>
                </a:lnTo>
                <a:lnTo>
                  <a:pt x="90" y="28"/>
                </a:lnTo>
                <a:lnTo>
                  <a:pt x="103" y="28"/>
                </a:lnTo>
                <a:lnTo>
                  <a:pt x="103" y="41"/>
                </a:lnTo>
                <a:lnTo>
                  <a:pt x="64" y="28"/>
                </a:lnTo>
                <a:lnTo>
                  <a:pt x="64" y="14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4" name="Freeform 46"/>
          <p:cNvSpPr>
            <a:spLocks/>
          </p:cNvSpPr>
          <p:nvPr/>
        </p:nvSpPr>
        <p:spPr bwMode="auto">
          <a:xfrm>
            <a:off x="4684713" y="3084513"/>
            <a:ext cx="60325" cy="44450"/>
          </a:xfrm>
          <a:custGeom>
            <a:avLst/>
            <a:gdLst>
              <a:gd name="T0" fmla="*/ 0 w 38"/>
              <a:gd name="T1" fmla="*/ 0 h 28"/>
              <a:gd name="T2" fmla="*/ 95765924 w 38"/>
              <a:gd name="T3" fmla="*/ 35282190 h 28"/>
              <a:gd name="T4" fmla="*/ 95765924 w 38"/>
              <a:gd name="T5" fmla="*/ 70564381 h 28"/>
              <a:gd name="T6" fmla="*/ 95765924 w 38"/>
              <a:gd name="T7" fmla="*/ 70564381 h 28"/>
              <a:gd name="T8" fmla="*/ 95765924 w 38"/>
              <a:gd name="T9" fmla="*/ 70564381 h 28"/>
              <a:gd name="T10" fmla="*/ 0 w 38"/>
              <a:gd name="T11" fmla="*/ 35282190 h 28"/>
              <a:gd name="T12" fmla="*/ 0 w 38"/>
              <a:gd name="T13" fmla="*/ 0 h 2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8"/>
              <a:gd name="T22" fmla="*/ 0 h 28"/>
              <a:gd name="T23" fmla="*/ 38 w 38"/>
              <a:gd name="T24" fmla="*/ 28 h 2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8" h="28">
                <a:moveTo>
                  <a:pt x="0" y="0"/>
                </a:moveTo>
                <a:lnTo>
                  <a:pt x="38" y="14"/>
                </a:lnTo>
                <a:lnTo>
                  <a:pt x="38" y="28"/>
                </a:lnTo>
                <a:lnTo>
                  <a:pt x="0" y="1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5" name="Freeform 47"/>
          <p:cNvSpPr>
            <a:spLocks/>
          </p:cNvSpPr>
          <p:nvPr/>
        </p:nvSpPr>
        <p:spPr bwMode="auto">
          <a:xfrm>
            <a:off x="4664075" y="3084513"/>
            <a:ext cx="142875" cy="219075"/>
          </a:xfrm>
          <a:custGeom>
            <a:avLst/>
            <a:gdLst>
              <a:gd name="T0" fmla="*/ 128527181 w 90"/>
              <a:gd name="T1" fmla="*/ 35282184 h 138"/>
              <a:gd name="T2" fmla="*/ 226814085 w 90"/>
              <a:gd name="T3" fmla="*/ 70564369 h 138"/>
              <a:gd name="T4" fmla="*/ 0 w 90"/>
              <a:gd name="T5" fmla="*/ 347781508 h 138"/>
              <a:gd name="T6" fmla="*/ 32761239 w 90"/>
              <a:gd name="T7" fmla="*/ 0 h 138"/>
              <a:gd name="T8" fmla="*/ 128527181 w 90"/>
              <a:gd name="T9" fmla="*/ 35282184 h 13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0"/>
              <a:gd name="T16" fmla="*/ 0 h 138"/>
              <a:gd name="T17" fmla="*/ 90 w 90"/>
              <a:gd name="T18" fmla="*/ 138 h 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0" h="138">
                <a:moveTo>
                  <a:pt x="51" y="14"/>
                </a:moveTo>
                <a:lnTo>
                  <a:pt x="90" y="28"/>
                </a:lnTo>
                <a:lnTo>
                  <a:pt x="0" y="138"/>
                </a:lnTo>
                <a:lnTo>
                  <a:pt x="13" y="0"/>
                </a:lnTo>
                <a:lnTo>
                  <a:pt x="51" y="14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6" name="Rectangle 48"/>
          <p:cNvSpPr>
            <a:spLocks noChangeArrowheads="1"/>
          </p:cNvSpPr>
          <p:nvPr/>
        </p:nvSpPr>
        <p:spPr bwMode="auto">
          <a:xfrm>
            <a:off x="4929188" y="2603500"/>
            <a:ext cx="20637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7" name="Rectangle 49"/>
          <p:cNvSpPr>
            <a:spLocks noChangeArrowheads="1"/>
          </p:cNvSpPr>
          <p:nvPr/>
        </p:nvSpPr>
        <p:spPr bwMode="auto">
          <a:xfrm>
            <a:off x="4745038" y="3084513"/>
            <a:ext cx="20637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8" name="Freeform 50"/>
          <p:cNvSpPr>
            <a:spLocks/>
          </p:cNvSpPr>
          <p:nvPr/>
        </p:nvSpPr>
        <p:spPr bwMode="auto">
          <a:xfrm>
            <a:off x="4745038" y="2603500"/>
            <a:ext cx="204787" cy="481013"/>
          </a:xfrm>
          <a:custGeom>
            <a:avLst/>
            <a:gdLst>
              <a:gd name="T0" fmla="*/ 325098514 w 129"/>
              <a:gd name="T1" fmla="*/ 0 h 303"/>
              <a:gd name="T2" fmla="*/ 292337372 w 129"/>
              <a:gd name="T3" fmla="*/ 0 h 303"/>
              <a:gd name="T4" fmla="*/ 0 w 129"/>
              <a:gd name="T5" fmla="*/ 763608822 h 303"/>
              <a:gd name="T6" fmla="*/ 32761154 w 129"/>
              <a:gd name="T7" fmla="*/ 763608822 h 303"/>
              <a:gd name="T8" fmla="*/ 325098514 w 129"/>
              <a:gd name="T9" fmla="*/ 0 h 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"/>
              <a:gd name="T16" fmla="*/ 0 h 303"/>
              <a:gd name="T17" fmla="*/ 129 w 129"/>
              <a:gd name="T18" fmla="*/ 303 h 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" h="303">
                <a:moveTo>
                  <a:pt x="129" y="0"/>
                </a:moveTo>
                <a:lnTo>
                  <a:pt x="116" y="0"/>
                </a:lnTo>
                <a:lnTo>
                  <a:pt x="0" y="303"/>
                </a:lnTo>
                <a:lnTo>
                  <a:pt x="13" y="303"/>
                </a:lnTo>
                <a:lnTo>
                  <a:pt x="129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59" name="Freeform 51"/>
          <p:cNvSpPr>
            <a:spLocks/>
          </p:cNvSpPr>
          <p:nvPr/>
        </p:nvSpPr>
        <p:spPr bwMode="auto">
          <a:xfrm>
            <a:off x="5294313" y="2822575"/>
            <a:ext cx="223837" cy="196850"/>
          </a:xfrm>
          <a:custGeom>
            <a:avLst/>
            <a:gdLst>
              <a:gd name="T0" fmla="*/ 98285063 w 141"/>
              <a:gd name="T1" fmla="*/ 103327199 h 124"/>
              <a:gd name="T2" fmla="*/ 163808975 w 141"/>
              <a:gd name="T3" fmla="*/ 0 h 124"/>
              <a:gd name="T4" fmla="*/ 163808975 w 141"/>
              <a:gd name="T5" fmla="*/ 0 h 124"/>
              <a:gd name="T6" fmla="*/ 163808975 w 141"/>
              <a:gd name="T7" fmla="*/ 0 h 124"/>
              <a:gd name="T8" fmla="*/ 355340389 w 141"/>
              <a:gd name="T9" fmla="*/ 277217218 h 124"/>
              <a:gd name="T10" fmla="*/ 325098595 w 141"/>
              <a:gd name="T11" fmla="*/ 312499397 h 124"/>
              <a:gd name="T12" fmla="*/ 325098595 w 141"/>
              <a:gd name="T13" fmla="*/ 312499397 h 124"/>
              <a:gd name="T14" fmla="*/ 0 w 141"/>
              <a:gd name="T15" fmla="*/ 206652811 h 124"/>
              <a:gd name="T16" fmla="*/ 0 w 141"/>
              <a:gd name="T17" fmla="*/ 206652811 h 124"/>
              <a:gd name="T18" fmla="*/ 32761163 w 141"/>
              <a:gd name="T19" fmla="*/ 173891582 h 124"/>
              <a:gd name="T20" fmla="*/ 32761163 w 141"/>
              <a:gd name="T21" fmla="*/ 173891582 h 124"/>
              <a:gd name="T22" fmla="*/ 355340389 w 141"/>
              <a:gd name="T23" fmla="*/ 277217218 h 124"/>
              <a:gd name="T24" fmla="*/ 325098595 w 141"/>
              <a:gd name="T25" fmla="*/ 312499397 h 124"/>
              <a:gd name="T26" fmla="*/ 325098595 w 141"/>
              <a:gd name="T27" fmla="*/ 312499397 h 124"/>
              <a:gd name="T28" fmla="*/ 131047825 w 141"/>
              <a:gd name="T29" fmla="*/ 32762829 h 124"/>
              <a:gd name="T30" fmla="*/ 163808975 w 141"/>
              <a:gd name="T31" fmla="*/ 0 h 124"/>
              <a:gd name="T32" fmla="*/ 194050770 w 141"/>
              <a:gd name="T33" fmla="*/ 32762829 h 124"/>
              <a:gd name="T34" fmla="*/ 131047825 w 141"/>
              <a:gd name="T35" fmla="*/ 138609403 h 124"/>
              <a:gd name="T36" fmla="*/ 98285063 w 141"/>
              <a:gd name="T37" fmla="*/ 103327199 h 124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41"/>
              <a:gd name="T58" fmla="*/ 0 h 124"/>
              <a:gd name="T59" fmla="*/ 141 w 141"/>
              <a:gd name="T60" fmla="*/ 124 h 124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41" h="124">
                <a:moveTo>
                  <a:pt x="39" y="41"/>
                </a:moveTo>
                <a:lnTo>
                  <a:pt x="65" y="0"/>
                </a:lnTo>
                <a:lnTo>
                  <a:pt x="141" y="110"/>
                </a:lnTo>
                <a:lnTo>
                  <a:pt x="129" y="124"/>
                </a:lnTo>
                <a:lnTo>
                  <a:pt x="0" y="82"/>
                </a:lnTo>
                <a:lnTo>
                  <a:pt x="13" y="69"/>
                </a:lnTo>
                <a:lnTo>
                  <a:pt x="141" y="110"/>
                </a:lnTo>
                <a:lnTo>
                  <a:pt x="129" y="124"/>
                </a:lnTo>
                <a:lnTo>
                  <a:pt x="52" y="13"/>
                </a:lnTo>
                <a:lnTo>
                  <a:pt x="65" y="0"/>
                </a:lnTo>
                <a:lnTo>
                  <a:pt x="77" y="13"/>
                </a:lnTo>
                <a:lnTo>
                  <a:pt x="52" y="55"/>
                </a:lnTo>
                <a:lnTo>
                  <a:pt x="39" y="41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0" name="Freeform 52"/>
          <p:cNvSpPr>
            <a:spLocks/>
          </p:cNvSpPr>
          <p:nvPr/>
        </p:nvSpPr>
        <p:spPr bwMode="auto">
          <a:xfrm>
            <a:off x="5314950" y="2887663"/>
            <a:ext cx="61913" cy="65087"/>
          </a:xfrm>
          <a:custGeom>
            <a:avLst/>
            <a:gdLst>
              <a:gd name="T0" fmla="*/ 0 w 39"/>
              <a:gd name="T1" fmla="*/ 70563831 h 41"/>
              <a:gd name="T2" fmla="*/ 65524591 w 39"/>
              <a:gd name="T3" fmla="*/ 0 h 41"/>
              <a:gd name="T4" fmla="*/ 98287668 w 39"/>
              <a:gd name="T5" fmla="*/ 35281916 h 41"/>
              <a:gd name="T6" fmla="*/ 98287668 w 39"/>
              <a:gd name="T7" fmla="*/ 35281916 h 41"/>
              <a:gd name="T8" fmla="*/ 98287668 w 39"/>
              <a:gd name="T9" fmla="*/ 35281916 h 41"/>
              <a:gd name="T10" fmla="*/ 32763089 w 39"/>
              <a:gd name="T11" fmla="*/ 103324805 h 41"/>
              <a:gd name="T12" fmla="*/ 0 w 39"/>
              <a:gd name="T13" fmla="*/ 70563831 h 4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9"/>
              <a:gd name="T22" fmla="*/ 0 h 41"/>
              <a:gd name="T23" fmla="*/ 39 w 39"/>
              <a:gd name="T24" fmla="*/ 41 h 4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9" h="41">
                <a:moveTo>
                  <a:pt x="0" y="28"/>
                </a:moveTo>
                <a:lnTo>
                  <a:pt x="26" y="0"/>
                </a:lnTo>
                <a:lnTo>
                  <a:pt x="39" y="14"/>
                </a:lnTo>
                <a:lnTo>
                  <a:pt x="13" y="41"/>
                </a:lnTo>
                <a:lnTo>
                  <a:pt x="0" y="28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1" name="Freeform 53"/>
          <p:cNvSpPr>
            <a:spLocks/>
          </p:cNvSpPr>
          <p:nvPr/>
        </p:nvSpPr>
        <p:spPr bwMode="auto">
          <a:xfrm>
            <a:off x="5314950" y="2822575"/>
            <a:ext cx="203200" cy="174625"/>
          </a:xfrm>
          <a:custGeom>
            <a:avLst/>
            <a:gdLst>
              <a:gd name="T0" fmla="*/ 65524056 w 128"/>
              <a:gd name="T1" fmla="*/ 103327196 h 110"/>
              <a:gd name="T2" fmla="*/ 131048112 w 128"/>
              <a:gd name="T3" fmla="*/ 0 h 110"/>
              <a:gd name="T4" fmla="*/ 322579945 w 128"/>
              <a:gd name="T5" fmla="*/ 277217210 h 110"/>
              <a:gd name="T6" fmla="*/ 0 w 128"/>
              <a:gd name="T7" fmla="*/ 173891576 h 110"/>
              <a:gd name="T8" fmla="*/ 65524056 w 128"/>
              <a:gd name="T9" fmla="*/ 103327196 h 1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8"/>
              <a:gd name="T16" fmla="*/ 0 h 110"/>
              <a:gd name="T17" fmla="*/ 128 w 128"/>
              <a:gd name="T18" fmla="*/ 110 h 11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8" h="110">
                <a:moveTo>
                  <a:pt x="26" y="41"/>
                </a:moveTo>
                <a:lnTo>
                  <a:pt x="52" y="0"/>
                </a:lnTo>
                <a:lnTo>
                  <a:pt x="128" y="110"/>
                </a:lnTo>
                <a:lnTo>
                  <a:pt x="0" y="69"/>
                </a:lnTo>
                <a:lnTo>
                  <a:pt x="26" y="41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2" name="Freeform 54"/>
          <p:cNvSpPr>
            <a:spLocks/>
          </p:cNvSpPr>
          <p:nvPr/>
        </p:nvSpPr>
        <p:spPr bwMode="auto">
          <a:xfrm>
            <a:off x="4968875" y="2603500"/>
            <a:ext cx="20638" cy="20638"/>
          </a:xfrm>
          <a:custGeom>
            <a:avLst/>
            <a:gdLst>
              <a:gd name="T0" fmla="*/ 32763622 w 13"/>
              <a:gd name="T1" fmla="*/ 0 h 13"/>
              <a:gd name="T2" fmla="*/ 32763622 w 13"/>
              <a:gd name="T3" fmla="*/ 0 h 13"/>
              <a:gd name="T4" fmla="*/ 0 w 13"/>
              <a:gd name="T5" fmla="*/ 32763622 h 13"/>
              <a:gd name="T6" fmla="*/ 0 w 13"/>
              <a:gd name="T7" fmla="*/ 32763622 h 13"/>
              <a:gd name="T8" fmla="*/ 32763622 w 13"/>
              <a:gd name="T9" fmla="*/ 0 h 1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13"/>
              <a:gd name="T17" fmla="*/ 13 w 13"/>
              <a:gd name="T18" fmla="*/ 13 h 1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13">
                <a:moveTo>
                  <a:pt x="13" y="0"/>
                </a:moveTo>
                <a:lnTo>
                  <a:pt x="13" y="0"/>
                </a:lnTo>
                <a:lnTo>
                  <a:pt x="0" y="13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3" name="Freeform 55"/>
          <p:cNvSpPr>
            <a:spLocks/>
          </p:cNvSpPr>
          <p:nvPr/>
        </p:nvSpPr>
        <p:spPr bwMode="auto">
          <a:xfrm>
            <a:off x="5356225" y="2887663"/>
            <a:ext cx="20638" cy="22225"/>
          </a:xfrm>
          <a:custGeom>
            <a:avLst/>
            <a:gdLst>
              <a:gd name="T0" fmla="*/ 32763622 w 13"/>
              <a:gd name="T1" fmla="*/ 0 h 14"/>
              <a:gd name="T2" fmla="*/ 32763622 w 13"/>
              <a:gd name="T3" fmla="*/ 0 h 14"/>
              <a:gd name="T4" fmla="*/ 0 w 13"/>
              <a:gd name="T5" fmla="*/ 35282190 h 14"/>
              <a:gd name="T6" fmla="*/ 0 w 13"/>
              <a:gd name="T7" fmla="*/ 35282190 h 14"/>
              <a:gd name="T8" fmla="*/ 32763622 w 13"/>
              <a:gd name="T9" fmla="*/ 0 h 1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"/>
              <a:gd name="T16" fmla="*/ 0 h 14"/>
              <a:gd name="T17" fmla="*/ 13 w 13"/>
              <a:gd name="T18" fmla="*/ 14 h 1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" h="14">
                <a:moveTo>
                  <a:pt x="13" y="0"/>
                </a:moveTo>
                <a:lnTo>
                  <a:pt x="13" y="0"/>
                </a:lnTo>
                <a:lnTo>
                  <a:pt x="0" y="14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4" name="Freeform 56"/>
          <p:cNvSpPr>
            <a:spLocks/>
          </p:cNvSpPr>
          <p:nvPr/>
        </p:nvSpPr>
        <p:spPr bwMode="auto">
          <a:xfrm>
            <a:off x="4968875" y="2603500"/>
            <a:ext cx="407988" cy="306388"/>
          </a:xfrm>
          <a:custGeom>
            <a:avLst/>
            <a:gdLst>
              <a:gd name="T0" fmla="*/ 32762862 w 257"/>
              <a:gd name="T1" fmla="*/ 0 h 193"/>
              <a:gd name="T2" fmla="*/ 0 w 257"/>
              <a:gd name="T3" fmla="*/ 32762881 h 193"/>
              <a:gd name="T4" fmla="*/ 614918785 w 257"/>
              <a:gd name="T5" fmla="*/ 486391788 h 193"/>
              <a:gd name="T6" fmla="*/ 647681635 w 257"/>
              <a:gd name="T7" fmla="*/ 451109554 h 193"/>
              <a:gd name="T8" fmla="*/ 32762862 w 257"/>
              <a:gd name="T9" fmla="*/ 0 h 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57"/>
              <a:gd name="T16" fmla="*/ 0 h 193"/>
              <a:gd name="T17" fmla="*/ 257 w 257"/>
              <a:gd name="T18" fmla="*/ 193 h 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57" h="193">
                <a:moveTo>
                  <a:pt x="13" y="0"/>
                </a:moveTo>
                <a:lnTo>
                  <a:pt x="0" y="13"/>
                </a:lnTo>
                <a:lnTo>
                  <a:pt x="244" y="193"/>
                </a:lnTo>
                <a:lnTo>
                  <a:pt x="257" y="179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65" name="Text Box 57"/>
          <p:cNvSpPr txBox="1">
            <a:spLocks noChangeArrowheads="1"/>
          </p:cNvSpPr>
          <p:nvPr/>
        </p:nvSpPr>
        <p:spPr bwMode="auto">
          <a:xfrm>
            <a:off x="1173163" y="5065713"/>
            <a:ext cx="6797675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Arial" charset="0"/>
              </a:rPr>
              <a:t>Formally a start point is defined by a pre-condition </a:t>
            </a:r>
            <a:r>
              <a:rPr lang="en-US" sz="1800" b="1" dirty="0" smtClean="0">
                <a:latin typeface="Arial" charset="0"/>
              </a:rPr>
              <a:t>(if any) and </a:t>
            </a:r>
            <a:r>
              <a:rPr lang="en-US" sz="1800" b="1" dirty="0">
                <a:latin typeface="Arial" charset="0"/>
              </a:rPr>
              <a:t>a set of possible triggering events.</a:t>
            </a:r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63950" y="220663"/>
            <a:ext cx="1871663" cy="368300"/>
          </a:xfrm>
        </p:spPr>
        <p:txBody>
          <a:bodyPr/>
          <a:lstStyle/>
          <a:p>
            <a:r>
              <a:rPr lang="en-US" smtClean="0"/>
              <a:t>An Example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76275" y="1854200"/>
            <a:ext cx="3248025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898900" y="1854200"/>
            <a:ext cx="25400" cy="3479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76275" y="5308600"/>
            <a:ext cx="3222625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76275" y="1854200"/>
            <a:ext cx="25400" cy="3454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879475" y="2311400"/>
            <a:ext cx="862013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1716088" y="2311400"/>
            <a:ext cx="25400" cy="1117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879475" y="3403600"/>
            <a:ext cx="836613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879475" y="2311400"/>
            <a:ext cx="25400" cy="1092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2986088" y="2438400"/>
            <a:ext cx="785812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3746500" y="2438400"/>
            <a:ext cx="25400" cy="1168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2986088" y="3581400"/>
            <a:ext cx="760412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2986088" y="2438400"/>
            <a:ext cx="25400" cy="1143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2198688" y="3937000"/>
            <a:ext cx="96520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138488" y="3937000"/>
            <a:ext cx="25400" cy="1016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2198688" y="4927600"/>
            <a:ext cx="93980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2198688" y="3937000"/>
            <a:ext cx="25400" cy="9906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Freeform 19"/>
          <p:cNvSpPr>
            <a:spLocks/>
          </p:cNvSpPr>
          <p:nvPr/>
        </p:nvSpPr>
        <p:spPr bwMode="auto">
          <a:xfrm>
            <a:off x="142875" y="2540000"/>
            <a:ext cx="254000" cy="304800"/>
          </a:xfrm>
          <a:custGeom>
            <a:avLst/>
            <a:gdLst>
              <a:gd name="T0" fmla="*/ 403224945 w 160"/>
              <a:gd name="T1" fmla="*/ 241935022 h 192"/>
              <a:gd name="T2" fmla="*/ 362902461 w 160"/>
              <a:gd name="T3" fmla="*/ 80644999 h 192"/>
              <a:gd name="T4" fmla="*/ 201612473 w 160"/>
              <a:gd name="T5" fmla="*/ 0 h 192"/>
              <a:gd name="T6" fmla="*/ 40322497 w 160"/>
              <a:gd name="T7" fmla="*/ 80644999 h 192"/>
              <a:gd name="T8" fmla="*/ 0 w 160"/>
              <a:gd name="T9" fmla="*/ 241935022 h 192"/>
              <a:gd name="T10" fmla="*/ 40322497 w 160"/>
              <a:gd name="T11" fmla="*/ 403224971 h 192"/>
              <a:gd name="T12" fmla="*/ 201612473 w 160"/>
              <a:gd name="T13" fmla="*/ 483870045 h 192"/>
              <a:gd name="T14" fmla="*/ 362902461 w 160"/>
              <a:gd name="T15" fmla="*/ 403224971 h 192"/>
              <a:gd name="T16" fmla="*/ 403224945 w 160"/>
              <a:gd name="T17" fmla="*/ 241935022 h 19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60"/>
              <a:gd name="T28" fmla="*/ 0 h 192"/>
              <a:gd name="T29" fmla="*/ 160 w 160"/>
              <a:gd name="T30" fmla="*/ 192 h 19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60" h="192">
                <a:moveTo>
                  <a:pt x="160" y="96"/>
                </a:moveTo>
                <a:lnTo>
                  <a:pt x="144" y="32"/>
                </a:lnTo>
                <a:lnTo>
                  <a:pt x="80" y="0"/>
                </a:lnTo>
                <a:lnTo>
                  <a:pt x="16" y="32"/>
                </a:lnTo>
                <a:lnTo>
                  <a:pt x="0" y="96"/>
                </a:lnTo>
                <a:lnTo>
                  <a:pt x="16" y="160"/>
                </a:lnTo>
                <a:lnTo>
                  <a:pt x="80" y="192"/>
                </a:lnTo>
                <a:lnTo>
                  <a:pt x="144" y="160"/>
                </a:lnTo>
                <a:lnTo>
                  <a:pt x="160" y="96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Freeform 20"/>
          <p:cNvSpPr>
            <a:spLocks/>
          </p:cNvSpPr>
          <p:nvPr/>
        </p:nvSpPr>
        <p:spPr bwMode="auto">
          <a:xfrm>
            <a:off x="142875" y="2540000"/>
            <a:ext cx="279400" cy="330200"/>
          </a:xfrm>
          <a:custGeom>
            <a:avLst/>
            <a:gdLst>
              <a:gd name="T0" fmla="*/ 403224959 w 176"/>
              <a:gd name="T1" fmla="*/ 241935028 h 208"/>
              <a:gd name="T2" fmla="*/ 362902473 w 176"/>
              <a:gd name="T3" fmla="*/ 80645001 h 208"/>
              <a:gd name="T4" fmla="*/ 362902473 w 176"/>
              <a:gd name="T5" fmla="*/ 120967514 h 208"/>
              <a:gd name="T6" fmla="*/ 362902473 w 176"/>
              <a:gd name="T7" fmla="*/ 120967514 h 208"/>
              <a:gd name="T8" fmla="*/ 201612480 w 176"/>
              <a:gd name="T9" fmla="*/ 40322501 h 208"/>
              <a:gd name="T10" fmla="*/ 201612480 w 176"/>
              <a:gd name="T11" fmla="*/ 40322501 h 208"/>
              <a:gd name="T12" fmla="*/ 201612480 w 176"/>
              <a:gd name="T13" fmla="*/ 40322501 h 208"/>
              <a:gd name="T14" fmla="*/ 40322498 w 176"/>
              <a:gd name="T15" fmla="*/ 120967514 h 208"/>
              <a:gd name="T16" fmla="*/ 80644997 w 176"/>
              <a:gd name="T17" fmla="*/ 80645001 h 208"/>
              <a:gd name="T18" fmla="*/ 80644997 w 176"/>
              <a:gd name="T19" fmla="*/ 80645001 h 208"/>
              <a:gd name="T20" fmla="*/ 40322498 w 176"/>
              <a:gd name="T21" fmla="*/ 241935028 h 208"/>
              <a:gd name="T22" fmla="*/ 40322498 w 176"/>
              <a:gd name="T23" fmla="*/ 241935028 h 208"/>
              <a:gd name="T24" fmla="*/ 40322498 w 176"/>
              <a:gd name="T25" fmla="*/ 241935028 h 208"/>
              <a:gd name="T26" fmla="*/ 80644997 w 176"/>
              <a:gd name="T27" fmla="*/ 403224981 h 208"/>
              <a:gd name="T28" fmla="*/ 40322498 w 176"/>
              <a:gd name="T29" fmla="*/ 403224981 h 208"/>
              <a:gd name="T30" fmla="*/ 40322498 w 176"/>
              <a:gd name="T31" fmla="*/ 403224981 h 208"/>
              <a:gd name="T32" fmla="*/ 201612480 w 176"/>
              <a:gd name="T33" fmla="*/ 483870056 h 208"/>
              <a:gd name="T34" fmla="*/ 201612480 w 176"/>
              <a:gd name="T35" fmla="*/ 483870056 h 208"/>
              <a:gd name="T36" fmla="*/ 201612480 w 176"/>
              <a:gd name="T37" fmla="*/ 483870056 h 208"/>
              <a:gd name="T38" fmla="*/ 362902473 w 176"/>
              <a:gd name="T39" fmla="*/ 403224981 h 208"/>
              <a:gd name="T40" fmla="*/ 362902473 w 176"/>
              <a:gd name="T41" fmla="*/ 403224981 h 208"/>
              <a:gd name="T42" fmla="*/ 362902473 w 176"/>
              <a:gd name="T43" fmla="*/ 403224981 h 208"/>
              <a:gd name="T44" fmla="*/ 403224959 w 176"/>
              <a:gd name="T45" fmla="*/ 241935028 h 208"/>
              <a:gd name="T46" fmla="*/ 403224959 w 176"/>
              <a:gd name="T47" fmla="*/ 241935028 h 208"/>
              <a:gd name="T48" fmla="*/ 443547545 w 176"/>
              <a:gd name="T49" fmla="*/ 241935028 h 208"/>
              <a:gd name="T50" fmla="*/ 443547545 w 176"/>
              <a:gd name="T51" fmla="*/ 241935028 h 208"/>
              <a:gd name="T52" fmla="*/ 403224959 w 176"/>
              <a:gd name="T53" fmla="*/ 403224981 h 208"/>
              <a:gd name="T54" fmla="*/ 403224959 w 176"/>
              <a:gd name="T55" fmla="*/ 403224981 h 208"/>
              <a:gd name="T56" fmla="*/ 362902473 w 176"/>
              <a:gd name="T57" fmla="*/ 443547568 h 208"/>
              <a:gd name="T58" fmla="*/ 201612480 w 176"/>
              <a:gd name="T59" fmla="*/ 524192545 h 208"/>
              <a:gd name="T60" fmla="*/ 201612480 w 176"/>
              <a:gd name="T61" fmla="*/ 524192545 h 208"/>
              <a:gd name="T62" fmla="*/ 201612480 w 176"/>
              <a:gd name="T63" fmla="*/ 524192545 h 208"/>
              <a:gd name="T64" fmla="*/ 40322498 w 176"/>
              <a:gd name="T65" fmla="*/ 443547568 h 208"/>
              <a:gd name="T66" fmla="*/ 40322498 w 176"/>
              <a:gd name="T67" fmla="*/ 443547568 h 208"/>
              <a:gd name="T68" fmla="*/ 40322498 w 176"/>
              <a:gd name="T69" fmla="*/ 403224981 h 208"/>
              <a:gd name="T70" fmla="*/ 0 w 176"/>
              <a:gd name="T71" fmla="*/ 241935028 h 208"/>
              <a:gd name="T72" fmla="*/ 0 w 176"/>
              <a:gd name="T73" fmla="*/ 241935028 h 208"/>
              <a:gd name="T74" fmla="*/ 0 w 176"/>
              <a:gd name="T75" fmla="*/ 241935028 h 208"/>
              <a:gd name="T76" fmla="*/ 40322498 w 176"/>
              <a:gd name="T77" fmla="*/ 80645001 h 208"/>
              <a:gd name="T78" fmla="*/ 40322498 w 176"/>
              <a:gd name="T79" fmla="*/ 80645001 h 208"/>
              <a:gd name="T80" fmla="*/ 40322498 w 176"/>
              <a:gd name="T81" fmla="*/ 80645001 h 208"/>
              <a:gd name="T82" fmla="*/ 201612480 w 176"/>
              <a:gd name="T83" fmla="*/ 0 h 208"/>
              <a:gd name="T84" fmla="*/ 201612480 w 176"/>
              <a:gd name="T85" fmla="*/ 0 h 208"/>
              <a:gd name="T86" fmla="*/ 201612480 w 176"/>
              <a:gd name="T87" fmla="*/ 0 h 208"/>
              <a:gd name="T88" fmla="*/ 362902473 w 176"/>
              <a:gd name="T89" fmla="*/ 80645001 h 208"/>
              <a:gd name="T90" fmla="*/ 362902473 w 176"/>
              <a:gd name="T91" fmla="*/ 80645001 h 208"/>
              <a:gd name="T92" fmla="*/ 403224959 w 176"/>
              <a:gd name="T93" fmla="*/ 80645001 h 208"/>
              <a:gd name="T94" fmla="*/ 443547545 w 176"/>
              <a:gd name="T95" fmla="*/ 241935028 h 208"/>
              <a:gd name="T96" fmla="*/ 403224959 w 176"/>
              <a:gd name="T97" fmla="*/ 241935028 h 208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176"/>
              <a:gd name="T148" fmla="*/ 0 h 208"/>
              <a:gd name="T149" fmla="*/ 176 w 176"/>
              <a:gd name="T150" fmla="*/ 208 h 208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176" h="208">
                <a:moveTo>
                  <a:pt x="160" y="96"/>
                </a:moveTo>
                <a:lnTo>
                  <a:pt x="144" y="32"/>
                </a:lnTo>
                <a:lnTo>
                  <a:pt x="144" y="48"/>
                </a:lnTo>
                <a:lnTo>
                  <a:pt x="80" y="16"/>
                </a:lnTo>
                <a:lnTo>
                  <a:pt x="16" y="48"/>
                </a:lnTo>
                <a:lnTo>
                  <a:pt x="32" y="32"/>
                </a:lnTo>
                <a:lnTo>
                  <a:pt x="16" y="96"/>
                </a:lnTo>
                <a:lnTo>
                  <a:pt x="32" y="160"/>
                </a:lnTo>
                <a:lnTo>
                  <a:pt x="16" y="160"/>
                </a:lnTo>
                <a:lnTo>
                  <a:pt x="80" y="192"/>
                </a:lnTo>
                <a:lnTo>
                  <a:pt x="144" y="160"/>
                </a:lnTo>
                <a:lnTo>
                  <a:pt x="160" y="96"/>
                </a:lnTo>
                <a:lnTo>
                  <a:pt x="176" y="96"/>
                </a:lnTo>
                <a:lnTo>
                  <a:pt x="160" y="160"/>
                </a:lnTo>
                <a:lnTo>
                  <a:pt x="144" y="176"/>
                </a:lnTo>
                <a:lnTo>
                  <a:pt x="80" y="208"/>
                </a:lnTo>
                <a:lnTo>
                  <a:pt x="16" y="176"/>
                </a:lnTo>
                <a:lnTo>
                  <a:pt x="16" y="160"/>
                </a:lnTo>
                <a:lnTo>
                  <a:pt x="0" y="96"/>
                </a:lnTo>
                <a:lnTo>
                  <a:pt x="16" y="32"/>
                </a:lnTo>
                <a:lnTo>
                  <a:pt x="80" y="0"/>
                </a:lnTo>
                <a:lnTo>
                  <a:pt x="144" y="32"/>
                </a:lnTo>
                <a:lnTo>
                  <a:pt x="160" y="32"/>
                </a:lnTo>
                <a:lnTo>
                  <a:pt x="176" y="96"/>
                </a:lnTo>
                <a:lnTo>
                  <a:pt x="160" y="96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Freeform 21"/>
          <p:cNvSpPr>
            <a:spLocks/>
          </p:cNvSpPr>
          <p:nvPr/>
        </p:nvSpPr>
        <p:spPr bwMode="auto">
          <a:xfrm>
            <a:off x="396875" y="2692400"/>
            <a:ext cx="25400" cy="1588"/>
          </a:xfrm>
          <a:custGeom>
            <a:avLst/>
            <a:gdLst>
              <a:gd name="T0" fmla="*/ 0 w 16"/>
              <a:gd name="T1" fmla="*/ 0 h 1588"/>
              <a:gd name="T2" fmla="*/ 0 w 16"/>
              <a:gd name="T3" fmla="*/ 0 h 1588"/>
              <a:gd name="T4" fmla="*/ 0 w 16"/>
              <a:gd name="T5" fmla="*/ 0 h 1588"/>
              <a:gd name="T6" fmla="*/ 40322493 w 16"/>
              <a:gd name="T7" fmla="*/ 0 h 1588"/>
              <a:gd name="T8" fmla="*/ 40322493 w 16"/>
              <a:gd name="T9" fmla="*/ 0 h 1588"/>
              <a:gd name="T10" fmla="*/ 40322493 w 16"/>
              <a:gd name="T11" fmla="*/ 0 h 1588"/>
              <a:gd name="T12" fmla="*/ 0 w 16"/>
              <a:gd name="T13" fmla="*/ 0 h 15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1588"/>
              <a:gd name="T23" fmla="*/ 16 w 16"/>
              <a:gd name="T24" fmla="*/ 1588 h 158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1588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4102100" y="2997200"/>
            <a:ext cx="7620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4102100" y="3429000"/>
            <a:ext cx="7620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4102100" y="3022600"/>
            <a:ext cx="76200" cy="406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244475" y="2641600"/>
            <a:ext cx="25400" cy="76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Freeform 26"/>
          <p:cNvSpPr>
            <a:spLocks/>
          </p:cNvSpPr>
          <p:nvPr/>
        </p:nvSpPr>
        <p:spPr bwMode="auto">
          <a:xfrm>
            <a:off x="269875" y="2616200"/>
            <a:ext cx="2487613" cy="1955800"/>
          </a:xfrm>
          <a:custGeom>
            <a:avLst/>
            <a:gdLst>
              <a:gd name="T0" fmla="*/ 564515136 w 1567"/>
              <a:gd name="T1" fmla="*/ 0 h 1232"/>
              <a:gd name="T2" fmla="*/ 604837632 w 1567"/>
              <a:gd name="T3" fmla="*/ 0 h 1232"/>
              <a:gd name="T4" fmla="*/ 1088707776 w 1567"/>
              <a:gd name="T5" fmla="*/ 161289986 h 1232"/>
              <a:gd name="T6" fmla="*/ 1489413370 w 1567"/>
              <a:gd name="T7" fmla="*/ 524192491 h 1232"/>
              <a:gd name="T8" fmla="*/ 1489413370 w 1567"/>
              <a:gd name="T9" fmla="*/ 524192491 h 1232"/>
              <a:gd name="T10" fmla="*/ 1852316226 w 1567"/>
              <a:gd name="T11" fmla="*/ 1008062497 h 1232"/>
              <a:gd name="T12" fmla="*/ 2147483647 w 1567"/>
              <a:gd name="T13" fmla="*/ 2056447479 h 1232"/>
              <a:gd name="T14" fmla="*/ 2147483647 w 1567"/>
              <a:gd name="T15" fmla="*/ 2016124995 h 1232"/>
              <a:gd name="T16" fmla="*/ 2147483647 w 1567"/>
              <a:gd name="T17" fmla="*/ 2147483647 h 1232"/>
              <a:gd name="T18" fmla="*/ 2147483647 w 1567"/>
              <a:gd name="T19" fmla="*/ 2147483647 h 1232"/>
              <a:gd name="T20" fmla="*/ 2147483647 w 1567"/>
              <a:gd name="T21" fmla="*/ 2147483647 h 1232"/>
              <a:gd name="T22" fmla="*/ 2147483647 w 1567"/>
              <a:gd name="T23" fmla="*/ 2147483647 h 1232"/>
              <a:gd name="T24" fmla="*/ 2147483647 w 1567"/>
              <a:gd name="T25" fmla="*/ 2147483647 h 1232"/>
              <a:gd name="T26" fmla="*/ 2147483647 w 1567"/>
              <a:gd name="T27" fmla="*/ 2147483647 h 1232"/>
              <a:gd name="T28" fmla="*/ 2147483647 w 1567"/>
              <a:gd name="T29" fmla="*/ 2147483647 h 1232"/>
              <a:gd name="T30" fmla="*/ 2147483647 w 1567"/>
              <a:gd name="T31" fmla="*/ 2147483647 h 1232"/>
              <a:gd name="T32" fmla="*/ 2147483647 w 1567"/>
              <a:gd name="T33" fmla="*/ 2147483647 h 1232"/>
              <a:gd name="T34" fmla="*/ 2147483647 w 1567"/>
              <a:gd name="T35" fmla="*/ 2147483647 h 1232"/>
              <a:gd name="T36" fmla="*/ 2147483647 w 1567"/>
              <a:gd name="T37" fmla="*/ 2016124995 h 1232"/>
              <a:gd name="T38" fmla="*/ 2147483647 w 1567"/>
              <a:gd name="T39" fmla="*/ 2016124995 h 1232"/>
              <a:gd name="T40" fmla="*/ 2147483647 w 1567"/>
              <a:gd name="T41" fmla="*/ 1572577274 h 1232"/>
              <a:gd name="T42" fmla="*/ 2147483647 w 1567"/>
              <a:gd name="T43" fmla="*/ 1169352433 h 1232"/>
              <a:gd name="T44" fmla="*/ 2147483647 w 1567"/>
              <a:gd name="T45" fmla="*/ 1169352433 h 1232"/>
              <a:gd name="T46" fmla="*/ 2147483647 w 1567"/>
              <a:gd name="T47" fmla="*/ 887095045 h 1232"/>
              <a:gd name="T48" fmla="*/ 1973283713 w 1567"/>
              <a:gd name="T49" fmla="*/ 604837459 h 1232"/>
              <a:gd name="T50" fmla="*/ 1973283713 w 1567"/>
              <a:gd name="T51" fmla="*/ 564514975 h 1232"/>
              <a:gd name="T52" fmla="*/ 1973283713 w 1567"/>
              <a:gd name="T53" fmla="*/ 403224939 h 1232"/>
              <a:gd name="T54" fmla="*/ 2013606209 w 1567"/>
              <a:gd name="T55" fmla="*/ 241935003 h 1232"/>
              <a:gd name="T56" fmla="*/ 2013606209 w 1567"/>
              <a:gd name="T57" fmla="*/ 201612470 h 1232"/>
              <a:gd name="T58" fmla="*/ 2147483647 w 1567"/>
              <a:gd name="T59" fmla="*/ 80644993 h 1232"/>
              <a:gd name="T60" fmla="*/ 2147483647 w 1567"/>
              <a:gd name="T61" fmla="*/ 40322496 h 1232"/>
              <a:gd name="T62" fmla="*/ 2147483647 w 1567"/>
              <a:gd name="T63" fmla="*/ 161289986 h 1232"/>
              <a:gd name="T64" fmla="*/ 2147483647 w 1567"/>
              <a:gd name="T65" fmla="*/ 201612470 h 1232"/>
              <a:gd name="T66" fmla="*/ 2147483647 w 1567"/>
              <a:gd name="T67" fmla="*/ 161289986 h 1232"/>
              <a:gd name="T68" fmla="*/ 2094251200 w 1567"/>
              <a:gd name="T69" fmla="*/ 282257487 h 1232"/>
              <a:gd name="T70" fmla="*/ 2094251200 w 1567"/>
              <a:gd name="T71" fmla="*/ 443547523 h 1232"/>
              <a:gd name="T72" fmla="*/ 2094251200 w 1567"/>
              <a:gd name="T73" fmla="*/ 403224939 h 1232"/>
              <a:gd name="T74" fmla="*/ 2094251200 w 1567"/>
              <a:gd name="T75" fmla="*/ 564514975 h 1232"/>
              <a:gd name="T76" fmla="*/ 2147483647 w 1567"/>
              <a:gd name="T77" fmla="*/ 806449879 h 1232"/>
              <a:gd name="T78" fmla="*/ 2147483647 w 1567"/>
              <a:gd name="T79" fmla="*/ 806449879 h 1232"/>
              <a:gd name="T80" fmla="*/ 2147483647 w 1567"/>
              <a:gd name="T81" fmla="*/ 1088707465 h 1232"/>
              <a:gd name="T82" fmla="*/ 2147483647 w 1567"/>
              <a:gd name="T83" fmla="*/ 1491932306 h 1232"/>
              <a:gd name="T84" fmla="*/ 2147483647 w 1567"/>
              <a:gd name="T85" fmla="*/ 1491932306 h 1232"/>
              <a:gd name="T86" fmla="*/ 2147483647 w 1567"/>
              <a:gd name="T87" fmla="*/ 1935480027 h 1232"/>
              <a:gd name="T88" fmla="*/ 2147483647 w 1567"/>
              <a:gd name="T89" fmla="*/ 2147483647 h 1232"/>
              <a:gd name="T90" fmla="*/ 2147483647 w 1567"/>
              <a:gd name="T91" fmla="*/ 2147483647 h 1232"/>
              <a:gd name="T92" fmla="*/ 2147483647 w 1567"/>
              <a:gd name="T93" fmla="*/ 2147483647 h 1232"/>
              <a:gd name="T94" fmla="*/ 2147483647 w 1567"/>
              <a:gd name="T95" fmla="*/ 2147483647 h 1232"/>
              <a:gd name="T96" fmla="*/ 2147483647 w 1567"/>
              <a:gd name="T97" fmla="*/ 2147483647 h 1232"/>
              <a:gd name="T98" fmla="*/ 2147483647 w 1567"/>
              <a:gd name="T99" fmla="*/ 2147483647 h 1232"/>
              <a:gd name="T100" fmla="*/ 2147483647 w 1567"/>
              <a:gd name="T101" fmla="*/ 2147483647 h 1232"/>
              <a:gd name="T102" fmla="*/ 2147483647 w 1567"/>
              <a:gd name="T103" fmla="*/ 2147483647 h 1232"/>
              <a:gd name="T104" fmla="*/ 2147483647 w 1567"/>
              <a:gd name="T105" fmla="*/ 2147483647 h 1232"/>
              <a:gd name="T106" fmla="*/ 2147483647 w 1567"/>
              <a:gd name="T107" fmla="*/ 2147483647 h 1232"/>
              <a:gd name="T108" fmla="*/ 2147483647 w 1567"/>
              <a:gd name="T109" fmla="*/ 2147483647 h 1232"/>
              <a:gd name="T110" fmla="*/ 2147483647 w 1567"/>
              <a:gd name="T111" fmla="*/ 2096769963 h 1232"/>
              <a:gd name="T112" fmla="*/ 1731348740 w 1567"/>
              <a:gd name="T113" fmla="*/ 1048384981 h 1232"/>
              <a:gd name="T114" fmla="*/ 1731348740 w 1567"/>
              <a:gd name="T115" fmla="*/ 1048384981 h 1232"/>
              <a:gd name="T116" fmla="*/ 1408768379 w 1567"/>
              <a:gd name="T117" fmla="*/ 604837459 h 1232"/>
              <a:gd name="T118" fmla="*/ 1008062785 w 1567"/>
              <a:gd name="T119" fmla="*/ 241935003 h 1232"/>
              <a:gd name="T120" fmla="*/ 1048385281 w 1567"/>
              <a:gd name="T121" fmla="*/ 282257487 h 1232"/>
              <a:gd name="T122" fmla="*/ 564515136 w 1567"/>
              <a:gd name="T123" fmla="*/ 120967502 h 1232"/>
              <a:gd name="T124" fmla="*/ 0 w 1567"/>
              <a:gd name="T125" fmla="*/ 161289986 h 123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567"/>
              <a:gd name="T190" fmla="*/ 0 h 1232"/>
              <a:gd name="T191" fmla="*/ 1567 w 1567"/>
              <a:gd name="T192" fmla="*/ 1232 h 123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567" h="1232">
                <a:moveTo>
                  <a:pt x="0" y="16"/>
                </a:moveTo>
                <a:lnTo>
                  <a:pt x="224" y="0"/>
                </a:lnTo>
                <a:lnTo>
                  <a:pt x="240" y="0"/>
                </a:lnTo>
                <a:lnTo>
                  <a:pt x="432" y="64"/>
                </a:lnTo>
                <a:lnTo>
                  <a:pt x="591" y="208"/>
                </a:lnTo>
                <a:lnTo>
                  <a:pt x="719" y="384"/>
                </a:lnTo>
                <a:lnTo>
                  <a:pt x="735" y="400"/>
                </a:lnTo>
                <a:lnTo>
                  <a:pt x="975" y="816"/>
                </a:lnTo>
                <a:lnTo>
                  <a:pt x="959" y="800"/>
                </a:lnTo>
                <a:lnTo>
                  <a:pt x="1103" y="992"/>
                </a:lnTo>
                <a:lnTo>
                  <a:pt x="1247" y="1136"/>
                </a:lnTo>
                <a:lnTo>
                  <a:pt x="1359" y="1184"/>
                </a:lnTo>
                <a:lnTo>
                  <a:pt x="1343" y="1184"/>
                </a:lnTo>
                <a:lnTo>
                  <a:pt x="1439" y="1184"/>
                </a:lnTo>
                <a:lnTo>
                  <a:pt x="1535" y="1152"/>
                </a:lnTo>
                <a:lnTo>
                  <a:pt x="1519" y="1168"/>
                </a:lnTo>
                <a:lnTo>
                  <a:pt x="1519" y="1040"/>
                </a:lnTo>
                <a:lnTo>
                  <a:pt x="1519" y="1056"/>
                </a:lnTo>
                <a:lnTo>
                  <a:pt x="1487" y="912"/>
                </a:lnTo>
                <a:lnTo>
                  <a:pt x="1407" y="800"/>
                </a:lnTo>
                <a:lnTo>
                  <a:pt x="1183" y="624"/>
                </a:lnTo>
                <a:lnTo>
                  <a:pt x="959" y="464"/>
                </a:lnTo>
                <a:lnTo>
                  <a:pt x="863" y="352"/>
                </a:lnTo>
                <a:lnTo>
                  <a:pt x="783" y="240"/>
                </a:lnTo>
                <a:lnTo>
                  <a:pt x="783" y="224"/>
                </a:lnTo>
                <a:lnTo>
                  <a:pt x="783" y="160"/>
                </a:lnTo>
                <a:lnTo>
                  <a:pt x="799" y="96"/>
                </a:lnTo>
                <a:lnTo>
                  <a:pt x="799" y="80"/>
                </a:lnTo>
                <a:lnTo>
                  <a:pt x="847" y="32"/>
                </a:lnTo>
                <a:lnTo>
                  <a:pt x="863" y="32"/>
                </a:lnTo>
                <a:lnTo>
                  <a:pt x="927" y="16"/>
                </a:lnTo>
                <a:lnTo>
                  <a:pt x="943" y="16"/>
                </a:lnTo>
                <a:lnTo>
                  <a:pt x="927" y="64"/>
                </a:lnTo>
                <a:lnTo>
                  <a:pt x="943" y="64"/>
                </a:lnTo>
                <a:lnTo>
                  <a:pt x="879" y="80"/>
                </a:lnTo>
                <a:lnTo>
                  <a:pt x="879" y="64"/>
                </a:lnTo>
                <a:lnTo>
                  <a:pt x="831" y="112"/>
                </a:lnTo>
                <a:lnTo>
                  <a:pt x="847" y="112"/>
                </a:lnTo>
                <a:lnTo>
                  <a:pt x="831" y="176"/>
                </a:lnTo>
                <a:lnTo>
                  <a:pt x="831" y="160"/>
                </a:lnTo>
                <a:lnTo>
                  <a:pt x="831" y="224"/>
                </a:lnTo>
                <a:lnTo>
                  <a:pt x="815" y="208"/>
                </a:lnTo>
                <a:lnTo>
                  <a:pt x="895" y="320"/>
                </a:lnTo>
                <a:lnTo>
                  <a:pt x="991" y="432"/>
                </a:lnTo>
                <a:lnTo>
                  <a:pt x="1215" y="592"/>
                </a:lnTo>
                <a:lnTo>
                  <a:pt x="1439" y="768"/>
                </a:lnTo>
                <a:lnTo>
                  <a:pt x="1519" y="880"/>
                </a:lnTo>
                <a:lnTo>
                  <a:pt x="1535" y="896"/>
                </a:lnTo>
                <a:lnTo>
                  <a:pt x="1567" y="1040"/>
                </a:lnTo>
                <a:lnTo>
                  <a:pt x="1567" y="1168"/>
                </a:lnTo>
                <a:lnTo>
                  <a:pt x="1551" y="1200"/>
                </a:lnTo>
                <a:lnTo>
                  <a:pt x="1455" y="1232"/>
                </a:lnTo>
                <a:lnTo>
                  <a:pt x="1439" y="1232"/>
                </a:lnTo>
                <a:lnTo>
                  <a:pt x="1343" y="1232"/>
                </a:lnTo>
                <a:lnTo>
                  <a:pt x="1231" y="1184"/>
                </a:lnTo>
                <a:lnTo>
                  <a:pt x="1215" y="1168"/>
                </a:lnTo>
                <a:lnTo>
                  <a:pt x="1071" y="1024"/>
                </a:lnTo>
                <a:lnTo>
                  <a:pt x="927" y="832"/>
                </a:lnTo>
                <a:lnTo>
                  <a:pt x="687" y="416"/>
                </a:lnTo>
                <a:lnTo>
                  <a:pt x="559" y="240"/>
                </a:lnTo>
                <a:lnTo>
                  <a:pt x="400" y="96"/>
                </a:lnTo>
                <a:lnTo>
                  <a:pt x="416" y="112"/>
                </a:lnTo>
                <a:lnTo>
                  <a:pt x="224" y="48"/>
                </a:lnTo>
                <a:lnTo>
                  <a:pt x="0" y="64"/>
                </a:lnTo>
                <a:lnTo>
                  <a:pt x="0" y="16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Freeform 27"/>
          <p:cNvSpPr>
            <a:spLocks/>
          </p:cNvSpPr>
          <p:nvPr/>
        </p:nvSpPr>
        <p:spPr bwMode="auto">
          <a:xfrm>
            <a:off x="1741488" y="2641600"/>
            <a:ext cx="1219200" cy="406400"/>
          </a:xfrm>
          <a:custGeom>
            <a:avLst/>
            <a:gdLst>
              <a:gd name="T0" fmla="*/ 40322500 w 768"/>
              <a:gd name="T1" fmla="*/ 0 h 256"/>
              <a:gd name="T2" fmla="*/ 1935480178 w 768"/>
              <a:gd name="T3" fmla="*/ 524192448 h 256"/>
              <a:gd name="T4" fmla="*/ 1935480178 w 768"/>
              <a:gd name="T5" fmla="*/ 524192448 h 256"/>
              <a:gd name="T6" fmla="*/ 1895157691 w 768"/>
              <a:gd name="T7" fmla="*/ 645159891 h 256"/>
              <a:gd name="T8" fmla="*/ 1895157691 w 768"/>
              <a:gd name="T9" fmla="*/ 645159891 h 256"/>
              <a:gd name="T10" fmla="*/ 0 w 768"/>
              <a:gd name="T11" fmla="*/ 120967492 h 256"/>
              <a:gd name="T12" fmla="*/ 40322500 w 768"/>
              <a:gd name="T13" fmla="*/ 0 h 25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68"/>
              <a:gd name="T22" fmla="*/ 0 h 256"/>
              <a:gd name="T23" fmla="*/ 768 w 768"/>
              <a:gd name="T24" fmla="*/ 256 h 25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68" h="256">
                <a:moveTo>
                  <a:pt x="16" y="0"/>
                </a:moveTo>
                <a:lnTo>
                  <a:pt x="768" y="208"/>
                </a:lnTo>
                <a:lnTo>
                  <a:pt x="752" y="256"/>
                </a:lnTo>
                <a:lnTo>
                  <a:pt x="0" y="48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0" name="Freeform 28"/>
          <p:cNvSpPr>
            <a:spLocks/>
          </p:cNvSpPr>
          <p:nvPr/>
        </p:nvSpPr>
        <p:spPr bwMode="auto">
          <a:xfrm>
            <a:off x="4102100" y="3200400"/>
            <a:ext cx="50800" cy="76200"/>
          </a:xfrm>
          <a:custGeom>
            <a:avLst/>
            <a:gdLst>
              <a:gd name="T0" fmla="*/ 40322493 w 32"/>
              <a:gd name="T1" fmla="*/ 0 h 48"/>
              <a:gd name="T2" fmla="*/ 80644986 w 32"/>
              <a:gd name="T3" fmla="*/ 0 h 48"/>
              <a:gd name="T4" fmla="*/ 40322493 w 32"/>
              <a:gd name="T5" fmla="*/ 120967511 h 48"/>
              <a:gd name="T6" fmla="*/ 0 w 32"/>
              <a:gd name="T7" fmla="*/ 120967511 h 48"/>
              <a:gd name="T8" fmla="*/ 40322493 w 32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48"/>
              <a:gd name="T17" fmla="*/ 32 w 32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48">
                <a:moveTo>
                  <a:pt x="16" y="0"/>
                </a:moveTo>
                <a:lnTo>
                  <a:pt x="32" y="0"/>
                </a:lnTo>
                <a:lnTo>
                  <a:pt x="16" y="48"/>
                </a:lnTo>
                <a:lnTo>
                  <a:pt x="0" y="48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1" name="Freeform 29"/>
          <p:cNvSpPr>
            <a:spLocks/>
          </p:cNvSpPr>
          <p:nvPr/>
        </p:nvSpPr>
        <p:spPr bwMode="auto">
          <a:xfrm>
            <a:off x="2935288" y="2971800"/>
            <a:ext cx="1192212" cy="304800"/>
          </a:xfrm>
          <a:custGeom>
            <a:avLst/>
            <a:gdLst>
              <a:gd name="T0" fmla="*/ 40322482 w 751"/>
              <a:gd name="T1" fmla="*/ 0 h 192"/>
              <a:gd name="T2" fmla="*/ 0 w 751"/>
              <a:gd name="T3" fmla="*/ 120967511 h 192"/>
              <a:gd name="T4" fmla="*/ 1852313465 w 751"/>
              <a:gd name="T5" fmla="*/ 483870045 h 192"/>
              <a:gd name="T6" fmla="*/ 1892635935 w 751"/>
              <a:gd name="T7" fmla="*/ 362902484 h 192"/>
              <a:gd name="T8" fmla="*/ 40322482 w 751"/>
              <a:gd name="T9" fmla="*/ 0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51"/>
              <a:gd name="T16" fmla="*/ 0 h 192"/>
              <a:gd name="T17" fmla="*/ 751 w 751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51" h="192">
                <a:moveTo>
                  <a:pt x="16" y="0"/>
                </a:moveTo>
                <a:lnTo>
                  <a:pt x="0" y="48"/>
                </a:lnTo>
                <a:lnTo>
                  <a:pt x="735" y="192"/>
                </a:lnTo>
                <a:lnTo>
                  <a:pt x="751" y="144"/>
                </a:lnTo>
                <a:lnTo>
                  <a:pt x="16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981075" y="2336800"/>
            <a:ext cx="311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C1</a:t>
            </a:r>
            <a:endParaRPr lang="en-US" sz="1200">
              <a:latin typeface="Arial" charset="0"/>
            </a:endParaRPr>
          </a:p>
        </p:txBody>
      </p:sp>
      <p:sp>
        <p:nvSpPr>
          <p:cNvPr id="18463" name="Rectangle 31"/>
          <p:cNvSpPr>
            <a:spLocks noChangeArrowheads="1"/>
          </p:cNvSpPr>
          <p:nvPr/>
        </p:nvSpPr>
        <p:spPr bwMode="auto">
          <a:xfrm>
            <a:off x="2833688" y="3937000"/>
            <a:ext cx="311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C2</a:t>
            </a:r>
            <a:endParaRPr lang="en-US" sz="1200">
              <a:latin typeface="Arial" charset="0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3062288" y="2438400"/>
            <a:ext cx="311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1">
                <a:solidFill>
                  <a:srgbClr val="000000"/>
                </a:solidFill>
              </a:rPr>
              <a:t>C3</a:t>
            </a:r>
            <a:endParaRPr lang="en-US" sz="1200">
              <a:latin typeface="Arial" charset="0"/>
            </a:endParaRPr>
          </a:p>
        </p:txBody>
      </p:sp>
      <p:sp>
        <p:nvSpPr>
          <p:cNvPr id="18465" name="Rectangle 33"/>
          <p:cNvSpPr>
            <a:spLocks noChangeArrowheads="1"/>
          </p:cNvSpPr>
          <p:nvPr/>
        </p:nvSpPr>
        <p:spPr bwMode="auto">
          <a:xfrm>
            <a:off x="1057275" y="3022600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r1</a:t>
            </a:r>
            <a:endParaRPr lang="en-US" sz="1200">
              <a:latin typeface="Arial" charset="0"/>
            </a:endParaRPr>
          </a:p>
        </p:txBody>
      </p:sp>
      <p:sp>
        <p:nvSpPr>
          <p:cNvPr id="18466" name="Rectangle 34"/>
          <p:cNvSpPr>
            <a:spLocks noChangeArrowheads="1"/>
          </p:cNvSpPr>
          <p:nvPr/>
        </p:nvSpPr>
        <p:spPr bwMode="auto">
          <a:xfrm>
            <a:off x="2514600" y="4572000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r2</a:t>
            </a:r>
            <a:endParaRPr lang="en-US" sz="1200">
              <a:latin typeface="Arial" charset="0"/>
            </a:endParaRPr>
          </a:p>
        </p:txBody>
      </p:sp>
      <p:sp>
        <p:nvSpPr>
          <p:cNvPr id="18467" name="Rectangle 35"/>
          <p:cNvSpPr>
            <a:spLocks noChangeArrowheads="1"/>
          </p:cNvSpPr>
          <p:nvPr/>
        </p:nvSpPr>
        <p:spPr bwMode="auto">
          <a:xfrm>
            <a:off x="1385888" y="2438400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r3</a:t>
            </a:r>
            <a:endParaRPr lang="en-US" sz="1200">
              <a:latin typeface="Arial" charset="0"/>
            </a:endParaRPr>
          </a:p>
        </p:txBody>
      </p:sp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3113088" y="2692400"/>
            <a:ext cx="190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r4</a:t>
            </a:r>
            <a:endParaRPr lang="en-US" sz="1200">
              <a:latin typeface="Arial" charset="0"/>
            </a:endParaRP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92075" y="2209800"/>
            <a:ext cx="27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te1</a:t>
            </a:r>
            <a:endParaRPr lang="en-US" sz="1200">
              <a:latin typeface="Arial" charset="0"/>
            </a:endParaRP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4229100" y="2921000"/>
            <a:ext cx="292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re1</a:t>
            </a:r>
            <a:endParaRPr lang="en-US" sz="1200">
              <a:latin typeface="Arial" charset="0"/>
            </a:endParaRP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92075" y="1447800"/>
            <a:ext cx="676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ucm1</a:t>
            </a:r>
            <a:endParaRPr lang="en-US" sz="1200">
              <a:latin typeface="Arial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4457700" y="1828800"/>
            <a:ext cx="298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te1: triggering event for path P1 </a:t>
            </a:r>
            <a:endParaRPr lang="en-US" sz="1200">
              <a:latin typeface="Arial" charset="0"/>
            </a:endParaRP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4457700" y="2057400"/>
            <a:ext cx="2127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     (precondition(te1): </a:t>
            </a:r>
            <a:endParaRPr lang="en-US" sz="1200">
              <a:latin typeface="Arial" charset="0"/>
            </a:endParaRPr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6589713" y="20828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System</a:t>
            </a:r>
            <a:endParaRPr lang="en-US" sz="1200">
              <a:latin typeface="Arial" charset="0"/>
            </a:endParaRP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7351713" y="2057400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is in the state </a:t>
            </a:r>
            <a:endParaRPr lang="en-US" sz="1200">
              <a:latin typeface="Arial" charset="0"/>
            </a:endParaRPr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8645525" y="2082800"/>
            <a:ext cx="27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S1</a:t>
            </a:r>
            <a:endParaRPr lang="en-US" sz="1200">
              <a:latin typeface="Arial" charset="0"/>
            </a:endParaRP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8924925" y="2057400"/>
            <a:ext cx="7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)</a:t>
            </a:r>
            <a:endParaRPr lang="en-US" sz="1200">
              <a:latin typeface="Arial" charset="0"/>
            </a:endParaRP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4457700" y="2336800"/>
            <a:ext cx="2895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re1: resulting event for path P1 </a:t>
            </a:r>
            <a:endParaRPr lang="en-US" sz="1200">
              <a:latin typeface="Arial" charset="0"/>
            </a:endParaRP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4457700" y="2565400"/>
            <a:ext cx="22288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     (postcondition(re1): </a:t>
            </a:r>
            <a:endParaRPr lang="en-US" sz="1200">
              <a:latin typeface="Arial" charset="0"/>
            </a:endParaRPr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6691313" y="25908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System</a:t>
            </a:r>
            <a:endParaRPr lang="en-US" sz="1200">
              <a:latin typeface="Arial" charset="0"/>
            </a:endParaRPr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7453313" y="2565400"/>
            <a:ext cx="13144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 is in the state </a:t>
            </a:r>
            <a:endParaRPr lang="en-US" sz="1200">
              <a:latin typeface="Arial" charset="0"/>
            </a:endParaRP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>
            <a:off x="8747125" y="2590800"/>
            <a:ext cx="279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  <a:latin typeface="Arial" charset="0"/>
              </a:rPr>
              <a:t>S2</a:t>
            </a:r>
            <a:endParaRPr lang="en-US" sz="1200">
              <a:latin typeface="Arial" charset="0"/>
            </a:endParaRP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9026525" y="2565400"/>
            <a:ext cx="7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)</a:t>
            </a:r>
            <a:endParaRPr lang="en-US" sz="1200">
              <a:latin typeface="Arial" charset="0"/>
            </a:endParaRPr>
          </a:p>
        </p:txBody>
      </p:sp>
      <p:sp>
        <p:nvSpPr>
          <p:cNvPr id="18484" name="Text Box 52"/>
          <p:cNvSpPr txBox="1">
            <a:spLocks noChangeArrowheads="1"/>
          </p:cNvSpPr>
          <p:nvPr/>
        </p:nvSpPr>
        <p:spPr bwMode="auto">
          <a:xfrm>
            <a:off x="4632325" y="4071938"/>
            <a:ext cx="1841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CA" sz="120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8550" y="220663"/>
            <a:ext cx="4441825" cy="368300"/>
          </a:xfrm>
        </p:spPr>
        <p:txBody>
          <a:bodyPr/>
          <a:lstStyle/>
          <a:p>
            <a:pPr algn="ctr"/>
            <a:r>
              <a:rPr lang="en-US" smtClean="0"/>
              <a:t>Superimposition of Scenarios</a:t>
            </a:r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1535113" y="3744913"/>
            <a:ext cx="330200" cy="328612"/>
          </a:xfrm>
          <a:custGeom>
            <a:avLst/>
            <a:gdLst>
              <a:gd name="T0" fmla="*/ 524192545 w 208"/>
              <a:gd name="T1" fmla="*/ 282257087 h 207"/>
              <a:gd name="T2" fmla="*/ 443547568 w 208"/>
              <a:gd name="T3" fmla="*/ 80644878 h 207"/>
              <a:gd name="T4" fmla="*/ 241935028 w 208"/>
              <a:gd name="T5" fmla="*/ 0 h 207"/>
              <a:gd name="T6" fmla="*/ 80645001 w 208"/>
              <a:gd name="T7" fmla="*/ 80644878 h 207"/>
              <a:gd name="T8" fmla="*/ 0 w 208"/>
              <a:gd name="T9" fmla="*/ 282257087 h 207"/>
              <a:gd name="T10" fmla="*/ 80645001 w 208"/>
              <a:gd name="T11" fmla="*/ 441025947 h 207"/>
              <a:gd name="T12" fmla="*/ 241935028 w 208"/>
              <a:gd name="T13" fmla="*/ 521670801 h 207"/>
              <a:gd name="T14" fmla="*/ 443547568 w 208"/>
              <a:gd name="T15" fmla="*/ 441025947 h 207"/>
              <a:gd name="T16" fmla="*/ 524192545 w 208"/>
              <a:gd name="T17" fmla="*/ 282257087 h 20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8"/>
              <a:gd name="T28" fmla="*/ 0 h 207"/>
              <a:gd name="T29" fmla="*/ 208 w 208"/>
              <a:gd name="T30" fmla="*/ 207 h 20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8" h="207">
                <a:moveTo>
                  <a:pt x="208" y="112"/>
                </a:moveTo>
                <a:lnTo>
                  <a:pt x="176" y="32"/>
                </a:lnTo>
                <a:lnTo>
                  <a:pt x="96" y="0"/>
                </a:lnTo>
                <a:lnTo>
                  <a:pt x="32" y="32"/>
                </a:lnTo>
                <a:lnTo>
                  <a:pt x="0" y="112"/>
                </a:lnTo>
                <a:lnTo>
                  <a:pt x="32" y="175"/>
                </a:lnTo>
                <a:lnTo>
                  <a:pt x="96" y="207"/>
                </a:lnTo>
                <a:lnTo>
                  <a:pt x="176" y="175"/>
                </a:lnTo>
                <a:lnTo>
                  <a:pt x="208" y="11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0" name="Freeform 4"/>
          <p:cNvSpPr>
            <a:spLocks/>
          </p:cNvSpPr>
          <p:nvPr/>
        </p:nvSpPr>
        <p:spPr bwMode="auto">
          <a:xfrm>
            <a:off x="1535113" y="3744913"/>
            <a:ext cx="355600" cy="354012"/>
          </a:xfrm>
          <a:custGeom>
            <a:avLst/>
            <a:gdLst>
              <a:gd name="T0" fmla="*/ 524192556 w 224"/>
              <a:gd name="T1" fmla="*/ 282257123 h 223"/>
              <a:gd name="T2" fmla="*/ 443547578 w 224"/>
              <a:gd name="T3" fmla="*/ 80644889 h 223"/>
              <a:gd name="T4" fmla="*/ 443547578 w 224"/>
              <a:gd name="T5" fmla="*/ 120967346 h 223"/>
              <a:gd name="T6" fmla="*/ 443547578 w 224"/>
              <a:gd name="T7" fmla="*/ 120967346 h 223"/>
              <a:gd name="T8" fmla="*/ 241935033 w 224"/>
              <a:gd name="T9" fmla="*/ 40322444 h 223"/>
              <a:gd name="T10" fmla="*/ 241935033 w 224"/>
              <a:gd name="T11" fmla="*/ 40322444 h 223"/>
              <a:gd name="T12" fmla="*/ 241935033 w 224"/>
              <a:gd name="T13" fmla="*/ 40322444 h 223"/>
              <a:gd name="T14" fmla="*/ 80645003 w 224"/>
              <a:gd name="T15" fmla="*/ 120967346 h 223"/>
              <a:gd name="T16" fmla="*/ 120967517 w 224"/>
              <a:gd name="T17" fmla="*/ 80644889 h 223"/>
              <a:gd name="T18" fmla="*/ 120967517 w 224"/>
              <a:gd name="T19" fmla="*/ 80644889 h 223"/>
              <a:gd name="T20" fmla="*/ 40322501 w 224"/>
              <a:gd name="T21" fmla="*/ 282257123 h 223"/>
              <a:gd name="T22" fmla="*/ 40322501 w 224"/>
              <a:gd name="T23" fmla="*/ 282257123 h 223"/>
              <a:gd name="T24" fmla="*/ 40322501 w 224"/>
              <a:gd name="T25" fmla="*/ 282257123 h 223"/>
              <a:gd name="T26" fmla="*/ 120967517 w 224"/>
              <a:gd name="T27" fmla="*/ 441026005 h 223"/>
              <a:gd name="T28" fmla="*/ 80645003 w 224"/>
              <a:gd name="T29" fmla="*/ 441026005 h 223"/>
              <a:gd name="T30" fmla="*/ 80645003 w 224"/>
              <a:gd name="T31" fmla="*/ 441026005 h 223"/>
              <a:gd name="T32" fmla="*/ 241935033 w 224"/>
              <a:gd name="T33" fmla="*/ 521670869 h 223"/>
              <a:gd name="T34" fmla="*/ 241935033 w 224"/>
              <a:gd name="T35" fmla="*/ 521670869 h 223"/>
              <a:gd name="T36" fmla="*/ 241935033 w 224"/>
              <a:gd name="T37" fmla="*/ 521670869 h 223"/>
              <a:gd name="T38" fmla="*/ 443547578 w 224"/>
              <a:gd name="T39" fmla="*/ 441026005 h 223"/>
              <a:gd name="T40" fmla="*/ 443547578 w 224"/>
              <a:gd name="T41" fmla="*/ 441026005 h 223"/>
              <a:gd name="T42" fmla="*/ 443547578 w 224"/>
              <a:gd name="T43" fmla="*/ 441026005 h 223"/>
              <a:gd name="T44" fmla="*/ 524192556 w 224"/>
              <a:gd name="T45" fmla="*/ 282257123 h 223"/>
              <a:gd name="T46" fmla="*/ 524192556 w 224"/>
              <a:gd name="T47" fmla="*/ 282257123 h 223"/>
              <a:gd name="T48" fmla="*/ 564515045 w 224"/>
              <a:gd name="T49" fmla="*/ 282257123 h 223"/>
              <a:gd name="T50" fmla="*/ 564515045 w 224"/>
              <a:gd name="T51" fmla="*/ 282257123 h 223"/>
              <a:gd name="T52" fmla="*/ 483870067 w 224"/>
              <a:gd name="T53" fmla="*/ 441026005 h 223"/>
              <a:gd name="T54" fmla="*/ 483870067 w 224"/>
              <a:gd name="T55" fmla="*/ 441026005 h 223"/>
              <a:gd name="T56" fmla="*/ 443547578 w 224"/>
              <a:gd name="T57" fmla="*/ 481348437 h 223"/>
              <a:gd name="T58" fmla="*/ 241935033 w 224"/>
              <a:gd name="T59" fmla="*/ 561993301 h 223"/>
              <a:gd name="T60" fmla="*/ 241935033 w 224"/>
              <a:gd name="T61" fmla="*/ 561993301 h 223"/>
              <a:gd name="T62" fmla="*/ 241935033 w 224"/>
              <a:gd name="T63" fmla="*/ 561993301 h 223"/>
              <a:gd name="T64" fmla="*/ 80645003 w 224"/>
              <a:gd name="T65" fmla="*/ 481348437 h 223"/>
              <a:gd name="T66" fmla="*/ 80645003 w 224"/>
              <a:gd name="T67" fmla="*/ 481348437 h 223"/>
              <a:gd name="T68" fmla="*/ 80645003 w 224"/>
              <a:gd name="T69" fmla="*/ 441026005 h 223"/>
              <a:gd name="T70" fmla="*/ 0 w 224"/>
              <a:gd name="T71" fmla="*/ 282257123 h 223"/>
              <a:gd name="T72" fmla="*/ 0 w 224"/>
              <a:gd name="T73" fmla="*/ 282257123 h 223"/>
              <a:gd name="T74" fmla="*/ 0 w 224"/>
              <a:gd name="T75" fmla="*/ 282257123 h 223"/>
              <a:gd name="T76" fmla="*/ 80645003 w 224"/>
              <a:gd name="T77" fmla="*/ 80644889 h 223"/>
              <a:gd name="T78" fmla="*/ 80645003 w 224"/>
              <a:gd name="T79" fmla="*/ 80644889 h 223"/>
              <a:gd name="T80" fmla="*/ 80645003 w 224"/>
              <a:gd name="T81" fmla="*/ 80644889 h 223"/>
              <a:gd name="T82" fmla="*/ 241935033 w 224"/>
              <a:gd name="T83" fmla="*/ 0 h 223"/>
              <a:gd name="T84" fmla="*/ 241935033 w 224"/>
              <a:gd name="T85" fmla="*/ 0 h 223"/>
              <a:gd name="T86" fmla="*/ 241935033 w 224"/>
              <a:gd name="T87" fmla="*/ 0 h 223"/>
              <a:gd name="T88" fmla="*/ 443547578 w 224"/>
              <a:gd name="T89" fmla="*/ 80644889 h 223"/>
              <a:gd name="T90" fmla="*/ 443547578 w 224"/>
              <a:gd name="T91" fmla="*/ 80644889 h 223"/>
              <a:gd name="T92" fmla="*/ 483870067 w 224"/>
              <a:gd name="T93" fmla="*/ 80644889 h 223"/>
              <a:gd name="T94" fmla="*/ 564515045 w 224"/>
              <a:gd name="T95" fmla="*/ 282257123 h 223"/>
              <a:gd name="T96" fmla="*/ 524192556 w 224"/>
              <a:gd name="T97" fmla="*/ 282257123 h 22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24"/>
              <a:gd name="T148" fmla="*/ 0 h 223"/>
              <a:gd name="T149" fmla="*/ 224 w 224"/>
              <a:gd name="T150" fmla="*/ 223 h 223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24" h="223">
                <a:moveTo>
                  <a:pt x="208" y="112"/>
                </a:moveTo>
                <a:lnTo>
                  <a:pt x="176" y="32"/>
                </a:lnTo>
                <a:lnTo>
                  <a:pt x="176" y="48"/>
                </a:lnTo>
                <a:lnTo>
                  <a:pt x="96" y="16"/>
                </a:lnTo>
                <a:lnTo>
                  <a:pt x="32" y="48"/>
                </a:lnTo>
                <a:lnTo>
                  <a:pt x="48" y="32"/>
                </a:lnTo>
                <a:lnTo>
                  <a:pt x="16" y="112"/>
                </a:lnTo>
                <a:lnTo>
                  <a:pt x="48" y="175"/>
                </a:lnTo>
                <a:lnTo>
                  <a:pt x="32" y="175"/>
                </a:lnTo>
                <a:lnTo>
                  <a:pt x="96" y="207"/>
                </a:lnTo>
                <a:lnTo>
                  <a:pt x="176" y="175"/>
                </a:lnTo>
                <a:lnTo>
                  <a:pt x="208" y="112"/>
                </a:lnTo>
                <a:lnTo>
                  <a:pt x="224" y="112"/>
                </a:lnTo>
                <a:lnTo>
                  <a:pt x="192" y="175"/>
                </a:lnTo>
                <a:lnTo>
                  <a:pt x="176" y="191"/>
                </a:lnTo>
                <a:lnTo>
                  <a:pt x="96" y="223"/>
                </a:lnTo>
                <a:lnTo>
                  <a:pt x="32" y="191"/>
                </a:lnTo>
                <a:lnTo>
                  <a:pt x="32" y="175"/>
                </a:lnTo>
                <a:lnTo>
                  <a:pt x="0" y="112"/>
                </a:lnTo>
                <a:lnTo>
                  <a:pt x="32" y="32"/>
                </a:lnTo>
                <a:lnTo>
                  <a:pt x="96" y="0"/>
                </a:lnTo>
                <a:lnTo>
                  <a:pt x="176" y="32"/>
                </a:lnTo>
                <a:lnTo>
                  <a:pt x="192" y="32"/>
                </a:lnTo>
                <a:lnTo>
                  <a:pt x="224" y="112"/>
                </a:lnTo>
                <a:lnTo>
                  <a:pt x="208" y="11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Freeform 5"/>
          <p:cNvSpPr>
            <a:spLocks/>
          </p:cNvSpPr>
          <p:nvPr/>
        </p:nvSpPr>
        <p:spPr bwMode="auto">
          <a:xfrm>
            <a:off x="1865313" y="3922713"/>
            <a:ext cx="25400" cy="1587"/>
          </a:xfrm>
          <a:custGeom>
            <a:avLst/>
            <a:gdLst>
              <a:gd name="T0" fmla="*/ 0 w 16"/>
              <a:gd name="T1" fmla="*/ 0 h 1587"/>
              <a:gd name="T2" fmla="*/ 0 w 16"/>
              <a:gd name="T3" fmla="*/ 0 h 1587"/>
              <a:gd name="T4" fmla="*/ 0 w 16"/>
              <a:gd name="T5" fmla="*/ 0 h 1587"/>
              <a:gd name="T6" fmla="*/ 40322493 w 16"/>
              <a:gd name="T7" fmla="*/ 0 h 1587"/>
              <a:gd name="T8" fmla="*/ 40322493 w 16"/>
              <a:gd name="T9" fmla="*/ 0 h 1587"/>
              <a:gd name="T10" fmla="*/ 40322493 w 16"/>
              <a:gd name="T11" fmla="*/ 0 h 1587"/>
              <a:gd name="T12" fmla="*/ 0 w 16"/>
              <a:gd name="T13" fmla="*/ 0 h 158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"/>
              <a:gd name="T22" fmla="*/ 0 h 1587"/>
              <a:gd name="T23" fmla="*/ 16 w 16"/>
              <a:gd name="T24" fmla="*/ 1587 h 158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" h="1587">
                <a:moveTo>
                  <a:pt x="0" y="0"/>
                </a:moveTo>
                <a:lnTo>
                  <a:pt x="0" y="0"/>
                </a:lnTo>
                <a:lnTo>
                  <a:pt x="1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738313" y="3922713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Freeform 7"/>
          <p:cNvSpPr>
            <a:spLocks/>
          </p:cNvSpPr>
          <p:nvPr/>
        </p:nvSpPr>
        <p:spPr bwMode="auto">
          <a:xfrm>
            <a:off x="1738313" y="3744913"/>
            <a:ext cx="3559175" cy="531812"/>
          </a:xfrm>
          <a:custGeom>
            <a:avLst/>
            <a:gdLst>
              <a:gd name="T0" fmla="*/ 0 w 2242"/>
              <a:gd name="T1" fmla="*/ 282257231 h 335"/>
              <a:gd name="T2" fmla="*/ 564514953 w 2242"/>
              <a:gd name="T3" fmla="*/ 40322460 h 335"/>
              <a:gd name="T4" fmla="*/ 564514953 w 2242"/>
              <a:gd name="T5" fmla="*/ 40322460 h 335"/>
              <a:gd name="T6" fmla="*/ 564514953 w 2242"/>
              <a:gd name="T7" fmla="*/ 40322460 h 335"/>
              <a:gd name="T8" fmla="*/ 1091226784 w 2242"/>
              <a:gd name="T9" fmla="*/ 0 h 335"/>
              <a:gd name="T10" fmla="*/ 1091226784 w 2242"/>
              <a:gd name="T11" fmla="*/ 0 h 335"/>
              <a:gd name="T12" fmla="*/ 1091226784 w 2242"/>
              <a:gd name="T13" fmla="*/ 0 h 335"/>
              <a:gd name="T14" fmla="*/ 1575096573 w 2242"/>
              <a:gd name="T15" fmla="*/ 80644920 h 335"/>
              <a:gd name="T16" fmla="*/ 1575096573 w 2242"/>
              <a:gd name="T17" fmla="*/ 80644920 h 335"/>
              <a:gd name="T18" fmla="*/ 1575096573 w 2242"/>
              <a:gd name="T19" fmla="*/ 80644920 h 335"/>
              <a:gd name="T20" fmla="*/ 2018644277 w 2242"/>
              <a:gd name="T21" fmla="*/ 241934784 h 335"/>
              <a:gd name="T22" fmla="*/ 2018644277 w 2242"/>
              <a:gd name="T23" fmla="*/ 241934784 h 335"/>
              <a:gd name="T24" fmla="*/ 2018644277 w 2242"/>
              <a:gd name="T25" fmla="*/ 241934784 h 335"/>
              <a:gd name="T26" fmla="*/ 2147483647 w 2242"/>
              <a:gd name="T27" fmla="*/ 642638410 h 335"/>
              <a:gd name="T28" fmla="*/ 2147483647 w 2242"/>
              <a:gd name="T29" fmla="*/ 642638410 h 335"/>
              <a:gd name="T30" fmla="*/ 2147483647 w 2242"/>
              <a:gd name="T31" fmla="*/ 642638410 h 335"/>
              <a:gd name="T32" fmla="*/ 2147483647 w 2242"/>
              <a:gd name="T33" fmla="*/ 763605752 h 335"/>
              <a:gd name="T34" fmla="*/ 2147483647 w 2242"/>
              <a:gd name="T35" fmla="*/ 763605752 h 335"/>
              <a:gd name="T36" fmla="*/ 2147483647 w 2242"/>
              <a:gd name="T37" fmla="*/ 763605752 h 335"/>
              <a:gd name="T38" fmla="*/ 2147483647 w 2242"/>
              <a:gd name="T39" fmla="*/ 803928200 h 335"/>
              <a:gd name="T40" fmla="*/ 2147483647 w 2242"/>
              <a:gd name="T41" fmla="*/ 803928200 h 335"/>
              <a:gd name="T42" fmla="*/ 2147483647 w 2242"/>
              <a:gd name="T43" fmla="*/ 803928200 h 335"/>
              <a:gd name="T44" fmla="*/ 2147483647 w 2242"/>
              <a:gd name="T45" fmla="*/ 521671068 h 335"/>
              <a:gd name="T46" fmla="*/ 2147483647 w 2242"/>
              <a:gd name="T47" fmla="*/ 521671068 h 335"/>
              <a:gd name="T48" fmla="*/ 2147483647 w 2242"/>
              <a:gd name="T49" fmla="*/ 521671068 h 335"/>
              <a:gd name="T50" fmla="*/ 2147483647 w 2242"/>
              <a:gd name="T51" fmla="*/ 161289839 h 335"/>
              <a:gd name="T52" fmla="*/ 2147483647 w 2242"/>
              <a:gd name="T53" fmla="*/ 161289839 h 335"/>
              <a:gd name="T54" fmla="*/ 2147483647 w 2242"/>
              <a:gd name="T55" fmla="*/ 201612287 h 335"/>
              <a:gd name="T56" fmla="*/ 2147483647 w 2242"/>
              <a:gd name="T57" fmla="*/ 201612287 h 335"/>
              <a:gd name="T58" fmla="*/ 2147483647 w 2242"/>
              <a:gd name="T59" fmla="*/ 561993515 h 335"/>
              <a:gd name="T60" fmla="*/ 2147483647 w 2242"/>
              <a:gd name="T61" fmla="*/ 561993515 h 335"/>
              <a:gd name="T62" fmla="*/ 2147483647 w 2242"/>
              <a:gd name="T63" fmla="*/ 561993515 h 335"/>
              <a:gd name="T64" fmla="*/ 2147483647 w 2242"/>
              <a:gd name="T65" fmla="*/ 844250845 h 335"/>
              <a:gd name="T66" fmla="*/ 2147483647 w 2242"/>
              <a:gd name="T67" fmla="*/ 844250845 h 335"/>
              <a:gd name="T68" fmla="*/ 2147483647 w 2242"/>
              <a:gd name="T69" fmla="*/ 844250845 h 335"/>
              <a:gd name="T70" fmla="*/ 2147483647 w 2242"/>
              <a:gd name="T71" fmla="*/ 803928200 h 335"/>
              <a:gd name="T72" fmla="*/ 2147483647 w 2242"/>
              <a:gd name="T73" fmla="*/ 803928200 h 335"/>
              <a:gd name="T74" fmla="*/ 2147483647 w 2242"/>
              <a:gd name="T75" fmla="*/ 803928200 h 335"/>
              <a:gd name="T76" fmla="*/ 2147483647 w 2242"/>
              <a:gd name="T77" fmla="*/ 682960857 h 335"/>
              <a:gd name="T78" fmla="*/ 2147483647 w 2242"/>
              <a:gd name="T79" fmla="*/ 682960857 h 335"/>
              <a:gd name="T80" fmla="*/ 2147483647 w 2242"/>
              <a:gd name="T81" fmla="*/ 682960857 h 335"/>
              <a:gd name="T82" fmla="*/ 2018644277 w 2242"/>
              <a:gd name="T83" fmla="*/ 282257231 h 335"/>
              <a:gd name="T84" fmla="*/ 2018644277 w 2242"/>
              <a:gd name="T85" fmla="*/ 282257231 h 335"/>
              <a:gd name="T86" fmla="*/ 2018644277 w 2242"/>
              <a:gd name="T87" fmla="*/ 282257231 h 335"/>
              <a:gd name="T88" fmla="*/ 1575096573 w 2242"/>
              <a:gd name="T89" fmla="*/ 120967392 h 335"/>
              <a:gd name="T90" fmla="*/ 1575096573 w 2242"/>
              <a:gd name="T91" fmla="*/ 120967392 h 335"/>
              <a:gd name="T92" fmla="*/ 1575096573 w 2242"/>
              <a:gd name="T93" fmla="*/ 120967392 h 335"/>
              <a:gd name="T94" fmla="*/ 1091226784 w 2242"/>
              <a:gd name="T95" fmla="*/ 40322460 h 335"/>
              <a:gd name="T96" fmla="*/ 1091226784 w 2242"/>
              <a:gd name="T97" fmla="*/ 40322460 h 335"/>
              <a:gd name="T98" fmla="*/ 1091226784 w 2242"/>
              <a:gd name="T99" fmla="*/ 40322460 h 335"/>
              <a:gd name="T100" fmla="*/ 564514953 w 2242"/>
              <a:gd name="T101" fmla="*/ 80644920 h 335"/>
              <a:gd name="T102" fmla="*/ 564514953 w 2242"/>
              <a:gd name="T103" fmla="*/ 80644920 h 335"/>
              <a:gd name="T104" fmla="*/ 564514953 w 2242"/>
              <a:gd name="T105" fmla="*/ 80644920 h 335"/>
              <a:gd name="T106" fmla="*/ 0 w 2242"/>
              <a:gd name="T107" fmla="*/ 322579678 h 335"/>
              <a:gd name="T108" fmla="*/ 0 w 2242"/>
              <a:gd name="T109" fmla="*/ 282257231 h 33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2242"/>
              <a:gd name="T166" fmla="*/ 0 h 335"/>
              <a:gd name="T167" fmla="*/ 2242 w 2242"/>
              <a:gd name="T168" fmla="*/ 335 h 33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2242" h="335">
                <a:moveTo>
                  <a:pt x="0" y="112"/>
                </a:moveTo>
                <a:lnTo>
                  <a:pt x="224" y="16"/>
                </a:lnTo>
                <a:lnTo>
                  <a:pt x="433" y="0"/>
                </a:lnTo>
                <a:lnTo>
                  <a:pt x="625" y="32"/>
                </a:lnTo>
                <a:lnTo>
                  <a:pt x="801" y="96"/>
                </a:lnTo>
                <a:lnTo>
                  <a:pt x="1121" y="255"/>
                </a:lnTo>
                <a:lnTo>
                  <a:pt x="1281" y="303"/>
                </a:lnTo>
                <a:lnTo>
                  <a:pt x="1441" y="319"/>
                </a:lnTo>
                <a:lnTo>
                  <a:pt x="1826" y="207"/>
                </a:lnTo>
                <a:lnTo>
                  <a:pt x="2242" y="64"/>
                </a:lnTo>
                <a:lnTo>
                  <a:pt x="2242" y="80"/>
                </a:lnTo>
                <a:lnTo>
                  <a:pt x="1826" y="223"/>
                </a:lnTo>
                <a:lnTo>
                  <a:pt x="1441" y="335"/>
                </a:lnTo>
                <a:lnTo>
                  <a:pt x="1281" y="319"/>
                </a:lnTo>
                <a:lnTo>
                  <a:pt x="1121" y="271"/>
                </a:lnTo>
                <a:lnTo>
                  <a:pt x="801" y="112"/>
                </a:lnTo>
                <a:lnTo>
                  <a:pt x="625" y="48"/>
                </a:lnTo>
                <a:lnTo>
                  <a:pt x="433" y="16"/>
                </a:lnTo>
                <a:lnTo>
                  <a:pt x="224" y="32"/>
                </a:lnTo>
                <a:lnTo>
                  <a:pt x="0" y="128"/>
                </a:lnTo>
                <a:lnTo>
                  <a:pt x="0" y="11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Freeform 8"/>
          <p:cNvSpPr>
            <a:spLocks/>
          </p:cNvSpPr>
          <p:nvPr/>
        </p:nvSpPr>
        <p:spPr bwMode="auto">
          <a:xfrm>
            <a:off x="5297488" y="3795713"/>
            <a:ext cx="482600" cy="76200"/>
          </a:xfrm>
          <a:custGeom>
            <a:avLst/>
            <a:gdLst>
              <a:gd name="T0" fmla="*/ 0 w 304"/>
              <a:gd name="T1" fmla="*/ 80644999 h 48"/>
              <a:gd name="T2" fmla="*/ 766127391 w 304"/>
              <a:gd name="T3" fmla="*/ 0 h 48"/>
              <a:gd name="T4" fmla="*/ 766127391 w 304"/>
              <a:gd name="T5" fmla="*/ 0 h 48"/>
              <a:gd name="T6" fmla="*/ 766127391 w 304"/>
              <a:gd name="T7" fmla="*/ 40322500 h 48"/>
              <a:gd name="T8" fmla="*/ 766127391 w 304"/>
              <a:gd name="T9" fmla="*/ 40322500 h 48"/>
              <a:gd name="T10" fmla="*/ 0 w 304"/>
              <a:gd name="T11" fmla="*/ 120967511 h 48"/>
              <a:gd name="T12" fmla="*/ 0 w 304"/>
              <a:gd name="T13" fmla="*/ 80644999 h 4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04"/>
              <a:gd name="T22" fmla="*/ 0 h 48"/>
              <a:gd name="T23" fmla="*/ 304 w 304"/>
              <a:gd name="T24" fmla="*/ 48 h 4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04" h="48">
                <a:moveTo>
                  <a:pt x="0" y="32"/>
                </a:moveTo>
                <a:lnTo>
                  <a:pt x="304" y="0"/>
                </a:lnTo>
                <a:lnTo>
                  <a:pt x="304" y="16"/>
                </a:lnTo>
                <a:lnTo>
                  <a:pt x="0" y="48"/>
                </a:lnTo>
                <a:lnTo>
                  <a:pt x="0" y="3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161088" y="3846513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Freeform 10"/>
          <p:cNvSpPr>
            <a:spLocks/>
          </p:cNvSpPr>
          <p:nvPr/>
        </p:nvSpPr>
        <p:spPr bwMode="auto">
          <a:xfrm>
            <a:off x="5780088" y="3795713"/>
            <a:ext cx="381000" cy="76200"/>
          </a:xfrm>
          <a:custGeom>
            <a:avLst/>
            <a:gdLst>
              <a:gd name="T0" fmla="*/ 0 w 240"/>
              <a:gd name="T1" fmla="*/ 0 h 48"/>
              <a:gd name="T2" fmla="*/ 0 w 240"/>
              <a:gd name="T3" fmla="*/ 40322500 h 48"/>
              <a:gd name="T4" fmla="*/ 604837545 w 240"/>
              <a:gd name="T5" fmla="*/ 120967511 h 48"/>
              <a:gd name="T6" fmla="*/ 604837545 w 240"/>
              <a:gd name="T7" fmla="*/ 80644999 h 48"/>
              <a:gd name="T8" fmla="*/ 0 w 240"/>
              <a:gd name="T9" fmla="*/ 0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"/>
              <a:gd name="T16" fmla="*/ 0 h 48"/>
              <a:gd name="T17" fmla="*/ 240 w 240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" h="48">
                <a:moveTo>
                  <a:pt x="0" y="0"/>
                </a:moveTo>
                <a:lnTo>
                  <a:pt x="0" y="16"/>
                </a:lnTo>
                <a:lnTo>
                  <a:pt x="240" y="48"/>
                </a:lnTo>
                <a:lnTo>
                  <a:pt x="240" y="32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6186488" y="3643313"/>
            <a:ext cx="2540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6186488" y="4022725"/>
            <a:ext cx="2540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6186488" y="3643313"/>
            <a:ext cx="25400" cy="37941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2603500" y="3770313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Freeform 15"/>
          <p:cNvSpPr>
            <a:spLocks/>
          </p:cNvSpPr>
          <p:nvPr/>
        </p:nvSpPr>
        <p:spPr bwMode="auto">
          <a:xfrm>
            <a:off x="2425700" y="3213100"/>
            <a:ext cx="533400" cy="582613"/>
          </a:xfrm>
          <a:custGeom>
            <a:avLst/>
            <a:gdLst>
              <a:gd name="T0" fmla="*/ 282257497 w 336"/>
              <a:gd name="T1" fmla="*/ 884576499 h 367"/>
              <a:gd name="T2" fmla="*/ 645159964 w 336"/>
              <a:gd name="T3" fmla="*/ 884576499 h 367"/>
              <a:gd name="T4" fmla="*/ 645159964 w 336"/>
              <a:gd name="T5" fmla="*/ 884576499 h 367"/>
              <a:gd name="T6" fmla="*/ 645159964 w 336"/>
              <a:gd name="T7" fmla="*/ 884576499 h 367"/>
              <a:gd name="T8" fmla="*/ 806449905 w 336"/>
              <a:gd name="T9" fmla="*/ 642641174 h 367"/>
              <a:gd name="T10" fmla="*/ 806449905 w 336"/>
              <a:gd name="T11" fmla="*/ 642641174 h 367"/>
              <a:gd name="T12" fmla="*/ 806449905 w 336"/>
              <a:gd name="T13" fmla="*/ 642641174 h 367"/>
              <a:gd name="T14" fmla="*/ 806449905 w 336"/>
              <a:gd name="T15" fmla="*/ 322580269 h 367"/>
              <a:gd name="T16" fmla="*/ 806449905 w 336"/>
              <a:gd name="T17" fmla="*/ 362902790 h 367"/>
              <a:gd name="T18" fmla="*/ 806449905 w 336"/>
              <a:gd name="T19" fmla="*/ 362902790 h 367"/>
              <a:gd name="T20" fmla="*/ 725804935 w 336"/>
              <a:gd name="T21" fmla="*/ 241935226 h 367"/>
              <a:gd name="T22" fmla="*/ 725804935 w 336"/>
              <a:gd name="T23" fmla="*/ 241935226 h 367"/>
              <a:gd name="T24" fmla="*/ 725804935 w 336"/>
              <a:gd name="T25" fmla="*/ 241935226 h 367"/>
              <a:gd name="T26" fmla="*/ 604837479 w 336"/>
              <a:gd name="T27" fmla="*/ 161290134 h 367"/>
              <a:gd name="T28" fmla="*/ 604837479 w 336"/>
              <a:gd name="T29" fmla="*/ 161290134 h 367"/>
              <a:gd name="T30" fmla="*/ 604837479 w 336"/>
              <a:gd name="T31" fmla="*/ 161290134 h 367"/>
              <a:gd name="T32" fmla="*/ 0 w 336"/>
              <a:gd name="T33" fmla="*/ 40322534 h 367"/>
              <a:gd name="T34" fmla="*/ 0 w 336"/>
              <a:gd name="T35" fmla="*/ 40322534 h 367"/>
              <a:gd name="T36" fmla="*/ 0 w 336"/>
              <a:gd name="T37" fmla="*/ 0 h 367"/>
              <a:gd name="T38" fmla="*/ 0 w 336"/>
              <a:gd name="T39" fmla="*/ 0 h 367"/>
              <a:gd name="T40" fmla="*/ 604837479 w 336"/>
              <a:gd name="T41" fmla="*/ 120967613 h 367"/>
              <a:gd name="T42" fmla="*/ 604837479 w 336"/>
              <a:gd name="T43" fmla="*/ 120967613 h 367"/>
              <a:gd name="T44" fmla="*/ 645159964 w 336"/>
              <a:gd name="T45" fmla="*/ 120967613 h 367"/>
              <a:gd name="T46" fmla="*/ 766127420 w 336"/>
              <a:gd name="T47" fmla="*/ 201612656 h 367"/>
              <a:gd name="T48" fmla="*/ 766127420 w 336"/>
              <a:gd name="T49" fmla="*/ 201612656 h 367"/>
              <a:gd name="T50" fmla="*/ 766127420 w 336"/>
              <a:gd name="T51" fmla="*/ 201612656 h 367"/>
              <a:gd name="T52" fmla="*/ 846772589 w 336"/>
              <a:gd name="T53" fmla="*/ 322580269 h 367"/>
              <a:gd name="T54" fmla="*/ 846772589 w 336"/>
              <a:gd name="T55" fmla="*/ 322580269 h 367"/>
              <a:gd name="T56" fmla="*/ 846772589 w 336"/>
              <a:gd name="T57" fmla="*/ 322580269 h 367"/>
              <a:gd name="T58" fmla="*/ 846772589 w 336"/>
              <a:gd name="T59" fmla="*/ 642641174 h 367"/>
              <a:gd name="T60" fmla="*/ 846772589 w 336"/>
              <a:gd name="T61" fmla="*/ 642641174 h 367"/>
              <a:gd name="T62" fmla="*/ 846772589 w 336"/>
              <a:gd name="T63" fmla="*/ 682963695 h 367"/>
              <a:gd name="T64" fmla="*/ 685482449 w 336"/>
              <a:gd name="T65" fmla="*/ 924899020 h 367"/>
              <a:gd name="T66" fmla="*/ 685482449 w 336"/>
              <a:gd name="T67" fmla="*/ 924899020 h 367"/>
              <a:gd name="T68" fmla="*/ 645159964 w 336"/>
              <a:gd name="T69" fmla="*/ 924899020 h 367"/>
              <a:gd name="T70" fmla="*/ 282257497 w 336"/>
              <a:gd name="T71" fmla="*/ 924899020 h 367"/>
              <a:gd name="T72" fmla="*/ 282257497 w 336"/>
              <a:gd name="T73" fmla="*/ 884576499 h 367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336"/>
              <a:gd name="T112" fmla="*/ 0 h 367"/>
              <a:gd name="T113" fmla="*/ 336 w 336"/>
              <a:gd name="T114" fmla="*/ 367 h 367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336" h="367">
                <a:moveTo>
                  <a:pt x="112" y="351"/>
                </a:moveTo>
                <a:lnTo>
                  <a:pt x="256" y="351"/>
                </a:lnTo>
                <a:lnTo>
                  <a:pt x="320" y="255"/>
                </a:lnTo>
                <a:lnTo>
                  <a:pt x="320" y="128"/>
                </a:lnTo>
                <a:lnTo>
                  <a:pt x="320" y="144"/>
                </a:lnTo>
                <a:lnTo>
                  <a:pt x="288" y="96"/>
                </a:lnTo>
                <a:lnTo>
                  <a:pt x="240" y="64"/>
                </a:lnTo>
                <a:lnTo>
                  <a:pt x="0" y="16"/>
                </a:lnTo>
                <a:lnTo>
                  <a:pt x="0" y="0"/>
                </a:lnTo>
                <a:lnTo>
                  <a:pt x="240" y="48"/>
                </a:lnTo>
                <a:lnTo>
                  <a:pt x="256" y="48"/>
                </a:lnTo>
                <a:lnTo>
                  <a:pt x="304" y="80"/>
                </a:lnTo>
                <a:lnTo>
                  <a:pt x="336" y="128"/>
                </a:lnTo>
                <a:lnTo>
                  <a:pt x="336" y="255"/>
                </a:lnTo>
                <a:lnTo>
                  <a:pt x="336" y="271"/>
                </a:lnTo>
                <a:lnTo>
                  <a:pt x="272" y="367"/>
                </a:lnTo>
                <a:lnTo>
                  <a:pt x="256" y="367"/>
                </a:lnTo>
                <a:lnTo>
                  <a:pt x="112" y="367"/>
                </a:lnTo>
                <a:lnTo>
                  <a:pt x="112" y="351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Freeform 16"/>
          <p:cNvSpPr>
            <a:spLocks/>
          </p:cNvSpPr>
          <p:nvPr/>
        </p:nvSpPr>
        <p:spPr bwMode="auto">
          <a:xfrm>
            <a:off x="2043113" y="3213100"/>
            <a:ext cx="382587" cy="25400"/>
          </a:xfrm>
          <a:custGeom>
            <a:avLst/>
            <a:gdLst>
              <a:gd name="T0" fmla="*/ 607356113 w 241"/>
              <a:gd name="T1" fmla="*/ 40322493 h 16"/>
              <a:gd name="T2" fmla="*/ 0 w 241"/>
              <a:gd name="T3" fmla="*/ 40322493 h 16"/>
              <a:gd name="T4" fmla="*/ 0 w 241"/>
              <a:gd name="T5" fmla="*/ 40322493 h 16"/>
              <a:gd name="T6" fmla="*/ 0 w 241"/>
              <a:gd name="T7" fmla="*/ 0 h 16"/>
              <a:gd name="T8" fmla="*/ 0 w 241"/>
              <a:gd name="T9" fmla="*/ 0 h 16"/>
              <a:gd name="T10" fmla="*/ 607356113 w 241"/>
              <a:gd name="T11" fmla="*/ 0 h 16"/>
              <a:gd name="T12" fmla="*/ 607356113 w 241"/>
              <a:gd name="T13" fmla="*/ 40322493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1"/>
              <a:gd name="T22" fmla="*/ 0 h 16"/>
              <a:gd name="T23" fmla="*/ 241 w 241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1" h="16">
                <a:moveTo>
                  <a:pt x="241" y="16"/>
                </a:moveTo>
                <a:lnTo>
                  <a:pt x="0" y="16"/>
                </a:lnTo>
                <a:lnTo>
                  <a:pt x="0" y="0"/>
                </a:lnTo>
                <a:lnTo>
                  <a:pt x="241" y="0"/>
                </a:lnTo>
                <a:lnTo>
                  <a:pt x="241" y="16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1255713" y="3187700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Freeform 18"/>
          <p:cNvSpPr>
            <a:spLocks/>
          </p:cNvSpPr>
          <p:nvPr/>
        </p:nvSpPr>
        <p:spPr bwMode="auto">
          <a:xfrm>
            <a:off x="1255713" y="3187700"/>
            <a:ext cx="787400" cy="50800"/>
          </a:xfrm>
          <a:custGeom>
            <a:avLst/>
            <a:gdLst>
              <a:gd name="T0" fmla="*/ 1249997589 w 496"/>
              <a:gd name="T1" fmla="*/ 80644986 h 32"/>
              <a:gd name="T2" fmla="*/ 1249997589 w 496"/>
              <a:gd name="T3" fmla="*/ 40322493 h 32"/>
              <a:gd name="T4" fmla="*/ 0 w 496"/>
              <a:gd name="T5" fmla="*/ 0 h 32"/>
              <a:gd name="T6" fmla="*/ 0 w 496"/>
              <a:gd name="T7" fmla="*/ 40322493 h 32"/>
              <a:gd name="T8" fmla="*/ 1249997589 w 496"/>
              <a:gd name="T9" fmla="*/ 80644986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96"/>
              <a:gd name="T16" fmla="*/ 0 h 32"/>
              <a:gd name="T17" fmla="*/ 496 w 4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96" h="32">
                <a:moveTo>
                  <a:pt x="496" y="32"/>
                </a:moveTo>
                <a:lnTo>
                  <a:pt x="496" y="16"/>
                </a:lnTo>
                <a:lnTo>
                  <a:pt x="0" y="0"/>
                </a:lnTo>
                <a:lnTo>
                  <a:pt x="0" y="16"/>
                </a:lnTo>
                <a:lnTo>
                  <a:pt x="496" y="3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4025900" y="4251325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Freeform 20"/>
          <p:cNvSpPr>
            <a:spLocks/>
          </p:cNvSpPr>
          <p:nvPr/>
        </p:nvSpPr>
        <p:spPr bwMode="auto">
          <a:xfrm>
            <a:off x="4025900" y="4251325"/>
            <a:ext cx="1474788" cy="455613"/>
          </a:xfrm>
          <a:custGeom>
            <a:avLst/>
            <a:gdLst>
              <a:gd name="T0" fmla="*/ 0 w 929"/>
              <a:gd name="T1" fmla="*/ 0 h 287"/>
              <a:gd name="T2" fmla="*/ 403225130 w 929"/>
              <a:gd name="T3" fmla="*/ 0 h 287"/>
              <a:gd name="T4" fmla="*/ 403225130 w 929"/>
              <a:gd name="T5" fmla="*/ 0 h 287"/>
              <a:gd name="T6" fmla="*/ 403225130 w 929"/>
              <a:gd name="T7" fmla="*/ 0 h 287"/>
              <a:gd name="T8" fmla="*/ 806450260 w 929"/>
              <a:gd name="T9" fmla="*/ 80645079 h 287"/>
              <a:gd name="T10" fmla="*/ 806450260 w 929"/>
              <a:gd name="T11" fmla="*/ 80645079 h 287"/>
              <a:gd name="T12" fmla="*/ 806450260 w 929"/>
              <a:gd name="T13" fmla="*/ 80645079 h 287"/>
              <a:gd name="T14" fmla="*/ 1575098967 w 929"/>
              <a:gd name="T15" fmla="*/ 400706006 h 287"/>
              <a:gd name="T16" fmla="*/ 1575098967 w 929"/>
              <a:gd name="T17" fmla="*/ 400706006 h 287"/>
              <a:gd name="T18" fmla="*/ 1575098967 w 929"/>
              <a:gd name="T19" fmla="*/ 400706006 h 287"/>
              <a:gd name="T20" fmla="*/ 2147483647 w 929"/>
              <a:gd name="T21" fmla="*/ 682963795 h 287"/>
              <a:gd name="T22" fmla="*/ 2147483647 w 929"/>
              <a:gd name="T23" fmla="*/ 682963795 h 287"/>
              <a:gd name="T24" fmla="*/ 2147483647 w 929"/>
              <a:gd name="T25" fmla="*/ 723286322 h 287"/>
              <a:gd name="T26" fmla="*/ 2147483647 w 929"/>
              <a:gd name="T27" fmla="*/ 723286322 h 287"/>
              <a:gd name="T28" fmla="*/ 1575098967 w 929"/>
              <a:gd name="T29" fmla="*/ 441028632 h 287"/>
              <a:gd name="T30" fmla="*/ 1575098967 w 929"/>
              <a:gd name="T31" fmla="*/ 441028632 h 287"/>
              <a:gd name="T32" fmla="*/ 1575098967 w 929"/>
              <a:gd name="T33" fmla="*/ 441028632 h 287"/>
              <a:gd name="T34" fmla="*/ 806450260 w 929"/>
              <a:gd name="T35" fmla="*/ 120967631 h 287"/>
              <a:gd name="T36" fmla="*/ 806450260 w 929"/>
              <a:gd name="T37" fmla="*/ 120967631 h 287"/>
              <a:gd name="T38" fmla="*/ 806450260 w 929"/>
              <a:gd name="T39" fmla="*/ 120967631 h 287"/>
              <a:gd name="T40" fmla="*/ 403225130 w 929"/>
              <a:gd name="T41" fmla="*/ 40322540 h 287"/>
              <a:gd name="T42" fmla="*/ 403225130 w 929"/>
              <a:gd name="T43" fmla="*/ 40322540 h 287"/>
              <a:gd name="T44" fmla="*/ 403225130 w 929"/>
              <a:gd name="T45" fmla="*/ 40322540 h 287"/>
              <a:gd name="T46" fmla="*/ 0 w 929"/>
              <a:gd name="T47" fmla="*/ 40322540 h 287"/>
              <a:gd name="T48" fmla="*/ 0 w 929"/>
              <a:gd name="T49" fmla="*/ 0 h 28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29"/>
              <a:gd name="T76" fmla="*/ 0 h 287"/>
              <a:gd name="T77" fmla="*/ 929 w 929"/>
              <a:gd name="T78" fmla="*/ 287 h 28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29" h="287">
                <a:moveTo>
                  <a:pt x="0" y="0"/>
                </a:moveTo>
                <a:lnTo>
                  <a:pt x="160" y="0"/>
                </a:lnTo>
                <a:lnTo>
                  <a:pt x="320" y="32"/>
                </a:lnTo>
                <a:lnTo>
                  <a:pt x="625" y="159"/>
                </a:lnTo>
                <a:lnTo>
                  <a:pt x="929" y="271"/>
                </a:lnTo>
                <a:lnTo>
                  <a:pt x="929" y="287"/>
                </a:lnTo>
                <a:lnTo>
                  <a:pt x="625" y="175"/>
                </a:lnTo>
                <a:lnTo>
                  <a:pt x="320" y="48"/>
                </a:lnTo>
                <a:lnTo>
                  <a:pt x="160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Freeform 21"/>
          <p:cNvSpPr>
            <a:spLocks/>
          </p:cNvSpPr>
          <p:nvPr/>
        </p:nvSpPr>
        <p:spPr bwMode="auto">
          <a:xfrm>
            <a:off x="5500688" y="4681538"/>
            <a:ext cx="279400" cy="50800"/>
          </a:xfrm>
          <a:custGeom>
            <a:avLst/>
            <a:gdLst>
              <a:gd name="T0" fmla="*/ 0 w 176"/>
              <a:gd name="T1" fmla="*/ 0 h 32"/>
              <a:gd name="T2" fmla="*/ 443547545 w 176"/>
              <a:gd name="T3" fmla="*/ 40322493 h 32"/>
              <a:gd name="T4" fmla="*/ 443547545 w 176"/>
              <a:gd name="T5" fmla="*/ 40322493 h 32"/>
              <a:gd name="T6" fmla="*/ 443547545 w 176"/>
              <a:gd name="T7" fmla="*/ 80644986 h 32"/>
              <a:gd name="T8" fmla="*/ 443547545 w 176"/>
              <a:gd name="T9" fmla="*/ 80644986 h 32"/>
              <a:gd name="T10" fmla="*/ 0 w 176"/>
              <a:gd name="T11" fmla="*/ 40322493 h 32"/>
              <a:gd name="T12" fmla="*/ 0 w 176"/>
              <a:gd name="T13" fmla="*/ 0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6"/>
              <a:gd name="T22" fmla="*/ 0 h 32"/>
              <a:gd name="T23" fmla="*/ 176 w 176"/>
              <a:gd name="T24" fmla="*/ 32 h 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6" h="32">
                <a:moveTo>
                  <a:pt x="0" y="0"/>
                </a:moveTo>
                <a:lnTo>
                  <a:pt x="176" y="16"/>
                </a:lnTo>
                <a:lnTo>
                  <a:pt x="176" y="32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6059488" y="4656138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Freeform 23"/>
          <p:cNvSpPr>
            <a:spLocks/>
          </p:cNvSpPr>
          <p:nvPr/>
        </p:nvSpPr>
        <p:spPr bwMode="auto">
          <a:xfrm>
            <a:off x="5780088" y="4656138"/>
            <a:ext cx="279400" cy="76200"/>
          </a:xfrm>
          <a:custGeom>
            <a:avLst/>
            <a:gdLst>
              <a:gd name="T0" fmla="*/ 0 w 176"/>
              <a:gd name="T1" fmla="*/ 80644999 h 48"/>
              <a:gd name="T2" fmla="*/ 0 w 176"/>
              <a:gd name="T3" fmla="*/ 120967511 h 48"/>
              <a:gd name="T4" fmla="*/ 443547545 w 176"/>
              <a:gd name="T5" fmla="*/ 40322500 h 48"/>
              <a:gd name="T6" fmla="*/ 443547545 w 176"/>
              <a:gd name="T7" fmla="*/ 0 h 48"/>
              <a:gd name="T8" fmla="*/ 0 w 176"/>
              <a:gd name="T9" fmla="*/ 80644999 h 4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"/>
              <a:gd name="T16" fmla="*/ 0 h 48"/>
              <a:gd name="T17" fmla="*/ 176 w 176"/>
              <a:gd name="T18" fmla="*/ 48 h 4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" h="48">
                <a:moveTo>
                  <a:pt x="0" y="32"/>
                </a:moveTo>
                <a:lnTo>
                  <a:pt x="0" y="48"/>
                </a:lnTo>
                <a:lnTo>
                  <a:pt x="176" y="16"/>
                </a:lnTo>
                <a:lnTo>
                  <a:pt x="176" y="0"/>
                </a:lnTo>
                <a:lnTo>
                  <a:pt x="0" y="32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1255713" y="3011488"/>
            <a:ext cx="2540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1255713" y="3390900"/>
            <a:ext cx="2540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1255713" y="3011488"/>
            <a:ext cx="25400" cy="37941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6034088" y="4478338"/>
            <a:ext cx="2540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6034088" y="4857750"/>
            <a:ext cx="2540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6034088" y="4478338"/>
            <a:ext cx="25400" cy="37941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5399088" y="3821113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Freeform 31"/>
          <p:cNvSpPr>
            <a:spLocks/>
          </p:cNvSpPr>
          <p:nvPr/>
        </p:nvSpPr>
        <p:spPr bwMode="auto">
          <a:xfrm>
            <a:off x="5399088" y="3668713"/>
            <a:ext cx="381000" cy="177800"/>
          </a:xfrm>
          <a:custGeom>
            <a:avLst/>
            <a:gdLst>
              <a:gd name="T0" fmla="*/ 0 w 240"/>
              <a:gd name="T1" fmla="*/ 241935033 h 112"/>
              <a:gd name="T2" fmla="*/ 564515055 w 240"/>
              <a:gd name="T3" fmla="*/ 0 h 112"/>
              <a:gd name="T4" fmla="*/ 564515055 w 240"/>
              <a:gd name="T5" fmla="*/ 0 h 112"/>
              <a:gd name="T6" fmla="*/ 604837545 w 240"/>
              <a:gd name="T7" fmla="*/ 0 h 112"/>
              <a:gd name="T8" fmla="*/ 564515055 w 240"/>
              <a:gd name="T9" fmla="*/ 40322501 h 112"/>
              <a:gd name="T10" fmla="*/ 0 w 240"/>
              <a:gd name="T11" fmla="*/ 282257522 h 112"/>
              <a:gd name="T12" fmla="*/ 0 w 240"/>
              <a:gd name="T13" fmla="*/ 241935033 h 1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0"/>
              <a:gd name="T22" fmla="*/ 0 h 112"/>
              <a:gd name="T23" fmla="*/ 240 w 240"/>
              <a:gd name="T24" fmla="*/ 112 h 11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0" h="112">
                <a:moveTo>
                  <a:pt x="0" y="96"/>
                </a:moveTo>
                <a:lnTo>
                  <a:pt x="224" y="0"/>
                </a:lnTo>
                <a:lnTo>
                  <a:pt x="240" y="0"/>
                </a:lnTo>
                <a:lnTo>
                  <a:pt x="224" y="16"/>
                </a:lnTo>
                <a:lnTo>
                  <a:pt x="0" y="112"/>
                </a:lnTo>
                <a:lnTo>
                  <a:pt x="0" y="96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Freeform 32"/>
          <p:cNvSpPr>
            <a:spLocks/>
          </p:cNvSpPr>
          <p:nvPr/>
        </p:nvSpPr>
        <p:spPr bwMode="auto">
          <a:xfrm>
            <a:off x="5754688" y="3441700"/>
            <a:ext cx="127000" cy="227013"/>
          </a:xfrm>
          <a:custGeom>
            <a:avLst/>
            <a:gdLst>
              <a:gd name="T0" fmla="*/ 0 w 80"/>
              <a:gd name="T1" fmla="*/ 360383877 h 143"/>
              <a:gd name="T2" fmla="*/ 161289988 w 80"/>
              <a:gd name="T3" fmla="*/ 0 h 143"/>
              <a:gd name="T4" fmla="*/ 161289988 w 80"/>
              <a:gd name="T5" fmla="*/ 0 h 143"/>
              <a:gd name="T6" fmla="*/ 201612473 w 80"/>
              <a:gd name="T7" fmla="*/ 0 h 143"/>
              <a:gd name="T8" fmla="*/ 201612473 w 80"/>
              <a:gd name="T9" fmla="*/ 0 h 143"/>
              <a:gd name="T10" fmla="*/ 40322497 w 80"/>
              <a:gd name="T11" fmla="*/ 360383877 h 143"/>
              <a:gd name="T12" fmla="*/ 0 w 80"/>
              <a:gd name="T13" fmla="*/ 360383877 h 14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143"/>
              <a:gd name="T23" fmla="*/ 80 w 80"/>
              <a:gd name="T24" fmla="*/ 143 h 14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143">
                <a:moveTo>
                  <a:pt x="0" y="143"/>
                </a:moveTo>
                <a:lnTo>
                  <a:pt x="64" y="0"/>
                </a:lnTo>
                <a:lnTo>
                  <a:pt x="80" y="0"/>
                </a:lnTo>
                <a:lnTo>
                  <a:pt x="16" y="143"/>
                </a:lnTo>
                <a:lnTo>
                  <a:pt x="0" y="143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9" name="Rectangle 33"/>
          <p:cNvSpPr>
            <a:spLocks noChangeArrowheads="1"/>
          </p:cNvSpPr>
          <p:nvPr/>
        </p:nvSpPr>
        <p:spPr bwMode="auto">
          <a:xfrm>
            <a:off x="5881688" y="2986088"/>
            <a:ext cx="2540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Freeform 34"/>
          <p:cNvSpPr>
            <a:spLocks/>
          </p:cNvSpPr>
          <p:nvPr/>
        </p:nvSpPr>
        <p:spPr bwMode="auto">
          <a:xfrm>
            <a:off x="5856288" y="2986088"/>
            <a:ext cx="50800" cy="455612"/>
          </a:xfrm>
          <a:custGeom>
            <a:avLst/>
            <a:gdLst>
              <a:gd name="T0" fmla="*/ 0 w 32"/>
              <a:gd name="T1" fmla="*/ 723283147 h 287"/>
              <a:gd name="T2" fmla="*/ 40322493 w 32"/>
              <a:gd name="T3" fmla="*/ 723283147 h 287"/>
              <a:gd name="T4" fmla="*/ 80644986 w 32"/>
              <a:gd name="T5" fmla="*/ 0 h 287"/>
              <a:gd name="T6" fmla="*/ 40322493 w 32"/>
              <a:gd name="T7" fmla="*/ 0 h 287"/>
              <a:gd name="T8" fmla="*/ 0 w 32"/>
              <a:gd name="T9" fmla="*/ 723283147 h 28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287"/>
              <a:gd name="T17" fmla="*/ 32 w 32"/>
              <a:gd name="T18" fmla="*/ 287 h 2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287">
                <a:moveTo>
                  <a:pt x="0" y="287"/>
                </a:moveTo>
                <a:lnTo>
                  <a:pt x="16" y="287"/>
                </a:lnTo>
                <a:lnTo>
                  <a:pt x="32" y="0"/>
                </a:lnTo>
                <a:lnTo>
                  <a:pt x="16" y="0"/>
                </a:lnTo>
                <a:lnTo>
                  <a:pt x="0" y="287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Rectangle 35"/>
          <p:cNvSpPr>
            <a:spLocks noChangeArrowheads="1"/>
          </p:cNvSpPr>
          <p:nvPr/>
        </p:nvSpPr>
        <p:spPr bwMode="auto">
          <a:xfrm>
            <a:off x="5754688" y="2986088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Rectangle 36"/>
          <p:cNvSpPr>
            <a:spLocks noChangeArrowheads="1"/>
          </p:cNvSpPr>
          <p:nvPr/>
        </p:nvSpPr>
        <p:spPr bwMode="auto">
          <a:xfrm>
            <a:off x="6008688" y="2986088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Rectangle 37"/>
          <p:cNvSpPr>
            <a:spLocks noChangeArrowheads="1"/>
          </p:cNvSpPr>
          <p:nvPr/>
        </p:nvSpPr>
        <p:spPr bwMode="auto">
          <a:xfrm>
            <a:off x="5754688" y="2986088"/>
            <a:ext cx="25400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4" name="Rectangle 38"/>
          <p:cNvSpPr>
            <a:spLocks noChangeArrowheads="1"/>
          </p:cNvSpPr>
          <p:nvPr/>
        </p:nvSpPr>
        <p:spPr bwMode="auto">
          <a:xfrm>
            <a:off x="6059488" y="4605338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Freeform 39"/>
          <p:cNvSpPr>
            <a:spLocks/>
          </p:cNvSpPr>
          <p:nvPr/>
        </p:nvSpPr>
        <p:spPr bwMode="auto">
          <a:xfrm>
            <a:off x="6059488" y="4605338"/>
            <a:ext cx="279400" cy="25400"/>
          </a:xfrm>
          <a:custGeom>
            <a:avLst/>
            <a:gdLst>
              <a:gd name="T0" fmla="*/ 0 w 176"/>
              <a:gd name="T1" fmla="*/ 0 h 16"/>
              <a:gd name="T2" fmla="*/ 0 w 176"/>
              <a:gd name="T3" fmla="*/ 40322493 h 16"/>
              <a:gd name="T4" fmla="*/ 443547545 w 176"/>
              <a:gd name="T5" fmla="*/ 40322493 h 16"/>
              <a:gd name="T6" fmla="*/ 443547545 w 176"/>
              <a:gd name="T7" fmla="*/ 40322493 h 16"/>
              <a:gd name="T8" fmla="*/ 443547545 w 176"/>
              <a:gd name="T9" fmla="*/ 0 h 16"/>
              <a:gd name="T10" fmla="*/ 443547545 w 176"/>
              <a:gd name="T11" fmla="*/ 0 h 16"/>
              <a:gd name="T12" fmla="*/ 0 w 176"/>
              <a:gd name="T13" fmla="*/ 0 h 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76"/>
              <a:gd name="T22" fmla="*/ 0 h 16"/>
              <a:gd name="T23" fmla="*/ 176 w 176"/>
              <a:gd name="T24" fmla="*/ 16 h 1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76" h="16">
                <a:moveTo>
                  <a:pt x="0" y="0"/>
                </a:moveTo>
                <a:lnTo>
                  <a:pt x="0" y="16"/>
                </a:lnTo>
                <a:lnTo>
                  <a:pt x="176" y="16"/>
                </a:lnTo>
                <a:lnTo>
                  <a:pt x="17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Rectangle 40"/>
          <p:cNvSpPr>
            <a:spLocks noChangeArrowheads="1"/>
          </p:cNvSpPr>
          <p:nvPr/>
        </p:nvSpPr>
        <p:spPr bwMode="auto">
          <a:xfrm>
            <a:off x="6618288" y="4579938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Freeform 41"/>
          <p:cNvSpPr>
            <a:spLocks/>
          </p:cNvSpPr>
          <p:nvPr/>
        </p:nvSpPr>
        <p:spPr bwMode="auto">
          <a:xfrm>
            <a:off x="6338888" y="4579938"/>
            <a:ext cx="279400" cy="50800"/>
          </a:xfrm>
          <a:custGeom>
            <a:avLst/>
            <a:gdLst>
              <a:gd name="T0" fmla="*/ 0 w 176"/>
              <a:gd name="T1" fmla="*/ 40322493 h 32"/>
              <a:gd name="T2" fmla="*/ 0 w 176"/>
              <a:gd name="T3" fmla="*/ 80644986 h 32"/>
              <a:gd name="T4" fmla="*/ 443547545 w 176"/>
              <a:gd name="T5" fmla="*/ 40322493 h 32"/>
              <a:gd name="T6" fmla="*/ 443547545 w 176"/>
              <a:gd name="T7" fmla="*/ 0 h 32"/>
              <a:gd name="T8" fmla="*/ 0 w 176"/>
              <a:gd name="T9" fmla="*/ 40322493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6"/>
              <a:gd name="T16" fmla="*/ 0 h 32"/>
              <a:gd name="T17" fmla="*/ 176 w 17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6" h="32">
                <a:moveTo>
                  <a:pt x="0" y="16"/>
                </a:moveTo>
                <a:lnTo>
                  <a:pt x="0" y="32"/>
                </a:lnTo>
                <a:lnTo>
                  <a:pt x="176" y="16"/>
                </a:lnTo>
                <a:lnTo>
                  <a:pt x="176" y="0"/>
                </a:lnTo>
                <a:lnTo>
                  <a:pt x="0" y="16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6059488" y="4808538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9" name="Freeform 43"/>
          <p:cNvSpPr>
            <a:spLocks/>
          </p:cNvSpPr>
          <p:nvPr/>
        </p:nvSpPr>
        <p:spPr bwMode="auto">
          <a:xfrm>
            <a:off x="6059488" y="4808538"/>
            <a:ext cx="279400" cy="49212"/>
          </a:xfrm>
          <a:custGeom>
            <a:avLst/>
            <a:gdLst>
              <a:gd name="T0" fmla="*/ 0 w 176"/>
              <a:gd name="T1" fmla="*/ 0 h 31"/>
              <a:gd name="T2" fmla="*/ 241935015 w 176"/>
              <a:gd name="T3" fmla="*/ 40322093 h 31"/>
              <a:gd name="T4" fmla="*/ 241935015 w 176"/>
              <a:gd name="T5" fmla="*/ 40322093 h 31"/>
              <a:gd name="T6" fmla="*/ 241935015 w 176"/>
              <a:gd name="T7" fmla="*/ 40322093 h 31"/>
              <a:gd name="T8" fmla="*/ 443547545 w 176"/>
              <a:gd name="T9" fmla="*/ 0 h 31"/>
              <a:gd name="T10" fmla="*/ 443547545 w 176"/>
              <a:gd name="T11" fmla="*/ 0 h 31"/>
              <a:gd name="T12" fmla="*/ 443547545 w 176"/>
              <a:gd name="T13" fmla="*/ 40322093 h 31"/>
              <a:gd name="T14" fmla="*/ 443547545 w 176"/>
              <a:gd name="T15" fmla="*/ 40322093 h 31"/>
              <a:gd name="T16" fmla="*/ 241935015 w 176"/>
              <a:gd name="T17" fmla="*/ 78123262 h 31"/>
              <a:gd name="T18" fmla="*/ 241935015 w 176"/>
              <a:gd name="T19" fmla="*/ 78123262 h 31"/>
              <a:gd name="T20" fmla="*/ 241935015 w 176"/>
              <a:gd name="T21" fmla="*/ 78123262 h 31"/>
              <a:gd name="T22" fmla="*/ 0 w 176"/>
              <a:gd name="T23" fmla="*/ 40322093 h 31"/>
              <a:gd name="T24" fmla="*/ 0 w 176"/>
              <a:gd name="T25" fmla="*/ 0 h 31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76"/>
              <a:gd name="T40" fmla="*/ 0 h 31"/>
              <a:gd name="T41" fmla="*/ 176 w 176"/>
              <a:gd name="T42" fmla="*/ 31 h 31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76" h="31">
                <a:moveTo>
                  <a:pt x="0" y="0"/>
                </a:moveTo>
                <a:lnTo>
                  <a:pt x="96" y="16"/>
                </a:lnTo>
                <a:lnTo>
                  <a:pt x="176" y="0"/>
                </a:lnTo>
                <a:lnTo>
                  <a:pt x="176" y="16"/>
                </a:lnTo>
                <a:lnTo>
                  <a:pt x="96" y="31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0" name="Freeform 44"/>
          <p:cNvSpPr>
            <a:spLocks/>
          </p:cNvSpPr>
          <p:nvPr/>
        </p:nvSpPr>
        <p:spPr bwMode="auto">
          <a:xfrm>
            <a:off x="6338888" y="4783138"/>
            <a:ext cx="127000" cy="50800"/>
          </a:xfrm>
          <a:custGeom>
            <a:avLst/>
            <a:gdLst>
              <a:gd name="T0" fmla="*/ 0 w 80"/>
              <a:gd name="T1" fmla="*/ 40322493 h 32"/>
              <a:gd name="T2" fmla="*/ 201612473 w 80"/>
              <a:gd name="T3" fmla="*/ 0 h 32"/>
              <a:gd name="T4" fmla="*/ 201612473 w 80"/>
              <a:gd name="T5" fmla="*/ 0 h 32"/>
              <a:gd name="T6" fmla="*/ 201612473 w 80"/>
              <a:gd name="T7" fmla="*/ 40322493 h 32"/>
              <a:gd name="T8" fmla="*/ 201612473 w 80"/>
              <a:gd name="T9" fmla="*/ 40322493 h 32"/>
              <a:gd name="T10" fmla="*/ 0 w 80"/>
              <a:gd name="T11" fmla="*/ 80644986 h 32"/>
              <a:gd name="T12" fmla="*/ 0 w 80"/>
              <a:gd name="T13" fmla="*/ 40322493 h 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0"/>
              <a:gd name="T22" fmla="*/ 0 h 32"/>
              <a:gd name="T23" fmla="*/ 80 w 80"/>
              <a:gd name="T24" fmla="*/ 32 h 3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0" h="32">
                <a:moveTo>
                  <a:pt x="0" y="16"/>
                </a:moveTo>
                <a:lnTo>
                  <a:pt x="80" y="0"/>
                </a:lnTo>
                <a:lnTo>
                  <a:pt x="80" y="16"/>
                </a:lnTo>
                <a:lnTo>
                  <a:pt x="0" y="32"/>
                </a:lnTo>
                <a:lnTo>
                  <a:pt x="0" y="16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1" name="Rectangle 45"/>
          <p:cNvSpPr>
            <a:spLocks noChangeArrowheads="1"/>
          </p:cNvSpPr>
          <p:nvPr/>
        </p:nvSpPr>
        <p:spPr bwMode="auto">
          <a:xfrm>
            <a:off x="6618288" y="4808538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2" name="Freeform 46"/>
          <p:cNvSpPr>
            <a:spLocks/>
          </p:cNvSpPr>
          <p:nvPr/>
        </p:nvSpPr>
        <p:spPr bwMode="auto">
          <a:xfrm>
            <a:off x="6465888" y="4783138"/>
            <a:ext cx="152400" cy="50800"/>
          </a:xfrm>
          <a:custGeom>
            <a:avLst/>
            <a:gdLst>
              <a:gd name="T0" fmla="*/ 0 w 96"/>
              <a:gd name="T1" fmla="*/ 0 h 32"/>
              <a:gd name="T2" fmla="*/ 0 w 96"/>
              <a:gd name="T3" fmla="*/ 40322493 h 32"/>
              <a:gd name="T4" fmla="*/ 241935022 w 96"/>
              <a:gd name="T5" fmla="*/ 80644986 h 32"/>
              <a:gd name="T6" fmla="*/ 241935022 w 96"/>
              <a:gd name="T7" fmla="*/ 40322493 h 32"/>
              <a:gd name="T8" fmla="*/ 0 w 96"/>
              <a:gd name="T9" fmla="*/ 0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6"/>
              <a:gd name="T16" fmla="*/ 0 h 32"/>
              <a:gd name="T17" fmla="*/ 96 w 96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6" h="32">
                <a:moveTo>
                  <a:pt x="0" y="0"/>
                </a:moveTo>
                <a:lnTo>
                  <a:pt x="0" y="16"/>
                </a:lnTo>
                <a:lnTo>
                  <a:pt x="96" y="32"/>
                </a:lnTo>
                <a:lnTo>
                  <a:pt x="96" y="1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6643688" y="4478338"/>
            <a:ext cx="2540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6643688" y="4908550"/>
            <a:ext cx="2540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5" name="Rectangle 49"/>
          <p:cNvSpPr>
            <a:spLocks noChangeArrowheads="1"/>
          </p:cNvSpPr>
          <p:nvPr/>
        </p:nvSpPr>
        <p:spPr bwMode="auto">
          <a:xfrm>
            <a:off x="6643688" y="4478338"/>
            <a:ext cx="25400" cy="430212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6" name="Rectangle 50"/>
          <p:cNvSpPr>
            <a:spLocks noChangeArrowheads="1"/>
          </p:cNvSpPr>
          <p:nvPr/>
        </p:nvSpPr>
        <p:spPr bwMode="auto">
          <a:xfrm>
            <a:off x="6643688" y="4681538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7" name="Freeform 51"/>
          <p:cNvSpPr>
            <a:spLocks/>
          </p:cNvSpPr>
          <p:nvPr/>
        </p:nvSpPr>
        <p:spPr bwMode="auto">
          <a:xfrm>
            <a:off x="6643688" y="4579938"/>
            <a:ext cx="611187" cy="152400"/>
          </a:xfrm>
          <a:custGeom>
            <a:avLst/>
            <a:gdLst>
              <a:gd name="T0" fmla="*/ 0 w 385"/>
              <a:gd name="T1" fmla="*/ 161289998 h 96"/>
              <a:gd name="T2" fmla="*/ 526711463 w 385"/>
              <a:gd name="T3" fmla="*/ 201612486 h 96"/>
              <a:gd name="T4" fmla="*/ 526711463 w 385"/>
              <a:gd name="T5" fmla="*/ 201612486 h 96"/>
              <a:gd name="T6" fmla="*/ 526711463 w 385"/>
              <a:gd name="T7" fmla="*/ 201612486 h 96"/>
              <a:gd name="T8" fmla="*/ 970258658 w 385"/>
              <a:gd name="T9" fmla="*/ 0 h 96"/>
              <a:gd name="T10" fmla="*/ 970258658 w 385"/>
              <a:gd name="T11" fmla="*/ 0 h 96"/>
              <a:gd name="T12" fmla="*/ 970258658 w 385"/>
              <a:gd name="T13" fmla="*/ 40322500 h 96"/>
              <a:gd name="T14" fmla="*/ 970258658 w 385"/>
              <a:gd name="T15" fmla="*/ 40322500 h 96"/>
              <a:gd name="T16" fmla="*/ 526711463 w 385"/>
              <a:gd name="T17" fmla="*/ 241935022 h 96"/>
              <a:gd name="T18" fmla="*/ 526711463 w 385"/>
              <a:gd name="T19" fmla="*/ 241935022 h 96"/>
              <a:gd name="T20" fmla="*/ 526711463 w 385"/>
              <a:gd name="T21" fmla="*/ 241935022 h 96"/>
              <a:gd name="T22" fmla="*/ 0 w 385"/>
              <a:gd name="T23" fmla="*/ 201612486 h 96"/>
              <a:gd name="T24" fmla="*/ 0 w 385"/>
              <a:gd name="T25" fmla="*/ 161289998 h 9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85"/>
              <a:gd name="T40" fmla="*/ 0 h 96"/>
              <a:gd name="T41" fmla="*/ 385 w 385"/>
              <a:gd name="T42" fmla="*/ 96 h 9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85" h="96">
                <a:moveTo>
                  <a:pt x="0" y="64"/>
                </a:moveTo>
                <a:lnTo>
                  <a:pt x="209" y="80"/>
                </a:lnTo>
                <a:lnTo>
                  <a:pt x="385" y="0"/>
                </a:lnTo>
                <a:lnTo>
                  <a:pt x="385" y="16"/>
                </a:lnTo>
                <a:lnTo>
                  <a:pt x="209" y="96"/>
                </a:lnTo>
                <a:lnTo>
                  <a:pt x="0" y="80"/>
                </a:lnTo>
                <a:lnTo>
                  <a:pt x="0" y="64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8" name="Freeform 52"/>
          <p:cNvSpPr>
            <a:spLocks/>
          </p:cNvSpPr>
          <p:nvPr/>
        </p:nvSpPr>
        <p:spPr bwMode="auto">
          <a:xfrm>
            <a:off x="7254875" y="4478338"/>
            <a:ext cx="304800" cy="127000"/>
          </a:xfrm>
          <a:custGeom>
            <a:avLst/>
            <a:gdLst>
              <a:gd name="T0" fmla="*/ 0 w 192"/>
              <a:gd name="T1" fmla="*/ 161289988 h 80"/>
              <a:gd name="T2" fmla="*/ 483870045 w 192"/>
              <a:gd name="T3" fmla="*/ 0 h 80"/>
              <a:gd name="T4" fmla="*/ 483870045 w 192"/>
              <a:gd name="T5" fmla="*/ 0 h 80"/>
              <a:gd name="T6" fmla="*/ 483870045 w 192"/>
              <a:gd name="T7" fmla="*/ 40322497 h 80"/>
              <a:gd name="T8" fmla="*/ 483870045 w 192"/>
              <a:gd name="T9" fmla="*/ 40322497 h 80"/>
              <a:gd name="T10" fmla="*/ 0 w 192"/>
              <a:gd name="T11" fmla="*/ 201612473 h 80"/>
              <a:gd name="T12" fmla="*/ 0 w 192"/>
              <a:gd name="T13" fmla="*/ 161289988 h 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2"/>
              <a:gd name="T22" fmla="*/ 0 h 80"/>
              <a:gd name="T23" fmla="*/ 192 w 192"/>
              <a:gd name="T24" fmla="*/ 80 h 8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2" h="80">
                <a:moveTo>
                  <a:pt x="0" y="64"/>
                </a:moveTo>
                <a:lnTo>
                  <a:pt x="192" y="0"/>
                </a:lnTo>
                <a:lnTo>
                  <a:pt x="192" y="16"/>
                </a:lnTo>
                <a:lnTo>
                  <a:pt x="0" y="80"/>
                </a:lnTo>
                <a:lnTo>
                  <a:pt x="0" y="64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9" name="Rectangle 53"/>
          <p:cNvSpPr>
            <a:spLocks noChangeArrowheads="1"/>
          </p:cNvSpPr>
          <p:nvPr/>
        </p:nvSpPr>
        <p:spPr bwMode="auto">
          <a:xfrm>
            <a:off x="7864475" y="4452938"/>
            <a:ext cx="0" cy="2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0" name="Freeform 54"/>
          <p:cNvSpPr>
            <a:spLocks/>
          </p:cNvSpPr>
          <p:nvPr/>
        </p:nvSpPr>
        <p:spPr bwMode="auto">
          <a:xfrm>
            <a:off x="7559675" y="4452938"/>
            <a:ext cx="304800" cy="50800"/>
          </a:xfrm>
          <a:custGeom>
            <a:avLst/>
            <a:gdLst>
              <a:gd name="T0" fmla="*/ 0 w 192"/>
              <a:gd name="T1" fmla="*/ 40322493 h 32"/>
              <a:gd name="T2" fmla="*/ 0 w 192"/>
              <a:gd name="T3" fmla="*/ 80644986 h 32"/>
              <a:gd name="T4" fmla="*/ 483870045 w 192"/>
              <a:gd name="T5" fmla="*/ 40322493 h 32"/>
              <a:gd name="T6" fmla="*/ 483870045 w 192"/>
              <a:gd name="T7" fmla="*/ 0 h 32"/>
              <a:gd name="T8" fmla="*/ 0 w 192"/>
              <a:gd name="T9" fmla="*/ 40322493 h 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"/>
              <a:gd name="T16" fmla="*/ 0 h 32"/>
              <a:gd name="T17" fmla="*/ 192 w 192"/>
              <a:gd name="T18" fmla="*/ 32 h 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" h="32">
                <a:moveTo>
                  <a:pt x="0" y="16"/>
                </a:moveTo>
                <a:lnTo>
                  <a:pt x="0" y="32"/>
                </a:lnTo>
                <a:lnTo>
                  <a:pt x="192" y="16"/>
                </a:lnTo>
                <a:lnTo>
                  <a:pt x="192" y="0"/>
                </a:lnTo>
                <a:lnTo>
                  <a:pt x="0" y="16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1" name="Rectangle 55"/>
          <p:cNvSpPr>
            <a:spLocks noChangeArrowheads="1"/>
          </p:cNvSpPr>
          <p:nvPr/>
        </p:nvSpPr>
        <p:spPr bwMode="auto">
          <a:xfrm>
            <a:off x="7864475" y="4251325"/>
            <a:ext cx="2540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2" name="Rectangle 56"/>
          <p:cNvSpPr>
            <a:spLocks noChangeArrowheads="1"/>
          </p:cNvSpPr>
          <p:nvPr/>
        </p:nvSpPr>
        <p:spPr bwMode="auto">
          <a:xfrm>
            <a:off x="7864475" y="4630738"/>
            <a:ext cx="25400" cy="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3" name="Rectangle 57"/>
          <p:cNvSpPr>
            <a:spLocks noChangeArrowheads="1"/>
          </p:cNvSpPr>
          <p:nvPr/>
        </p:nvSpPr>
        <p:spPr bwMode="auto">
          <a:xfrm>
            <a:off x="7864475" y="4251325"/>
            <a:ext cx="25400" cy="379413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4" name="Rectangle 58"/>
          <p:cNvSpPr>
            <a:spLocks noChangeArrowheads="1"/>
          </p:cNvSpPr>
          <p:nvPr/>
        </p:nvSpPr>
        <p:spPr bwMode="auto">
          <a:xfrm>
            <a:off x="2220913" y="3441700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A</a:t>
            </a:r>
            <a:endParaRPr lang="en-US" sz="1200">
              <a:latin typeface="Arial" charset="0"/>
            </a:endParaRPr>
          </a:p>
        </p:txBody>
      </p:sp>
      <p:sp>
        <p:nvSpPr>
          <p:cNvPr id="19515" name="Rectangle 59"/>
          <p:cNvSpPr>
            <a:spLocks noChangeArrowheads="1"/>
          </p:cNvSpPr>
          <p:nvPr/>
        </p:nvSpPr>
        <p:spPr bwMode="auto">
          <a:xfrm>
            <a:off x="2017713" y="2884488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B</a:t>
            </a:r>
            <a:endParaRPr lang="en-US" sz="1200">
              <a:latin typeface="Arial" charset="0"/>
            </a:endParaRPr>
          </a:p>
        </p:txBody>
      </p:sp>
      <p:sp>
        <p:nvSpPr>
          <p:cNvPr id="19516" name="Rectangle 60"/>
          <p:cNvSpPr>
            <a:spLocks noChangeArrowheads="1"/>
          </p:cNvSpPr>
          <p:nvPr/>
        </p:nvSpPr>
        <p:spPr bwMode="auto">
          <a:xfrm>
            <a:off x="3263900" y="366871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C</a:t>
            </a:r>
            <a:endParaRPr lang="en-US" sz="1200">
              <a:latin typeface="Arial" charset="0"/>
            </a:endParaRPr>
          </a:p>
        </p:txBody>
      </p:sp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4637088" y="3719513"/>
            <a:ext cx="165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D</a:t>
            </a:r>
            <a:endParaRPr lang="en-US" sz="1200">
              <a:latin typeface="Arial" charset="0"/>
            </a:endParaRPr>
          </a:p>
        </p:txBody>
      </p:sp>
      <p:sp>
        <p:nvSpPr>
          <p:cNvPr id="19518" name="Rectangle 62"/>
          <p:cNvSpPr>
            <a:spLocks noChangeArrowheads="1"/>
          </p:cNvSpPr>
          <p:nvPr/>
        </p:nvSpPr>
        <p:spPr bwMode="auto">
          <a:xfrm>
            <a:off x="5907088" y="3111500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E</a:t>
            </a:r>
            <a:endParaRPr lang="en-US" sz="1200">
              <a:latin typeface="Arial" charset="0"/>
            </a:endParaRPr>
          </a:p>
        </p:txBody>
      </p:sp>
      <p:sp>
        <p:nvSpPr>
          <p:cNvPr id="19519" name="Rectangle 63"/>
          <p:cNvSpPr>
            <a:spLocks noChangeArrowheads="1"/>
          </p:cNvSpPr>
          <p:nvPr/>
        </p:nvSpPr>
        <p:spPr bwMode="auto">
          <a:xfrm>
            <a:off x="5867400" y="3886200"/>
            <a:ext cx="127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F</a:t>
            </a:r>
            <a:endParaRPr lang="en-US" sz="1200">
              <a:latin typeface="Arial" charset="0"/>
            </a:endParaRPr>
          </a:p>
        </p:txBody>
      </p:sp>
      <p:sp>
        <p:nvSpPr>
          <p:cNvPr id="19520" name="Rectangle 64"/>
          <p:cNvSpPr>
            <a:spLocks noChangeArrowheads="1"/>
          </p:cNvSpPr>
          <p:nvPr/>
        </p:nvSpPr>
        <p:spPr bwMode="auto">
          <a:xfrm>
            <a:off x="4800600" y="4572000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G</a:t>
            </a:r>
            <a:endParaRPr lang="en-US" sz="1200">
              <a:latin typeface="Arial" charset="0"/>
            </a:endParaRPr>
          </a:p>
        </p:txBody>
      </p:sp>
      <p:sp>
        <p:nvSpPr>
          <p:cNvPr id="19521" name="Rectangle 65"/>
          <p:cNvSpPr>
            <a:spLocks noChangeArrowheads="1"/>
          </p:cNvSpPr>
          <p:nvPr/>
        </p:nvSpPr>
        <p:spPr bwMode="auto">
          <a:xfrm>
            <a:off x="6186488" y="4302125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H</a:t>
            </a:r>
            <a:endParaRPr lang="en-US" sz="1200">
              <a:latin typeface="Arial" charset="0"/>
            </a:endParaRPr>
          </a:p>
        </p:txBody>
      </p:sp>
      <p:sp>
        <p:nvSpPr>
          <p:cNvPr id="19522" name="Rectangle 66"/>
          <p:cNvSpPr>
            <a:spLocks noChangeArrowheads="1"/>
          </p:cNvSpPr>
          <p:nvPr/>
        </p:nvSpPr>
        <p:spPr bwMode="auto">
          <a:xfrm>
            <a:off x="6248400" y="4953000"/>
            <a:ext cx="76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I</a:t>
            </a:r>
            <a:endParaRPr lang="en-US" sz="1200">
              <a:latin typeface="Arial" charset="0"/>
            </a:endParaRPr>
          </a:p>
        </p:txBody>
      </p:sp>
      <p:sp>
        <p:nvSpPr>
          <p:cNvPr id="19523" name="Rectangle 67"/>
          <p:cNvSpPr>
            <a:spLocks noChangeArrowheads="1"/>
          </p:cNvSpPr>
          <p:nvPr/>
        </p:nvSpPr>
        <p:spPr bwMode="auto">
          <a:xfrm>
            <a:off x="7239000" y="4648200"/>
            <a:ext cx="88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J</a:t>
            </a:r>
            <a:endParaRPr lang="en-US" sz="1200">
              <a:latin typeface="Arial" charset="0"/>
            </a:endParaRPr>
          </a:p>
        </p:txBody>
      </p:sp>
      <p:sp>
        <p:nvSpPr>
          <p:cNvPr id="19524" name="Text Box 68"/>
          <p:cNvSpPr txBox="1">
            <a:spLocks noChangeArrowheads="1"/>
          </p:cNvSpPr>
          <p:nvPr/>
        </p:nvSpPr>
        <p:spPr bwMode="auto">
          <a:xfrm>
            <a:off x="381000" y="1143000"/>
            <a:ext cx="67881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latin typeface="Arial" charset="0"/>
              </a:rPr>
              <a:t>There can be several concurrent terminating paths in a UCM.</a:t>
            </a:r>
          </a:p>
        </p:txBody>
      </p:sp>
      <p:sp>
        <p:nvSpPr>
          <p:cNvPr id="19525" name="Text Box 69"/>
          <p:cNvSpPr txBox="1">
            <a:spLocks noChangeArrowheads="1"/>
          </p:cNvSpPr>
          <p:nvPr/>
        </p:nvSpPr>
        <p:spPr bwMode="auto">
          <a:xfrm>
            <a:off x="533400" y="5486400"/>
            <a:ext cx="815340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  <a:latin typeface="Arial" charset="0"/>
              </a:rPr>
              <a:t>Each use case is to have a semantically equivalent UCM</a:t>
            </a:r>
            <a:r>
              <a:rPr lang="en-US" sz="1800" b="1" dirty="0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155950" y="220663"/>
            <a:ext cx="2833688" cy="368300"/>
          </a:xfrm>
        </p:spPr>
        <p:txBody>
          <a:bodyPr/>
          <a:lstStyle/>
          <a:p>
            <a:r>
              <a:rPr lang="en-US" smtClean="0"/>
              <a:t>Showing Structure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663" y="1952625"/>
            <a:ext cx="8958262" cy="295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28600" y="5257800"/>
            <a:ext cx="861060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dirty="0">
                <a:latin typeface="Arial" charset="0"/>
              </a:rPr>
              <a:t>A UCM proceeds from a use-case </a:t>
            </a:r>
            <a:r>
              <a:rPr lang="en-US" sz="1800" b="1" dirty="0" smtClean="0">
                <a:latin typeface="Arial" charset="0"/>
              </a:rPr>
              <a:t>and abstracts away from specific </a:t>
            </a:r>
            <a:r>
              <a:rPr lang="en-US" sz="1800" b="1" dirty="0">
                <a:latin typeface="Arial" charset="0"/>
              </a:rPr>
              <a:t>messages between objects, focusing instead on responsibilities.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8350" y="220663"/>
            <a:ext cx="2528888" cy="368300"/>
          </a:xfrm>
        </p:spPr>
        <p:txBody>
          <a:bodyPr/>
          <a:lstStyle/>
          <a:p>
            <a:r>
              <a:rPr lang="en-US" smtClean="0"/>
              <a:t>The Bottom Line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5105400"/>
          </a:xfr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79000"/>
              </a:lnSpc>
            </a:pPr>
            <a:r>
              <a:rPr lang="en-US" dirty="0" err="1" smtClean="0"/>
              <a:t>UCMs</a:t>
            </a:r>
            <a:r>
              <a:rPr lang="en-US" dirty="0" smtClean="0"/>
              <a:t> are typically useful for obtaining and/or verifying the </a:t>
            </a:r>
            <a:r>
              <a:rPr lang="en-US" i="1" dirty="0" smtClean="0">
                <a:solidFill>
                  <a:srgbClr val="FC0128"/>
                </a:solidFill>
              </a:rPr>
              <a:t>responsibilities</a:t>
            </a:r>
            <a:r>
              <a:rPr lang="en-US" dirty="0" smtClean="0"/>
              <a:t> of objects:</a:t>
            </a:r>
          </a:p>
          <a:p>
            <a:pPr lvl="1">
              <a:lnSpc>
                <a:spcPct val="79000"/>
              </a:lnSpc>
            </a:pPr>
            <a:r>
              <a:rPr lang="en-US" dirty="0" smtClean="0"/>
              <a:t>expressing use-cases as paths of responsibilities helps tremendously in enforcing traceability between requirements and the more detailed sequence diagrams:</a:t>
            </a:r>
          </a:p>
          <a:p>
            <a:pPr lvl="2">
              <a:lnSpc>
                <a:spcPct val="79000"/>
              </a:lnSpc>
            </a:pPr>
            <a:r>
              <a:rPr lang="en-US" dirty="0" smtClean="0"/>
              <a:t>UC -&gt; </a:t>
            </a:r>
            <a:r>
              <a:rPr lang="en-US" dirty="0" err="1" smtClean="0"/>
              <a:t>UCMs</a:t>
            </a:r>
            <a:r>
              <a:rPr lang="en-US" dirty="0" smtClean="0"/>
              <a:t> -&gt; </a:t>
            </a:r>
            <a:r>
              <a:rPr lang="en-US" dirty="0" err="1" smtClean="0"/>
              <a:t>MSCs</a:t>
            </a:r>
            <a:endParaRPr lang="en-US" dirty="0" smtClean="0"/>
          </a:p>
          <a:p>
            <a:pPr lvl="1">
              <a:lnSpc>
                <a:spcPct val="79000"/>
              </a:lnSpc>
            </a:pPr>
            <a:r>
              <a:rPr lang="en-US" dirty="0" smtClean="0"/>
              <a:t>knowing which responsibilities of an object participate in which scenarios helps with concurrency analysis, scheduling, and regression testing.</a:t>
            </a:r>
          </a:p>
          <a:p>
            <a:pPr lvl="1">
              <a:lnSpc>
                <a:spcPct val="79000"/>
              </a:lnSpc>
            </a:pPr>
            <a:r>
              <a:rPr lang="en-US" dirty="0" smtClean="0"/>
              <a:t>a UCM documents the relationships between different path segments. So inter-scenario relationships should be captured in the UCM associated with each use case.</a:t>
            </a:r>
          </a:p>
          <a:p>
            <a:pPr lvl="1">
              <a:lnSpc>
                <a:spcPct val="79000"/>
              </a:lnSpc>
            </a:pPr>
            <a:r>
              <a:rPr lang="en-US" dirty="0" smtClean="0"/>
              <a:t>the information of the use case diagram must not be forgotten! It gives the overall map for inter-UC processing.</a:t>
            </a:r>
          </a:p>
          <a:p>
            <a:pPr>
              <a:lnSpc>
                <a:spcPct val="79000"/>
              </a:lnSpc>
            </a:pPr>
            <a:r>
              <a:rPr lang="en-US" dirty="0" smtClean="0"/>
              <a:t>A public domain tool exists for UCM drawing:</a:t>
            </a:r>
          </a:p>
          <a:p>
            <a:pPr lvl="1">
              <a:lnSpc>
                <a:spcPct val="79000"/>
              </a:lnSpc>
            </a:pPr>
            <a:r>
              <a:rPr lang="en-US" dirty="0" err="1" smtClean="0"/>
              <a:t>www.usecasemaps.org</a:t>
            </a:r>
            <a:endParaRPr lang="en-US" dirty="0" smtClean="0"/>
          </a:p>
          <a:p>
            <a:pPr lvl="1">
              <a:lnSpc>
                <a:spcPct val="79000"/>
              </a:lnSpc>
            </a:pPr>
            <a:endParaRPr lang="en-US" dirty="0" smtClean="0"/>
          </a:p>
          <a:p>
            <a:pPr lvl="1">
              <a:lnSpc>
                <a:spcPct val="790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OADv2.0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OADv2.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OADv2.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ADv2.0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OADv2.0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ADv2.0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ADv2.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ADv2.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OADv2.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46317021</TotalTime>
  <Pages>6</Pages>
  <Words>367</Words>
  <Application>Microsoft Macintosh PowerPoint</Application>
  <PresentationFormat>On-screen Show (4:3)</PresentationFormat>
  <Paragraphs>86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OOADv2.0</vt:lpstr>
      <vt:lpstr>PowerPoint Presentation</vt:lpstr>
      <vt:lpstr>Use-Case Maps</vt:lpstr>
      <vt:lpstr>Bank Machine UCM</vt:lpstr>
      <vt:lpstr>A UCM Path Segment</vt:lpstr>
      <vt:lpstr>An Example</vt:lpstr>
      <vt:lpstr>Superimposition of Scenarios</vt:lpstr>
      <vt:lpstr>Showing Structure</vt:lpstr>
      <vt:lpstr>The Bottom 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J-P Corriveau</dc:creator>
  <cp:lastModifiedBy>jean-pierre corriveau</cp:lastModifiedBy>
  <cp:revision>237</cp:revision>
  <cp:lastPrinted>2015-10-27T17:34:21Z</cp:lastPrinted>
  <dcterms:created xsi:type="dcterms:W3CDTF">2012-10-14T16:05:59Z</dcterms:created>
  <dcterms:modified xsi:type="dcterms:W3CDTF">2015-10-27T17:34:45Z</dcterms:modified>
</cp:coreProperties>
</file>