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305" r:id="rId3"/>
    <p:sldId id="309" r:id="rId4"/>
    <p:sldId id="308" r:id="rId5"/>
    <p:sldId id="310" r:id="rId6"/>
    <p:sldId id="290" r:id="rId7"/>
    <p:sldId id="301" r:id="rId8"/>
    <p:sldId id="302" r:id="rId9"/>
    <p:sldId id="307" r:id="rId10"/>
    <p:sldId id="300" r:id="rId11"/>
    <p:sldId id="318" r:id="rId12"/>
    <p:sldId id="306" r:id="rId13"/>
    <p:sldId id="293" r:id="rId14"/>
    <p:sldId id="294" r:id="rId15"/>
    <p:sldId id="295" r:id="rId16"/>
    <p:sldId id="319" r:id="rId17"/>
    <p:sldId id="297" r:id="rId18"/>
    <p:sldId id="312" r:id="rId19"/>
    <p:sldId id="330" r:id="rId20"/>
    <p:sldId id="331" r:id="rId21"/>
    <p:sldId id="332" r:id="rId22"/>
    <p:sldId id="333" r:id="rId23"/>
    <p:sldId id="334" r:id="rId24"/>
    <p:sldId id="335" r:id="rId25"/>
    <p:sldId id="313" r:id="rId26"/>
    <p:sldId id="314" r:id="rId27"/>
    <p:sldId id="316" r:id="rId28"/>
    <p:sldId id="265" r:id="rId29"/>
    <p:sldId id="298" r:id="rId30"/>
    <p:sldId id="29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FF99"/>
    <a:srgbClr val="DFDFFF"/>
    <a:srgbClr val="D3D3FF"/>
    <a:srgbClr val="CCFF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1100" autoAdjust="0"/>
    <p:restoredTop sz="94660"/>
  </p:normalViewPr>
  <p:slideViewPr>
    <p:cSldViewPr>
      <p:cViewPr varScale="1">
        <p:scale>
          <a:sx n="187" d="100"/>
          <a:sy n="187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2C4932-EC22-3542-9891-2E10B58E6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4DBD1-B748-1247-9184-63EE87B53110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DD5F3-0324-A748-B0ED-89678D90CBA3}" type="slidenum">
              <a:rPr lang="en-US"/>
              <a:pPr/>
              <a:t>13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0563"/>
            <a:ext cx="4552950" cy="3414712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 lIns="86607" tIns="43303" rIns="86607" bIns="433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CA0FC-3E98-8641-9AFD-EBFB3C53642D}" type="slidenum">
              <a:rPr lang="en-US"/>
              <a:pPr/>
              <a:t>17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0563"/>
            <a:ext cx="4552950" cy="3414712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 lIns="86607" tIns="43303" rIns="86607" bIns="433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The construction of analysis models from scenarios raises two questions.</a:t>
            </a:r>
          </a:p>
          <a:p>
            <a:endParaRPr lang="en-US"/>
          </a:p>
          <a:p>
            <a:r>
              <a:rPr lang="en-US"/>
              <a:t>Analytic approach: requires manual translation which is then compared against the first model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Based on a survey of several specification techniques done during Nortel’s WIN project.</a:t>
            </a:r>
          </a:p>
          <a:p>
            <a:r>
              <a:rPr lang="en-US"/>
              <a:t>LOTOS complements many UCM weaknesses (and vice versa), yet the constructs and uses are similar.</a:t>
            </a:r>
          </a:p>
          <a:p>
            <a:endParaRPr lang="en-US"/>
          </a:p>
          <a:p>
            <a:r>
              <a:rPr lang="en-US"/>
              <a:t>LOTOS: not as readable and not as easy to learn than UCMs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1ED8B-9C96-4B4D-A7FE-B3DEA761DE66}" type="slidenum">
              <a:rPr lang="en-US"/>
              <a:pPr/>
              <a:t>29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6125" cy="34163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6622" tIns="43310" rIns="86622" bIns="4331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81188-C792-0F47-A8BC-EC8E1E65E1F3}" type="slidenum">
              <a:rPr lang="en-US"/>
              <a:pPr/>
              <a:t>30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6622" tIns="43310" rIns="86622" bIns="4331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grpSp>
          <p:nvGrpSpPr>
            <p:cNvPr id="3789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789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90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90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90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90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0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3790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61F419-09F1-154D-A5C4-86A2593149CB}" type="slidenum">
              <a:rPr lang="en-US"/>
              <a:pPr/>
              <a:t>‹#›</a:t>
            </a:fld>
            <a:r>
              <a:rPr lang="en-US"/>
              <a:t>/27</a:t>
            </a:r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A30C14-8CF1-E84A-8CEB-C542E54F71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DFDEF2-9AF1-4242-BF9C-A943A3FC55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DFF813-1896-5E4C-904C-B020734CFA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39A2F9-ECF6-0541-9085-0AD12F088C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C8BD0E-5690-B24B-B8D9-1C96A5F234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4506F8-41B5-DD44-97ED-894F1504C2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4BE99A-8A38-3F41-9F90-303DC8ADCD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AF8FF6-2676-D143-8889-8022D39AF8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DA3348-2A17-F24E-B22B-8B45166A20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B47454-E86B-AD4E-A742-F31922306F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20342FC9-7505-974C-A7F4-59F219A9FA3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L'Université canadienne - Canada's Universit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444"/>
          <a:stretch>
            <a:fillRect/>
          </a:stretch>
        </p:blipFill>
        <p:spPr bwMode="auto">
          <a:xfrm>
            <a:off x="228600" y="4419600"/>
            <a:ext cx="2314575" cy="22098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UCM-Based Generation of </a:t>
            </a:r>
            <a:br>
              <a:rPr lang="en-US" b="1"/>
            </a:br>
            <a:r>
              <a:rPr lang="en-US" b="1"/>
              <a:t>Test Goals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495800"/>
            <a:ext cx="6172200" cy="190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Daniel Amyot</a:t>
            </a:r>
            <a:r>
              <a:rPr lang="en-US" sz="2400"/>
              <a:t>, University of Ottawa</a:t>
            </a:r>
          </a:p>
          <a:p>
            <a:pPr>
              <a:lnSpc>
                <a:spcPct val="80000"/>
              </a:lnSpc>
            </a:pPr>
            <a:r>
              <a:rPr lang="en-US" sz="2400"/>
              <a:t>(with Michael Weiss and Luigi Logrippo)</a:t>
            </a:r>
          </a:p>
          <a:p>
            <a:pPr>
              <a:lnSpc>
                <a:spcPct val="80000"/>
              </a:lnSpc>
            </a:pPr>
            <a:r>
              <a:rPr lang="en-US" sz="2000"/>
              <a:t>damyot@site.uottawa.ca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 i="1"/>
              <a:t>RDA Project</a:t>
            </a:r>
            <a:r>
              <a:rPr lang="en-US" sz="2000"/>
              <a:t> (funded by NSERC)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389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Adapted by J-Pierre Corriveau from: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0FA2B2-9B9D-0949-8D12-7B1EEB186DEF}" type="slidenum">
              <a:rPr lang="en-US"/>
              <a:pPr/>
              <a:t>10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TP4: Multiple Start Points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81000" y="33528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Strategies based on necessary, redundant, insufficient, and racing subsets</a:t>
            </a:r>
          </a:p>
          <a:p>
            <a:pPr algn="ctr"/>
            <a:r>
              <a:rPr lang="en-US" b="1" dirty="0"/>
              <a:t>(8 strategies based on path </a:t>
            </a:r>
            <a:r>
              <a:rPr lang="en-US" b="1" dirty="0" smtClean="0"/>
              <a:t>sensitization)</a:t>
            </a:r>
            <a:endParaRPr lang="en-US" b="1" dirty="0"/>
          </a:p>
        </p:txBody>
      </p:sp>
      <p:sp>
        <p:nvSpPr>
          <p:cNvPr id="86020" name="Oval 4"/>
          <p:cNvSpPr>
            <a:spLocks noChangeArrowheads="1"/>
          </p:cNvSpPr>
          <p:nvPr/>
        </p:nvSpPr>
        <p:spPr bwMode="auto">
          <a:xfrm>
            <a:off x="1914525" y="2867025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>
            <a:off x="7629525" y="2092325"/>
            <a:ext cx="0" cy="455613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1990725" y="3025775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5648325" y="23241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4200525" y="2376488"/>
            <a:ext cx="762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4276725" y="2778125"/>
            <a:ext cx="676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1306513" y="2838450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CA" sz="2000" b="1">
                <a:latin typeface="Helvetica" charset="0"/>
              </a:rPr>
              <a:t>SP3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7639050" y="21336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EP</a:t>
            </a:r>
          </a:p>
        </p:txBody>
      </p:sp>
      <p:sp>
        <p:nvSpPr>
          <p:cNvPr id="86028" name="Oval 12"/>
          <p:cNvSpPr>
            <a:spLocks noChangeArrowheads="1"/>
          </p:cNvSpPr>
          <p:nvPr/>
        </p:nvSpPr>
        <p:spPr bwMode="auto">
          <a:xfrm>
            <a:off x="1912938" y="2349500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1989138" y="250825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1304925" y="2320925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CA" sz="2000" b="1">
                <a:latin typeface="Helvetica" charset="0"/>
              </a:rPr>
              <a:t>SP2</a:t>
            </a:r>
          </a:p>
        </p:txBody>
      </p:sp>
      <p:sp>
        <p:nvSpPr>
          <p:cNvPr id="86031" name="Oval 15"/>
          <p:cNvSpPr>
            <a:spLocks noChangeArrowheads="1"/>
          </p:cNvSpPr>
          <p:nvPr/>
        </p:nvSpPr>
        <p:spPr bwMode="auto">
          <a:xfrm>
            <a:off x="1912938" y="1704975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1989138" y="1863725"/>
            <a:ext cx="2963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1304925" y="1676400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CA" sz="2000" b="1">
                <a:latin typeface="Helvetica" charset="0"/>
              </a:rPr>
              <a:t>SP1</a:t>
            </a:r>
          </a:p>
        </p:txBody>
      </p:sp>
      <p:sp>
        <p:nvSpPr>
          <p:cNvPr id="86034" name="Arc 18"/>
          <p:cNvSpPr>
            <a:spLocks/>
          </p:cNvSpPr>
          <p:nvPr/>
        </p:nvSpPr>
        <p:spPr bwMode="auto">
          <a:xfrm flipV="1">
            <a:off x="4953000" y="2549525"/>
            <a:ext cx="3810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5" name="Arc 19"/>
          <p:cNvSpPr>
            <a:spLocks/>
          </p:cNvSpPr>
          <p:nvPr/>
        </p:nvSpPr>
        <p:spPr bwMode="auto">
          <a:xfrm flipH="1">
            <a:off x="5334000" y="2320925"/>
            <a:ext cx="3810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6036" name="Group 20"/>
          <p:cNvGrpSpPr>
            <a:grpSpLocks/>
          </p:cNvGrpSpPr>
          <p:nvPr/>
        </p:nvGrpSpPr>
        <p:grpSpPr bwMode="auto">
          <a:xfrm flipV="1">
            <a:off x="4953000" y="1863725"/>
            <a:ext cx="762000" cy="457200"/>
            <a:chOff x="3216" y="2016"/>
            <a:chExt cx="480" cy="288"/>
          </a:xfrm>
        </p:grpSpPr>
        <p:sp>
          <p:nvSpPr>
            <p:cNvPr id="86037" name="Arc 21"/>
            <p:cNvSpPr>
              <a:spLocks/>
            </p:cNvSpPr>
            <p:nvPr/>
          </p:nvSpPr>
          <p:spPr bwMode="auto">
            <a:xfrm flipV="1">
              <a:off x="3216" y="2160"/>
              <a:ext cx="240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38" name="Arc 22"/>
            <p:cNvSpPr>
              <a:spLocks/>
            </p:cNvSpPr>
            <p:nvPr/>
          </p:nvSpPr>
          <p:spPr bwMode="auto">
            <a:xfrm flipH="1">
              <a:off x="3456" y="2016"/>
              <a:ext cx="240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86111" name="Group 95"/>
          <p:cNvGraphicFramePr>
            <a:graphicFrameLocks noGrp="1"/>
          </p:cNvGraphicFramePr>
          <p:nvPr/>
        </p:nvGraphicFramePr>
        <p:xfrm>
          <a:off x="685800" y="4000500"/>
          <a:ext cx="7848600" cy="2414015"/>
        </p:xfrm>
        <a:graphic>
          <a:graphicData uri="http://schemas.openxmlformats.org/drawingml/2006/table">
            <a:tbl>
              <a:tblPr/>
              <a:tblGrid>
                <a:gridCol w="762000"/>
                <a:gridCol w="609600"/>
                <a:gridCol w="611188"/>
                <a:gridCol w="609600"/>
                <a:gridCol w="2001837"/>
                <a:gridCol w="32543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Case #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SP1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SP2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SP3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SP1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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(SP2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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SP3)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Subset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Insufficient stimuli. Not interesting.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Insufficient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Insufficient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Necessary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Necessary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Redundant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Redundant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Racing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Eight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strategies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start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38862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B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ased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necessary, redundant, insufficient, and racing subsets of inputs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necessary subset,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&lt;SP2, SP3, EP&gt;} (if case 3 is selected)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necessary subsets,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&lt;SP2, SP3, EP&gt;, &lt;SP1, EP&gt;} (assume interleaving)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4C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necessary subsets, all goals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{&lt;SP2, SP3, EP&gt;, &lt;SP3, SP2, EP&gt;, &lt;SP1, EP&gt;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4D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One </a:t>
            </a:r>
            <a:r>
              <a:rPr lang="en-US" sz="18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redundant 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&lt;SP1, SP2, EP&gt;}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4E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redundant subsets,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&lt;SP1, SP2, EP&gt;, &lt;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SP3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SP1, EP&gt;}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4F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One </a:t>
            </a:r>
            <a:r>
              <a:rPr lang="en-US" sz="18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insufficient 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&lt;SP2, EP&gt;} (rejection)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4G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insufficient subsets,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&lt;SP3, EP&gt;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&lt;SP2, EP&gt;} (rejection)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4H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Some racing subsets, some goals: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&lt;SP1, SP3, SP2, </a:t>
            </a:r>
            <a:r>
              <a:rPr lang="en-US" sz="14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EP, EP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&lt;SP2, SP3, SP1, EP, EP&gt;}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FF813-1896-5E4C-904C-B020734CFA0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50455-4ACD-7D46-ADD0-0CEA33EC0FEC}" type="slidenum">
              <a:rPr lang="en-US"/>
              <a:pPr/>
              <a:t>12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UCM-Oriented Testing Pattern Language</a:t>
            </a:r>
            <a:br>
              <a:rPr lang="en-US" sz="3200"/>
            </a:br>
            <a:endParaRPr lang="en-US" sz="3200"/>
          </a:p>
        </p:txBody>
      </p:sp>
      <p:grpSp>
        <p:nvGrpSpPr>
          <p:cNvPr id="95305" name="Group 73"/>
          <p:cNvGrpSpPr>
            <a:grpSpLocks/>
          </p:cNvGrpSpPr>
          <p:nvPr/>
        </p:nvGrpSpPr>
        <p:grpSpPr bwMode="auto">
          <a:xfrm>
            <a:off x="304800" y="3124200"/>
            <a:ext cx="8534400" cy="3352800"/>
            <a:chOff x="192" y="1728"/>
            <a:chExt cx="5376" cy="2112"/>
          </a:xfrm>
        </p:grpSpPr>
        <p:sp>
          <p:nvSpPr>
            <p:cNvPr id="95282" name="AutoShape 50"/>
            <p:cNvSpPr>
              <a:spLocks noChangeArrowheads="1"/>
            </p:cNvSpPr>
            <p:nvPr/>
          </p:nvSpPr>
          <p:spPr bwMode="auto">
            <a:xfrm>
              <a:off x="192" y="1728"/>
              <a:ext cx="5376" cy="2112"/>
            </a:xfrm>
            <a:prstGeom prst="foldedCorner">
              <a:avLst>
                <a:gd name="adj" fmla="val 125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36" name="Text Box 4"/>
            <p:cNvSpPr txBox="1">
              <a:spLocks noChangeArrowheads="1"/>
            </p:cNvSpPr>
            <p:nvPr/>
          </p:nvSpPr>
          <p:spPr bwMode="auto">
            <a:xfrm>
              <a:off x="336" y="1877"/>
              <a:ext cx="1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latin typeface="Times" charset="0"/>
                </a:rPr>
                <a:t>HandleConstructs:</a:t>
              </a:r>
            </a:p>
          </p:txBody>
        </p:sp>
        <p:grpSp>
          <p:nvGrpSpPr>
            <p:cNvPr id="95237" name="Group 5"/>
            <p:cNvGrpSpPr>
              <a:grpSpLocks/>
            </p:cNvGrpSpPr>
            <p:nvPr/>
          </p:nvGrpSpPr>
          <p:grpSpPr bwMode="auto">
            <a:xfrm>
              <a:off x="832" y="1925"/>
              <a:ext cx="4416" cy="1723"/>
              <a:chOff x="336" y="168"/>
              <a:chExt cx="4416" cy="1723"/>
            </a:xfrm>
          </p:grpSpPr>
          <p:sp>
            <p:nvSpPr>
              <p:cNvPr id="95238" name="Oval 6"/>
              <p:cNvSpPr>
                <a:spLocks noChangeArrowheads="1"/>
              </p:cNvSpPr>
              <p:nvPr/>
            </p:nvSpPr>
            <p:spPr bwMode="auto">
              <a:xfrm>
                <a:off x="1129" y="975"/>
                <a:ext cx="153" cy="15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39" name="Line 7"/>
              <p:cNvSpPr>
                <a:spLocks noChangeShapeType="1"/>
              </p:cNvSpPr>
              <p:nvPr/>
            </p:nvSpPr>
            <p:spPr bwMode="auto">
              <a:xfrm>
                <a:off x="1200" y="1051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0" name="Text Box 8"/>
              <p:cNvSpPr txBox="1">
                <a:spLocks noChangeArrowheads="1"/>
              </p:cNvSpPr>
              <p:nvPr/>
            </p:nvSpPr>
            <p:spPr bwMode="auto">
              <a:xfrm>
                <a:off x="336" y="816"/>
                <a:ext cx="807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 b="1">
                    <a:latin typeface="Helvetica" charset="0"/>
                  </a:rPr>
                  <a:t>Flat Maps</a:t>
                </a:r>
                <a:br>
                  <a:rPr lang="fr-CA" sz="1400" b="1">
                    <a:latin typeface="Helvetica" charset="0"/>
                  </a:rPr>
                </a:br>
                <a:r>
                  <a:rPr lang="fr-CA" sz="1400" b="1">
                    <a:latin typeface="Helvetica" charset="0"/>
                  </a:rPr>
                  <a:t>with Enabled</a:t>
                </a:r>
              </a:p>
              <a:p>
                <a:pPr algn="ctr"/>
                <a:r>
                  <a:rPr lang="fr-CA" sz="1400" b="1">
                    <a:latin typeface="Helvetica" charset="0"/>
                  </a:rPr>
                  <a:t>Start Points</a:t>
                </a:r>
              </a:p>
            </p:txBody>
          </p:sp>
          <p:sp>
            <p:nvSpPr>
              <p:cNvPr id="95241" name="Text Box 9"/>
              <p:cNvSpPr txBox="1">
                <a:spLocks noChangeArrowheads="1"/>
              </p:cNvSpPr>
              <p:nvPr/>
            </p:nvSpPr>
            <p:spPr bwMode="auto">
              <a:xfrm>
                <a:off x="3888" y="1674"/>
                <a:ext cx="6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 b="1">
                    <a:latin typeface="Helvetica" charset="0"/>
                  </a:rPr>
                  <a:t>Test Goals</a:t>
                </a:r>
              </a:p>
            </p:txBody>
          </p:sp>
          <p:sp>
            <p:nvSpPr>
              <p:cNvPr id="95242" name="AutoShape 10"/>
              <p:cNvSpPr>
                <a:spLocks noChangeArrowheads="1"/>
              </p:cNvSpPr>
              <p:nvPr/>
            </p:nvSpPr>
            <p:spPr bwMode="auto">
              <a:xfrm flipV="1">
                <a:off x="1344" y="240"/>
                <a:ext cx="3408" cy="814"/>
              </a:xfrm>
              <a:prstGeom prst="roundRect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3" name="Line 11"/>
              <p:cNvSpPr>
                <a:spLocks noChangeShapeType="1"/>
              </p:cNvSpPr>
              <p:nvPr/>
            </p:nvSpPr>
            <p:spPr bwMode="auto">
              <a:xfrm flipV="1">
                <a:off x="2688" y="168"/>
                <a:ext cx="144" cy="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4" name="Line 12"/>
              <p:cNvSpPr>
                <a:spLocks noChangeShapeType="1"/>
              </p:cNvSpPr>
              <p:nvPr/>
            </p:nvSpPr>
            <p:spPr bwMode="auto">
              <a:xfrm>
                <a:off x="2688" y="234"/>
                <a:ext cx="144" cy="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45" name="Text Box 13"/>
              <p:cNvSpPr txBox="1">
                <a:spLocks noChangeArrowheads="1"/>
              </p:cNvSpPr>
              <p:nvPr/>
            </p:nvSpPr>
            <p:spPr bwMode="auto">
              <a:xfrm>
                <a:off x="3072" y="864"/>
                <a:ext cx="406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[Loop]</a:t>
                </a:r>
              </a:p>
            </p:txBody>
          </p:sp>
          <p:sp>
            <p:nvSpPr>
              <p:cNvPr id="95246" name="Text Box 14"/>
              <p:cNvSpPr txBox="1">
                <a:spLocks noChangeArrowheads="1"/>
              </p:cNvSpPr>
              <p:nvPr/>
            </p:nvSpPr>
            <p:spPr bwMode="auto">
              <a:xfrm>
                <a:off x="3314" y="240"/>
                <a:ext cx="3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>
                    <a:latin typeface="Helvetica" charset="0"/>
                  </a:rPr>
                  <a:t>TP1</a:t>
                </a:r>
              </a:p>
            </p:txBody>
          </p:sp>
          <p:grpSp>
            <p:nvGrpSpPr>
              <p:cNvPr id="95247" name="Group 15"/>
              <p:cNvGrpSpPr>
                <a:grpSpLocks/>
              </p:cNvGrpSpPr>
              <p:nvPr/>
            </p:nvGrpSpPr>
            <p:grpSpPr bwMode="auto">
              <a:xfrm>
                <a:off x="2832" y="408"/>
                <a:ext cx="1296" cy="642"/>
                <a:chOff x="2832" y="408"/>
                <a:chExt cx="1296" cy="642"/>
              </a:xfrm>
            </p:grpSpPr>
            <p:grpSp>
              <p:nvGrpSpPr>
                <p:cNvPr id="95248" name="Group 16"/>
                <p:cNvGrpSpPr>
                  <a:grpSpLocks/>
                </p:cNvGrpSpPr>
                <p:nvPr/>
              </p:nvGrpSpPr>
              <p:grpSpPr bwMode="auto">
                <a:xfrm>
                  <a:off x="2832" y="576"/>
                  <a:ext cx="1296" cy="474"/>
                  <a:chOff x="2946" y="762"/>
                  <a:chExt cx="1182" cy="288"/>
                </a:xfrm>
              </p:grpSpPr>
              <p:grpSp>
                <p:nvGrpSpPr>
                  <p:cNvPr id="95249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946" y="762"/>
                    <a:ext cx="480" cy="288"/>
                    <a:chOff x="3120" y="1462"/>
                    <a:chExt cx="480" cy="288"/>
                  </a:xfrm>
                </p:grpSpPr>
                <p:sp>
                  <p:nvSpPr>
                    <p:cNvPr id="95250" name="Arc 18"/>
                    <p:cNvSpPr>
                      <a:spLocks/>
                    </p:cNvSpPr>
                    <p:nvPr/>
                  </p:nvSpPr>
                  <p:spPr bwMode="auto">
                    <a:xfrm flipV="1">
                      <a:off x="3120" y="1606"/>
                      <a:ext cx="240" cy="144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51" name="Arc 19"/>
                    <p:cNvSpPr>
                      <a:spLocks/>
                    </p:cNvSpPr>
                    <p:nvPr/>
                  </p:nvSpPr>
                  <p:spPr bwMode="auto">
                    <a:xfrm flipH="1">
                      <a:off x="3360" y="1462"/>
                      <a:ext cx="240" cy="144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5252" name="Group 20"/>
                  <p:cNvGrpSpPr>
                    <a:grpSpLocks/>
                  </p:cNvGrpSpPr>
                  <p:nvPr/>
                </p:nvGrpSpPr>
                <p:grpSpPr bwMode="auto">
                  <a:xfrm flipV="1">
                    <a:off x="3648" y="762"/>
                    <a:ext cx="480" cy="288"/>
                    <a:chOff x="3216" y="2016"/>
                    <a:chExt cx="480" cy="288"/>
                  </a:xfrm>
                </p:grpSpPr>
                <p:sp>
                  <p:nvSpPr>
                    <p:cNvPr id="95253" name="Arc 21"/>
                    <p:cNvSpPr>
                      <a:spLocks/>
                    </p:cNvSpPr>
                    <p:nvPr/>
                  </p:nvSpPr>
                  <p:spPr bwMode="auto">
                    <a:xfrm flipV="1">
                      <a:off x="3216" y="2160"/>
                      <a:ext cx="240" cy="144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54" name="Arc 22"/>
                    <p:cNvSpPr>
                      <a:spLocks/>
                    </p:cNvSpPr>
                    <p:nvPr/>
                  </p:nvSpPr>
                  <p:spPr bwMode="auto">
                    <a:xfrm flipH="1">
                      <a:off x="3456" y="2016"/>
                      <a:ext cx="240" cy="144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95255" name="AutoShape 23"/>
                <p:cNvSpPr>
                  <a:spLocks noChangeArrowheads="1"/>
                </p:cNvSpPr>
                <p:nvPr/>
              </p:nvSpPr>
              <p:spPr bwMode="auto">
                <a:xfrm>
                  <a:off x="3306" y="408"/>
                  <a:ext cx="336" cy="336"/>
                </a:xfrm>
                <a:prstGeom prst="diamond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/>
                </a:p>
              </p:txBody>
            </p:sp>
          </p:grpSp>
          <p:sp>
            <p:nvSpPr>
              <p:cNvPr id="95256" name="Line 24"/>
              <p:cNvSpPr>
                <a:spLocks noChangeShapeType="1"/>
              </p:cNvSpPr>
              <p:nvPr/>
            </p:nvSpPr>
            <p:spPr bwMode="auto">
              <a:xfrm flipV="1">
                <a:off x="4320" y="876"/>
                <a:ext cx="0" cy="33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7" name="Text Box 25"/>
              <p:cNvSpPr txBox="1">
                <a:spLocks noChangeArrowheads="1"/>
              </p:cNvSpPr>
              <p:nvPr/>
            </p:nvSpPr>
            <p:spPr bwMode="auto">
              <a:xfrm>
                <a:off x="4176" y="702"/>
                <a:ext cx="26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fr-CA" sz="1200"/>
                  <a:t>1:N</a:t>
                </a:r>
                <a:endParaRPr lang="en-US" sz="1200"/>
              </a:p>
            </p:txBody>
          </p:sp>
          <p:sp>
            <p:nvSpPr>
              <p:cNvPr id="95258" name="Text Box 26"/>
              <p:cNvSpPr txBox="1">
                <a:spLocks noChangeArrowheads="1"/>
              </p:cNvSpPr>
              <p:nvPr/>
            </p:nvSpPr>
            <p:spPr bwMode="auto">
              <a:xfrm>
                <a:off x="3452" y="723"/>
                <a:ext cx="3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>
                    <a:latin typeface="Helvetica" charset="0"/>
                  </a:rPr>
                  <a:t>TP3</a:t>
                </a:r>
              </a:p>
            </p:txBody>
          </p:sp>
          <p:sp>
            <p:nvSpPr>
              <p:cNvPr id="95259" name="AutoShape 27"/>
              <p:cNvSpPr>
                <a:spLocks noChangeArrowheads="1"/>
              </p:cNvSpPr>
              <p:nvPr/>
            </p:nvSpPr>
            <p:spPr bwMode="auto">
              <a:xfrm>
                <a:off x="3444" y="873"/>
                <a:ext cx="336" cy="336"/>
              </a:xfrm>
              <a:prstGeom prst="diamon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/>
              </a:p>
            </p:txBody>
          </p:sp>
          <p:grpSp>
            <p:nvGrpSpPr>
              <p:cNvPr id="95260" name="Group 28"/>
              <p:cNvGrpSpPr>
                <a:grpSpLocks/>
              </p:cNvGrpSpPr>
              <p:nvPr/>
            </p:nvGrpSpPr>
            <p:grpSpPr bwMode="auto">
              <a:xfrm flipV="1">
                <a:off x="2850" y="1065"/>
                <a:ext cx="1296" cy="642"/>
                <a:chOff x="2832" y="408"/>
                <a:chExt cx="1296" cy="642"/>
              </a:xfrm>
            </p:grpSpPr>
            <p:grpSp>
              <p:nvGrpSpPr>
                <p:cNvPr id="95261" name="Group 29"/>
                <p:cNvGrpSpPr>
                  <a:grpSpLocks/>
                </p:cNvGrpSpPr>
                <p:nvPr/>
              </p:nvGrpSpPr>
              <p:grpSpPr bwMode="auto">
                <a:xfrm>
                  <a:off x="2832" y="576"/>
                  <a:ext cx="1296" cy="474"/>
                  <a:chOff x="2946" y="762"/>
                  <a:chExt cx="1182" cy="288"/>
                </a:xfrm>
              </p:grpSpPr>
              <p:grpSp>
                <p:nvGrpSpPr>
                  <p:cNvPr id="9526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946" y="762"/>
                    <a:ext cx="480" cy="288"/>
                    <a:chOff x="3120" y="1462"/>
                    <a:chExt cx="480" cy="288"/>
                  </a:xfrm>
                </p:grpSpPr>
                <p:sp>
                  <p:nvSpPr>
                    <p:cNvPr id="95263" name="Arc 31"/>
                    <p:cNvSpPr>
                      <a:spLocks/>
                    </p:cNvSpPr>
                    <p:nvPr/>
                  </p:nvSpPr>
                  <p:spPr bwMode="auto">
                    <a:xfrm flipV="1">
                      <a:off x="3120" y="1606"/>
                      <a:ext cx="240" cy="144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64" name="Arc 32"/>
                    <p:cNvSpPr>
                      <a:spLocks/>
                    </p:cNvSpPr>
                    <p:nvPr/>
                  </p:nvSpPr>
                  <p:spPr bwMode="auto">
                    <a:xfrm flipH="1">
                      <a:off x="3360" y="1462"/>
                      <a:ext cx="240" cy="144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5265" name="Group 33"/>
                  <p:cNvGrpSpPr>
                    <a:grpSpLocks/>
                  </p:cNvGrpSpPr>
                  <p:nvPr/>
                </p:nvGrpSpPr>
                <p:grpSpPr bwMode="auto">
                  <a:xfrm flipV="1">
                    <a:off x="3648" y="762"/>
                    <a:ext cx="480" cy="288"/>
                    <a:chOff x="3216" y="2016"/>
                    <a:chExt cx="480" cy="288"/>
                  </a:xfrm>
                </p:grpSpPr>
                <p:sp>
                  <p:nvSpPr>
                    <p:cNvPr id="95266" name="Arc 34"/>
                    <p:cNvSpPr>
                      <a:spLocks/>
                    </p:cNvSpPr>
                    <p:nvPr/>
                  </p:nvSpPr>
                  <p:spPr bwMode="auto">
                    <a:xfrm flipV="1">
                      <a:off x="3216" y="2160"/>
                      <a:ext cx="240" cy="144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67" name="Arc 35"/>
                    <p:cNvSpPr>
                      <a:spLocks/>
                    </p:cNvSpPr>
                    <p:nvPr/>
                  </p:nvSpPr>
                  <p:spPr bwMode="auto">
                    <a:xfrm flipH="1">
                      <a:off x="3456" y="2016"/>
                      <a:ext cx="240" cy="144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0" y="-1"/>
                          </a:moveTo>
                          <a:cubicBezTo>
                            <a:pt x="11929" y="-1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95268" name="AutoShape 36"/>
                <p:cNvSpPr>
                  <a:spLocks noChangeArrowheads="1"/>
                </p:cNvSpPr>
                <p:nvPr/>
              </p:nvSpPr>
              <p:spPr bwMode="auto">
                <a:xfrm>
                  <a:off x="3306" y="408"/>
                  <a:ext cx="336" cy="336"/>
                </a:xfrm>
                <a:prstGeom prst="diamond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rot="10800000" wrap="none" anchor="ctr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/>
                </a:p>
              </p:txBody>
            </p:sp>
          </p:grpSp>
          <p:sp>
            <p:nvSpPr>
              <p:cNvPr id="95269" name="Text Box 37"/>
              <p:cNvSpPr txBox="1">
                <a:spLocks noChangeArrowheads="1"/>
              </p:cNvSpPr>
              <p:nvPr/>
            </p:nvSpPr>
            <p:spPr bwMode="auto">
              <a:xfrm>
                <a:off x="3321" y="1209"/>
                <a:ext cx="3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>
                    <a:latin typeface="Helvetica" charset="0"/>
                  </a:rPr>
                  <a:t>TP2</a:t>
                </a:r>
              </a:p>
            </p:txBody>
          </p:sp>
          <p:sp>
            <p:nvSpPr>
              <p:cNvPr id="95270" name="Text Box 38"/>
              <p:cNvSpPr txBox="1">
                <a:spLocks noChangeArrowheads="1"/>
              </p:cNvSpPr>
              <p:nvPr/>
            </p:nvSpPr>
            <p:spPr bwMode="auto">
              <a:xfrm rot="-2883522">
                <a:off x="2648" y="624"/>
                <a:ext cx="666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[Alternative]</a:t>
                </a:r>
              </a:p>
            </p:txBody>
          </p:sp>
          <p:sp>
            <p:nvSpPr>
              <p:cNvPr id="95271" name="Text Box 39"/>
              <p:cNvSpPr txBox="1">
                <a:spLocks noChangeArrowheads="1"/>
              </p:cNvSpPr>
              <p:nvPr/>
            </p:nvSpPr>
            <p:spPr bwMode="auto">
              <a:xfrm rot="2880000">
                <a:off x="2675" y="1304"/>
                <a:ext cx="690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[Concurrent]</a:t>
                </a:r>
              </a:p>
            </p:txBody>
          </p:sp>
          <p:grpSp>
            <p:nvGrpSpPr>
              <p:cNvPr id="95272" name="Group 40"/>
              <p:cNvGrpSpPr>
                <a:grpSpLocks/>
              </p:cNvGrpSpPr>
              <p:nvPr/>
            </p:nvGrpSpPr>
            <p:grpSpPr bwMode="auto">
              <a:xfrm flipV="1">
                <a:off x="2256" y="1056"/>
                <a:ext cx="480" cy="720"/>
                <a:chOff x="3216" y="2016"/>
                <a:chExt cx="480" cy="288"/>
              </a:xfrm>
            </p:grpSpPr>
            <p:sp>
              <p:nvSpPr>
                <p:cNvPr id="95273" name="Arc 41"/>
                <p:cNvSpPr>
                  <a:spLocks/>
                </p:cNvSpPr>
                <p:nvPr/>
              </p:nvSpPr>
              <p:spPr bwMode="auto">
                <a:xfrm flipV="1">
                  <a:off x="3216" y="2160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274" name="Arc 42"/>
                <p:cNvSpPr>
                  <a:spLocks/>
                </p:cNvSpPr>
                <p:nvPr/>
              </p:nvSpPr>
              <p:spPr bwMode="auto">
                <a:xfrm flipH="1">
                  <a:off x="3456" y="201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5275" name="Line 43"/>
              <p:cNvSpPr>
                <a:spLocks noChangeShapeType="1"/>
              </p:cNvSpPr>
              <p:nvPr/>
            </p:nvSpPr>
            <p:spPr bwMode="auto">
              <a:xfrm>
                <a:off x="3888" y="1632"/>
                <a:ext cx="0" cy="259"/>
              </a:xfrm>
              <a:prstGeom prst="line">
                <a:avLst/>
              </a:prstGeom>
              <a:noFill/>
              <a:ln w="101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Line 44"/>
              <p:cNvSpPr>
                <a:spLocks noChangeShapeType="1"/>
              </p:cNvSpPr>
              <p:nvPr/>
            </p:nvSpPr>
            <p:spPr bwMode="auto">
              <a:xfrm>
                <a:off x="2736" y="177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7" name="Text Box 45"/>
              <p:cNvSpPr txBox="1">
                <a:spLocks noChangeArrowheads="1"/>
              </p:cNvSpPr>
              <p:nvPr/>
            </p:nvSpPr>
            <p:spPr bwMode="auto">
              <a:xfrm>
                <a:off x="1572" y="852"/>
                <a:ext cx="91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>
                    <a:latin typeface="Helvetica" charset="0"/>
                  </a:rPr>
                  <a:t>CheckConstruct</a:t>
                </a:r>
              </a:p>
            </p:txBody>
          </p:sp>
          <p:grpSp>
            <p:nvGrpSpPr>
              <p:cNvPr id="95278" name="Group 46"/>
              <p:cNvGrpSpPr>
                <a:grpSpLocks/>
              </p:cNvGrpSpPr>
              <p:nvPr/>
            </p:nvGrpSpPr>
            <p:grpSpPr bwMode="auto">
              <a:xfrm rot="2700000">
                <a:off x="1968" y="995"/>
                <a:ext cx="120" cy="120"/>
                <a:chOff x="2760" y="1896"/>
                <a:chExt cx="96" cy="96"/>
              </a:xfrm>
            </p:grpSpPr>
            <p:sp>
              <p:nvSpPr>
                <p:cNvPr id="95279" name="Line 47"/>
                <p:cNvSpPr>
                  <a:spLocks noChangeShapeType="1"/>
                </p:cNvSpPr>
                <p:nvPr/>
              </p:nvSpPr>
              <p:spPr bwMode="auto">
                <a:xfrm>
                  <a:off x="2760" y="1944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280" name="Line 48"/>
                <p:cNvSpPr>
                  <a:spLocks noChangeShapeType="1"/>
                </p:cNvSpPr>
                <p:nvPr/>
              </p:nvSpPr>
              <p:spPr bwMode="auto">
                <a:xfrm rot="-5400000">
                  <a:off x="2760" y="1944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5281" name="Text Box 49"/>
              <p:cNvSpPr txBox="1">
                <a:spLocks noChangeArrowheads="1"/>
              </p:cNvSpPr>
              <p:nvPr/>
            </p:nvSpPr>
            <p:spPr bwMode="auto">
              <a:xfrm rot="4392963">
                <a:off x="2101" y="1358"/>
                <a:ext cx="596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[EndPoint]</a:t>
                </a:r>
              </a:p>
            </p:txBody>
          </p:sp>
        </p:grpSp>
      </p:grpSp>
      <p:sp>
        <p:nvSpPr>
          <p:cNvPr id="95294" name="Oval 62"/>
          <p:cNvSpPr>
            <a:spLocks noChangeArrowheads="1"/>
          </p:cNvSpPr>
          <p:nvPr/>
        </p:nvSpPr>
        <p:spPr bwMode="auto">
          <a:xfrm>
            <a:off x="1436688" y="1833563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95" name="Line 63"/>
          <p:cNvSpPr>
            <a:spLocks noChangeShapeType="1"/>
          </p:cNvSpPr>
          <p:nvPr/>
        </p:nvSpPr>
        <p:spPr bwMode="auto">
          <a:xfrm>
            <a:off x="7151688" y="1763713"/>
            <a:ext cx="0" cy="455612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96" name="Line 64"/>
          <p:cNvSpPr>
            <a:spLocks noChangeShapeType="1"/>
          </p:cNvSpPr>
          <p:nvPr/>
        </p:nvSpPr>
        <p:spPr bwMode="auto">
          <a:xfrm>
            <a:off x="1512888" y="1992313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97" name="Text Box 65"/>
          <p:cNvSpPr txBox="1">
            <a:spLocks noChangeArrowheads="1"/>
          </p:cNvSpPr>
          <p:nvPr/>
        </p:nvSpPr>
        <p:spPr bwMode="auto">
          <a:xfrm>
            <a:off x="809625" y="1825625"/>
            <a:ext cx="646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CA" sz="1600" b="1">
                <a:latin typeface="Helvetica" charset="0"/>
              </a:rPr>
              <a:t>UCM</a:t>
            </a:r>
          </a:p>
        </p:txBody>
      </p:sp>
      <p:sp>
        <p:nvSpPr>
          <p:cNvPr id="95298" name="Text Box 66"/>
          <p:cNvSpPr txBox="1">
            <a:spLocks noChangeArrowheads="1"/>
          </p:cNvSpPr>
          <p:nvPr/>
        </p:nvSpPr>
        <p:spPr bwMode="auto">
          <a:xfrm>
            <a:off x="7161213" y="1825625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1600" b="1">
                <a:latin typeface="Helvetica" charset="0"/>
              </a:rPr>
              <a:t>Test Goals</a:t>
            </a:r>
          </a:p>
        </p:txBody>
      </p:sp>
      <p:sp>
        <p:nvSpPr>
          <p:cNvPr id="95299" name="AutoShape 67"/>
          <p:cNvSpPr>
            <a:spLocks noChangeArrowheads="1"/>
          </p:cNvSpPr>
          <p:nvPr/>
        </p:nvSpPr>
        <p:spPr bwMode="auto">
          <a:xfrm>
            <a:off x="2227263" y="1728788"/>
            <a:ext cx="533400" cy="533400"/>
          </a:xfrm>
          <a:prstGeom prst="diamond">
            <a:avLst/>
          </a:prstGeom>
          <a:solidFill>
            <a:srgbClr val="FF99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/>
          </a:p>
        </p:txBody>
      </p:sp>
      <p:sp>
        <p:nvSpPr>
          <p:cNvPr id="95300" name="Text Box 68"/>
          <p:cNvSpPr txBox="1">
            <a:spLocks noChangeArrowheads="1"/>
          </p:cNvSpPr>
          <p:nvPr/>
        </p:nvSpPr>
        <p:spPr bwMode="auto">
          <a:xfrm>
            <a:off x="1817688" y="1371600"/>
            <a:ext cx="1344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600">
                <a:latin typeface="Helvetica" charset="0"/>
              </a:rPr>
              <a:t>HandleStubs</a:t>
            </a:r>
          </a:p>
        </p:txBody>
      </p:sp>
      <p:sp>
        <p:nvSpPr>
          <p:cNvPr id="95301" name="AutoShape 69"/>
          <p:cNvSpPr>
            <a:spLocks noChangeArrowheads="1"/>
          </p:cNvSpPr>
          <p:nvPr/>
        </p:nvSpPr>
        <p:spPr bwMode="auto">
          <a:xfrm>
            <a:off x="3940175" y="1728788"/>
            <a:ext cx="533400" cy="533400"/>
          </a:xfrm>
          <a:prstGeom prst="diamond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/>
          </a:p>
        </p:txBody>
      </p:sp>
      <p:sp>
        <p:nvSpPr>
          <p:cNvPr id="95302" name="Text Box 70"/>
          <p:cNvSpPr txBox="1">
            <a:spLocks noChangeArrowheads="1"/>
          </p:cNvSpPr>
          <p:nvPr/>
        </p:nvSpPr>
        <p:spPr bwMode="auto">
          <a:xfrm>
            <a:off x="3294063" y="1371600"/>
            <a:ext cx="1819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600">
                <a:latin typeface="Helvetica" charset="0"/>
              </a:rPr>
              <a:t>HandleStartPoints</a:t>
            </a:r>
          </a:p>
        </p:txBody>
      </p:sp>
      <p:sp>
        <p:nvSpPr>
          <p:cNvPr id="95303" name="AutoShape 71"/>
          <p:cNvSpPr>
            <a:spLocks noChangeArrowheads="1"/>
          </p:cNvSpPr>
          <p:nvPr/>
        </p:nvSpPr>
        <p:spPr bwMode="auto">
          <a:xfrm>
            <a:off x="5834063" y="1733550"/>
            <a:ext cx="533400" cy="533400"/>
          </a:xfrm>
          <a:prstGeom prst="diamond">
            <a:avLst/>
          </a:prstGeom>
          <a:solidFill>
            <a:srgbClr val="99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99FF99"/>
              </a:solidFill>
            </a:endParaRPr>
          </a:p>
        </p:txBody>
      </p:sp>
      <p:sp>
        <p:nvSpPr>
          <p:cNvPr id="95304" name="Text Box 72"/>
          <p:cNvSpPr txBox="1">
            <a:spLocks noChangeArrowheads="1"/>
          </p:cNvSpPr>
          <p:nvPr/>
        </p:nvSpPr>
        <p:spPr bwMode="auto">
          <a:xfrm>
            <a:off x="5202238" y="1376363"/>
            <a:ext cx="1797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600">
                <a:latin typeface="Helvetica" charset="0"/>
              </a:rPr>
              <a:t>HandleConstructs</a:t>
            </a:r>
          </a:p>
        </p:txBody>
      </p:sp>
      <p:sp>
        <p:nvSpPr>
          <p:cNvPr id="95307" name="Line 75"/>
          <p:cNvSpPr>
            <a:spLocks noChangeShapeType="1"/>
          </p:cNvSpPr>
          <p:nvPr/>
        </p:nvSpPr>
        <p:spPr bwMode="auto">
          <a:xfrm flipH="1">
            <a:off x="304800" y="2133600"/>
            <a:ext cx="56388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08" name="Line 76"/>
          <p:cNvSpPr>
            <a:spLocks noChangeShapeType="1"/>
          </p:cNvSpPr>
          <p:nvPr/>
        </p:nvSpPr>
        <p:spPr bwMode="auto">
          <a:xfrm>
            <a:off x="6248400" y="2133600"/>
            <a:ext cx="25908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07" grpId="0" animBg="1"/>
      <p:bldP spid="953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B22EF1-FF16-FB42-A192-0888FA71797B}" type="slidenum">
              <a:rPr lang="en-US"/>
              <a:pPr/>
              <a:t>13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TP1: Alternatives</a:t>
            </a:r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905000" y="1912938"/>
            <a:ext cx="5486400" cy="781050"/>
            <a:chOff x="1344" y="2228"/>
            <a:chExt cx="3773" cy="537"/>
          </a:xfrm>
        </p:grpSpPr>
        <p:sp>
          <p:nvSpPr>
            <p:cNvPr id="73732" name="Freeform 4"/>
            <p:cNvSpPr>
              <a:spLocks/>
            </p:cNvSpPr>
            <p:nvPr/>
          </p:nvSpPr>
          <p:spPr bwMode="auto">
            <a:xfrm>
              <a:off x="1373" y="2228"/>
              <a:ext cx="3744" cy="294"/>
            </a:xfrm>
            <a:custGeom>
              <a:avLst/>
              <a:gdLst/>
              <a:ahLst/>
              <a:cxnLst>
                <a:cxn ang="0">
                  <a:pos x="0" y="261"/>
                </a:cxn>
                <a:cxn ang="0">
                  <a:pos x="464" y="245"/>
                </a:cxn>
                <a:cxn ang="0">
                  <a:pos x="1099" y="0"/>
                </a:cxn>
                <a:cxn ang="0">
                  <a:pos x="1616" y="245"/>
                </a:cxn>
                <a:cxn ang="0">
                  <a:pos x="1925" y="266"/>
                </a:cxn>
                <a:cxn ang="0">
                  <a:pos x="2144" y="245"/>
                </a:cxn>
                <a:cxn ang="0">
                  <a:pos x="2720" y="0"/>
                </a:cxn>
                <a:cxn ang="0">
                  <a:pos x="3200" y="245"/>
                </a:cxn>
                <a:cxn ang="0">
                  <a:pos x="3744" y="293"/>
                </a:cxn>
              </a:cxnLst>
              <a:rect l="0" t="0" r="r" b="b"/>
              <a:pathLst>
                <a:path w="3744" h="294">
                  <a:moveTo>
                    <a:pt x="0" y="261"/>
                  </a:moveTo>
                  <a:cubicBezTo>
                    <a:pt x="77" y="259"/>
                    <a:pt x="281" y="288"/>
                    <a:pt x="464" y="245"/>
                  </a:cubicBezTo>
                  <a:cubicBezTo>
                    <a:pt x="647" y="202"/>
                    <a:pt x="907" y="0"/>
                    <a:pt x="1099" y="0"/>
                  </a:cubicBezTo>
                  <a:cubicBezTo>
                    <a:pt x="1291" y="0"/>
                    <a:pt x="1478" y="201"/>
                    <a:pt x="1616" y="245"/>
                  </a:cubicBezTo>
                  <a:cubicBezTo>
                    <a:pt x="1754" y="289"/>
                    <a:pt x="1837" y="266"/>
                    <a:pt x="1925" y="266"/>
                  </a:cubicBezTo>
                  <a:cubicBezTo>
                    <a:pt x="2013" y="266"/>
                    <a:pt x="2012" y="289"/>
                    <a:pt x="2144" y="245"/>
                  </a:cubicBezTo>
                  <a:cubicBezTo>
                    <a:pt x="2276" y="201"/>
                    <a:pt x="2544" y="0"/>
                    <a:pt x="2720" y="0"/>
                  </a:cubicBezTo>
                  <a:cubicBezTo>
                    <a:pt x="2896" y="0"/>
                    <a:pt x="3029" y="196"/>
                    <a:pt x="3200" y="245"/>
                  </a:cubicBezTo>
                  <a:cubicBezTo>
                    <a:pt x="3371" y="294"/>
                    <a:pt x="3631" y="283"/>
                    <a:pt x="3744" y="29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auto">
            <a:xfrm>
              <a:off x="1344" y="2478"/>
              <a:ext cx="3768" cy="287"/>
            </a:xfrm>
            <a:custGeom>
              <a:avLst/>
              <a:gdLst/>
              <a:ahLst/>
              <a:cxnLst>
                <a:cxn ang="0">
                  <a:pos x="50" y="16"/>
                </a:cxn>
                <a:cxn ang="0">
                  <a:pos x="82" y="22"/>
                </a:cxn>
                <a:cxn ang="0">
                  <a:pos x="541" y="43"/>
                </a:cxn>
                <a:cxn ang="0">
                  <a:pos x="1117" y="283"/>
                </a:cxn>
                <a:cxn ang="0">
                  <a:pos x="1693" y="43"/>
                </a:cxn>
                <a:cxn ang="0">
                  <a:pos x="2221" y="43"/>
                </a:cxn>
                <a:cxn ang="0">
                  <a:pos x="2749" y="283"/>
                </a:cxn>
                <a:cxn ang="0">
                  <a:pos x="3282" y="70"/>
                </a:cxn>
                <a:cxn ang="0">
                  <a:pos x="3768" y="48"/>
                </a:cxn>
              </a:cxnLst>
              <a:rect l="0" t="0" r="r" b="b"/>
              <a:pathLst>
                <a:path w="3768" h="287">
                  <a:moveTo>
                    <a:pt x="50" y="16"/>
                  </a:moveTo>
                  <a:cubicBezTo>
                    <a:pt x="55" y="16"/>
                    <a:pt x="0" y="18"/>
                    <a:pt x="82" y="22"/>
                  </a:cubicBezTo>
                  <a:cubicBezTo>
                    <a:pt x="164" y="26"/>
                    <a:pt x="369" y="0"/>
                    <a:pt x="541" y="43"/>
                  </a:cubicBezTo>
                  <a:cubicBezTo>
                    <a:pt x="713" y="86"/>
                    <a:pt x="925" y="283"/>
                    <a:pt x="1117" y="283"/>
                  </a:cubicBezTo>
                  <a:cubicBezTo>
                    <a:pt x="1309" y="283"/>
                    <a:pt x="1509" y="83"/>
                    <a:pt x="1693" y="43"/>
                  </a:cubicBezTo>
                  <a:cubicBezTo>
                    <a:pt x="1877" y="3"/>
                    <a:pt x="2045" y="3"/>
                    <a:pt x="2221" y="43"/>
                  </a:cubicBezTo>
                  <a:cubicBezTo>
                    <a:pt x="2397" y="83"/>
                    <a:pt x="2572" y="279"/>
                    <a:pt x="2749" y="283"/>
                  </a:cubicBezTo>
                  <a:cubicBezTo>
                    <a:pt x="2926" y="287"/>
                    <a:pt x="3112" y="109"/>
                    <a:pt x="3282" y="70"/>
                  </a:cubicBezTo>
                  <a:cubicBezTo>
                    <a:pt x="3452" y="31"/>
                    <a:pt x="3667" y="53"/>
                    <a:pt x="3768" y="4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1676400" y="2179638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352800" y="15192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a</a:t>
            </a: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7391400" y="2109788"/>
            <a:ext cx="0" cy="455612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3737" name="Group 9"/>
          <p:cNvGrpSpPr>
            <a:grpSpLocks/>
          </p:cNvGrpSpPr>
          <p:nvPr/>
        </p:nvGrpSpPr>
        <p:grpSpPr bwMode="auto">
          <a:xfrm rot="2700000">
            <a:off x="3429000" y="1822450"/>
            <a:ext cx="190500" cy="190500"/>
            <a:chOff x="2760" y="1896"/>
            <a:chExt cx="96" cy="96"/>
          </a:xfrm>
        </p:grpSpPr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40" name="Group 12"/>
          <p:cNvGrpSpPr>
            <a:grpSpLocks/>
          </p:cNvGrpSpPr>
          <p:nvPr/>
        </p:nvGrpSpPr>
        <p:grpSpPr bwMode="auto">
          <a:xfrm rot="2700000">
            <a:off x="3425825" y="2586038"/>
            <a:ext cx="190500" cy="190500"/>
            <a:chOff x="2760" y="1896"/>
            <a:chExt cx="96" cy="96"/>
          </a:xfrm>
        </p:grpSpPr>
        <p:sp>
          <p:nvSpPr>
            <p:cNvPr id="73741" name="Line 13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2" name="Line 14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1209675" y="2151063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SP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7400925" y="2151063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EP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3352800" y="22844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b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5753100" y="15160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c</a:t>
            </a:r>
          </a:p>
        </p:txBody>
      </p:sp>
      <p:grpSp>
        <p:nvGrpSpPr>
          <p:cNvPr id="73747" name="Group 19"/>
          <p:cNvGrpSpPr>
            <a:grpSpLocks/>
          </p:cNvGrpSpPr>
          <p:nvPr/>
        </p:nvGrpSpPr>
        <p:grpSpPr bwMode="auto">
          <a:xfrm rot="2700000">
            <a:off x="5829300" y="1819275"/>
            <a:ext cx="190500" cy="190500"/>
            <a:chOff x="2760" y="1896"/>
            <a:chExt cx="96" cy="96"/>
          </a:xfrm>
        </p:grpSpPr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9" name="Line 21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50" name="Group 22"/>
          <p:cNvGrpSpPr>
            <a:grpSpLocks/>
          </p:cNvGrpSpPr>
          <p:nvPr/>
        </p:nvGrpSpPr>
        <p:grpSpPr bwMode="auto">
          <a:xfrm rot="2700000">
            <a:off x="5826125" y="2582863"/>
            <a:ext cx="190500" cy="190500"/>
            <a:chOff x="2760" y="1896"/>
            <a:chExt cx="96" cy="96"/>
          </a:xfrm>
        </p:grpSpPr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5753100" y="22812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d</a:t>
            </a:r>
          </a:p>
        </p:txBody>
      </p:sp>
      <p:sp>
        <p:nvSpPr>
          <p:cNvPr id="7375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09600" y="2881313"/>
            <a:ext cx="7924800" cy="3962400"/>
          </a:xfrm>
          <a:noFill/>
          <a:ln/>
        </p:spPr>
        <p:txBody>
          <a:bodyPr/>
          <a:lstStyle/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sz="2800" dirty="0"/>
              <a:t>1A: </a:t>
            </a:r>
            <a:r>
              <a:rPr lang="en-US" sz="2800" i="1" dirty="0"/>
              <a:t>All results</a:t>
            </a:r>
            <a:r>
              <a:rPr lang="en-US" sz="2800" dirty="0"/>
              <a:t> (end points)</a:t>
            </a:r>
            <a:br>
              <a:rPr lang="en-US" sz="2800" dirty="0"/>
            </a:br>
            <a:r>
              <a:rPr lang="en-US" sz="2400" dirty="0"/>
              <a:t>{&lt;SP, a, </a:t>
            </a:r>
            <a:r>
              <a:rPr lang="en-US" sz="2400" dirty="0" err="1"/>
              <a:t>c</a:t>
            </a:r>
            <a:r>
              <a:rPr lang="en-US" sz="2400" dirty="0"/>
              <a:t>, EP&gt;}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sz="2800" dirty="0"/>
              <a:t>1B: </a:t>
            </a:r>
            <a:r>
              <a:rPr lang="en-US" sz="2800" i="1" dirty="0"/>
              <a:t>All segments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{&lt;SP, a, </a:t>
            </a:r>
            <a:r>
              <a:rPr lang="en-US" sz="2400" dirty="0" err="1"/>
              <a:t>c</a:t>
            </a:r>
            <a:r>
              <a:rPr lang="en-US" sz="2400" dirty="0"/>
              <a:t>, EP&gt;, &lt;SP, </a:t>
            </a:r>
            <a:r>
              <a:rPr lang="en-US" sz="2400" dirty="0" err="1"/>
              <a:t>b</a:t>
            </a:r>
            <a:r>
              <a:rPr lang="en-US" sz="2400" dirty="0"/>
              <a:t>, </a:t>
            </a:r>
            <a:r>
              <a:rPr lang="en-US" sz="2400" dirty="0" err="1"/>
              <a:t>d</a:t>
            </a:r>
            <a:r>
              <a:rPr lang="en-US" sz="2400" dirty="0"/>
              <a:t>, EP&gt;}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sz="2800" dirty="0"/>
              <a:t>1C: </a:t>
            </a:r>
            <a:r>
              <a:rPr lang="en-US" sz="2800" i="1" dirty="0"/>
              <a:t>All paths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{&lt;SP, a, </a:t>
            </a:r>
            <a:r>
              <a:rPr lang="en-US" sz="2400" dirty="0" err="1"/>
              <a:t>c</a:t>
            </a:r>
            <a:r>
              <a:rPr lang="en-US" sz="2400" dirty="0"/>
              <a:t>, EP&gt;, &lt;SP, a, </a:t>
            </a:r>
            <a:r>
              <a:rPr lang="en-US" sz="2400" dirty="0" err="1"/>
              <a:t>d</a:t>
            </a:r>
            <a:r>
              <a:rPr lang="en-US" sz="2400" dirty="0"/>
              <a:t>, EP&gt;, </a:t>
            </a:r>
            <a:br>
              <a:rPr lang="en-US" sz="2400" dirty="0"/>
            </a:br>
            <a:r>
              <a:rPr lang="en-US" sz="2400" dirty="0"/>
              <a:t> &lt;SP, </a:t>
            </a:r>
            <a:r>
              <a:rPr lang="en-US" sz="2400" dirty="0" err="1"/>
              <a:t>b</a:t>
            </a:r>
            <a:r>
              <a:rPr lang="en-US" sz="2400" dirty="0"/>
              <a:t>, </a:t>
            </a:r>
            <a:r>
              <a:rPr lang="en-US" sz="2400" dirty="0" err="1"/>
              <a:t>c</a:t>
            </a:r>
            <a:r>
              <a:rPr lang="en-US" sz="2400" dirty="0"/>
              <a:t>, EP&gt;, &lt;SP, </a:t>
            </a:r>
            <a:r>
              <a:rPr lang="en-US" sz="2400" dirty="0" err="1"/>
              <a:t>b</a:t>
            </a:r>
            <a:r>
              <a:rPr lang="en-US" sz="2400" dirty="0"/>
              <a:t>, </a:t>
            </a:r>
            <a:r>
              <a:rPr lang="en-US" sz="2400" dirty="0" err="1"/>
              <a:t>d</a:t>
            </a:r>
            <a:r>
              <a:rPr lang="en-US" sz="2400" dirty="0"/>
              <a:t>, EP&gt;}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sz="2800" dirty="0"/>
              <a:t>1D: </a:t>
            </a:r>
            <a:r>
              <a:rPr lang="en-US" sz="2800" i="1" dirty="0">
                <a:solidFill>
                  <a:srgbClr val="FF0000"/>
                </a:solidFill>
              </a:rPr>
              <a:t>All combinations </a:t>
            </a:r>
            <a:r>
              <a:rPr lang="en-US" sz="2800" i="1" dirty="0"/>
              <a:t>of sub-conditions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400" dirty="0"/>
              <a:t>(for composite conditions, e.g., </a:t>
            </a:r>
            <a:r>
              <a:rPr lang="en-US" sz="2400" i="1" dirty="0"/>
              <a:t>(X OR Y) AND Z</a:t>
            </a:r>
            <a:r>
              <a:rPr lang="en-US" sz="2400" dirty="0"/>
              <a:t> ) </a:t>
            </a:r>
            <a:endParaRPr lang="en-CA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1C953-342D-D348-B127-3E4128A58927}" type="slidenum">
              <a:rPr lang="en-US"/>
              <a:pPr/>
              <a:t>14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TP2: Concurrency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124200"/>
            <a:ext cx="7924800" cy="3352800"/>
          </a:xfrm>
          <a:noFill/>
          <a:ln/>
        </p:spPr>
        <p:txBody>
          <a:bodyPr/>
          <a:lstStyle/>
          <a:p>
            <a:pPr marL="347663" indent="-347663">
              <a:lnSpc>
                <a:spcPct val="90000"/>
              </a:lnSpc>
              <a:tabLst>
                <a:tab pos="342900" algn="l"/>
                <a:tab pos="628650" algn="l"/>
              </a:tabLst>
            </a:pPr>
            <a:r>
              <a:rPr lang="en-CA" dirty="0"/>
              <a:t>2A:</a:t>
            </a:r>
            <a:r>
              <a:rPr lang="en-CA" i="1" dirty="0"/>
              <a:t> One </a:t>
            </a:r>
            <a:r>
              <a:rPr lang="en-CA" i="1" dirty="0" smtClean="0"/>
              <a:t>combination (</a:t>
            </a:r>
            <a:r>
              <a:rPr lang="en-CA" i="1" dirty="0" err="1" smtClean="0"/>
              <a:t>wrt</a:t>
            </a:r>
            <a:r>
              <a:rPr lang="en-CA" i="1" dirty="0" smtClean="0"/>
              <a:t> ordering)</a:t>
            </a:r>
            <a:br>
              <a:rPr lang="en-CA" i="1" dirty="0" smtClean="0"/>
            </a:br>
            <a:r>
              <a:rPr lang="en-CA" sz="2800" dirty="0"/>
              <a:t>{&lt;SP, a, </a:t>
            </a:r>
            <a:r>
              <a:rPr lang="en-CA" sz="2800" dirty="0" err="1"/>
              <a:t>b</a:t>
            </a:r>
            <a:r>
              <a:rPr lang="en-CA" sz="2800" dirty="0"/>
              <a:t>, </a:t>
            </a:r>
            <a:r>
              <a:rPr lang="en-CA" sz="2800" dirty="0" err="1"/>
              <a:t>c</a:t>
            </a:r>
            <a:r>
              <a:rPr lang="en-CA" sz="2800" dirty="0"/>
              <a:t>, EP&gt;}</a:t>
            </a:r>
          </a:p>
          <a:p>
            <a:pPr marL="347663" indent="-347663">
              <a:lnSpc>
                <a:spcPct val="90000"/>
              </a:lnSpc>
              <a:spcBef>
                <a:spcPts val="1000"/>
              </a:spcBef>
              <a:tabLst>
                <a:tab pos="342900" algn="l"/>
                <a:tab pos="628650" algn="l"/>
              </a:tabLst>
            </a:pPr>
            <a:r>
              <a:rPr lang="en-CA" dirty="0"/>
              <a:t>2B: </a:t>
            </a:r>
            <a:r>
              <a:rPr lang="en-CA" i="1" dirty="0"/>
              <a:t>Some combinations</a:t>
            </a:r>
            <a:r>
              <a:rPr lang="en-CA" b="1" dirty="0"/>
              <a:t/>
            </a:r>
            <a:br>
              <a:rPr lang="en-CA" b="1" dirty="0"/>
            </a:br>
            <a:r>
              <a:rPr lang="en-CA" sz="2800" dirty="0"/>
              <a:t>{&lt;SP, a, </a:t>
            </a:r>
            <a:r>
              <a:rPr lang="en-CA" sz="2800" dirty="0" err="1"/>
              <a:t>b</a:t>
            </a:r>
            <a:r>
              <a:rPr lang="en-CA" sz="2800" dirty="0"/>
              <a:t>, </a:t>
            </a:r>
            <a:r>
              <a:rPr lang="en-CA" sz="2800" dirty="0" err="1"/>
              <a:t>c</a:t>
            </a:r>
            <a:r>
              <a:rPr lang="en-CA" sz="2800" dirty="0"/>
              <a:t>, EP&gt;, &lt;SP, </a:t>
            </a:r>
            <a:r>
              <a:rPr lang="en-CA" sz="2800" dirty="0" err="1"/>
              <a:t>b</a:t>
            </a:r>
            <a:r>
              <a:rPr lang="en-CA" sz="2800" dirty="0"/>
              <a:t>, a, </a:t>
            </a:r>
            <a:r>
              <a:rPr lang="en-CA" sz="2800" dirty="0" err="1"/>
              <a:t>c</a:t>
            </a:r>
            <a:r>
              <a:rPr lang="en-CA" sz="2800" dirty="0"/>
              <a:t>, EP&gt;}</a:t>
            </a:r>
            <a:endParaRPr lang="en-CA" sz="2800" b="1" dirty="0"/>
          </a:p>
          <a:p>
            <a:pPr marL="347663" indent="-347663">
              <a:lnSpc>
                <a:spcPct val="90000"/>
              </a:lnSpc>
              <a:spcBef>
                <a:spcPts val="1000"/>
              </a:spcBef>
              <a:tabLst>
                <a:tab pos="342900" algn="l"/>
                <a:tab pos="628650" algn="l"/>
              </a:tabLst>
            </a:pPr>
            <a:r>
              <a:rPr lang="en-CA" dirty="0"/>
              <a:t>2C: </a:t>
            </a:r>
            <a:r>
              <a:rPr lang="en-CA" i="1" dirty="0"/>
              <a:t>All combinations</a:t>
            </a:r>
            <a:r>
              <a:rPr lang="en-CA" b="1" dirty="0"/>
              <a:t/>
            </a:r>
            <a:br>
              <a:rPr lang="en-CA" b="1" dirty="0"/>
            </a:br>
            <a:r>
              <a:rPr lang="en-CA" sz="2800" dirty="0"/>
              <a:t>{&lt;SP, a, </a:t>
            </a:r>
            <a:r>
              <a:rPr lang="en-CA" sz="2800" dirty="0" err="1"/>
              <a:t>b</a:t>
            </a:r>
            <a:r>
              <a:rPr lang="en-CA" sz="2800" dirty="0"/>
              <a:t>, </a:t>
            </a:r>
            <a:r>
              <a:rPr lang="en-CA" sz="2800" dirty="0" err="1"/>
              <a:t>c</a:t>
            </a:r>
            <a:r>
              <a:rPr lang="en-CA" sz="2800" dirty="0"/>
              <a:t>, EP&gt;, &lt;SP, </a:t>
            </a:r>
            <a:r>
              <a:rPr lang="en-CA" sz="2800" dirty="0" err="1"/>
              <a:t>b</a:t>
            </a:r>
            <a:r>
              <a:rPr lang="en-CA" sz="2800" dirty="0"/>
              <a:t>, a, </a:t>
            </a:r>
            <a:r>
              <a:rPr lang="en-CA" sz="2800" dirty="0" err="1"/>
              <a:t>c</a:t>
            </a:r>
            <a:r>
              <a:rPr lang="en-CA" sz="2800" dirty="0"/>
              <a:t>, EP&gt;,  </a:t>
            </a:r>
            <a:br>
              <a:rPr lang="en-CA" sz="2800" dirty="0"/>
            </a:br>
            <a:r>
              <a:rPr lang="en-CA" sz="2800" dirty="0"/>
              <a:t> &lt;SP, </a:t>
            </a:r>
            <a:r>
              <a:rPr lang="en-CA" sz="2800" dirty="0" err="1"/>
              <a:t>b</a:t>
            </a:r>
            <a:r>
              <a:rPr lang="en-CA" sz="2800" dirty="0"/>
              <a:t>, </a:t>
            </a:r>
            <a:r>
              <a:rPr lang="en-CA" sz="2800" dirty="0" err="1"/>
              <a:t>c</a:t>
            </a:r>
            <a:r>
              <a:rPr lang="en-CA" sz="2800" dirty="0"/>
              <a:t>, a, EP&gt;}</a:t>
            </a:r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1828800" y="2189163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a</a:t>
            </a: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7543800" y="2119313"/>
            <a:ext cx="0" cy="455612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905000" y="2347913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5562600" y="2351088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4114800" y="1960563"/>
            <a:ext cx="762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486400" y="1960563"/>
            <a:ext cx="762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4191000" y="2084388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4191000" y="2617788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5789" name="Group 13"/>
          <p:cNvGrpSpPr>
            <a:grpSpLocks/>
          </p:cNvGrpSpPr>
          <p:nvPr/>
        </p:nvGrpSpPr>
        <p:grpSpPr bwMode="auto">
          <a:xfrm rot="2700000">
            <a:off x="4724400" y="1979613"/>
            <a:ext cx="190500" cy="190500"/>
            <a:chOff x="2760" y="1896"/>
            <a:chExt cx="96" cy="96"/>
          </a:xfrm>
        </p:grpSpPr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792" name="Group 16"/>
          <p:cNvGrpSpPr>
            <a:grpSpLocks/>
          </p:cNvGrpSpPr>
          <p:nvPr/>
        </p:nvGrpSpPr>
        <p:grpSpPr bwMode="auto">
          <a:xfrm rot="2700000">
            <a:off x="4991100" y="2522538"/>
            <a:ext cx="190500" cy="190500"/>
            <a:chOff x="2760" y="1896"/>
            <a:chExt cx="96" cy="96"/>
          </a:xfrm>
        </p:grpSpPr>
        <p:sp>
          <p:nvSpPr>
            <p:cNvPr id="75793" name="Line 17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795" name="Group 19"/>
          <p:cNvGrpSpPr>
            <a:grpSpLocks/>
          </p:cNvGrpSpPr>
          <p:nvPr/>
        </p:nvGrpSpPr>
        <p:grpSpPr bwMode="auto">
          <a:xfrm rot="2700000">
            <a:off x="4457700" y="2522538"/>
            <a:ext cx="190500" cy="190500"/>
            <a:chOff x="2760" y="1896"/>
            <a:chExt cx="96" cy="96"/>
          </a:xfrm>
        </p:grpSpPr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7" name="Line 21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362075" y="2160588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SP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7553325" y="2160588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EP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4384675" y="22209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b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4913313" y="222091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D1A7F-E841-F745-A8C4-C2986231268E}" type="slidenum">
              <a:rPr lang="en-US"/>
              <a:pPr/>
              <a:t>15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TP3: Loops</a:t>
            </a:r>
            <a:endParaRPr lang="en-US"/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1609725" y="2238375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429125" y="19923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a</a:t>
            </a: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7324725" y="2168525"/>
            <a:ext cx="0" cy="455613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1685925" y="2397125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 rot="2700000">
            <a:off x="4505325" y="2295525"/>
            <a:ext cx="190500" cy="190500"/>
            <a:chOff x="2760" y="1896"/>
            <a:chExt cx="96" cy="96"/>
          </a:xfrm>
        </p:grpSpPr>
        <p:sp>
          <p:nvSpPr>
            <p:cNvPr id="76809" name="Line 9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6811" name="Group 11"/>
          <p:cNvGrpSpPr>
            <a:grpSpLocks/>
          </p:cNvGrpSpPr>
          <p:nvPr/>
        </p:nvGrpSpPr>
        <p:grpSpPr bwMode="auto">
          <a:xfrm rot="2700000">
            <a:off x="4505325" y="1749425"/>
            <a:ext cx="190500" cy="190500"/>
            <a:chOff x="2760" y="1896"/>
            <a:chExt cx="96" cy="96"/>
          </a:xfrm>
        </p:grpSpPr>
        <p:sp>
          <p:nvSpPr>
            <p:cNvPr id="76812" name="Line 12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3" name="Line 13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143000" y="22098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SP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7334250" y="22098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EP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4432300" y="14478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b</a:t>
            </a:r>
          </a:p>
        </p:txBody>
      </p:sp>
      <p:sp>
        <p:nvSpPr>
          <p:cNvPr id="76817" name="AutoShape 17"/>
          <p:cNvSpPr>
            <a:spLocks noChangeArrowheads="1"/>
          </p:cNvSpPr>
          <p:nvPr/>
        </p:nvSpPr>
        <p:spPr bwMode="auto">
          <a:xfrm>
            <a:off x="3819525" y="1857375"/>
            <a:ext cx="1524000" cy="533400"/>
          </a:xfrm>
          <a:prstGeom prst="roundRect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09600" y="3124200"/>
            <a:ext cx="7924800" cy="3352800"/>
          </a:xfrm>
          <a:noFill/>
          <a:ln/>
        </p:spPr>
        <p:txBody>
          <a:bodyPr/>
          <a:lstStyle/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dirty="0"/>
              <a:t>3A: </a:t>
            </a:r>
            <a:r>
              <a:rPr lang="en-US" i="1" dirty="0"/>
              <a:t>All segments</a:t>
            </a:r>
            <a:endParaRPr lang="en-US" dirty="0"/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dirty="0"/>
              <a:t>3B: </a:t>
            </a:r>
            <a:r>
              <a:rPr lang="en-US" i="1" dirty="0"/>
              <a:t>At most </a:t>
            </a:r>
            <a:r>
              <a:rPr lang="en-US" i="1" dirty="0" err="1"/>
              <a:t>k</a:t>
            </a:r>
            <a:r>
              <a:rPr lang="en-US" i="1" dirty="0"/>
              <a:t> iterations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dirty="0"/>
              <a:t>3C: </a:t>
            </a:r>
            <a:r>
              <a:rPr lang="en-US" i="1" dirty="0"/>
              <a:t>Valid boundaries [low, high]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Tests </a:t>
            </a:r>
            <a:r>
              <a:rPr lang="en-US" sz="2800" i="1" dirty="0"/>
              <a:t>low</a:t>
            </a:r>
            <a:r>
              <a:rPr lang="en-US" sz="2800" dirty="0"/>
              <a:t>, </a:t>
            </a:r>
            <a:r>
              <a:rPr lang="en-US" sz="2800" i="1" dirty="0"/>
              <a:t>low</a:t>
            </a:r>
            <a:r>
              <a:rPr lang="en-US" sz="2800" dirty="0"/>
              <a:t>+1, </a:t>
            </a:r>
            <a:r>
              <a:rPr lang="en-US" sz="2800" i="1" dirty="0"/>
              <a:t>high</a:t>
            </a:r>
            <a:r>
              <a:rPr lang="en-US" sz="2800" dirty="0"/>
              <a:t>-1, and </a:t>
            </a:r>
            <a:r>
              <a:rPr lang="en-US" sz="2800" i="1" dirty="0"/>
              <a:t>high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dirty="0"/>
              <a:t>3D: </a:t>
            </a:r>
            <a:r>
              <a:rPr lang="en-US" i="1" dirty="0"/>
              <a:t>All boundaries</a:t>
            </a:r>
            <a:r>
              <a:rPr lang="en-US" dirty="0"/>
              <a:t> </a:t>
            </a:r>
            <a:r>
              <a:rPr lang="en-US" i="1" dirty="0"/>
              <a:t>[low, high]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Tests valid ones (3C) and invalid ones (</a:t>
            </a:r>
            <a:r>
              <a:rPr lang="en-US" sz="2800" i="1" dirty="0"/>
              <a:t>low</a:t>
            </a:r>
            <a:r>
              <a:rPr lang="en-US" sz="2800" dirty="0"/>
              <a:t>-1 and </a:t>
            </a:r>
            <a:r>
              <a:rPr lang="en-US" sz="2800" i="1" dirty="0"/>
              <a:t>high</a:t>
            </a:r>
            <a:r>
              <a:rPr lang="en-US" sz="2800" dirty="0"/>
              <a:t>+1, for rejection tests)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Flattening the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3A: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segments: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&lt;SP, a,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EP&gt;}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3B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At most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iterations: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&lt;SP, a, EP&gt;, &lt;SP, a,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EP&gt;, &lt;SP, a,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EP&gt;} (if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2)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3C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Valid boundaries [low, high]: Tests low, low+1, high-1, and high. If low = 1 and high = 5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&gt;}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3D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boundaries [low, high]: Tests valid ones (3C) and invalid ones (low-1 and high+1). If low = 1 and high = 5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Accept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{&lt;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&gt;}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Reject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{&lt;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FF813-1896-5E4C-904C-B020734CFA0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3B7ABE-C17F-C141-9B19-23792EFEEEC3}" type="slidenum">
              <a:rPr lang="en-US"/>
              <a:pPr/>
              <a:t>17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Complementary Strategies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dirty="0"/>
              <a:t>Strategies for value selection</a:t>
            </a:r>
          </a:p>
          <a:p>
            <a:pPr lvl="1">
              <a:lnSpc>
                <a:spcPct val="90000"/>
              </a:lnSpc>
            </a:pPr>
            <a:r>
              <a:rPr lang="en-CA" dirty="0"/>
              <a:t>Equivalence classes, boundary testing</a:t>
            </a:r>
          </a:p>
          <a:p>
            <a:pPr lvl="2">
              <a:lnSpc>
                <a:spcPct val="90000"/>
              </a:lnSpc>
            </a:pPr>
            <a:r>
              <a:rPr lang="en-CA" dirty="0"/>
              <a:t> </a:t>
            </a:r>
            <a:r>
              <a:rPr lang="en-CA" dirty="0" smtClean="0">
                <a:solidFill>
                  <a:srgbClr val="FF0000"/>
                </a:solidFill>
              </a:rPr>
              <a:t>These are typical </a:t>
            </a:r>
            <a:r>
              <a:rPr lang="en-CA" dirty="0">
                <a:solidFill>
                  <a:srgbClr val="FF0000"/>
                </a:solidFill>
              </a:rPr>
              <a:t>approaches in traditional testing</a:t>
            </a:r>
          </a:p>
          <a:p>
            <a:pPr>
              <a:lnSpc>
                <a:spcPct val="90000"/>
              </a:lnSpc>
            </a:pPr>
            <a:r>
              <a:rPr lang="en-CA" dirty="0"/>
              <a:t>Strategies for </a:t>
            </a:r>
            <a:r>
              <a:rPr lang="en-CA" dirty="0">
                <a:solidFill>
                  <a:srgbClr val="FF0000"/>
                </a:solidFill>
              </a:rPr>
              <a:t>rejection </a:t>
            </a:r>
            <a:r>
              <a:rPr lang="en-CA" dirty="0"/>
              <a:t>test cases</a:t>
            </a:r>
          </a:p>
          <a:p>
            <a:pPr lvl="1">
              <a:lnSpc>
                <a:spcPct val="90000"/>
              </a:lnSpc>
            </a:pPr>
            <a:r>
              <a:rPr lang="en-CA" dirty="0"/>
              <a:t>Forbidden scenarios</a:t>
            </a:r>
          </a:p>
          <a:p>
            <a:pPr lvl="1">
              <a:lnSpc>
                <a:spcPct val="90000"/>
              </a:lnSpc>
            </a:pPr>
            <a:r>
              <a:rPr lang="en-CA" dirty="0"/>
              <a:t>Testing patterns</a:t>
            </a:r>
          </a:p>
          <a:p>
            <a:pPr lvl="1">
              <a:lnSpc>
                <a:spcPct val="90000"/>
              </a:lnSpc>
            </a:pPr>
            <a:r>
              <a:rPr lang="en-CA" dirty="0"/>
              <a:t>Incomplete conditions</a:t>
            </a:r>
          </a:p>
          <a:p>
            <a:pPr lvl="1">
              <a:lnSpc>
                <a:spcPct val="90000"/>
              </a:lnSpc>
            </a:pPr>
            <a:r>
              <a:rPr lang="en-CA" dirty="0"/>
              <a:t>Off-by-one </a:t>
            </a:r>
            <a:r>
              <a:rPr lang="en-CA" dirty="0" smtClean="0"/>
              <a:t>value</a:t>
            </a:r>
          </a:p>
          <a:p>
            <a:pPr lvl="1">
              <a:lnSpc>
                <a:spcPct val="90000"/>
              </a:lnSpc>
              <a:buNone/>
            </a:pPr>
            <a:endParaRPr lang="en-CA" dirty="0" smtClean="0"/>
          </a:p>
          <a:p>
            <a:pPr lvl="1">
              <a:lnSpc>
                <a:spcPct val="90000"/>
              </a:lnSpc>
              <a:buNone/>
            </a:pPr>
            <a:r>
              <a:rPr lang="en-CA" dirty="0" smtClean="0"/>
              <a:t>Meyer: Should we worry about </a:t>
            </a:r>
            <a:r>
              <a:rPr lang="en-CA" dirty="0" smtClean="0">
                <a:solidFill>
                  <a:srgbClr val="FF0000"/>
                </a:solidFill>
              </a:rPr>
              <a:t>invalid </a:t>
            </a:r>
            <a:r>
              <a:rPr lang="en-CA" dirty="0" smtClean="0"/>
              <a:t>cases?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Appexdix</a:t>
            </a:r>
            <a:r>
              <a:rPr lang="en-US" dirty="0" smtClean="0"/>
              <a:t> 1: UCM </a:t>
            </a:r>
            <a:r>
              <a:rPr lang="en-US" dirty="0"/>
              <a:t>Transformations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Delegating the testing of the whole model to some tool that can test the transformed model.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Analysis Model Construction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305800" cy="4343400"/>
          </a:xfrm>
        </p:spPr>
        <p:txBody>
          <a:bodyPr/>
          <a:lstStyle/>
          <a:p>
            <a:r>
              <a:rPr lang="en-CA" sz="2800" dirty="0"/>
              <a:t>Source scenario model </a:t>
            </a:r>
            <a:r>
              <a:rPr lang="en-CA" sz="2800" dirty="0">
                <a:latin typeface="Symbol" charset="2"/>
              </a:rPr>
              <a:t>Þ</a:t>
            </a:r>
            <a:r>
              <a:rPr lang="en-CA" sz="2800" dirty="0"/>
              <a:t> Target analysis model</a:t>
            </a:r>
          </a:p>
          <a:p>
            <a:r>
              <a:rPr lang="en-CA" sz="2800" dirty="0"/>
              <a:t>Q1. What should the target language be?</a:t>
            </a:r>
          </a:p>
          <a:p>
            <a:pPr lvl="1"/>
            <a:r>
              <a:rPr lang="en-CA" sz="2400" dirty="0"/>
              <a:t>Use Case Maps Specification </a:t>
            </a:r>
            <a:r>
              <a:rPr lang="en-CA" sz="2400" dirty="0">
                <a:latin typeface="Symbol" charset="2"/>
              </a:rPr>
              <a:t>Þ</a:t>
            </a:r>
            <a:r>
              <a:rPr lang="en-CA" sz="2400" dirty="0"/>
              <a:t> ?</a:t>
            </a:r>
          </a:p>
          <a:p>
            <a:r>
              <a:rPr lang="en-CA" sz="2800" dirty="0"/>
              <a:t>Q2. What should the construction strategy be?</a:t>
            </a:r>
          </a:p>
          <a:p>
            <a:pPr lvl="1"/>
            <a:r>
              <a:rPr lang="en-CA" sz="2400" dirty="0"/>
              <a:t>Analytic approach</a:t>
            </a:r>
          </a:p>
          <a:p>
            <a:pPr lvl="2"/>
            <a:r>
              <a:rPr lang="en-CA" sz="2000" dirty="0"/>
              <a:t>build-and-test construction</a:t>
            </a:r>
          </a:p>
          <a:p>
            <a:pPr lvl="1"/>
            <a:r>
              <a:rPr lang="en-CA" sz="2400" dirty="0"/>
              <a:t>Synthetic approach</a:t>
            </a:r>
          </a:p>
          <a:p>
            <a:pPr lvl="2"/>
            <a:r>
              <a:rPr lang="en-CA" sz="2000" dirty="0"/>
              <a:t>scenarios "compiled" into new target model</a:t>
            </a:r>
          </a:p>
          <a:p>
            <a:pPr lvl="2"/>
            <a:r>
              <a:rPr lang="en-CA" sz="2000" dirty="0"/>
              <a:t>interactive or automated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B2390-45AA-BF48-B5D7-B63D922C5F93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4876800" y="1295400"/>
            <a:ext cx="4117975" cy="2908300"/>
            <a:chOff x="3072" y="175"/>
            <a:chExt cx="2594" cy="1832"/>
          </a:xfrm>
        </p:grpSpPr>
        <p:grpSp>
          <p:nvGrpSpPr>
            <p:cNvPr id="93187" name="Group 3"/>
            <p:cNvGrpSpPr>
              <a:grpSpLocks/>
            </p:cNvGrpSpPr>
            <p:nvPr/>
          </p:nvGrpSpPr>
          <p:grpSpPr bwMode="auto">
            <a:xfrm>
              <a:off x="3072" y="175"/>
              <a:ext cx="2594" cy="910"/>
              <a:chOff x="2734" y="242"/>
              <a:chExt cx="2594" cy="910"/>
            </a:xfrm>
          </p:grpSpPr>
          <p:grpSp>
            <p:nvGrpSpPr>
              <p:cNvPr id="93188" name="Group 4"/>
              <p:cNvGrpSpPr>
                <a:grpSpLocks/>
              </p:cNvGrpSpPr>
              <p:nvPr/>
            </p:nvGrpSpPr>
            <p:grpSpPr bwMode="auto">
              <a:xfrm>
                <a:off x="3032" y="288"/>
                <a:ext cx="1140" cy="864"/>
                <a:chOff x="1318" y="3114"/>
                <a:chExt cx="1140" cy="864"/>
              </a:xfrm>
            </p:grpSpPr>
            <p:sp>
              <p:nvSpPr>
                <p:cNvPr id="93189" name="Line 5"/>
                <p:cNvSpPr>
                  <a:spLocks noChangeShapeType="1"/>
                </p:cNvSpPr>
                <p:nvPr/>
              </p:nvSpPr>
              <p:spPr bwMode="auto">
                <a:xfrm>
                  <a:off x="1560" y="3600"/>
                  <a:ext cx="6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19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18" y="3408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19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150" y="3690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19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50" y="311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grpSp>
              <p:nvGrpSpPr>
                <p:cNvPr id="93193" name="Group 9"/>
                <p:cNvGrpSpPr>
                  <a:grpSpLocks/>
                </p:cNvGrpSpPr>
                <p:nvPr/>
              </p:nvGrpSpPr>
              <p:grpSpPr bwMode="auto">
                <a:xfrm>
                  <a:off x="1626" y="3528"/>
                  <a:ext cx="105" cy="144"/>
                  <a:chOff x="1763" y="3792"/>
                  <a:chExt cx="140" cy="192"/>
                </a:xfrm>
              </p:grpSpPr>
              <p:sp>
                <p:nvSpPr>
                  <p:cNvPr id="9319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763" y="3792"/>
                    <a:ext cx="14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3195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3" y="3888"/>
                    <a:ext cx="14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196" name="Arc 12"/>
                <p:cNvSpPr>
                  <a:spLocks/>
                </p:cNvSpPr>
                <p:nvPr/>
              </p:nvSpPr>
              <p:spPr bwMode="auto">
                <a:xfrm>
                  <a:off x="1878" y="3597"/>
                  <a:ext cx="144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197" name="Arc 13"/>
                <p:cNvSpPr>
                  <a:spLocks/>
                </p:cNvSpPr>
                <p:nvPr/>
              </p:nvSpPr>
              <p:spPr bwMode="auto">
                <a:xfrm flipV="1">
                  <a:off x="1878" y="3453"/>
                  <a:ext cx="144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198" name="Arc 14"/>
                <p:cNvSpPr>
                  <a:spLocks/>
                </p:cNvSpPr>
                <p:nvPr/>
              </p:nvSpPr>
              <p:spPr bwMode="auto">
                <a:xfrm flipH="1" flipV="1">
                  <a:off x="2022" y="3741"/>
                  <a:ext cx="144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199" name="Arc 15"/>
                <p:cNvSpPr>
                  <a:spLocks/>
                </p:cNvSpPr>
                <p:nvPr/>
              </p:nvSpPr>
              <p:spPr bwMode="auto">
                <a:xfrm flipH="1">
                  <a:off x="2022" y="3309"/>
                  <a:ext cx="144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0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50" y="3402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0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728" y="3264"/>
                  <a:ext cx="33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b="1" i="1"/>
                    <a:t>[C1]</a:t>
                  </a:r>
                </a:p>
              </p:txBody>
            </p:sp>
            <p:sp>
              <p:nvSpPr>
                <p:cNvPr id="9320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019" y="3408"/>
                  <a:ext cx="33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b="1" i="1"/>
                    <a:t>[C2]</a:t>
                  </a:r>
                </a:p>
              </p:txBody>
            </p:sp>
            <p:sp>
              <p:nvSpPr>
                <p:cNvPr id="9320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695" y="3672"/>
                  <a:ext cx="33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b="1" i="1"/>
                    <a:t>[C3]</a:t>
                  </a:r>
                </a:p>
              </p:txBody>
            </p:sp>
          </p:grpSp>
          <p:sp>
            <p:nvSpPr>
              <p:cNvPr id="93204" name="Text Box 20"/>
              <p:cNvSpPr txBox="1">
                <a:spLocks noChangeArrowheads="1"/>
              </p:cNvSpPr>
              <p:nvPr/>
            </p:nvSpPr>
            <p:spPr bwMode="auto">
              <a:xfrm>
                <a:off x="2734" y="242"/>
                <a:ext cx="724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400" b="1"/>
                  <a:t>OR-Fork</a:t>
                </a:r>
                <a:br>
                  <a:rPr lang="en-US" sz="1400" b="1"/>
                </a:br>
                <a:r>
                  <a:rPr lang="en-US" sz="1400" b="1"/>
                  <a:t>&amp; Guarding</a:t>
                </a:r>
                <a:br>
                  <a:rPr lang="en-US" sz="1400" b="1"/>
                </a:br>
                <a:r>
                  <a:rPr lang="en-US" sz="1400" b="1"/>
                  <a:t>Conditions</a:t>
                </a:r>
              </a:p>
            </p:txBody>
          </p:sp>
          <p:grpSp>
            <p:nvGrpSpPr>
              <p:cNvPr id="93205" name="Group 21"/>
              <p:cNvGrpSpPr>
                <a:grpSpLocks/>
              </p:cNvGrpSpPr>
              <p:nvPr/>
            </p:nvGrpSpPr>
            <p:grpSpPr bwMode="auto">
              <a:xfrm>
                <a:off x="4188" y="288"/>
                <a:ext cx="1140" cy="864"/>
                <a:chOff x="3216" y="3210"/>
                <a:chExt cx="1140" cy="864"/>
              </a:xfrm>
            </p:grpSpPr>
            <p:sp>
              <p:nvSpPr>
                <p:cNvPr id="9320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514" y="3696"/>
                  <a:ext cx="6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07" name="Text Box 23"/>
                <p:cNvSpPr txBox="1">
                  <a:spLocks noChangeArrowheads="1"/>
                </p:cNvSpPr>
                <p:nvPr/>
              </p:nvSpPr>
              <p:spPr bwMode="auto">
                <a:xfrm flipH="1">
                  <a:off x="4048" y="350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08" name="Text Box 24"/>
                <p:cNvSpPr txBox="1">
                  <a:spLocks noChangeArrowheads="1"/>
                </p:cNvSpPr>
                <p:nvPr/>
              </p:nvSpPr>
              <p:spPr bwMode="auto">
                <a:xfrm flipH="1">
                  <a:off x="3216" y="3786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09" name="Text Box 25"/>
                <p:cNvSpPr txBox="1">
                  <a:spLocks noChangeArrowheads="1"/>
                </p:cNvSpPr>
                <p:nvPr/>
              </p:nvSpPr>
              <p:spPr bwMode="auto">
                <a:xfrm flipH="1">
                  <a:off x="3216" y="3210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grpSp>
              <p:nvGrpSpPr>
                <p:cNvPr id="93210" name="Group 26"/>
                <p:cNvGrpSpPr>
                  <a:grpSpLocks/>
                </p:cNvGrpSpPr>
                <p:nvPr/>
              </p:nvGrpSpPr>
              <p:grpSpPr bwMode="auto">
                <a:xfrm>
                  <a:off x="3943" y="3624"/>
                  <a:ext cx="105" cy="144"/>
                  <a:chOff x="1763" y="3792"/>
                  <a:chExt cx="140" cy="192"/>
                </a:xfrm>
              </p:grpSpPr>
              <p:sp>
                <p:nvSpPr>
                  <p:cNvPr id="9321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763" y="3792"/>
                    <a:ext cx="14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321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3" y="3888"/>
                    <a:ext cx="14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213" name="Arc 29"/>
                <p:cNvSpPr>
                  <a:spLocks/>
                </p:cNvSpPr>
                <p:nvPr/>
              </p:nvSpPr>
              <p:spPr bwMode="auto">
                <a:xfrm flipH="1">
                  <a:off x="3652" y="3693"/>
                  <a:ext cx="144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14" name="Arc 30"/>
                <p:cNvSpPr>
                  <a:spLocks/>
                </p:cNvSpPr>
                <p:nvPr/>
              </p:nvSpPr>
              <p:spPr bwMode="auto">
                <a:xfrm flipH="1" flipV="1">
                  <a:off x="3652" y="3549"/>
                  <a:ext cx="144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15" name="Arc 31"/>
                <p:cNvSpPr>
                  <a:spLocks/>
                </p:cNvSpPr>
                <p:nvPr/>
              </p:nvSpPr>
              <p:spPr bwMode="auto">
                <a:xfrm flipV="1">
                  <a:off x="3508" y="3837"/>
                  <a:ext cx="144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16" name="Arc 32"/>
                <p:cNvSpPr>
                  <a:spLocks/>
                </p:cNvSpPr>
                <p:nvPr/>
              </p:nvSpPr>
              <p:spPr bwMode="auto">
                <a:xfrm>
                  <a:off x="3508" y="3405"/>
                  <a:ext cx="144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17" name="Text Box 33"/>
                <p:cNvSpPr txBox="1">
                  <a:spLocks noChangeArrowheads="1"/>
                </p:cNvSpPr>
                <p:nvPr/>
              </p:nvSpPr>
              <p:spPr bwMode="auto">
                <a:xfrm flipH="1">
                  <a:off x="3216" y="3498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93218" name="Text Box 34"/>
              <p:cNvSpPr txBox="1">
                <a:spLocks noChangeArrowheads="1"/>
              </p:cNvSpPr>
              <p:nvPr/>
            </p:nvSpPr>
            <p:spPr bwMode="auto">
              <a:xfrm>
                <a:off x="4745" y="462"/>
                <a:ext cx="5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b="1"/>
                  <a:t>OR-Join</a:t>
                </a:r>
              </a:p>
            </p:txBody>
          </p:sp>
        </p:grpSp>
        <p:grpSp>
          <p:nvGrpSpPr>
            <p:cNvPr id="93219" name="Group 35"/>
            <p:cNvGrpSpPr>
              <a:grpSpLocks/>
            </p:cNvGrpSpPr>
            <p:nvPr/>
          </p:nvGrpSpPr>
          <p:grpSpPr bwMode="auto">
            <a:xfrm>
              <a:off x="3340" y="1067"/>
              <a:ext cx="2319" cy="715"/>
              <a:chOff x="3010" y="1275"/>
              <a:chExt cx="2319" cy="715"/>
            </a:xfrm>
          </p:grpSpPr>
          <p:grpSp>
            <p:nvGrpSpPr>
              <p:cNvPr id="93220" name="Group 36"/>
              <p:cNvGrpSpPr>
                <a:grpSpLocks/>
              </p:cNvGrpSpPr>
              <p:nvPr/>
            </p:nvGrpSpPr>
            <p:grpSpPr bwMode="auto">
              <a:xfrm>
                <a:off x="3072" y="1276"/>
                <a:ext cx="1140" cy="714"/>
                <a:chOff x="135" y="3420"/>
                <a:chExt cx="1140" cy="714"/>
              </a:xfrm>
            </p:grpSpPr>
            <p:sp>
              <p:nvSpPr>
                <p:cNvPr id="93221" name="Line 37"/>
                <p:cNvSpPr>
                  <a:spLocks noChangeShapeType="1"/>
                </p:cNvSpPr>
                <p:nvPr/>
              </p:nvSpPr>
              <p:spPr bwMode="auto">
                <a:xfrm>
                  <a:off x="394" y="3837"/>
                  <a:ext cx="6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2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35" y="3645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2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967" y="3846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2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967" y="3420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grpSp>
              <p:nvGrpSpPr>
                <p:cNvPr id="93225" name="Group 41"/>
                <p:cNvGrpSpPr>
                  <a:grpSpLocks/>
                </p:cNvGrpSpPr>
                <p:nvPr/>
              </p:nvGrpSpPr>
              <p:grpSpPr bwMode="auto">
                <a:xfrm>
                  <a:off x="443" y="3765"/>
                  <a:ext cx="105" cy="144"/>
                  <a:chOff x="1763" y="3792"/>
                  <a:chExt cx="140" cy="192"/>
                </a:xfrm>
              </p:grpSpPr>
              <p:sp>
                <p:nvSpPr>
                  <p:cNvPr id="9322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763" y="3792"/>
                    <a:ext cx="14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3227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3" y="3888"/>
                    <a:ext cx="14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22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967" y="3639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29" name="Rectangle 45"/>
                <p:cNvSpPr>
                  <a:spLocks noChangeArrowheads="1"/>
                </p:cNvSpPr>
                <p:nvPr/>
              </p:nvSpPr>
              <p:spPr bwMode="auto">
                <a:xfrm>
                  <a:off x="720" y="3559"/>
                  <a:ext cx="35" cy="555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30" name="Line 46"/>
                <p:cNvSpPr>
                  <a:spLocks noChangeShapeType="1"/>
                </p:cNvSpPr>
                <p:nvPr/>
              </p:nvSpPr>
              <p:spPr bwMode="auto">
                <a:xfrm>
                  <a:off x="754" y="3621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31" name="Line 47"/>
                <p:cNvSpPr>
                  <a:spLocks noChangeShapeType="1"/>
                </p:cNvSpPr>
                <p:nvPr/>
              </p:nvSpPr>
              <p:spPr bwMode="auto">
                <a:xfrm>
                  <a:off x="754" y="4044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3232" name="Group 48"/>
              <p:cNvGrpSpPr>
                <a:grpSpLocks/>
              </p:cNvGrpSpPr>
              <p:nvPr/>
            </p:nvGrpSpPr>
            <p:grpSpPr bwMode="auto">
              <a:xfrm>
                <a:off x="4155" y="1275"/>
                <a:ext cx="1140" cy="714"/>
                <a:chOff x="2512" y="2580"/>
                <a:chExt cx="1140" cy="714"/>
              </a:xfrm>
            </p:grpSpPr>
            <p:sp>
              <p:nvSpPr>
                <p:cNvPr id="93233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2793" y="2997"/>
                  <a:ext cx="6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34" name="Text Box 50"/>
                <p:cNvSpPr txBox="1">
                  <a:spLocks noChangeArrowheads="1"/>
                </p:cNvSpPr>
                <p:nvPr/>
              </p:nvSpPr>
              <p:spPr bwMode="auto">
                <a:xfrm flipH="1">
                  <a:off x="3344" y="2805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35" name="Text Box 51"/>
                <p:cNvSpPr txBox="1">
                  <a:spLocks noChangeArrowheads="1"/>
                </p:cNvSpPr>
                <p:nvPr/>
              </p:nvSpPr>
              <p:spPr bwMode="auto">
                <a:xfrm flipH="1">
                  <a:off x="2512" y="3006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36" name="Text Box 52"/>
                <p:cNvSpPr txBox="1">
                  <a:spLocks noChangeArrowheads="1"/>
                </p:cNvSpPr>
                <p:nvPr/>
              </p:nvSpPr>
              <p:spPr bwMode="auto">
                <a:xfrm flipH="1">
                  <a:off x="2512" y="2580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grpSp>
              <p:nvGrpSpPr>
                <p:cNvPr id="93237" name="Group 53"/>
                <p:cNvGrpSpPr>
                  <a:grpSpLocks/>
                </p:cNvGrpSpPr>
                <p:nvPr/>
              </p:nvGrpSpPr>
              <p:grpSpPr bwMode="auto">
                <a:xfrm>
                  <a:off x="3239" y="2925"/>
                  <a:ext cx="105" cy="144"/>
                  <a:chOff x="1763" y="3792"/>
                  <a:chExt cx="140" cy="192"/>
                </a:xfrm>
              </p:grpSpPr>
              <p:sp>
                <p:nvSpPr>
                  <p:cNvPr id="93238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763" y="3792"/>
                    <a:ext cx="14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3239" name="Line 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3" y="3888"/>
                    <a:ext cx="14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240" name="Text Box 56"/>
                <p:cNvSpPr txBox="1">
                  <a:spLocks noChangeArrowheads="1"/>
                </p:cNvSpPr>
                <p:nvPr/>
              </p:nvSpPr>
              <p:spPr bwMode="auto">
                <a:xfrm flipH="1">
                  <a:off x="2512" y="2799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41" name="Rectangle 57"/>
                <p:cNvSpPr>
                  <a:spLocks noChangeArrowheads="1"/>
                </p:cNvSpPr>
                <p:nvPr/>
              </p:nvSpPr>
              <p:spPr bwMode="auto">
                <a:xfrm flipH="1">
                  <a:off x="3032" y="2719"/>
                  <a:ext cx="35" cy="555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42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793" y="2781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4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793" y="3204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3244" name="Text Box 60"/>
              <p:cNvSpPr txBox="1">
                <a:spLocks noChangeArrowheads="1"/>
              </p:cNvSpPr>
              <p:nvPr/>
            </p:nvSpPr>
            <p:spPr bwMode="auto">
              <a:xfrm>
                <a:off x="4704" y="1392"/>
                <a:ext cx="62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b="1"/>
                  <a:t>AND-Join</a:t>
                </a:r>
              </a:p>
            </p:txBody>
          </p:sp>
          <p:sp>
            <p:nvSpPr>
              <p:cNvPr id="93245" name="Text Box 61"/>
              <p:cNvSpPr txBox="1">
                <a:spLocks noChangeArrowheads="1"/>
              </p:cNvSpPr>
              <p:nvPr/>
            </p:nvSpPr>
            <p:spPr bwMode="auto">
              <a:xfrm>
                <a:off x="3010" y="1392"/>
                <a:ext cx="63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b="1"/>
                  <a:t>AND-Fork</a:t>
                </a:r>
              </a:p>
            </p:txBody>
          </p:sp>
        </p:grpSp>
        <p:sp>
          <p:nvSpPr>
            <p:cNvPr id="93246" name="Rectangle 62"/>
            <p:cNvSpPr>
              <a:spLocks noChangeArrowheads="1"/>
            </p:cNvSpPr>
            <p:nvPr/>
          </p:nvSpPr>
          <p:spPr bwMode="auto">
            <a:xfrm>
              <a:off x="3690" y="1776"/>
              <a:ext cx="1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(b) UCM Forks and Joins</a:t>
              </a:r>
            </a:p>
          </p:txBody>
        </p:sp>
      </p:grpSp>
      <p:grpSp>
        <p:nvGrpSpPr>
          <p:cNvPr id="93247" name="Group 63"/>
          <p:cNvGrpSpPr>
            <a:grpSpLocks/>
          </p:cNvGrpSpPr>
          <p:nvPr/>
        </p:nvGrpSpPr>
        <p:grpSpPr bwMode="auto">
          <a:xfrm>
            <a:off x="762000" y="601663"/>
            <a:ext cx="3692525" cy="2894012"/>
            <a:chOff x="174" y="328"/>
            <a:chExt cx="2326" cy="1823"/>
          </a:xfrm>
        </p:grpSpPr>
        <p:sp>
          <p:nvSpPr>
            <p:cNvPr id="93248" name="Oval 64"/>
            <p:cNvSpPr>
              <a:spLocks noChangeArrowheads="1"/>
            </p:cNvSpPr>
            <p:nvPr/>
          </p:nvSpPr>
          <p:spPr bwMode="auto">
            <a:xfrm>
              <a:off x="666" y="43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49" name="Rectangle 65"/>
            <p:cNvSpPr>
              <a:spLocks noChangeArrowheads="1"/>
            </p:cNvSpPr>
            <p:nvPr/>
          </p:nvSpPr>
          <p:spPr bwMode="auto">
            <a:xfrm>
              <a:off x="1495" y="389"/>
              <a:ext cx="48" cy="2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0" name="Line 66"/>
            <p:cNvSpPr>
              <a:spLocks noChangeShapeType="1"/>
            </p:cNvSpPr>
            <p:nvPr/>
          </p:nvSpPr>
          <p:spPr bwMode="auto">
            <a:xfrm>
              <a:off x="700" y="509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1" name="Text Box 67"/>
            <p:cNvSpPr txBox="1">
              <a:spLocks noChangeArrowheads="1"/>
            </p:cNvSpPr>
            <p:nvPr/>
          </p:nvSpPr>
          <p:spPr bwMode="auto">
            <a:xfrm>
              <a:off x="288" y="346"/>
              <a:ext cx="39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1"/>
                <a:t>Start</a:t>
              </a:r>
              <a:br>
                <a:rPr lang="en-US" sz="1400" b="1"/>
              </a:br>
              <a:r>
                <a:rPr lang="en-US" sz="1400" b="1"/>
                <a:t>Point</a:t>
              </a:r>
            </a:p>
          </p:txBody>
        </p:sp>
        <p:sp>
          <p:nvSpPr>
            <p:cNvPr id="93252" name="Text Box 68"/>
            <p:cNvSpPr txBox="1">
              <a:spLocks noChangeArrowheads="1"/>
            </p:cNvSpPr>
            <p:nvPr/>
          </p:nvSpPr>
          <p:spPr bwMode="auto">
            <a:xfrm>
              <a:off x="1536" y="346"/>
              <a:ext cx="39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1"/>
                <a:t>End</a:t>
              </a:r>
              <a:br>
                <a:rPr lang="en-US" sz="1400" b="1"/>
              </a:br>
              <a:r>
                <a:rPr lang="en-US" sz="1400" b="1"/>
                <a:t>Point</a:t>
              </a:r>
            </a:p>
          </p:txBody>
        </p:sp>
        <p:sp>
          <p:nvSpPr>
            <p:cNvPr id="93253" name="Text Box 69"/>
            <p:cNvSpPr txBox="1">
              <a:spLocks noChangeArrowheads="1"/>
            </p:cNvSpPr>
            <p:nvPr/>
          </p:nvSpPr>
          <p:spPr bwMode="auto">
            <a:xfrm>
              <a:off x="950" y="328"/>
              <a:ext cx="3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1"/>
                <a:t>Path</a:t>
              </a:r>
            </a:p>
          </p:txBody>
        </p:sp>
        <p:grpSp>
          <p:nvGrpSpPr>
            <p:cNvPr id="93254" name="Group 70"/>
            <p:cNvGrpSpPr>
              <a:grpSpLocks/>
            </p:cNvGrpSpPr>
            <p:nvPr/>
          </p:nvGrpSpPr>
          <p:grpSpPr bwMode="auto">
            <a:xfrm>
              <a:off x="684" y="984"/>
              <a:ext cx="105" cy="144"/>
              <a:chOff x="820" y="960"/>
              <a:chExt cx="140" cy="192"/>
            </a:xfrm>
          </p:grpSpPr>
          <p:sp>
            <p:nvSpPr>
              <p:cNvPr id="93255" name="Line 71"/>
              <p:cNvSpPr>
                <a:spLocks noChangeShapeType="1"/>
              </p:cNvSpPr>
              <p:nvPr/>
            </p:nvSpPr>
            <p:spPr bwMode="auto">
              <a:xfrm>
                <a:off x="820" y="960"/>
                <a:ext cx="14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56" name="Line 72"/>
              <p:cNvSpPr>
                <a:spLocks noChangeShapeType="1"/>
              </p:cNvSpPr>
              <p:nvPr/>
            </p:nvSpPr>
            <p:spPr bwMode="auto">
              <a:xfrm flipV="1">
                <a:off x="820" y="1056"/>
                <a:ext cx="14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257" name="Group 73"/>
            <p:cNvGrpSpPr>
              <a:grpSpLocks/>
            </p:cNvGrpSpPr>
            <p:nvPr/>
          </p:nvGrpSpPr>
          <p:grpSpPr bwMode="auto">
            <a:xfrm>
              <a:off x="174" y="864"/>
              <a:ext cx="1126" cy="288"/>
              <a:chOff x="190" y="864"/>
              <a:chExt cx="1126" cy="288"/>
            </a:xfrm>
          </p:grpSpPr>
          <p:sp>
            <p:nvSpPr>
              <p:cNvPr id="93258" name="Line 74"/>
              <p:cNvSpPr>
                <a:spLocks noChangeShapeType="1"/>
              </p:cNvSpPr>
              <p:nvPr/>
            </p:nvSpPr>
            <p:spPr bwMode="auto">
              <a:xfrm>
                <a:off x="432" y="1056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59" name="Text Box 75"/>
              <p:cNvSpPr txBox="1">
                <a:spLocks noChangeArrowheads="1"/>
              </p:cNvSpPr>
              <p:nvPr/>
            </p:nvSpPr>
            <p:spPr bwMode="auto">
              <a:xfrm>
                <a:off x="190" y="864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latin typeface="Times New Roman" charset="0"/>
                  </a:rPr>
                  <a:t>…</a:t>
                </a:r>
              </a:p>
            </p:txBody>
          </p:sp>
          <p:sp>
            <p:nvSpPr>
              <p:cNvPr id="93260" name="Text Box 76"/>
              <p:cNvSpPr txBox="1">
                <a:spLocks noChangeArrowheads="1"/>
              </p:cNvSpPr>
              <p:nvPr/>
            </p:nvSpPr>
            <p:spPr bwMode="auto">
              <a:xfrm>
                <a:off x="1008" y="864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latin typeface="Times New Roman" charset="0"/>
                  </a:rPr>
                  <a:t>…</a:t>
                </a:r>
              </a:p>
            </p:txBody>
          </p:sp>
        </p:grpSp>
        <p:grpSp>
          <p:nvGrpSpPr>
            <p:cNvPr id="93261" name="Group 77"/>
            <p:cNvGrpSpPr>
              <a:grpSpLocks/>
            </p:cNvGrpSpPr>
            <p:nvPr/>
          </p:nvGrpSpPr>
          <p:grpSpPr bwMode="auto">
            <a:xfrm>
              <a:off x="174" y="672"/>
              <a:ext cx="1126" cy="288"/>
              <a:chOff x="192" y="1104"/>
              <a:chExt cx="1126" cy="288"/>
            </a:xfrm>
          </p:grpSpPr>
          <p:grpSp>
            <p:nvGrpSpPr>
              <p:cNvPr id="93262" name="Group 78"/>
              <p:cNvGrpSpPr>
                <a:grpSpLocks/>
              </p:cNvGrpSpPr>
              <p:nvPr/>
            </p:nvGrpSpPr>
            <p:grpSpPr bwMode="auto">
              <a:xfrm>
                <a:off x="192" y="1104"/>
                <a:ext cx="1126" cy="288"/>
                <a:chOff x="190" y="864"/>
                <a:chExt cx="1126" cy="288"/>
              </a:xfrm>
            </p:grpSpPr>
            <p:sp>
              <p:nvSpPr>
                <p:cNvPr id="93263" name="Line 79"/>
                <p:cNvSpPr>
                  <a:spLocks noChangeShapeType="1"/>
                </p:cNvSpPr>
                <p:nvPr/>
              </p:nvSpPr>
              <p:spPr bwMode="auto">
                <a:xfrm>
                  <a:off x="432" y="1056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64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190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65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008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</p:grpSp>
          <p:grpSp>
            <p:nvGrpSpPr>
              <p:cNvPr id="93266" name="Group 82"/>
              <p:cNvGrpSpPr>
                <a:grpSpLocks/>
              </p:cNvGrpSpPr>
              <p:nvPr/>
            </p:nvGrpSpPr>
            <p:grpSpPr bwMode="auto">
              <a:xfrm>
                <a:off x="678" y="1248"/>
                <a:ext cx="104" cy="95"/>
                <a:chOff x="678" y="1248"/>
                <a:chExt cx="142" cy="96"/>
              </a:xfrm>
            </p:grpSpPr>
            <p:sp>
              <p:nvSpPr>
                <p:cNvPr id="93267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680" y="1248"/>
                  <a:ext cx="14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68" name="Line 84"/>
                <p:cNvSpPr>
                  <a:spLocks noChangeShapeType="1"/>
                </p:cNvSpPr>
                <p:nvPr/>
              </p:nvSpPr>
              <p:spPr bwMode="auto">
                <a:xfrm flipH="1" flipV="1">
                  <a:off x="678" y="1248"/>
                  <a:ext cx="14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93269" name="Text Box 85"/>
            <p:cNvSpPr txBox="1">
              <a:spLocks noChangeArrowheads="1"/>
            </p:cNvSpPr>
            <p:nvPr/>
          </p:nvSpPr>
          <p:spPr bwMode="auto">
            <a:xfrm>
              <a:off x="1212" y="768"/>
              <a:ext cx="8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Responsibility</a:t>
              </a:r>
            </a:p>
          </p:txBody>
        </p:sp>
        <p:sp>
          <p:nvSpPr>
            <p:cNvPr id="93270" name="Text Box 86"/>
            <p:cNvSpPr txBox="1">
              <a:spLocks noChangeArrowheads="1"/>
            </p:cNvSpPr>
            <p:nvPr/>
          </p:nvSpPr>
          <p:spPr bwMode="auto">
            <a:xfrm>
              <a:off x="1212" y="960"/>
              <a:ext cx="9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Direction Arrow</a:t>
              </a:r>
            </a:p>
          </p:txBody>
        </p:sp>
        <p:grpSp>
          <p:nvGrpSpPr>
            <p:cNvPr id="93271" name="Group 87"/>
            <p:cNvGrpSpPr>
              <a:grpSpLocks/>
            </p:cNvGrpSpPr>
            <p:nvPr/>
          </p:nvGrpSpPr>
          <p:grpSpPr bwMode="auto">
            <a:xfrm>
              <a:off x="174" y="1167"/>
              <a:ext cx="1126" cy="288"/>
              <a:chOff x="271" y="2688"/>
              <a:chExt cx="1126" cy="288"/>
            </a:xfrm>
          </p:grpSpPr>
          <p:grpSp>
            <p:nvGrpSpPr>
              <p:cNvPr id="93272" name="Group 88"/>
              <p:cNvGrpSpPr>
                <a:grpSpLocks/>
              </p:cNvGrpSpPr>
              <p:nvPr/>
            </p:nvGrpSpPr>
            <p:grpSpPr bwMode="auto">
              <a:xfrm>
                <a:off x="271" y="2688"/>
                <a:ext cx="1126" cy="288"/>
                <a:chOff x="190" y="864"/>
                <a:chExt cx="1126" cy="288"/>
              </a:xfrm>
            </p:grpSpPr>
            <p:sp>
              <p:nvSpPr>
                <p:cNvPr id="93273" name="Line 89"/>
                <p:cNvSpPr>
                  <a:spLocks noChangeShapeType="1"/>
                </p:cNvSpPr>
                <p:nvPr/>
              </p:nvSpPr>
              <p:spPr bwMode="auto">
                <a:xfrm>
                  <a:off x="432" y="1056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74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90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75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008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93276" name="AutoShape 92"/>
              <p:cNvSpPr>
                <a:spLocks noChangeArrowheads="1"/>
              </p:cNvSpPr>
              <p:nvPr/>
            </p:nvSpPr>
            <p:spPr bwMode="auto">
              <a:xfrm flipV="1">
                <a:off x="768" y="2697"/>
                <a:ext cx="122" cy="144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277" name="Text Box 93"/>
            <p:cNvSpPr txBox="1">
              <a:spLocks noChangeArrowheads="1"/>
            </p:cNvSpPr>
            <p:nvPr/>
          </p:nvSpPr>
          <p:spPr bwMode="auto">
            <a:xfrm>
              <a:off x="1212" y="1254"/>
              <a:ext cx="10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Timestamp Point</a:t>
              </a:r>
            </a:p>
          </p:txBody>
        </p:sp>
        <p:sp>
          <p:nvSpPr>
            <p:cNvPr id="93278" name="Text Box 94"/>
            <p:cNvSpPr txBox="1">
              <a:spLocks noChangeArrowheads="1"/>
            </p:cNvSpPr>
            <p:nvPr/>
          </p:nvSpPr>
          <p:spPr bwMode="auto">
            <a:xfrm>
              <a:off x="1212" y="1449"/>
              <a:ext cx="7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Failure Point</a:t>
              </a:r>
            </a:p>
          </p:txBody>
        </p:sp>
        <p:grpSp>
          <p:nvGrpSpPr>
            <p:cNvPr id="93279" name="Group 95"/>
            <p:cNvGrpSpPr>
              <a:grpSpLocks/>
            </p:cNvGrpSpPr>
            <p:nvPr/>
          </p:nvGrpSpPr>
          <p:grpSpPr bwMode="auto">
            <a:xfrm>
              <a:off x="174" y="1344"/>
              <a:ext cx="1126" cy="336"/>
              <a:chOff x="264" y="2976"/>
              <a:chExt cx="1126" cy="336"/>
            </a:xfrm>
          </p:grpSpPr>
          <p:grpSp>
            <p:nvGrpSpPr>
              <p:cNvPr id="93280" name="Group 96"/>
              <p:cNvGrpSpPr>
                <a:grpSpLocks/>
              </p:cNvGrpSpPr>
              <p:nvPr/>
            </p:nvGrpSpPr>
            <p:grpSpPr bwMode="auto">
              <a:xfrm>
                <a:off x="264" y="2976"/>
                <a:ext cx="1126" cy="288"/>
                <a:chOff x="190" y="864"/>
                <a:chExt cx="1126" cy="288"/>
              </a:xfrm>
            </p:grpSpPr>
            <p:sp>
              <p:nvSpPr>
                <p:cNvPr id="93281" name="Line 97"/>
                <p:cNvSpPr>
                  <a:spLocks noChangeShapeType="1"/>
                </p:cNvSpPr>
                <p:nvPr/>
              </p:nvSpPr>
              <p:spPr bwMode="auto">
                <a:xfrm>
                  <a:off x="432" y="1056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82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190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83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1008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93284" name="Line 100"/>
              <p:cNvSpPr>
                <a:spLocks noChangeShapeType="1"/>
              </p:cNvSpPr>
              <p:nvPr/>
            </p:nvSpPr>
            <p:spPr bwMode="auto">
              <a:xfrm>
                <a:off x="827" y="316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85" name="Line 101"/>
              <p:cNvSpPr>
                <a:spLocks noChangeShapeType="1"/>
              </p:cNvSpPr>
              <p:nvPr/>
            </p:nvSpPr>
            <p:spPr bwMode="auto">
              <a:xfrm>
                <a:off x="766" y="3216"/>
                <a:ext cx="12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86" name="Line 102"/>
              <p:cNvSpPr>
                <a:spLocks noChangeShapeType="1"/>
              </p:cNvSpPr>
              <p:nvPr/>
            </p:nvSpPr>
            <p:spPr bwMode="auto">
              <a:xfrm>
                <a:off x="797" y="3264"/>
                <a:ext cx="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87" name="Line 103"/>
              <p:cNvSpPr>
                <a:spLocks noChangeShapeType="1"/>
              </p:cNvSpPr>
              <p:nvPr/>
            </p:nvSpPr>
            <p:spPr bwMode="auto">
              <a:xfrm>
                <a:off x="812" y="3312"/>
                <a:ext cx="2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288" name="Text Box 104"/>
            <p:cNvSpPr txBox="1">
              <a:spLocks noChangeArrowheads="1"/>
            </p:cNvSpPr>
            <p:nvPr/>
          </p:nvSpPr>
          <p:spPr bwMode="auto">
            <a:xfrm>
              <a:off x="1212" y="1728"/>
              <a:ext cx="1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Shared Responsibility</a:t>
              </a:r>
            </a:p>
          </p:txBody>
        </p:sp>
        <p:grpSp>
          <p:nvGrpSpPr>
            <p:cNvPr id="93289" name="Group 105"/>
            <p:cNvGrpSpPr>
              <a:grpSpLocks/>
            </p:cNvGrpSpPr>
            <p:nvPr/>
          </p:nvGrpSpPr>
          <p:grpSpPr bwMode="auto">
            <a:xfrm>
              <a:off x="174" y="1623"/>
              <a:ext cx="1126" cy="288"/>
              <a:chOff x="292" y="3408"/>
              <a:chExt cx="1126" cy="288"/>
            </a:xfrm>
          </p:grpSpPr>
          <p:grpSp>
            <p:nvGrpSpPr>
              <p:cNvPr id="93290" name="Group 106"/>
              <p:cNvGrpSpPr>
                <a:grpSpLocks/>
              </p:cNvGrpSpPr>
              <p:nvPr/>
            </p:nvGrpSpPr>
            <p:grpSpPr bwMode="auto">
              <a:xfrm>
                <a:off x="292" y="3408"/>
                <a:ext cx="1126" cy="288"/>
                <a:chOff x="190" y="864"/>
                <a:chExt cx="1126" cy="288"/>
              </a:xfrm>
            </p:grpSpPr>
            <p:sp>
              <p:nvSpPr>
                <p:cNvPr id="93291" name="Line 107"/>
                <p:cNvSpPr>
                  <a:spLocks noChangeShapeType="1"/>
                </p:cNvSpPr>
                <p:nvPr/>
              </p:nvSpPr>
              <p:spPr bwMode="auto">
                <a:xfrm>
                  <a:off x="432" y="1056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92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190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293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1008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93294" name="Line 110"/>
              <p:cNvSpPr>
                <a:spLocks noChangeShapeType="1"/>
              </p:cNvSpPr>
              <p:nvPr/>
            </p:nvSpPr>
            <p:spPr bwMode="auto">
              <a:xfrm flipV="1">
                <a:off x="710" y="3513"/>
                <a:ext cx="0" cy="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95" name="Line 111"/>
              <p:cNvSpPr>
                <a:spLocks noChangeShapeType="1"/>
              </p:cNvSpPr>
              <p:nvPr/>
            </p:nvSpPr>
            <p:spPr bwMode="auto">
              <a:xfrm>
                <a:off x="702" y="3513"/>
                <a:ext cx="12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96" name="Line 112"/>
              <p:cNvSpPr>
                <a:spLocks noChangeShapeType="1"/>
              </p:cNvSpPr>
              <p:nvPr/>
            </p:nvSpPr>
            <p:spPr bwMode="auto">
              <a:xfrm>
                <a:off x="823" y="3513"/>
                <a:ext cx="0" cy="1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97" name="Line 113"/>
              <p:cNvSpPr>
                <a:spLocks noChangeShapeType="1"/>
              </p:cNvSpPr>
              <p:nvPr/>
            </p:nvSpPr>
            <p:spPr bwMode="auto">
              <a:xfrm flipV="1">
                <a:off x="948" y="3606"/>
                <a:ext cx="0" cy="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98" name="Line 114"/>
              <p:cNvSpPr>
                <a:spLocks noChangeShapeType="1"/>
              </p:cNvSpPr>
              <p:nvPr/>
            </p:nvSpPr>
            <p:spPr bwMode="auto">
              <a:xfrm>
                <a:off x="819" y="3686"/>
                <a:ext cx="12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299" name="Rectangle 115"/>
            <p:cNvSpPr>
              <a:spLocks noChangeArrowheads="1"/>
            </p:cNvSpPr>
            <p:nvPr/>
          </p:nvSpPr>
          <p:spPr bwMode="auto">
            <a:xfrm>
              <a:off x="656" y="1920"/>
              <a:ext cx="15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(a) UCM Path Elements</a:t>
              </a:r>
            </a:p>
          </p:txBody>
        </p:sp>
      </p:grpSp>
      <p:grpSp>
        <p:nvGrpSpPr>
          <p:cNvPr id="93300" name="Group 116"/>
          <p:cNvGrpSpPr>
            <a:grpSpLocks/>
          </p:cNvGrpSpPr>
          <p:nvPr/>
        </p:nvGrpSpPr>
        <p:grpSpPr bwMode="auto">
          <a:xfrm>
            <a:off x="36513" y="4713288"/>
            <a:ext cx="5526087" cy="1981200"/>
            <a:chOff x="2369" y="2592"/>
            <a:chExt cx="3481" cy="1248"/>
          </a:xfrm>
        </p:grpSpPr>
        <p:grpSp>
          <p:nvGrpSpPr>
            <p:cNvPr id="93301" name="Group 117"/>
            <p:cNvGrpSpPr>
              <a:grpSpLocks/>
            </p:cNvGrpSpPr>
            <p:nvPr/>
          </p:nvGrpSpPr>
          <p:grpSpPr bwMode="auto">
            <a:xfrm>
              <a:off x="2369" y="2617"/>
              <a:ext cx="1653" cy="843"/>
              <a:chOff x="3051" y="3189"/>
              <a:chExt cx="1653" cy="843"/>
            </a:xfrm>
          </p:grpSpPr>
          <p:sp>
            <p:nvSpPr>
              <p:cNvPr id="93302" name="Oval 118"/>
              <p:cNvSpPr>
                <a:spLocks noChangeArrowheads="1"/>
              </p:cNvSpPr>
              <p:nvPr/>
            </p:nvSpPr>
            <p:spPr bwMode="auto">
              <a:xfrm>
                <a:off x="3648" y="3897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03" name="Line 119"/>
              <p:cNvSpPr>
                <a:spLocks noChangeShapeType="1"/>
              </p:cNvSpPr>
              <p:nvPr/>
            </p:nvSpPr>
            <p:spPr bwMode="auto">
              <a:xfrm>
                <a:off x="3278" y="3539"/>
                <a:ext cx="113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04" name="Oval 120"/>
              <p:cNvSpPr>
                <a:spLocks noChangeArrowheads="1"/>
              </p:cNvSpPr>
              <p:nvPr/>
            </p:nvSpPr>
            <p:spPr bwMode="auto">
              <a:xfrm>
                <a:off x="3278" y="3482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05" name="Line 121"/>
              <p:cNvSpPr>
                <a:spLocks noChangeShapeType="1"/>
              </p:cNvSpPr>
              <p:nvPr/>
            </p:nvSpPr>
            <p:spPr bwMode="auto">
              <a:xfrm>
                <a:off x="4140" y="3762"/>
                <a:ext cx="0" cy="157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06" name="Text Box 122"/>
              <p:cNvSpPr txBox="1">
                <a:spLocks noChangeArrowheads="1"/>
              </p:cNvSpPr>
              <p:nvPr/>
            </p:nvSpPr>
            <p:spPr bwMode="auto">
              <a:xfrm>
                <a:off x="3436" y="3264"/>
                <a:ext cx="974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b="1"/>
                  <a:t>Waiting Place</a:t>
                </a:r>
              </a:p>
            </p:txBody>
          </p:sp>
          <p:sp>
            <p:nvSpPr>
              <p:cNvPr id="93307" name="Text Box 123"/>
              <p:cNvSpPr txBox="1">
                <a:spLocks noChangeArrowheads="1"/>
              </p:cNvSpPr>
              <p:nvPr/>
            </p:nvSpPr>
            <p:spPr bwMode="auto">
              <a:xfrm>
                <a:off x="3312" y="3671"/>
                <a:ext cx="864" cy="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200" b="1"/>
                  <a:t>Trigger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200" b="1"/>
                  <a:t>Path (</a:t>
                </a:r>
                <a:r>
                  <a:rPr lang="en-US" sz="1200" b="1" i="1"/>
                  <a:t>asynchronous</a:t>
                </a:r>
                <a:r>
                  <a:rPr lang="en-US" sz="1200" b="1"/>
                  <a:t>)</a:t>
                </a:r>
              </a:p>
            </p:txBody>
          </p:sp>
          <p:sp>
            <p:nvSpPr>
              <p:cNvPr id="93308" name="Text Box 124"/>
              <p:cNvSpPr txBox="1">
                <a:spLocks noChangeArrowheads="1"/>
              </p:cNvSpPr>
              <p:nvPr/>
            </p:nvSpPr>
            <p:spPr bwMode="auto">
              <a:xfrm>
                <a:off x="3051" y="3189"/>
                <a:ext cx="548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200" b="1"/>
                  <a:t>Waiting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200" b="1"/>
                  <a:t>Path</a:t>
                </a:r>
              </a:p>
            </p:txBody>
          </p:sp>
          <p:sp>
            <p:nvSpPr>
              <p:cNvPr id="93309" name="Text Box 125"/>
              <p:cNvSpPr txBox="1">
                <a:spLocks noChangeArrowheads="1"/>
              </p:cNvSpPr>
              <p:nvPr/>
            </p:nvSpPr>
            <p:spPr bwMode="auto">
              <a:xfrm>
                <a:off x="3952" y="3572"/>
                <a:ext cx="752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sz="1200" b="1"/>
                  <a:t>Continuation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sz="1200" b="1"/>
                  <a:t>Path</a:t>
                </a:r>
              </a:p>
            </p:txBody>
          </p:sp>
          <p:sp>
            <p:nvSpPr>
              <p:cNvPr id="93310" name="Oval 126"/>
              <p:cNvSpPr>
                <a:spLocks noChangeAspect="1" noChangeArrowheads="1"/>
              </p:cNvSpPr>
              <p:nvPr/>
            </p:nvSpPr>
            <p:spPr bwMode="auto">
              <a:xfrm>
                <a:off x="3778" y="3480"/>
                <a:ext cx="116" cy="11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11" name="Freeform 127"/>
              <p:cNvSpPr>
                <a:spLocks/>
              </p:cNvSpPr>
              <p:nvPr/>
            </p:nvSpPr>
            <p:spPr bwMode="auto">
              <a:xfrm>
                <a:off x="3696" y="3600"/>
                <a:ext cx="432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48" y="144"/>
                  </a:cxn>
                  <a:cxn ang="0">
                    <a:pos x="96" y="48"/>
                  </a:cxn>
                  <a:cxn ang="0">
                    <a:pos x="144" y="0"/>
                  </a:cxn>
                  <a:cxn ang="0">
                    <a:pos x="192" y="48"/>
                  </a:cxn>
                  <a:cxn ang="0">
                    <a:pos x="288" y="192"/>
                  </a:cxn>
                  <a:cxn ang="0">
                    <a:pos x="384" y="240"/>
                  </a:cxn>
                  <a:cxn ang="0">
                    <a:pos x="432" y="240"/>
                  </a:cxn>
                </a:cxnLst>
                <a:rect l="0" t="0" r="r" b="b"/>
                <a:pathLst>
                  <a:path w="432" h="336">
                    <a:moveTo>
                      <a:pt x="0" y="336"/>
                    </a:moveTo>
                    <a:cubicBezTo>
                      <a:pt x="16" y="264"/>
                      <a:pt x="32" y="192"/>
                      <a:pt x="48" y="144"/>
                    </a:cubicBezTo>
                    <a:cubicBezTo>
                      <a:pt x="64" y="96"/>
                      <a:pt x="80" y="72"/>
                      <a:pt x="96" y="48"/>
                    </a:cubicBezTo>
                    <a:cubicBezTo>
                      <a:pt x="112" y="24"/>
                      <a:pt x="128" y="0"/>
                      <a:pt x="144" y="0"/>
                    </a:cubicBezTo>
                    <a:cubicBezTo>
                      <a:pt x="160" y="0"/>
                      <a:pt x="168" y="16"/>
                      <a:pt x="192" y="48"/>
                    </a:cubicBezTo>
                    <a:cubicBezTo>
                      <a:pt x="216" y="80"/>
                      <a:pt x="256" y="160"/>
                      <a:pt x="288" y="192"/>
                    </a:cubicBezTo>
                    <a:cubicBezTo>
                      <a:pt x="320" y="224"/>
                      <a:pt x="360" y="232"/>
                      <a:pt x="384" y="240"/>
                    </a:cubicBezTo>
                    <a:cubicBezTo>
                      <a:pt x="408" y="248"/>
                      <a:pt x="420" y="244"/>
                      <a:pt x="432" y="240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12" name="Line 128"/>
              <p:cNvSpPr>
                <a:spLocks noChangeShapeType="1"/>
              </p:cNvSpPr>
              <p:nvPr/>
            </p:nvSpPr>
            <p:spPr bwMode="auto">
              <a:xfrm>
                <a:off x="4416" y="3456"/>
                <a:ext cx="0" cy="157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313" name="Group 129"/>
            <p:cNvGrpSpPr>
              <a:grpSpLocks/>
            </p:cNvGrpSpPr>
            <p:nvPr/>
          </p:nvGrpSpPr>
          <p:grpSpPr bwMode="auto">
            <a:xfrm>
              <a:off x="3978" y="2592"/>
              <a:ext cx="1872" cy="889"/>
              <a:chOff x="2976" y="2160"/>
              <a:chExt cx="1872" cy="889"/>
            </a:xfrm>
          </p:grpSpPr>
          <p:sp>
            <p:nvSpPr>
              <p:cNvPr id="93314" name="Oval 130"/>
              <p:cNvSpPr>
                <a:spLocks noChangeArrowheads="1"/>
              </p:cNvSpPr>
              <p:nvPr/>
            </p:nvSpPr>
            <p:spPr bwMode="auto">
              <a:xfrm>
                <a:off x="3703" y="2907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15" name="Line 131"/>
              <p:cNvSpPr>
                <a:spLocks noChangeShapeType="1"/>
              </p:cNvSpPr>
              <p:nvPr/>
            </p:nvSpPr>
            <p:spPr bwMode="auto">
              <a:xfrm flipV="1">
                <a:off x="3760" y="2607"/>
                <a:ext cx="0" cy="3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16" name="Line 132"/>
              <p:cNvSpPr>
                <a:spLocks noChangeShapeType="1"/>
              </p:cNvSpPr>
              <p:nvPr/>
            </p:nvSpPr>
            <p:spPr bwMode="auto">
              <a:xfrm>
                <a:off x="3203" y="2549"/>
                <a:ext cx="113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17" name="Oval 133"/>
              <p:cNvSpPr>
                <a:spLocks noChangeArrowheads="1"/>
              </p:cNvSpPr>
              <p:nvPr/>
            </p:nvSpPr>
            <p:spPr bwMode="auto">
              <a:xfrm>
                <a:off x="3203" y="2492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18" name="Line 134"/>
              <p:cNvSpPr>
                <a:spLocks noChangeShapeType="1"/>
              </p:cNvSpPr>
              <p:nvPr/>
            </p:nvSpPr>
            <p:spPr bwMode="auto">
              <a:xfrm rot="5400000">
                <a:off x="3760" y="2559"/>
                <a:ext cx="0" cy="157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19" name="Text Box 135"/>
              <p:cNvSpPr txBox="1">
                <a:spLocks noChangeArrowheads="1"/>
              </p:cNvSpPr>
              <p:nvPr/>
            </p:nvSpPr>
            <p:spPr bwMode="auto">
              <a:xfrm>
                <a:off x="3477" y="2298"/>
                <a:ext cx="536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b="1"/>
                  <a:t>Timer</a:t>
                </a:r>
              </a:p>
            </p:txBody>
          </p:sp>
          <p:sp>
            <p:nvSpPr>
              <p:cNvPr id="93320" name="Text Box 136"/>
              <p:cNvSpPr txBox="1">
                <a:spLocks noChangeArrowheads="1"/>
              </p:cNvSpPr>
              <p:nvPr/>
            </p:nvSpPr>
            <p:spPr bwMode="auto">
              <a:xfrm>
                <a:off x="3216" y="2688"/>
                <a:ext cx="832" cy="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200" b="1"/>
                  <a:t>Timer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200" b="1"/>
                  <a:t>Release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200" b="1"/>
                  <a:t>(</a:t>
                </a:r>
                <a:r>
                  <a:rPr lang="en-US" sz="1200" b="1" i="1"/>
                  <a:t>synchronous</a:t>
                </a:r>
                <a:r>
                  <a:rPr lang="en-US" sz="1200" b="1"/>
                  <a:t>)</a:t>
                </a:r>
              </a:p>
            </p:txBody>
          </p:sp>
          <p:sp>
            <p:nvSpPr>
              <p:cNvPr id="93321" name="Text Box 137"/>
              <p:cNvSpPr txBox="1">
                <a:spLocks noChangeArrowheads="1"/>
              </p:cNvSpPr>
              <p:nvPr/>
            </p:nvSpPr>
            <p:spPr bwMode="auto">
              <a:xfrm>
                <a:off x="2976" y="2199"/>
                <a:ext cx="548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200" b="1"/>
                  <a:t>Waiting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200" b="1"/>
                  <a:t>Path</a:t>
                </a:r>
              </a:p>
            </p:txBody>
          </p:sp>
          <p:sp>
            <p:nvSpPr>
              <p:cNvPr id="93322" name="Text Box 138"/>
              <p:cNvSpPr txBox="1">
                <a:spLocks noChangeArrowheads="1"/>
              </p:cNvSpPr>
              <p:nvPr/>
            </p:nvSpPr>
            <p:spPr bwMode="auto">
              <a:xfrm>
                <a:off x="3808" y="2564"/>
                <a:ext cx="752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sz="1200" b="1"/>
                  <a:t>Continuation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sz="1200" b="1"/>
                  <a:t>Path</a:t>
                </a:r>
              </a:p>
            </p:txBody>
          </p:sp>
          <p:sp>
            <p:nvSpPr>
              <p:cNvPr id="93323" name="Freeform 139"/>
              <p:cNvSpPr>
                <a:spLocks/>
              </p:cNvSpPr>
              <p:nvPr/>
            </p:nvSpPr>
            <p:spPr bwMode="auto">
              <a:xfrm>
                <a:off x="3781" y="2323"/>
                <a:ext cx="444" cy="214"/>
              </a:xfrm>
              <a:custGeom>
                <a:avLst/>
                <a:gdLst/>
                <a:ahLst/>
                <a:cxnLst>
                  <a:cxn ang="0">
                    <a:pos x="0" y="344"/>
                  </a:cxn>
                  <a:cxn ang="0">
                    <a:pos x="397" y="106"/>
                  </a:cxn>
                  <a:cxn ang="0">
                    <a:pos x="383" y="225"/>
                  </a:cxn>
                  <a:cxn ang="0">
                    <a:pos x="714" y="0"/>
                  </a:cxn>
                </a:cxnLst>
                <a:rect l="0" t="0" r="r" b="b"/>
                <a:pathLst>
                  <a:path w="714" h="344">
                    <a:moveTo>
                      <a:pt x="0" y="344"/>
                    </a:moveTo>
                    <a:lnTo>
                      <a:pt x="397" y="106"/>
                    </a:lnTo>
                    <a:lnTo>
                      <a:pt x="383" y="225"/>
                    </a:lnTo>
                    <a:lnTo>
                      <a:pt x="714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24" name="Text Box 140"/>
              <p:cNvSpPr txBox="1">
                <a:spLocks noChangeArrowheads="1"/>
              </p:cNvSpPr>
              <p:nvPr/>
            </p:nvSpPr>
            <p:spPr bwMode="auto">
              <a:xfrm>
                <a:off x="4169" y="2160"/>
                <a:ext cx="679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200" b="1"/>
                  <a:t>Timeout Path</a:t>
                </a:r>
              </a:p>
            </p:txBody>
          </p:sp>
          <p:grpSp>
            <p:nvGrpSpPr>
              <p:cNvPr id="93325" name="Group 141"/>
              <p:cNvGrpSpPr>
                <a:grpSpLocks/>
              </p:cNvGrpSpPr>
              <p:nvPr/>
            </p:nvGrpSpPr>
            <p:grpSpPr bwMode="auto">
              <a:xfrm>
                <a:off x="3703" y="2490"/>
                <a:ext cx="116" cy="117"/>
                <a:chOff x="1776" y="1249"/>
                <a:chExt cx="187" cy="187"/>
              </a:xfrm>
            </p:grpSpPr>
            <p:sp>
              <p:nvSpPr>
                <p:cNvPr id="93326" name="Oval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1776" y="1249"/>
                  <a:ext cx="187" cy="187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93327" name="Group 143"/>
                <p:cNvGrpSpPr>
                  <a:grpSpLocks noChangeAspect="1"/>
                </p:cNvGrpSpPr>
                <p:nvPr/>
              </p:nvGrpSpPr>
              <p:grpSpPr bwMode="auto">
                <a:xfrm>
                  <a:off x="1858" y="1279"/>
                  <a:ext cx="83" cy="82"/>
                  <a:chOff x="1400" y="13216"/>
                  <a:chExt cx="196" cy="154"/>
                </a:xfrm>
              </p:grpSpPr>
              <p:sp>
                <p:nvSpPr>
                  <p:cNvPr id="93328" name="Line 1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00" y="13216"/>
                    <a:ext cx="0" cy="14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3329" name="Line 1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00" y="13370"/>
                    <a:ext cx="196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3330" name="Line 146"/>
              <p:cNvSpPr>
                <a:spLocks noChangeShapeType="1"/>
              </p:cNvSpPr>
              <p:nvPr/>
            </p:nvSpPr>
            <p:spPr bwMode="auto">
              <a:xfrm>
                <a:off x="4320" y="2466"/>
                <a:ext cx="0" cy="157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31" name="Rectangle 147"/>
            <p:cNvSpPr>
              <a:spLocks noChangeArrowheads="1"/>
            </p:cNvSpPr>
            <p:nvPr/>
          </p:nvSpPr>
          <p:spPr bwMode="auto">
            <a:xfrm>
              <a:off x="2952" y="3609"/>
              <a:ext cx="22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(e) UCM Waiting Places and Timers</a:t>
              </a:r>
            </a:p>
          </p:txBody>
        </p:sp>
      </p:grpSp>
      <p:grpSp>
        <p:nvGrpSpPr>
          <p:cNvPr id="93332" name="Group 148"/>
          <p:cNvGrpSpPr>
            <a:grpSpLocks/>
          </p:cNvGrpSpPr>
          <p:nvPr/>
        </p:nvGrpSpPr>
        <p:grpSpPr bwMode="auto">
          <a:xfrm>
            <a:off x="5562600" y="4675188"/>
            <a:ext cx="3048000" cy="1814512"/>
            <a:chOff x="240" y="2256"/>
            <a:chExt cx="1920" cy="1143"/>
          </a:xfrm>
        </p:grpSpPr>
        <p:grpSp>
          <p:nvGrpSpPr>
            <p:cNvPr id="93333" name="Group 149"/>
            <p:cNvGrpSpPr>
              <a:grpSpLocks/>
            </p:cNvGrpSpPr>
            <p:nvPr/>
          </p:nvGrpSpPr>
          <p:grpSpPr bwMode="auto">
            <a:xfrm>
              <a:off x="240" y="2256"/>
              <a:ext cx="1126" cy="312"/>
              <a:chOff x="149" y="1728"/>
              <a:chExt cx="1126" cy="312"/>
            </a:xfrm>
          </p:grpSpPr>
          <p:grpSp>
            <p:nvGrpSpPr>
              <p:cNvPr id="93334" name="Group 150"/>
              <p:cNvGrpSpPr>
                <a:grpSpLocks/>
              </p:cNvGrpSpPr>
              <p:nvPr/>
            </p:nvGrpSpPr>
            <p:grpSpPr bwMode="auto">
              <a:xfrm>
                <a:off x="149" y="1728"/>
                <a:ext cx="1126" cy="288"/>
                <a:chOff x="190" y="864"/>
                <a:chExt cx="1126" cy="288"/>
              </a:xfrm>
            </p:grpSpPr>
            <p:sp>
              <p:nvSpPr>
                <p:cNvPr id="93335" name="Line 151"/>
                <p:cNvSpPr>
                  <a:spLocks noChangeShapeType="1"/>
                </p:cNvSpPr>
                <p:nvPr/>
              </p:nvSpPr>
              <p:spPr bwMode="auto">
                <a:xfrm>
                  <a:off x="432" y="1056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336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190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337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1008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93338" name="AutoShape 154"/>
              <p:cNvSpPr>
                <a:spLocks noChangeArrowheads="1"/>
              </p:cNvSpPr>
              <p:nvPr/>
            </p:nvSpPr>
            <p:spPr bwMode="auto">
              <a:xfrm>
                <a:off x="588" y="1794"/>
                <a:ext cx="246" cy="24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39" name="Text Box 155"/>
              <p:cNvSpPr txBox="1">
                <a:spLocks noChangeArrowheads="1"/>
              </p:cNvSpPr>
              <p:nvPr/>
            </p:nvSpPr>
            <p:spPr bwMode="auto">
              <a:xfrm>
                <a:off x="354" y="1776"/>
                <a:ext cx="27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 b="1" i="1">
                    <a:solidFill>
                      <a:schemeClr val="bg2"/>
                    </a:solidFill>
                    <a:latin typeface="Times New Roman" charset="0"/>
                  </a:rPr>
                  <a:t>IN1</a:t>
                </a:r>
              </a:p>
            </p:txBody>
          </p:sp>
          <p:sp>
            <p:nvSpPr>
              <p:cNvPr id="93340" name="Text Box 156"/>
              <p:cNvSpPr txBox="1">
                <a:spLocks noChangeArrowheads="1"/>
              </p:cNvSpPr>
              <p:nvPr/>
            </p:nvSpPr>
            <p:spPr bwMode="auto">
              <a:xfrm>
                <a:off x="788" y="1776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 b="1" i="1">
                    <a:solidFill>
                      <a:schemeClr val="bg2"/>
                    </a:solidFill>
                    <a:latin typeface="Times New Roman" charset="0"/>
                  </a:rPr>
                  <a:t>OUT1</a:t>
                </a:r>
              </a:p>
            </p:txBody>
          </p:sp>
        </p:grpSp>
        <p:sp>
          <p:nvSpPr>
            <p:cNvPr id="93341" name="Text Box 157"/>
            <p:cNvSpPr txBox="1">
              <a:spLocks noChangeArrowheads="1"/>
            </p:cNvSpPr>
            <p:nvPr/>
          </p:nvSpPr>
          <p:spPr bwMode="auto">
            <a:xfrm>
              <a:off x="1265" y="2304"/>
              <a:ext cx="84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Static Stub &amp; </a:t>
              </a:r>
              <a:br>
                <a:rPr lang="en-US" sz="1400" b="1"/>
              </a:br>
              <a:r>
                <a:rPr lang="en-US" sz="1400" b="1"/>
                <a:t>Segments ID</a:t>
              </a:r>
            </a:p>
          </p:txBody>
        </p:sp>
        <p:sp>
          <p:nvSpPr>
            <p:cNvPr id="93342" name="Text Box 158"/>
            <p:cNvSpPr txBox="1">
              <a:spLocks noChangeArrowheads="1"/>
            </p:cNvSpPr>
            <p:nvPr/>
          </p:nvSpPr>
          <p:spPr bwMode="auto">
            <a:xfrm>
              <a:off x="1272" y="2666"/>
              <a:ext cx="8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Dynamic Stub</a:t>
              </a:r>
            </a:p>
          </p:txBody>
        </p:sp>
        <p:grpSp>
          <p:nvGrpSpPr>
            <p:cNvPr id="93343" name="Group 159"/>
            <p:cNvGrpSpPr>
              <a:grpSpLocks/>
            </p:cNvGrpSpPr>
            <p:nvPr/>
          </p:nvGrpSpPr>
          <p:grpSpPr bwMode="auto">
            <a:xfrm>
              <a:off x="243" y="2570"/>
              <a:ext cx="1126" cy="310"/>
              <a:chOff x="150" y="1940"/>
              <a:chExt cx="1126" cy="310"/>
            </a:xfrm>
          </p:grpSpPr>
          <p:sp>
            <p:nvSpPr>
              <p:cNvPr id="93344" name="Text Box 160"/>
              <p:cNvSpPr txBox="1">
                <a:spLocks noChangeArrowheads="1"/>
              </p:cNvSpPr>
              <p:nvPr/>
            </p:nvSpPr>
            <p:spPr bwMode="auto">
              <a:xfrm>
                <a:off x="354" y="1986"/>
                <a:ext cx="27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 b="1" i="1">
                    <a:solidFill>
                      <a:schemeClr val="bg2"/>
                    </a:solidFill>
                    <a:latin typeface="Times New Roman" charset="0"/>
                  </a:rPr>
                  <a:t>IN1</a:t>
                </a:r>
              </a:p>
            </p:txBody>
          </p:sp>
          <p:sp>
            <p:nvSpPr>
              <p:cNvPr id="93345" name="Text Box 161"/>
              <p:cNvSpPr txBox="1">
                <a:spLocks noChangeArrowheads="1"/>
              </p:cNvSpPr>
              <p:nvPr/>
            </p:nvSpPr>
            <p:spPr bwMode="auto">
              <a:xfrm>
                <a:off x="788" y="1986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 b="1" i="1">
                    <a:solidFill>
                      <a:schemeClr val="bg2"/>
                    </a:solidFill>
                    <a:latin typeface="Times New Roman" charset="0"/>
                  </a:rPr>
                  <a:t>OUT1</a:t>
                </a:r>
              </a:p>
            </p:txBody>
          </p:sp>
          <p:grpSp>
            <p:nvGrpSpPr>
              <p:cNvPr id="93346" name="Group 162"/>
              <p:cNvGrpSpPr>
                <a:grpSpLocks/>
              </p:cNvGrpSpPr>
              <p:nvPr/>
            </p:nvGrpSpPr>
            <p:grpSpPr bwMode="auto">
              <a:xfrm>
                <a:off x="150" y="1940"/>
                <a:ext cx="1126" cy="288"/>
                <a:chOff x="190" y="864"/>
                <a:chExt cx="1126" cy="288"/>
              </a:xfrm>
            </p:grpSpPr>
            <p:sp>
              <p:nvSpPr>
                <p:cNvPr id="93347" name="Line 163"/>
                <p:cNvSpPr>
                  <a:spLocks noChangeShapeType="1"/>
                </p:cNvSpPr>
                <p:nvPr/>
              </p:nvSpPr>
              <p:spPr bwMode="auto">
                <a:xfrm>
                  <a:off x="432" y="1056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34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190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  <p:sp>
              <p:nvSpPr>
                <p:cNvPr id="93349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1008" y="864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93350" name="AutoShape 166"/>
              <p:cNvSpPr>
                <a:spLocks noChangeArrowheads="1"/>
              </p:cNvSpPr>
              <p:nvPr/>
            </p:nvSpPr>
            <p:spPr bwMode="auto">
              <a:xfrm>
                <a:off x="588" y="2004"/>
                <a:ext cx="246" cy="24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351" name="Group 167"/>
            <p:cNvGrpSpPr>
              <a:grpSpLocks/>
            </p:cNvGrpSpPr>
            <p:nvPr/>
          </p:nvGrpSpPr>
          <p:grpSpPr bwMode="auto">
            <a:xfrm>
              <a:off x="288" y="2880"/>
              <a:ext cx="1872" cy="240"/>
              <a:chOff x="144" y="2328"/>
              <a:chExt cx="1872" cy="240"/>
            </a:xfrm>
          </p:grpSpPr>
          <p:sp>
            <p:nvSpPr>
              <p:cNvPr id="93352" name="Oval 168"/>
              <p:cNvSpPr>
                <a:spLocks noChangeArrowheads="1"/>
              </p:cNvSpPr>
              <p:nvPr/>
            </p:nvSpPr>
            <p:spPr bwMode="auto">
              <a:xfrm>
                <a:off x="568" y="2373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53" name="Rectangle 169"/>
              <p:cNvSpPr>
                <a:spLocks noChangeArrowheads="1"/>
              </p:cNvSpPr>
              <p:nvPr/>
            </p:nvSpPr>
            <p:spPr bwMode="auto">
              <a:xfrm>
                <a:off x="1397" y="2328"/>
                <a:ext cx="48" cy="240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54" name="Line 170"/>
              <p:cNvSpPr>
                <a:spLocks noChangeShapeType="1"/>
              </p:cNvSpPr>
              <p:nvPr/>
            </p:nvSpPr>
            <p:spPr bwMode="auto">
              <a:xfrm>
                <a:off x="602" y="2448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55" name="Text Box 171"/>
              <p:cNvSpPr txBox="1">
                <a:spLocks noChangeArrowheads="1"/>
              </p:cNvSpPr>
              <p:nvPr/>
            </p:nvSpPr>
            <p:spPr bwMode="auto">
              <a:xfrm>
                <a:off x="144" y="2352"/>
                <a:ext cx="4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400" b="1"/>
                  <a:t>S{IN1}</a:t>
                </a:r>
              </a:p>
            </p:txBody>
          </p:sp>
          <p:sp>
            <p:nvSpPr>
              <p:cNvPr id="93356" name="Text Box 172"/>
              <p:cNvSpPr txBox="1">
                <a:spLocks noChangeArrowheads="1"/>
              </p:cNvSpPr>
              <p:nvPr/>
            </p:nvSpPr>
            <p:spPr bwMode="auto">
              <a:xfrm>
                <a:off x="1439" y="2352"/>
                <a:ext cx="5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400" b="1"/>
                  <a:t>E{OUT1}</a:t>
                </a:r>
              </a:p>
            </p:txBody>
          </p:sp>
        </p:grpSp>
        <p:sp>
          <p:nvSpPr>
            <p:cNvPr id="93357" name="Rectangle 173"/>
            <p:cNvSpPr>
              <a:spLocks noChangeArrowheads="1"/>
            </p:cNvSpPr>
            <p:nvPr/>
          </p:nvSpPr>
          <p:spPr bwMode="auto">
            <a:xfrm>
              <a:off x="342" y="3168"/>
              <a:ext cx="1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(d) UCM Stubs and Plug-ins</a:t>
              </a:r>
            </a:p>
          </p:txBody>
        </p:sp>
        <p:sp>
          <p:nvSpPr>
            <p:cNvPr id="93358" name="Text Box 174"/>
            <p:cNvSpPr txBox="1">
              <a:spLocks noChangeArrowheads="1"/>
            </p:cNvSpPr>
            <p:nvPr/>
          </p:nvSpPr>
          <p:spPr bwMode="auto">
            <a:xfrm>
              <a:off x="806" y="2994"/>
              <a:ext cx="7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Plug-in Map</a:t>
              </a:r>
            </a:p>
          </p:txBody>
        </p:sp>
      </p:grpSp>
      <p:grpSp>
        <p:nvGrpSpPr>
          <p:cNvPr id="93359" name="Group 175"/>
          <p:cNvGrpSpPr>
            <a:grpSpLocks/>
          </p:cNvGrpSpPr>
          <p:nvPr/>
        </p:nvGrpSpPr>
        <p:grpSpPr bwMode="auto">
          <a:xfrm>
            <a:off x="998538" y="3621088"/>
            <a:ext cx="2446337" cy="1255712"/>
            <a:chOff x="629" y="1950"/>
            <a:chExt cx="1541" cy="791"/>
          </a:xfrm>
        </p:grpSpPr>
        <p:sp>
          <p:nvSpPr>
            <p:cNvPr id="93360" name="Rectangle 176"/>
            <p:cNvSpPr>
              <a:spLocks noChangeArrowheads="1"/>
            </p:cNvSpPr>
            <p:nvPr/>
          </p:nvSpPr>
          <p:spPr bwMode="auto">
            <a:xfrm>
              <a:off x="698" y="2510"/>
              <a:ext cx="1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(c) UCM Components</a:t>
              </a:r>
            </a:p>
          </p:txBody>
        </p:sp>
        <p:grpSp>
          <p:nvGrpSpPr>
            <p:cNvPr id="93361" name="Group 177"/>
            <p:cNvGrpSpPr>
              <a:grpSpLocks/>
            </p:cNvGrpSpPr>
            <p:nvPr/>
          </p:nvGrpSpPr>
          <p:grpSpPr bwMode="auto">
            <a:xfrm>
              <a:off x="629" y="1950"/>
              <a:ext cx="1541" cy="547"/>
              <a:chOff x="620" y="1950"/>
              <a:chExt cx="1541" cy="547"/>
            </a:xfrm>
          </p:grpSpPr>
          <p:grpSp>
            <p:nvGrpSpPr>
              <p:cNvPr id="93362" name="Group 178"/>
              <p:cNvGrpSpPr>
                <a:grpSpLocks/>
              </p:cNvGrpSpPr>
              <p:nvPr/>
            </p:nvGrpSpPr>
            <p:grpSpPr bwMode="auto">
              <a:xfrm>
                <a:off x="620" y="1959"/>
                <a:ext cx="639" cy="538"/>
                <a:chOff x="620" y="1959"/>
                <a:chExt cx="639" cy="538"/>
              </a:xfrm>
            </p:grpSpPr>
            <p:sp>
              <p:nvSpPr>
                <p:cNvPr id="93363" name="Rectangle 179"/>
                <p:cNvSpPr>
                  <a:spLocks noChangeArrowheads="1"/>
                </p:cNvSpPr>
                <p:nvPr/>
              </p:nvSpPr>
              <p:spPr bwMode="auto">
                <a:xfrm>
                  <a:off x="620" y="2139"/>
                  <a:ext cx="639" cy="35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364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736" y="1959"/>
                  <a:ext cx="40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b="1"/>
                    <a:t>Team</a:t>
                  </a:r>
                </a:p>
              </p:txBody>
            </p:sp>
          </p:grpSp>
          <p:grpSp>
            <p:nvGrpSpPr>
              <p:cNvPr id="93365" name="Group 181"/>
              <p:cNvGrpSpPr>
                <a:grpSpLocks/>
              </p:cNvGrpSpPr>
              <p:nvPr/>
            </p:nvGrpSpPr>
            <p:grpSpPr bwMode="auto">
              <a:xfrm>
                <a:off x="1522" y="1950"/>
                <a:ext cx="639" cy="547"/>
                <a:chOff x="1522" y="1950"/>
                <a:chExt cx="639" cy="547"/>
              </a:xfrm>
            </p:grpSpPr>
            <p:sp>
              <p:nvSpPr>
                <p:cNvPr id="93366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1625" y="1950"/>
                  <a:ext cx="43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b="1"/>
                    <a:t>Agent</a:t>
                  </a:r>
                </a:p>
              </p:txBody>
            </p:sp>
            <p:sp>
              <p:nvSpPr>
                <p:cNvPr id="93367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22" y="2139"/>
                  <a:ext cx="639" cy="358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reeform 2"/>
          <p:cNvSpPr>
            <a:spLocks/>
          </p:cNvSpPr>
          <p:nvPr/>
        </p:nvSpPr>
        <p:spPr bwMode="auto">
          <a:xfrm>
            <a:off x="0" y="471488"/>
            <a:ext cx="8572500" cy="5929312"/>
          </a:xfrm>
          <a:custGeom>
            <a:avLst/>
            <a:gdLst>
              <a:gd name="T0" fmla="*/ 3 w 5400"/>
              <a:gd name="T1" fmla="*/ 0 h 3735"/>
              <a:gd name="T2" fmla="*/ 4851 w 5400"/>
              <a:gd name="T3" fmla="*/ 3 h 3735"/>
              <a:gd name="T4" fmla="*/ 5330 w 5400"/>
              <a:gd name="T5" fmla="*/ 1827 h 3735"/>
              <a:gd name="T6" fmla="*/ 4608 w 5400"/>
              <a:gd name="T7" fmla="*/ 3735 h 3735"/>
              <a:gd name="T8" fmla="*/ 0 w 5400"/>
              <a:gd name="T9" fmla="*/ 3735 h 3735"/>
              <a:gd name="T10" fmla="*/ 3 w 5400"/>
              <a:gd name="T11" fmla="*/ 0 h 37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00"/>
              <a:gd name="T19" fmla="*/ 0 h 3735"/>
              <a:gd name="T20" fmla="*/ 5400 w 5400"/>
              <a:gd name="T21" fmla="*/ 3735 h 37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00" h="3735">
                <a:moveTo>
                  <a:pt x="3" y="0"/>
                </a:moveTo>
                <a:cubicBezTo>
                  <a:pt x="792" y="3"/>
                  <a:pt x="3931" y="3"/>
                  <a:pt x="4851" y="3"/>
                </a:cubicBezTo>
                <a:cubicBezTo>
                  <a:pt x="5299" y="458"/>
                  <a:pt x="5400" y="1389"/>
                  <a:pt x="5330" y="1827"/>
                </a:cubicBezTo>
                <a:cubicBezTo>
                  <a:pt x="5282" y="2506"/>
                  <a:pt x="4878" y="3322"/>
                  <a:pt x="4608" y="3735"/>
                </a:cubicBezTo>
                <a:cubicBezTo>
                  <a:pt x="2298" y="3735"/>
                  <a:pt x="0" y="3735"/>
                  <a:pt x="0" y="3735"/>
                </a:cubicBezTo>
                <a:cubicBezTo>
                  <a:pt x="2" y="3031"/>
                  <a:pt x="3" y="546"/>
                  <a:pt x="3" y="0"/>
                </a:cubicBezTo>
                <a:close/>
              </a:path>
            </a:pathLst>
          </a:custGeom>
          <a:solidFill>
            <a:srgbClr val="DADADA"/>
          </a:solidFill>
          <a:ln w="127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Specification-Validation Approach with L</a:t>
            </a:r>
            <a:r>
              <a:rPr lang="en-CA" sz="3200"/>
              <a:t>OTOS</a:t>
            </a:r>
            <a:r>
              <a:rPr lang="en-CA"/>
              <a:t> and UCMs</a:t>
            </a:r>
          </a:p>
        </p:txBody>
      </p:sp>
      <p:sp>
        <p:nvSpPr>
          <p:cNvPr id="1040388" name="Freeform 4"/>
          <p:cNvSpPr>
            <a:spLocks/>
          </p:cNvSpPr>
          <p:nvPr/>
        </p:nvSpPr>
        <p:spPr bwMode="auto">
          <a:xfrm>
            <a:off x="2606675" y="5124450"/>
            <a:ext cx="3900488" cy="463550"/>
          </a:xfrm>
          <a:custGeom>
            <a:avLst/>
            <a:gdLst>
              <a:gd name="T0" fmla="*/ 0 w 2457"/>
              <a:gd name="T1" fmla="*/ 241 h 292"/>
              <a:gd name="T2" fmla="*/ 539 w 2457"/>
              <a:gd name="T3" fmla="*/ 292 h 292"/>
              <a:gd name="T4" fmla="*/ 1370 w 2457"/>
              <a:gd name="T5" fmla="*/ 212 h 292"/>
              <a:gd name="T6" fmla="*/ 1852 w 2457"/>
              <a:gd name="T7" fmla="*/ 146 h 292"/>
              <a:gd name="T8" fmla="*/ 2457 w 2457"/>
              <a:gd name="T9" fmla="*/ 0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57"/>
              <a:gd name="T16" fmla="*/ 0 h 292"/>
              <a:gd name="T17" fmla="*/ 2457 w 2457"/>
              <a:gd name="T18" fmla="*/ 292 h 2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57" h="292">
                <a:moveTo>
                  <a:pt x="0" y="241"/>
                </a:moveTo>
                <a:lnTo>
                  <a:pt x="539" y="292"/>
                </a:lnTo>
                <a:cubicBezTo>
                  <a:pt x="767" y="287"/>
                  <a:pt x="1151" y="236"/>
                  <a:pt x="1370" y="212"/>
                </a:cubicBezTo>
                <a:cubicBezTo>
                  <a:pt x="1589" y="188"/>
                  <a:pt x="1671" y="181"/>
                  <a:pt x="1852" y="146"/>
                </a:cubicBezTo>
                <a:cubicBezTo>
                  <a:pt x="2033" y="111"/>
                  <a:pt x="2331" y="30"/>
                  <a:pt x="2457" y="0"/>
                </a:cubicBezTo>
              </a:path>
            </a:pathLst>
          </a:cu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11413" y="2611438"/>
            <a:ext cx="3989387" cy="2895600"/>
            <a:chOff x="1519" y="1645"/>
            <a:chExt cx="2513" cy="1824"/>
          </a:xfrm>
        </p:grpSpPr>
        <p:sp>
          <p:nvSpPr>
            <p:cNvPr id="54306" name="Arc 6"/>
            <p:cNvSpPr>
              <a:spLocks/>
            </p:cNvSpPr>
            <p:nvPr/>
          </p:nvSpPr>
          <p:spPr bwMode="auto">
            <a:xfrm flipV="1">
              <a:off x="1632" y="2797"/>
              <a:ext cx="1824" cy="576"/>
            </a:xfrm>
            <a:custGeom>
              <a:avLst/>
              <a:gdLst>
                <a:gd name="T0" fmla="*/ 0 w 20029"/>
                <a:gd name="T1" fmla="*/ 0 h 21600"/>
                <a:gd name="T2" fmla="*/ 1824 w 20029"/>
                <a:gd name="T3" fmla="*/ 360 h 21600"/>
                <a:gd name="T4" fmla="*/ 0 w 20029"/>
                <a:gd name="T5" fmla="*/ 576 h 21600"/>
                <a:gd name="T6" fmla="*/ 0 60000 65536"/>
                <a:gd name="T7" fmla="*/ 0 60000 65536"/>
                <a:gd name="T8" fmla="*/ 0 60000 65536"/>
                <a:gd name="T9" fmla="*/ 0 w 20029"/>
                <a:gd name="T10" fmla="*/ 0 h 21600"/>
                <a:gd name="T11" fmla="*/ 20029 w 2002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29" h="21600" fill="none" extrusionOk="0">
                  <a:moveTo>
                    <a:pt x="0" y="-1"/>
                  </a:moveTo>
                  <a:cubicBezTo>
                    <a:pt x="8806" y="-1"/>
                    <a:pt x="16731" y="5346"/>
                    <a:pt x="20028" y="13512"/>
                  </a:cubicBezTo>
                </a:path>
                <a:path w="20029" h="21600" stroke="0" extrusionOk="0">
                  <a:moveTo>
                    <a:pt x="0" y="-1"/>
                  </a:moveTo>
                  <a:cubicBezTo>
                    <a:pt x="8806" y="-1"/>
                    <a:pt x="16731" y="5346"/>
                    <a:pt x="20028" y="135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7" name="Oval 7"/>
            <p:cNvSpPr>
              <a:spLocks noChangeArrowheads="1"/>
            </p:cNvSpPr>
            <p:nvPr/>
          </p:nvSpPr>
          <p:spPr bwMode="auto">
            <a:xfrm>
              <a:off x="2496" y="1645"/>
              <a:ext cx="1536" cy="124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392" name="AutoShape 8"/>
            <p:cNvSpPr>
              <a:spLocks noChangeArrowheads="1"/>
            </p:cNvSpPr>
            <p:nvPr/>
          </p:nvSpPr>
          <p:spPr bwMode="auto">
            <a:xfrm>
              <a:off x="2256" y="1837"/>
              <a:ext cx="624" cy="336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45791" dir="7421404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fr-CA" sz="1400" b="0">
                  <a:latin typeface="Times New Roman" charset="0"/>
                </a:rPr>
                <a:t>Results</a:t>
              </a:r>
            </a:p>
            <a:p>
              <a:pPr>
                <a:defRPr/>
              </a:pPr>
              <a:r>
                <a:rPr lang="fr-CA" sz="1400" b="0">
                  <a:latin typeface="Times New Roman" charset="0"/>
                </a:rPr>
                <a:t>(Coverage)</a:t>
              </a:r>
            </a:p>
          </p:txBody>
        </p:sp>
        <p:sp>
          <p:nvSpPr>
            <p:cNvPr id="54309" name="AutoShape 9"/>
            <p:cNvSpPr>
              <a:spLocks noChangeArrowheads="1"/>
            </p:cNvSpPr>
            <p:nvPr/>
          </p:nvSpPr>
          <p:spPr bwMode="auto">
            <a:xfrm>
              <a:off x="3216" y="2701"/>
              <a:ext cx="624" cy="336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3" dist="46662" dir="8684183">
                <a:schemeClr val="tx1">
                  <a:alpha val="74997"/>
                </a:scheme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CA" sz="1400" b="0">
                  <a:latin typeface="Times New Roman" charset="0"/>
                </a:rPr>
                <a:t>Test Suite</a:t>
              </a:r>
            </a:p>
            <a:p>
              <a:r>
                <a:rPr lang="fr-CA" sz="1400" b="0">
                  <a:latin typeface="Times New Roman" charset="0"/>
                </a:rPr>
                <a:t>(L</a:t>
              </a:r>
              <a:r>
                <a:rPr lang="fr-CA" sz="1200" b="0">
                  <a:latin typeface="Times New Roman" charset="0"/>
                </a:rPr>
                <a:t>OTOS</a:t>
              </a:r>
              <a:r>
                <a:rPr lang="fr-CA" sz="1400" b="0">
                  <a:latin typeface="Times New Roman" charset="0"/>
                </a:rPr>
                <a:t>)</a:t>
              </a:r>
            </a:p>
          </p:txBody>
        </p:sp>
        <p:sp>
          <p:nvSpPr>
            <p:cNvPr id="1040394" name="AutoShape 10"/>
            <p:cNvSpPr>
              <a:spLocks noChangeArrowheads="1"/>
            </p:cNvSpPr>
            <p:nvPr/>
          </p:nvSpPr>
          <p:spPr bwMode="auto">
            <a:xfrm>
              <a:off x="2256" y="2413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40161" dir="6506097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fr-CA" sz="1400" b="0" i="1">
                  <a:latin typeface="Times New Roman" charset="0"/>
                </a:rPr>
                <a:t>Add tests if</a:t>
              </a:r>
            </a:p>
            <a:p>
              <a:pPr>
                <a:defRPr/>
              </a:pPr>
              <a:r>
                <a:rPr lang="fr-CA" sz="1400" b="0" i="1">
                  <a:latin typeface="Times New Roman" charset="0"/>
                </a:rPr>
                <a:t>necessary</a:t>
              </a:r>
              <a:endParaRPr lang="fr-CA" sz="2400" b="0">
                <a:latin typeface="Times New Roman" charset="0"/>
              </a:endParaRPr>
            </a:p>
          </p:txBody>
        </p:sp>
        <p:sp>
          <p:nvSpPr>
            <p:cNvPr id="1040395" name="AutoShape 11"/>
            <p:cNvSpPr>
              <a:spLocks noChangeArrowheads="1"/>
            </p:cNvSpPr>
            <p:nvPr/>
          </p:nvSpPr>
          <p:spPr bwMode="auto">
            <a:xfrm>
              <a:off x="2160" y="3181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40161" dir="6506097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fr-CA" sz="1400" b="0" i="1">
                  <a:latin typeface="Times New Roman" charset="0"/>
                </a:rPr>
                <a:t>Test Cases</a:t>
              </a:r>
            </a:p>
            <a:p>
              <a:pPr>
                <a:defRPr/>
              </a:pPr>
              <a:r>
                <a:rPr lang="fr-CA" sz="1400" b="0" i="1">
                  <a:latin typeface="Times New Roman" charset="0"/>
                </a:rPr>
                <a:t>Generation</a:t>
              </a:r>
              <a:endParaRPr lang="fr-CA" sz="2400" b="0">
                <a:latin typeface="Times New Roman" charset="0"/>
              </a:endParaRPr>
            </a:p>
          </p:txBody>
        </p:sp>
        <p:sp>
          <p:nvSpPr>
            <p:cNvPr id="54312" name="Line 12"/>
            <p:cNvSpPr>
              <a:spLocks noChangeShapeType="1"/>
            </p:cNvSpPr>
            <p:nvPr/>
          </p:nvSpPr>
          <p:spPr bwMode="auto">
            <a:xfrm flipH="1">
              <a:off x="2676" y="1795"/>
              <a:ext cx="83" cy="7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3" name="Line 13"/>
            <p:cNvSpPr>
              <a:spLocks noChangeShapeType="1"/>
            </p:cNvSpPr>
            <p:nvPr/>
          </p:nvSpPr>
          <p:spPr bwMode="auto">
            <a:xfrm>
              <a:off x="2502" y="2337"/>
              <a:ext cx="19" cy="1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4" name="Line 14"/>
            <p:cNvSpPr>
              <a:spLocks noChangeShapeType="1"/>
            </p:cNvSpPr>
            <p:nvPr/>
          </p:nvSpPr>
          <p:spPr bwMode="auto">
            <a:xfrm flipH="1" flipV="1">
              <a:off x="3672" y="1737"/>
              <a:ext cx="80" cy="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5" name="Line 15"/>
            <p:cNvSpPr>
              <a:spLocks noChangeShapeType="1"/>
            </p:cNvSpPr>
            <p:nvPr/>
          </p:nvSpPr>
          <p:spPr bwMode="auto">
            <a:xfrm>
              <a:off x="3112" y="2879"/>
              <a:ext cx="88" cy="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6" name="Line 16"/>
            <p:cNvSpPr>
              <a:spLocks noChangeShapeType="1"/>
            </p:cNvSpPr>
            <p:nvPr/>
          </p:nvSpPr>
          <p:spPr bwMode="auto">
            <a:xfrm flipV="1">
              <a:off x="3354" y="3019"/>
              <a:ext cx="96" cy="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7" name="Line 17"/>
            <p:cNvSpPr>
              <a:spLocks noChangeShapeType="1"/>
            </p:cNvSpPr>
            <p:nvPr/>
          </p:nvSpPr>
          <p:spPr bwMode="auto">
            <a:xfrm flipV="1">
              <a:off x="2082" y="3345"/>
              <a:ext cx="115" cy="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8" name="Text Box 18"/>
            <p:cNvSpPr txBox="1">
              <a:spLocks noChangeArrowheads="1"/>
            </p:cNvSpPr>
            <p:nvPr/>
          </p:nvSpPr>
          <p:spPr bwMode="auto">
            <a:xfrm>
              <a:off x="1519" y="2777"/>
              <a:ext cx="12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0" i="1">
                  <a:solidFill>
                    <a:srgbClr val="FF0000"/>
                  </a:solidFill>
                  <a:latin typeface="Times New Roman" charset="0"/>
                </a:rPr>
                <a:t>Testing Framework</a:t>
              </a:r>
            </a:p>
            <a:p>
              <a:r>
                <a:rPr lang="en-US" sz="1800" b="0" i="1">
                  <a:solidFill>
                    <a:srgbClr val="FF0000"/>
                  </a:solidFill>
                  <a:latin typeface="Times New Roman" charset="0"/>
                </a:rPr>
                <a:t>And Patterns</a:t>
              </a:r>
              <a:endParaRPr lang="en-US" sz="12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81000" y="1925638"/>
            <a:ext cx="7239000" cy="4419600"/>
            <a:chOff x="240" y="1213"/>
            <a:chExt cx="4560" cy="2784"/>
          </a:xfrm>
        </p:grpSpPr>
        <p:sp>
          <p:nvSpPr>
            <p:cNvPr id="54280" name="Arc 20"/>
            <p:cNvSpPr>
              <a:spLocks/>
            </p:cNvSpPr>
            <p:nvPr/>
          </p:nvSpPr>
          <p:spPr bwMode="auto">
            <a:xfrm flipV="1">
              <a:off x="480" y="2653"/>
              <a:ext cx="1584" cy="1248"/>
            </a:xfrm>
            <a:custGeom>
              <a:avLst/>
              <a:gdLst>
                <a:gd name="T0" fmla="*/ 0 w 25655"/>
                <a:gd name="T1" fmla="*/ 1142 h 21600"/>
                <a:gd name="T2" fmla="*/ 1584 w 25655"/>
                <a:gd name="T3" fmla="*/ 23 h 21600"/>
                <a:gd name="T4" fmla="*/ 1329 w 25655"/>
                <a:gd name="T5" fmla="*/ 1248 h 21600"/>
                <a:gd name="T6" fmla="*/ 0 60000 65536"/>
                <a:gd name="T7" fmla="*/ 0 60000 65536"/>
                <a:gd name="T8" fmla="*/ 0 60000 65536"/>
                <a:gd name="T9" fmla="*/ 0 w 25655"/>
                <a:gd name="T10" fmla="*/ 0 h 21600"/>
                <a:gd name="T11" fmla="*/ 25655 w 2565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55" h="21600" fill="none" extrusionOk="0">
                  <a:moveTo>
                    <a:pt x="0" y="19766"/>
                  </a:moveTo>
                  <a:cubicBezTo>
                    <a:pt x="952" y="8588"/>
                    <a:pt x="10303" y="-1"/>
                    <a:pt x="21522" y="-1"/>
                  </a:cubicBezTo>
                  <a:cubicBezTo>
                    <a:pt x="22909" y="-1"/>
                    <a:pt x="24293" y="133"/>
                    <a:pt x="25654" y="399"/>
                  </a:cubicBezTo>
                </a:path>
                <a:path w="25655" h="21600" stroke="0" extrusionOk="0">
                  <a:moveTo>
                    <a:pt x="0" y="19766"/>
                  </a:moveTo>
                  <a:cubicBezTo>
                    <a:pt x="952" y="8588"/>
                    <a:pt x="10303" y="-1"/>
                    <a:pt x="21522" y="-1"/>
                  </a:cubicBezTo>
                  <a:cubicBezTo>
                    <a:pt x="22909" y="-1"/>
                    <a:pt x="24293" y="133"/>
                    <a:pt x="25654" y="399"/>
                  </a:cubicBezTo>
                  <a:lnTo>
                    <a:pt x="21522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1" name="Oval 21"/>
            <p:cNvSpPr>
              <a:spLocks noChangeArrowheads="1"/>
            </p:cNvSpPr>
            <p:nvPr/>
          </p:nvSpPr>
          <p:spPr bwMode="auto">
            <a:xfrm>
              <a:off x="576" y="1405"/>
              <a:ext cx="4032" cy="2352"/>
            </a:xfrm>
            <a:prstGeom prst="ellipse">
              <a:avLst/>
            </a:prstGeom>
            <a:noFill/>
            <a:ln w="101600">
              <a:solidFill>
                <a:srgbClr val="5F5F5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2" name="AutoShape 22"/>
            <p:cNvSpPr>
              <a:spLocks noChangeArrowheads="1"/>
            </p:cNvSpPr>
            <p:nvPr/>
          </p:nvSpPr>
          <p:spPr bwMode="auto">
            <a:xfrm>
              <a:off x="240" y="2365"/>
              <a:ext cx="1008" cy="480"/>
            </a:xfrm>
            <a:prstGeom prst="irregularSeal2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CA" sz="1400">
                  <a:latin typeface="Times New Roman" charset="0"/>
                </a:rPr>
                <a:t>Requirements</a:t>
              </a:r>
            </a:p>
          </p:txBody>
        </p:sp>
        <p:sp>
          <p:nvSpPr>
            <p:cNvPr id="54283" name="AutoShape 23"/>
            <p:cNvSpPr>
              <a:spLocks noChangeArrowheads="1"/>
            </p:cNvSpPr>
            <p:nvPr/>
          </p:nvSpPr>
          <p:spPr bwMode="auto">
            <a:xfrm>
              <a:off x="3216" y="3469"/>
              <a:ext cx="624" cy="336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3" dist="46662" dir="8684183">
                <a:schemeClr val="tx1">
                  <a:alpha val="74997"/>
                </a:scheme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CA" sz="1400" b="0">
                  <a:latin typeface="Times New Roman" charset="0"/>
                </a:rPr>
                <a:t>Bound UCM</a:t>
              </a:r>
            </a:p>
          </p:txBody>
        </p:sp>
        <p:sp>
          <p:nvSpPr>
            <p:cNvPr id="1040408" name="AutoShape 24"/>
            <p:cNvSpPr>
              <a:spLocks noChangeArrowheads="1"/>
            </p:cNvSpPr>
            <p:nvPr/>
          </p:nvSpPr>
          <p:spPr bwMode="auto">
            <a:xfrm>
              <a:off x="4176" y="2029"/>
              <a:ext cx="624" cy="336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45791" dir="7421404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fr-CA" sz="1400" b="0">
                  <a:latin typeface="Times New Roman" charset="0"/>
                </a:rPr>
                <a:t>Prototype</a:t>
              </a:r>
            </a:p>
            <a:p>
              <a:pPr>
                <a:defRPr/>
              </a:pPr>
              <a:r>
                <a:rPr lang="fr-CA" sz="1400" b="0">
                  <a:latin typeface="Times New Roman" charset="0"/>
                </a:rPr>
                <a:t>(L</a:t>
              </a:r>
              <a:r>
                <a:rPr lang="fr-CA" sz="1200" b="0">
                  <a:latin typeface="Times New Roman" charset="0"/>
                </a:rPr>
                <a:t>OTOS</a:t>
              </a:r>
              <a:r>
                <a:rPr lang="fr-CA" sz="1400" b="0">
                  <a:latin typeface="Times New Roman" charset="0"/>
                </a:rPr>
                <a:t>)</a:t>
              </a:r>
            </a:p>
          </p:txBody>
        </p:sp>
        <p:sp>
          <p:nvSpPr>
            <p:cNvPr id="1040409" name="AutoShape 25"/>
            <p:cNvSpPr>
              <a:spLocks noChangeArrowheads="1"/>
            </p:cNvSpPr>
            <p:nvPr/>
          </p:nvSpPr>
          <p:spPr bwMode="auto">
            <a:xfrm>
              <a:off x="2256" y="1213"/>
              <a:ext cx="624" cy="336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45791" dir="7421404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fr-CA" sz="1400" b="0">
                  <a:latin typeface="Times New Roman" charset="0"/>
                </a:rPr>
                <a:t>Results</a:t>
              </a:r>
            </a:p>
            <a:p>
              <a:pPr>
                <a:defRPr/>
              </a:pPr>
              <a:r>
                <a:rPr lang="fr-CA" sz="1400" b="0">
                  <a:latin typeface="Times New Roman" charset="0"/>
                </a:rPr>
                <a:t>(Functional)</a:t>
              </a:r>
            </a:p>
          </p:txBody>
        </p:sp>
        <p:sp>
          <p:nvSpPr>
            <p:cNvPr id="1040410" name="AutoShape 26"/>
            <p:cNvSpPr>
              <a:spLocks noChangeArrowheads="1"/>
            </p:cNvSpPr>
            <p:nvPr/>
          </p:nvSpPr>
          <p:spPr bwMode="auto">
            <a:xfrm>
              <a:off x="4128" y="2941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40161" dir="6506097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fr-CA" sz="1400" b="0" i="1">
                  <a:latin typeface="Times New Roman" charset="0"/>
                </a:rPr>
                <a:t>Construction</a:t>
              </a:r>
              <a:endParaRPr lang="fr-CA" sz="2400" b="0">
                <a:latin typeface="Times New Roman" charset="0"/>
              </a:endParaRPr>
            </a:p>
          </p:txBody>
        </p:sp>
        <p:sp>
          <p:nvSpPr>
            <p:cNvPr id="1040411" name="AutoShape 27"/>
            <p:cNvSpPr>
              <a:spLocks noChangeArrowheads="1"/>
            </p:cNvSpPr>
            <p:nvPr/>
          </p:nvSpPr>
          <p:spPr bwMode="auto">
            <a:xfrm>
              <a:off x="960" y="1645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40161" dir="6506097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fr-CA" sz="1400" b="0" i="1">
                  <a:latin typeface="Times New Roman" charset="0"/>
                </a:rPr>
                <a:t>Modify if</a:t>
              </a:r>
            </a:p>
            <a:p>
              <a:pPr>
                <a:defRPr/>
              </a:pPr>
              <a:r>
                <a:rPr lang="fr-CA" sz="1400" b="0" i="1">
                  <a:latin typeface="Times New Roman" charset="0"/>
                </a:rPr>
                <a:t>necessary</a:t>
              </a:r>
              <a:endParaRPr lang="fr-CA" sz="2400" b="0">
                <a:latin typeface="Times New Roman" charset="0"/>
              </a:endParaRPr>
            </a:p>
          </p:txBody>
        </p:sp>
        <p:sp>
          <p:nvSpPr>
            <p:cNvPr id="1040412" name="AutoShape 28"/>
            <p:cNvSpPr>
              <a:spLocks noChangeArrowheads="1"/>
            </p:cNvSpPr>
            <p:nvPr/>
          </p:nvSpPr>
          <p:spPr bwMode="auto">
            <a:xfrm>
              <a:off x="3456" y="1453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40161" dir="6506097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fr-CA" sz="1400" b="0" i="1">
                  <a:latin typeface="Times New Roman" charset="0"/>
                </a:rPr>
                <a:t>Testing</a:t>
              </a:r>
              <a:endParaRPr lang="fr-CA" sz="2400" b="0">
                <a:latin typeface="Times New Roman" charset="0"/>
              </a:endParaRPr>
            </a:p>
          </p:txBody>
        </p:sp>
        <p:sp>
          <p:nvSpPr>
            <p:cNvPr id="1040413" name="AutoShape 29"/>
            <p:cNvSpPr>
              <a:spLocks noChangeArrowheads="1"/>
            </p:cNvSpPr>
            <p:nvPr/>
          </p:nvSpPr>
          <p:spPr bwMode="auto">
            <a:xfrm>
              <a:off x="2064" y="3661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40161" dir="6506097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fr-CA" sz="1400" b="0" i="1">
                  <a:latin typeface="Times New Roman" charset="0"/>
                </a:rPr>
                <a:t>Allocation</a:t>
              </a:r>
              <a:endParaRPr lang="fr-CA" sz="2400" b="0">
                <a:latin typeface="Times New Roman" charset="0"/>
              </a:endParaRPr>
            </a:p>
          </p:txBody>
        </p:sp>
        <p:sp>
          <p:nvSpPr>
            <p:cNvPr id="54290" name="Line 30"/>
            <p:cNvSpPr>
              <a:spLocks noChangeShapeType="1"/>
            </p:cNvSpPr>
            <p:nvPr/>
          </p:nvSpPr>
          <p:spPr bwMode="auto">
            <a:xfrm flipH="1">
              <a:off x="564" y="2405"/>
              <a:ext cx="38" cy="144"/>
            </a:xfrm>
            <a:prstGeom prst="line">
              <a:avLst/>
            </a:prstGeom>
            <a:noFill/>
            <a:ln w="76200">
              <a:solidFill>
                <a:srgbClr val="5F5F5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914" y="3199"/>
              <a:ext cx="718" cy="336"/>
              <a:chOff x="1394" y="2850"/>
              <a:chExt cx="718" cy="336"/>
            </a:xfrm>
          </p:grpSpPr>
          <p:sp>
            <p:nvSpPr>
              <p:cNvPr id="54304" name="AutoShape 32"/>
              <p:cNvSpPr>
                <a:spLocks noChangeArrowheads="1"/>
              </p:cNvSpPr>
              <p:nvPr/>
            </p:nvSpPr>
            <p:spPr bwMode="auto">
              <a:xfrm>
                <a:off x="1488" y="2850"/>
                <a:ext cx="624" cy="336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3" dist="46662" dir="8684183">
                  <a:schemeClr val="tx1">
                    <a:alpha val="74997"/>
                  </a:scheme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fr-CA" sz="1400" b="0">
                    <a:latin typeface="Times New Roman" charset="0"/>
                  </a:rPr>
                  <a:t>Scenarios</a:t>
                </a:r>
              </a:p>
              <a:p>
                <a:r>
                  <a:rPr lang="fr-CA" sz="1400" b="0">
                    <a:latin typeface="Times New Roman" charset="0"/>
                  </a:rPr>
                  <a:t>(UCM)</a:t>
                </a:r>
              </a:p>
            </p:txBody>
          </p:sp>
          <p:sp>
            <p:nvSpPr>
              <p:cNvPr id="54305" name="Line 33"/>
              <p:cNvSpPr>
                <a:spLocks noChangeShapeType="1"/>
              </p:cNvSpPr>
              <p:nvPr/>
            </p:nvSpPr>
            <p:spPr bwMode="auto">
              <a:xfrm>
                <a:off x="1394" y="2882"/>
                <a:ext cx="96" cy="90"/>
              </a:xfrm>
              <a:prstGeom prst="line">
                <a:avLst/>
              </a:prstGeom>
              <a:noFill/>
              <a:ln w="76200">
                <a:solidFill>
                  <a:srgbClr val="5F5F5F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2" name="Line 34"/>
            <p:cNvSpPr>
              <a:spLocks noChangeShapeType="1"/>
            </p:cNvSpPr>
            <p:nvPr/>
          </p:nvSpPr>
          <p:spPr bwMode="auto">
            <a:xfrm>
              <a:off x="1974" y="3697"/>
              <a:ext cx="147" cy="29"/>
            </a:xfrm>
            <a:prstGeom prst="line">
              <a:avLst/>
            </a:prstGeom>
            <a:noFill/>
            <a:ln w="76200">
              <a:solidFill>
                <a:srgbClr val="5F5F5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3" name="Line 35"/>
            <p:cNvSpPr>
              <a:spLocks noChangeShapeType="1"/>
            </p:cNvSpPr>
            <p:nvPr/>
          </p:nvSpPr>
          <p:spPr bwMode="auto">
            <a:xfrm flipV="1">
              <a:off x="3132" y="3701"/>
              <a:ext cx="95" cy="10"/>
            </a:xfrm>
            <a:prstGeom prst="line">
              <a:avLst/>
            </a:prstGeom>
            <a:noFill/>
            <a:ln w="76200">
              <a:solidFill>
                <a:srgbClr val="5F5F5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4" name="Line 36"/>
            <p:cNvSpPr>
              <a:spLocks noChangeShapeType="1"/>
            </p:cNvSpPr>
            <p:nvPr/>
          </p:nvSpPr>
          <p:spPr bwMode="auto">
            <a:xfrm flipV="1">
              <a:off x="4196" y="3216"/>
              <a:ext cx="114" cy="79"/>
            </a:xfrm>
            <a:prstGeom prst="line">
              <a:avLst/>
            </a:prstGeom>
            <a:noFill/>
            <a:ln w="76200">
              <a:solidFill>
                <a:srgbClr val="5F5F5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5" name="Line 37"/>
            <p:cNvSpPr>
              <a:spLocks noChangeShapeType="1"/>
            </p:cNvSpPr>
            <p:nvPr/>
          </p:nvSpPr>
          <p:spPr bwMode="auto">
            <a:xfrm flipH="1" flipV="1">
              <a:off x="4558" y="2333"/>
              <a:ext cx="30" cy="96"/>
            </a:xfrm>
            <a:prstGeom prst="line">
              <a:avLst/>
            </a:prstGeom>
            <a:noFill/>
            <a:ln w="76200">
              <a:solidFill>
                <a:srgbClr val="5F5F5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6" name="Line 38"/>
            <p:cNvSpPr>
              <a:spLocks noChangeShapeType="1"/>
            </p:cNvSpPr>
            <p:nvPr/>
          </p:nvSpPr>
          <p:spPr bwMode="auto">
            <a:xfrm flipH="1" flipV="1">
              <a:off x="3958" y="1709"/>
              <a:ext cx="90" cy="63"/>
            </a:xfrm>
            <a:prstGeom prst="line">
              <a:avLst/>
            </a:prstGeom>
            <a:noFill/>
            <a:ln w="76200">
              <a:solidFill>
                <a:srgbClr val="5F5F5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7" name="Line 39"/>
            <p:cNvSpPr>
              <a:spLocks noChangeShapeType="1"/>
            </p:cNvSpPr>
            <p:nvPr/>
          </p:nvSpPr>
          <p:spPr bwMode="auto">
            <a:xfrm flipH="1" flipV="1">
              <a:off x="2826" y="1405"/>
              <a:ext cx="119" cy="18"/>
            </a:xfrm>
            <a:prstGeom prst="line">
              <a:avLst/>
            </a:prstGeom>
            <a:noFill/>
            <a:ln w="76200">
              <a:solidFill>
                <a:srgbClr val="5F5F5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8" name="Line 40"/>
            <p:cNvSpPr>
              <a:spLocks noChangeShapeType="1"/>
            </p:cNvSpPr>
            <p:nvPr/>
          </p:nvSpPr>
          <p:spPr bwMode="auto">
            <a:xfrm flipH="1">
              <a:off x="1290" y="1609"/>
              <a:ext cx="141" cy="57"/>
            </a:xfrm>
            <a:prstGeom prst="line">
              <a:avLst/>
            </a:prstGeom>
            <a:noFill/>
            <a:ln w="76200">
              <a:solidFill>
                <a:srgbClr val="5F5F5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968" y="3619"/>
              <a:ext cx="664" cy="378"/>
              <a:chOff x="1448" y="3270"/>
              <a:chExt cx="664" cy="378"/>
            </a:xfrm>
          </p:grpSpPr>
          <p:sp>
            <p:nvSpPr>
              <p:cNvPr id="1040426" name="AutoShape 42"/>
              <p:cNvSpPr>
                <a:spLocks noChangeArrowheads="1"/>
              </p:cNvSpPr>
              <p:nvPr/>
            </p:nvSpPr>
            <p:spPr bwMode="auto">
              <a:xfrm>
                <a:off x="1488" y="3312"/>
                <a:ext cx="624" cy="336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45791" dir="7421404" algn="ctr" rotWithShape="0">
                  <a:schemeClr val="tx1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r>
                  <a:rPr lang="fr-CA" sz="1400" b="0">
                    <a:latin typeface="Times New Roman" charset="0"/>
                  </a:rPr>
                  <a:t>Architecture</a:t>
                </a:r>
              </a:p>
            </p:txBody>
          </p:sp>
          <p:sp>
            <p:nvSpPr>
              <p:cNvPr id="54303" name="Line 43"/>
              <p:cNvSpPr>
                <a:spLocks noChangeShapeType="1"/>
              </p:cNvSpPr>
              <p:nvPr/>
            </p:nvSpPr>
            <p:spPr bwMode="auto">
              <a:xfrm>
                <a:off x="1448" y="3270"/>
                <a:ext cx="96" cy="8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300" name="Line 44"/>
            <p:cNvSpPr>
              <a:spLocks noChangeShapeType="1"/>
            </p:cNvSpPr>
            <p:nvPr/>
          </p:nvSpPr>
          <p:spPr bwMode="auto">
            <a:xfrm flipV="1">
              <a:off x="1968" y="3875"/>
              <a:ext cx="126" cy="1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1" name="Text Box 45"/>
            <p:cNvSpPr txBox="1">
              <a:spLocks noChangeArrowheads="1"/>
            </p:cNvSpPr>
            <p:nvPr/>
          </p:nvSpPr>
          <p:spPr bwMode="auto">
            <a:xfrm>
              <a:off x="3859" y="3469"/>
              <a:ext cx="8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0" i="1">
                  <a:solidFill>
                    <a:srgbClr val="FF0000"/>
                  </a:solidFill>
                  <a:latin typeface="Times New Roman" charset="0"/>
                </a:rPr>
                <a:t>Construction</a:t>
              </a:r>
            </a:p>
            <a:p>
              <a:r>
                <a:rPr lang="en-US" sz="1800" b="0" i="1">
                  <a:solidFill>
                    <a:srgbClr val="FF0000"/>
                  </a:solidFill>
                  <a:latin typeface="Times New Roman" charset="0"/>
                </a:rPr>
                <a:t>Guidelines</a:t>
              </a:r>
              <a:endParaRPr lang="en-US" sz="12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54279" name="Line 46"/>
          <p:cNvSpPr>
            <a:spLocks noChangeShapeType="1"/>
          </p:cNvSpPr>
          <p:nvPr/>
        </p:nvSpPr>
        <p:spPr bwMode="auto">
          <a:xfrm>
            <a:off x="63500" y="1879600"/>
            <a:ext cx="8264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0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3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reeform 2"/>
          <p:cNvSpPr>
            <a:spLocks/>
          </p:cNvSpPr>
          <p:nvPr/>
        </p:nvSpPr>
        <p:spPr bwMode="auto">
          <a:xfrm>
            <a:off x="0" y="471488"/>
            <a:ext cx="8572500" cy="5929312"/>
          </a:xfrm>
          <a:custGeom>
            <a:avLst/>
            <a:gdLst>
              <a:gd name="T0" fmla="*/ 3 w 5400"/>
              <a:gd name="T1" fmla="*/ 0 h 3735"/>
              <a:gd name="T2" fmla="*/ 4851 w 5400"/>
              <a:gd name="T3" fmla="*/ 3 h 3735"/>
              <a:gd name="T4" fmla="*/ 5330 w 5400"/>
              <a:gd name="T5" fmla="*/ 1827 h 3735"/>
              <a:gd name="T6" fmla="*/ 4608 w 5400"/>
              <a:gd name="T7" fmla="*/ 3735 h 3735"/>
              <a:gd name="T8" fmla="*/ 0 w 5400"/>
              <a:gd name="T9" fmla="*/ 3735 h 3735"/>
              <a:gd name="T10" fmla="*/ 3 w 5400"/>
              <a:gd name="T11" fmla="*/ 0 h 37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00"/>
              <a:gd name="T19" fmla="*/ 0 h 3735"/>
              <a:gd name="T20" fmla="*/ 5400 w 5400"/>
              <a:gd name="T21" fmla="*/ 3735 h 37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00" h="3735">
                <a:moveTo>
                  <a:pt x="3" y="0"/>
                </a:moveTo>
                <a:cubicBezTo>
                  <a:pt x="792" y="3"/>
                  <a:pt x="3931" y="3"/>
                  <a:pt x="4851" y="3"/>
                </a:cubicBezTo>
                <a:cubicBezTo>
                  <a:pt x="5299" y="458"/>
                  <a:pt x="5400" y="1389"/>
                  <a:pt x="5330" y="1827"/>
                </a:cubicBezTo>
                <a:cubicBezTo>
                  <a:pt x="5282" y="2506"/>
                  <a:pt x="4878" y="3322"/>
                  <a:pt x="4608" y="3735"/>
                </a:cubicBezTo>
                <a:cubicBezTo>
                  <a:pt x="2298" y="3735"/>
                  <a:pt x="0" y="3735"/>
                  <a:pt x="0" y="3735"/>
                </a:cubicBezTo>
                <a:cubicBezTo>
                  <a:pt x="2" y="3031"/>
                  <a:pt x="3" y="546"/>
                  <a:pt x="3" y="0"/>
                </a:cubicBezTo>
                <a:close/>
              </a:path>
            </a:pathLst>
          </a:custGeom>
          <a:solidFill>
            <a:srgbClr val="DADADA"/>
          </a:solidFill>
          <a:ln w="127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Complementary Yet Compatible!</a:t>
            </a:r>
          </a:p>
        </p:txBody>
      </p:sp>
      <p:sp>
        <p:nvSpPr>
          <p:cNvPr id="1057796" name="Text Box 4"/>
          <p:cNvSpPr txBox="1">
            <a:spLocks noChangeArrowheads="1"/>
          </p:cNvSpPr>
          <p:nvPr/>
        </p:nvSpPr>
        <p:spPr bwMode="auto">
          <a:xfrm>
            <a:off x="127000" y="1936750"/>
            <a:ext cx="3352800" cy="19367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dist="81320" dir="2319588" algn="ctr" rotWithShape="0">
              <a:schemeClr val="tx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CA" sz="2400">
                <a:latin typeface="Arial" charset="0"/>
              </a:rPr>
              <a:t>Use Case Maps</a:t>
            </a:r>
            <a:endParaRPr lang="en-CA" sz="2400">
              <a:latin typeface="Times New Roman" charset="0"/>
            </a:endParaRPr>
          </a:p>
          <a:p>
            <a:pPr algn="l">
              <a:defRPr/>
            </a:pPr>
            <a:r>
              <a:rPr lang="en-CA" sz="2400" b="0">
                <a:latin typeface="Times New Roman" charset="0"/>
              </a:rPr>
              <a:t>Scenario notation, readable, abstract, scalable, loose, relatively effortless to learn</a:t>
            </a:r>
          </a:p>
        </p:txBody>
      </p:sp>
      <p:sp>
        <p:nvSpPr>
          <p:cNvPr id="1057797" name="Text Box 5"/>
          <p:cNvSpPr txBox="1">
            <a:spLocks noChangeArrowheads="1"/>
          </p:cNvSpPr>
          <p:nvPr/>
        </p:nvSpPr>
        <p:spPr bwMode="auto">
          <a:xfrm>
            <a:off x="3746500" y="1947863"/>
            <a:ext cx="3519488" cy="19367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dist="81320" dir="2319588" algn="ctr" rotWithShape="0">
              <a:schemeClr val="tx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CA" sz="2400">
                <a:latin typeface="Arial" charset="0"/>
              </a:rPr>
              <a:t>L</a:t>
            </a:r>
            <a:r>
              <a:rPr lang="en-CA" sz="2000">
                <a:latin typeface="Arial" charset="0"/>
              </a:rPr>
              <a:t>OTOS</a:t>
            </a:r>
            <a:endParaRPr lang="en-CA" sz="2400" b="0">
              <a:latin typeface="Times New Roman" charset="0"/>
            </a:endParaRPr>
          </a:p>
          <a:p>
            <a:pPr algn="l">
              <a:defRPr/>
            </a:pPr>
            <a:r>
              <a:rPr lang="en-CA" sz="2400" b="0">
                <a:latin typeface="Times New Roman" charset="0"/>
              </a:rPr>
              <a:t>Mature formal language, good theories and tools for V&amp;V and completeness &amp;</a:t>
            </a:r>
            <a:br>
              <a:rPr lang="en-CA" sz="2400" b="0">
                <a:latin typeface="Times New Roman" charset="0"/>
              </a:rPr>
            </a:br>
            <a:r>
              <a:rPr lang="en-CA" sz="2400" b="0">
                <a:latin typeface="Times New Roman" charset="0"/>
              </a:rPr>
              <a:t>consistency checking</a:t>
            </a:r>
            <a:r>
              <a:rPr lang="fr-CA" sz="2400" b="0">
                <a:latin typeface="Times New Roman" charset="0"/>
              </a:rPr>
              <a:t>.</a:t>
            </a:r>
          </a:p>
        </p:txBody>
      </p:sp>
      <p:sp>
        <p:nvSpPr>
          <p:cNvPr id="1057798" name="Text Box 6"/>
          <p:cNvSpPr txBox="1">
            <a:spLocks noChangeArrowheads="1"/>
          </p:cNvSpPr>
          <p:nvPr/>
        </p:nvSpPr>
        <p:spPr bwMode="auto">
          <a:xfrm>
            <a:off x="127000" y="3994150"/>
            <a:ext cx="7138988" cy="2301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dist="81320" dir="2319588" algn="ctr" rotWithShape="0">
              <a:schemeClr val="tx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CA" sz="2400">
                <a:latin typeface="Arial" charset="0"/>
              </a:rPr>
              <a:t>Both</a:t>
            </a:r>
            <a:endParaRPr lang="en-CA" sz="2400">
              <a:latin typeface="Times New Roman" charset="0"/>
            </a:endParaRPr>
          </a:p>
          <a:p>
            <a:pPr algn="l">
              <a:defRPr/>
            </a:pPr>
            <a:r>
              <a:rPr lang="en-CA" sz="2400" b="0">
                <a:latin typeface="Times New Roman" charset="0"/>
              </a:rPr>
              <a:t>Focus on ordering of actions</a:t>
            </a:r>
          </a:p>
          <a:p>
            <a:pPr algn="l">
              <a:defRPr/>
            </a:pPr>
            <a:r>
              <a:rPr lang="en-CA" sz="2400" b="0">
                <a:latin typeface="Times New Roman" charset="0"/>
              </a:rPr>
              <a:t>Have similar constructs </a:t>
            </a:r>
            <a:r>
              <a:rPr lang="en-CA" sz="2400" b="0">
                <a:latin typeface="Times New Roman" charset="0"/>
                <a:sym typeface="Wingdings" charset="2"/>
              </a:rPr>
              <a:t></a:t>
            </a:r>
            <a:r>
              <a:rPr lang="en-CA" sz="2400" b="0">
                <a:latin typeface="Times New Roman" charset="0"/>
              </a:rPr>
              <a:t> simpler mapping</a:t>
            </a:r>
          </a:p>
          <a:p>
            <a:pPr algn="l">
              <a:defRPr/>
            </a:pPr>
            <a:r>
              <a:rPr lang="en-CA" sz="2400" b="0">
                <a:latin typeface="Times New Roman" charset="0"/>
              </a:rPr>
              <a:t>Handle specifications with or without components</a:t>
            </a:r>
          </a:p>
          <a:p>
            <a:pPr algn="l">
              <a:defRPr/>
            </a:pPr>
            <a:r>
              <a:rPr lang="en-CA" sz="2400" b="0">
                <a:latin typeface="Times New Roman" charset="0"/>
              </a:rPr>
              <a:t>Have been used to describe dynamic systems in the past</a:t>
            </a:r>
          </a:p>
          <a:p>
            <a:pPr algn="l">
              <a:defRPr/>
            </a:pPr>
            <a:r>
              <a:rPr lang="en-CA" sz="2400" b="0">
                <a:latin typeface="Times New Roman" charset="0"/>
              </a:rPr>
              <a:t>Have been used to detect feature interactions in the past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63500" y="1879600"/>
            <a:ext cx="8264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reeform 39"/>
          <p:cNvSpPr>
            <a:spLocks/>
          </p:cNvSpPr>
          <p:nvPr/>
        </p:nvSpPr>
        <p:spPr bwMode="auto">
          <a:xfrm>
            <a:off x="0" y="471488"/>
            <a:ext cx="8572500" cy="5929312"/>
          </a:xfrm>
          <a:custGeom>
            <a:avLst/>
            <a:gdLst>
              <a:gd name="T0" fmla="*/ 3 w 5400"/>
              <a:gd name="T1" fmla="*/ 0 h 3735"/>
              <a:gd name="T2" fmla="*/ 4851 w 5400"/>
              <a:gd name="T3" fmla="*/ 3 h 3735"/>
              <a:gd name="T4" fmla="*/ 5330 w 5400"/>
              <a:gd name="T5" fmla="*/ 1827 h 3735"/>
              <a:gd name="T6" fmla="*/ 4608 w 5400"/>
              <a:gd name="T7" fmla="*/ 3735 h 3735"/>
              <a:gd name="T8" fmla="*/ 0 w 5400"/>
              <a:gd name="T9" fmla="*/ 3735 h 3735"/>
              <a:gd name="T10" fmla="*/ 3 w 5400"/>
              <a:gd name="T11" fmla="*/ 0 h 37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00"/>
              <a:gd name="T19" fmla="*/ 0 h 3735"/>
              <a:gd name="T20" fmla="*/ 5400 w 5400"/>
              <a:gd name="T21" fmla="*/ 3735 h 37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00" h="3735">
                <a:moveTo>
                  <a:pt x="3" y="0"/>
                </a:moveTo>
                <a:cubicBezTo>
                  <a:pt x="792" y="3"/>
                  <a:pt x="3931" y="3"/>
                  <a:pt x="4851" y="3"/>
                </a:cubicBezTo>
                <a:cubicBezTo>
                  <a:pt x="5299" y="458"/>
                  <a:pt x="5400" y="1389"/>
                  <a:pt x="5330" y="1827"/>
                </a:cubicBezTo>
                <a:cubicBezTo>
                  <a:pt x="5282" y="2506"/>
                  <a:pt x="4878" y="3322"/>
                  <a:pt x="4608" y="3735"/>
                </a:cubicBezTo>
                <a:cubicBezTo>
                  <a:pt x="2298" y="3735"/>
                  <a:pt x="0" y="3735"/>
                  <a:pt x="0" y="3735"/>
                </a:cubicBezTo>
                <a:cubicBezTo>
                  <a:pt x="2" y="3031"/>
                  <a:pt x="3" y="546"/>
                  <a:pt x="3" y="0"/>
                </a:cubicBezTo>
                <a:close/>
              </a:path>
            </a:pathLst>
          </a:custGeom>
          <a:solidFill>
            <a:srgbClr val="DADADA"/>
          </a:solidFill>
          <a:ln w="127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1" name="Freeform 2"/>
          <p:cNvSpPr>
            <a:spLocks/>
          </p:cNvSpPr>
          <p:nvPr/>
        </p:nvSpPr>
        <p:spPr bwMode="auto">
          <a:xfrm>
            <a:off x="5003800" y="2413000"/>
            <a:ext cx="3225800" cy="3476625"/>
          </a:xfrm>
          <a:custGeom>
            <a:avLst/>
            <a:gdLst>
              <a:gd name="T0" fmla="*/ 1608 w 2032"/>
              <a:gd name="T1" fmla="*/ 17 h 2190"/>
              <a:gd name="T2" fmla="*/ 1312 w 2032"/>
              <a:gd name="T3" fmla="*/ 30 h 2190"/>
              <a:gd name="T4" fmla="*/ 1248 w 2032"/>
              <a:gd name="T5" fmla="*/ 46 h 2190"/>
              <a:gd name="T6" fmla="*/ 1184 w 2032"/>
              <a:gd name="T7" fmla="*/ 78 h 2190"/>
              <a:gd name="T8" fmla="*/ 1152 w 2032"/>
              <a:gd name="T9" fmla="*/ 142 h 2190"/>
              <a:gd name="T10" fmla="*/ 1104 w 2032"/>
              <a:gd name="T11" fmla="*/ 238 h 2190"/>
              <a:gd name="T12" fmla="*/ 1120 w 2032"/>
              <a:gd name="T13" fmla="*/ 878 h 2190"/>
              <a:gd name="T14" fmla="*/ 1104 w 2032"/>
              <a:gd name="T15" fmla="*/ 1054 h 2190"/>
              <a:gd name="T16" fmla="*/ 976 w 2032"/>
              <a:gd name="T17" fmla="*/ 1230 h 2190"/>
              <a:gd name="T18" fmla="*/ 912 w 2032"/>
              <a:gd name="T19" fmla="*/ 1310 h 2190"/>
              <a:gd name="T20" fmla="*/ 768 w 2032"/>
              <a:gd name="T21" fmla="*/ 1390 h 2190"/>
              <a:gd name="T22" fmla="*/ 688 w 2032"/>
              <a:gd name="T23" fmla="*/ 1422 h 2190"/>
              <a:gd name="T24" fmla="*/ 240 w 2032"/>
              <a:gd name="T25" fmla="*/ 1486 h 2190"/>
              <a:gd name="T26" fmla="*/ 112 w 2032"/>
              <a:gd name="T27" fmla="*/ 1566 h 2190"/>
              <a:gd name="T28" fmla="*/ 64 w 2032"/>
              <a:gd name="T29" fmla="*/ 1614 h 2190"/>
              <a:gd name="T30" fmla="*/ 32 w 2032"/>
              <a:gd name="T31" fmla="*/ 1678 h 2190"/>
              <a:gd name="T32" fmla="*/ 0 w 2032"/>
              <a:gd name="T33" fmla="*/ 1742 h 2190"/>
              <a:gd name="T34" fmla="*/ 32 w 2032"/>
              <a:gd name="T35" fmla="*/ 1918 h 2190"/>
              <a:gd name="T36" fmla="*/ 112 w 2032"/>
              <a:gd name="T37" fmla="*/ 2110 h 2190"/>
              <a:gd name="T38" fmla="*/ 208 w 2032"/>
              <a:gd name="T39" fmla="*/ 2142 h 2190"/>
              <a:gd name="T40" fmla="*/ 384 w 2032"/>
              <a:gd name="T41" fmla="*/ 2190 h 2190"/>
              <a:gd name="T42" fmla="*/ 1024 w 2032"/>
              <a:gd name="T43" fmla="*/ 2174 h 2190"/>
              <a:gd name="T44" fmla="*/ 1168 w 2032"/>
              <a:gd name="T45" fmla="*/ 2094 h 2190"/>
              <a:gd name="T46" fmla="*/ 1280 w 2032"/>
              <a:gd name="T47" fmla="*/ 2030 h 2190"/>
              <a:gd name="T48" fmla="*/ 1472 w 2032"/>
              <a:gd name="T49" fmla="*/ 1918 h 2190"/>
              <a:gd name="T50" fmla="*/ 1632 w 2032"/>
              <a:gd name="T51" fmla="*/ 1774 h 2190"/>
              <a:gd name="T52" fmla="*/ 1792 w 2032"/>
              <a:gd name="T53" fmla="*/ 1598 h 2190"/>
              <a:gd name="T54" fmla="*/ 1904 w 2032"/>
              <a:gd name="T55" fmla="*/ 1422 h 2190"/>
              <a:gd name="T56" fmla="*/ 1984 w 2032"/>
              <a:gd name="T57" fmla="*/ 1262 h 2190"/>
              <a:gd name="T58" fmla="*/ 2032 w 2032"/>
              <a:gd name="T59" fmla="*/ 910 h 2190"/>
              <a:gd name="T60" fmla="*/ 2000 w 2032"/>
              <a:gd name="T61" fmla="*/ 430 h 2190"/>
              <a:gd name="T62" fmla="*/ 1904 w 2032"/>
              <a:gd name="T63" fmla="*/ 158 h 2190"/>
              <a:gd name="T64" fmla="*/ 1806 w 2032"/>
              <a:gd name="T65" fmla="*/ 87 h 2190"/>
              <a:gd name="T66" fmla="*/ 1740 w 2032"/>
              <a:gd name="T67" fmla="*/ 61 h 2190"/>
              <a:gd name="T68" fmla="*/ 1608 w 2032"/>
              <a:gd name="T69" fmla="*/ 17 h 219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032"/>
              <a:gd name="T106" fmla="*/ 0 h 2190"/>
              <a:gd name="T107" fmla="*/ 2032 w 2032"/>
              <a:gd name="T108" fmla="*/ 2190 h 219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032" h="2190">
                <a:moveTo>
                  <a:pt x="1608" y="17"/>
                </a:moveTo>
                <a:cubicBezTo>
                  <a:pt x="1482" y="11"/>
                  <a:pt x="1654" y="0"/>
                  <a:pt x="1312" y="30"/>
                </a:cubicBezTo>
                <a:cubicBezTo>
                  <a:pt x="1290" y="32"/>
                  <a:pt x="1269" y="38"/>
                  <a:pt x="1248" y="46"/>
                </a:cubicBezTo>
                <a:cubicBezTo>
                  <a:pt x="1226" y="54"/>
                  <a:pt x="1184" y="78"/>
                  <a:pt x="1184" y="78"/>
                </a:cubicBezTo>
                <a:cubicBezTo>
                  <a:pt x="1173" y="99"/>
                  <a:pt x="1163" y="121"/>
                  <a:pt x="1152" y="142"/>
                </a:cubicBezTo>
                <a:cubicBezTo>
                  <a:pt x="1139" y="169"/>
                  <a:pt x="1109" y="115"/>
                  <a:pt x="1104" y="238"/>
                </a:cubicBezTo>
                <a:cubicBezTo>
                  <a:pt x="1062" y="449"/>
                  <a:pt x="1096" y="666"/>
                  <a:pt x="1120" y="878"/>
                </a:cubicBezTo>
                <a:cubicBezTo>
                  <a:pt x="1115" y="937"/>
                  <a:pt x="1116" y="996"/>
                  <a:pt x="1104" y="1054"/>
                </a:cubicBezTo>
                <a:cubicBezTo>
                  <a:pt x="1094" y="1106"/>
                  <a:pt x="1021" y="1207"/>
                  <a:pt x="976" y="1230"/>
                </a:cubicBezTo>
                <a:cubicBezTo>
                  <a:pt x="939" y="1305"/>
                  <a:pt x="965" y="1283"/>
                  <a:pt x="912" y="1310"/>
                </a:cubicBezTo>
                <a:cubicBezTo>
                  <a:pt x="881" y="1373"/>
                  <a:pt x="827" y="1370"/>
                  <a:pt x="768" y="1390"/>
                </a:cubicBezTo>
                <a:cubicBezTo>
                  <a:pt x="723" y="1405"/>
                  <a:pt x="744" y="1414"/>
                  <a:pt x="688" y="1422"/>
                </a:cubicBezTo>
                <a:cubicBezTo>
                  <a:pt x="592" y="1435"/>
                  <a:pt x="358" y="1435"/>
                  <a:pt x="240" y="1486"/>
                </a:cubicBezTo>
                <a:cubicBezTo>
                  <a:pt x="186" y="1509"/>
                  <a:pt x="162" y="1541"/>
                  <a:pt x="112" y="1566"/>
                </a:cubicBezTo>
                <a:cubicBezTo>
                  <a:pt x="83" y="1587"/>
                  <a:pt x="77" y="1595"/>
                  <a:pt x="64" y="1614"/>
                </a:cubicBezTo>
                <a:cubicBezTo>
                  <a:pt x="49" y="1633"/>
                  <a:pt x="43" y="1657"/>
                  <a:pt x="32" y="1678"/>
                </a:cubicBezTo>
                <a:cubicBezTo>
                  <a:pt x="21" y="1699"/>
                  <a:pt x="0" y="1702"/>
                  <a:pt x="0" y="1742"/>
                </a:cubicBezTo>
                <a:cubicBezTo>
                  <a:pt x="5" y="1773"/>
                  <a:pt x="22" y="1883"/>
                  <a:pt x="32" y="1918"/>
                </a:cubicBezTo>
                <a:cubicBezTo>
                  <a:pt x="52" y="1990"/>
                  <a:pt x="79" y="2045"/>
                  <a:pt x="112" y="2110"/>
                </a:cubicBezTo>
                <a:cubicBezTo>
                  <a:pt x="127" y="2140"/>
                  <a:pt x="176" y="2131"/>
                  <a:pt x="208" y="2142"/>
                </a:cubicBezTo>
                <a:cubicBezTo>
                  <a:pt x="266" y="2161"/>
                  <a:pt x="325" y="2170"/>
                  <a:pt x="384" y="2190"/>
                </a:cubicBezTo>
                <a:cubicBezTo>
                  <a:pt x="597" y="2185"/>
                  <a:pt x="811" y="2184"/>
                  <a:pt x="1024" y="2174"/>
                </a:cubicBezTo>
                <a:cubicBezTo>
                  <a:pt x="1092" y="2171"/>
                  <a:pt x="1121" y="2132"/>
                  <a:pt x="1168" y="2094"/>
                </a:cubicBezTo>
                <a:cubicBezTo>
                  <a:pt x="1206" y="2064"/>
                  <a:pt x="1236" y="2052"/>
                  <a:pt x="1280" y="2030"/>
                </a:cubicBezTo>
                <a:cubicBezTo>
                  <a:pt x="1331" y="2001"/>
                  <a:pt x="1413" y="1961"/>
                  <a:pt x="1472" y="1918"/>
                </a:cubicBezTo>
                <a:cubicBezTo>
                  <a:pt x="1512" y="1858"/>
                  <a:pt x="1572" y="1814"/>
                  <a:pt x="1632" y="1774"/>
                </a:cubicBezTo>
                <a:cubicBezTo>
                  <a:pt x="1685" y="1721"/>
                  <a:pt x="1747" y="1657"/>
                  <a:pt x="1792" y="1598"/>
                </a:cubicBezTo>
                <a:cubicBezTo>
                  <a:pt x="1834" y="1540"/>
                  <a:pt x="1853" y="1473"/>
                  <a:pt x="1904" y="1422"/>
                </a:cubicBezTo>
                <a:cubicBezTo>
                  <a:pt x="1924" y="1362"/>
                  <a:pt x="1956" y="1318"/>
                  <a:pt x="1984" y="1262"/>
                </a:cubicBezTo>
                <a:cubicBezTo>
                  <a:pt x="2001" y="1143"/>
                  <a:pt x="2020" y="1030"/>
                  <a:pt x="2032" y="910"/>
                </a:cubicBezTo>
                <a:cubicBezTo>
                  <a:pt x="2028" y="841"/>
                  <a:pt x="2013" y="529"/>
                  <a:pt x="2000" y="430"/>
                </a:cubicBezTo>
                <a:cubicBezTo>
                  <a:pt x="1991" y="366"/>
                  <a:pt x="1976" y="206"/>
                  <a:pt x="1904" y="158"/>
                </a:cubicBezTo>
                <a:cubicBezTo>
                  <a:pt x="1842" y="117"/>
                  <a:pt x="1878" y="123"/>
                  <a:pt x="1806" y="87"/>
                </a:cubicBezTo>
                <a:cubicBezTo>
                  <a:pt x="1795" y="82"/>
                  <a:pt x="1748" y="69"/>
                  <a:pt x="1740" y="61"/>
                </a:cubicBezTo>
                <a:cubicBezTo>
                  <a:pt x="1707" y="49"/>
                  <a:pt x="1679" y="22"/>
                  <a:pt x="1608" y="17"/>
                </a:cubicBez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rc 3"/>
          <p:cNvSpPr>
            <a:spLocks/>
          </p:cNvSpPr>
          <p:nvPr/>
        </p:nvSpPr>
        <p:spPr bwMode="auto">
          <a:xfrm flipV="1">
            <a:off x="1117600" y="3708400"/>
            <a:ext cx="2514600" cy="1981200"/>
          </a:xfrm>
          <a:custGeom>
            <a:avLst/>
            <a:gdLst>
              <a:gd name="T0" fmla="*/ 0 w 25655"/>
              <a:gd name="T1" fmla="*/ 1812981 h 21600"/>
              <a:gd name="T2" fmla="*/ 2514600 w 25655"/>
              <a:gd name="T3" fmla="*/ 36597 h 21600"/>
              <a:gd name="T4" fmla="*/ 2109500 w 25655"/>
              <a:gd name="T5" fmla="*/ 1981200 h 21600"/>
              <a:gd name="T6" fmla="*/ 0 60000 65536"/>
              <a:gd name="T7" fmla="*/ 0 60000 65536"/>
              <a:gd name="T8" fmla="*/ 0 60000 65536"/>
              <a:gd name="T9" fmla="*/ 0 w 25655"/>
              <a:gd name="T10" fmla="*/ 0 h 21600"/>
              <a:gd name="T11" fmla="*/ 25655 w 256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55" h="21600" fill="none" extrusionOk="0">
                <a:moveTo>
                  <a:pt x="0" y="19766"/>
                </a:moveTo>
                <a:cubicBezTo>
                  <a:pt x="952" y="8588"/>
                  <a:pt x="10303" y="-1"/>
                  <a:pt x="21522" y="-1"/>
                </a:cubicBezTo>
                <a:cubicBezTo>
                  <a:pt x="22909" y="-1"/>
                  <a:pt x="24293" y="133"/>
                  <a:pt x="25654" y="399"/>
                </a:cubicBezTo>
              </a:path>
              <a:path w="25655" h="21600" stroke="0" extrusionOk="0">
                <a:moveTo>
                  <a:pt x="0" y="19766"/>
                </a:moveTo>
                <a:cubicBezTo>
                  <a:pt x="952" y="8588"/>
                  <a:pt x="10303" y="-1"/>
                  <a:pt x="21522" y="-1"/>
                </a:cubicBezTo>
                <a:cubicBezTo>
                  <a:pt x="22909" y="-1"/>
                  <a:pt x="24293" y="133"/>
                  <a:pt x="25654" y="399"/>
                </a:cubicBezTo>
                <a:lnTo>
                  <a:pt x="21522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3" name="Arc 4"/>
          <p:cNvSpPr>
            <a:spLocks/>
          </p:cNvSpPr>
          <p:nvPr/>
        </p:nvSpPr>
        <p:spPr bwMode="auto">
          <a:xfrm flipV="1">
            <a:off x="2946400" y="3937000"/>
            <a:ext cx="2895600" cy="914400"/>
          </a:xfrm>
          <a:custGeom>
            <a:avLst/>
            <a:gdLst>
              <a:gd name="T0" fmla="*/ 0 w 20029"/>
              <a:gd name="T1" fmla="*/ 0 h 21600"/>
              <a:gd name="T2" fmla="*/ 2895600 w 20029"/>
              <a:gd name="T3" fmla="*/ 572008 h 21600"/>
              <a:gd name="T4" fmla="*/ 0 w 20029"/>
              <a:gd name="T5" fmla="*/ 914400 h 21600"/>
              <a:gd name="T6" fmla="*/ 0 60000 65536"/>
              <a:gd name="T7" fmla="*/ 0 60000 65536"/>
              <a:gd name="T8" fmla="*/ 0 60000 65536"/>
              <a:gd name="T9" fmla="*/ 0 w 20029"/>
              <a:gd name="T10" fmla="*/ 0 h 21600"/>
              <a:gd name="T11" fmla="*/ 20029 w 200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29" h="21600" fill="none" extrusionOk="0">
                <a:moveTo>
                  <a:pt x="0" y="-1"/>
                </a:moveTo>
                <a:cubicBezTo>
                  <a:pt x="8806" y="-1"/>
                  <a:pt x="16731" y="5346"/>
                  <a:pt x="20028" y="13512"/>
                </a:cubicBezTo>
              </a:path>
              <a:path w="20029" h="21600" stroke="0" extrusionOk="0">
                <a:moveTo>
                  <a:pt x="0" y="-1"/>
                </a:moveTo>
                <a:cubicBezTo>
                  <a:pt x="8806" y="-1"/>
                  <a:pt x="16731" y="5346"/>
                  <a:pt x="20028" y="13512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Oval 5"/>
          <p:cNvSpPr>
            <a:spLocks noChangeArrowheads="1"/>
          </p:cNvSpPr>
          <p:nvPr/>
        </p:nvSpPr>
        <p:spPr bwMode="auto">
          <a:xfrm>
            <a:off x="1270000" y="1727200"/>
            <a:ext cx="6400800" cy="3733800"/>
          </a:xfrm>
          <a:prstGeom prst="ellipse">
            <a:avLst/>
          </a:prstGeom>
          <a:noFill/>
          <a:ln w="101600">
            <a:solidFill>
              <a:srgbClr val="5F5F5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5" name="Oval 6"/>
          <p:cNvSpPr>
            <a:spLocks noChangeArrowheads="1"/>
          </p:cNvSpPr>
          <p:nvPr/>
        </p:nvSpPr>
        <p:spPr bwMode="auto">
          <a:xfrm>
            <a:off x="4318000" y="2108200"/>
            <a:ext cx="2438400" cy="1981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728" name="AutoShape 8"/>
          <p:cNvSpPr>
            <a:spLocks noChangeArrowheads="1"/>
          </p:cNvSpPr>
          <p:nvPr/>
        </p:nvSpPr>
        <p:spPr bwMode="auto">
          <a:xfrm>
            <a:off x="736600" y="3251200"/>
            <a:ext cx="1600200" cy="762000"/>
          </a:xfrm>
          <a:prstGeom prst="irregularSeal2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Requirements</a:t>
            </a:r>
          </a:p>
        </p:txBody>
      </p:sp>
      <p:sp>
        <p:nvSpPr>
          <p:cNvPr id="58377" name="AutoShape 9"/>
          <p:cNvSpPr>
            <a:spLocks noChangeArrowheads="1"/>
          </p:cNvSpPr>
          <p:nvPr/>
        </p:nvSpPr>
        <p:spPr bwMode="auto">
          <a:xfrm>
            <a:off x="1955800" y="4575175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46662" dir="8684183">
              <a:schemeClr val="tx1">
                <a:alpha val="74997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CA" sz="1400" b="0">
                <a:latin typeface="Times New Roman" charset="0"/>
              </a:rPr>
              <a:t>Scenarios</a:t>
            </a:r>
          </a:p>
          <a:p>
            <a:r>
              <a:rPr lang="fr-CA" sz="1400" b="0">
                <a:latin typeface="Times New Roman" charset="0"/>
              </a:rPr>
              <a:t>(UCM)</a:t>
            </a:r>
          </a:p>
        </p:txBody>
      </p:sp>
      <p:sp>
        <p:nvSpPr>
          <p:cNvPr id="1054730" name="AutoShape 10"/>
          <p:cNvSpPr>
            <a:spLocks noChangeArrowheads="1"/>
          </p:cNvSpPr>
          <p:nvPr/>
        </p:nvSpPr>
        <p:spPr bwMode="auto">
          <a:xfrm>
            <a:off x="1955800" y="53086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Structure</a:t>
            </a:r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>
            <a:off x="5461000" y="50038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46662" dir="8684183">
              <a:schemeClr val="tx1">
                <a:alpha val="74997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CA" sz="1400" b="0">
                <a:latin typeface="Times New Roman" charset="0"/>
              </a:rPr>
              <a:t>UCMs on</a:t>
            </a:r>
          </a:p>
          <a:p>
            <a:r>
              <a:rPr lang="fr-CA" sz="1400" b="0">
                <a:latin typeface="Times New Roman" charset="0"/>
              </a:rPr>
              <a:t>Structure</a:t>
            </a:r>
          </a:p>
        </p:txBody>
      </p:sp>
      <p:sp>
        <p:nvSpPr>
          <p:cNvPr id="1054732" name="AutoShape 12"/>
          <p:cNvSpPr>
            <a:spLocks noChangeArrowheads="1"/>
          </p:cNvSpPr>
          <p:nvPr/>
        </p:nvSpPr>
        <p:spPr bwMode="auto">
          <a:xfrm>
            <a:off x="6985000" y="27178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Prototype</a:t>
            </a:r>
          </a:p>
          <a:p>
            <a:pPr>
              <a:defRPr/>
            </a:pPr>
            <a:r>
              <a:rPr lang="fr-CA" sz="1400" b="0">
                <a:latin typeface="Times New Roman" charset="0"/>
              </a:rPr>
              <a:t>(L</a:t>
            </a:r>
            <a:r>
              <a:rPr lang="fr-CA" sz="1200" b="0">
                <a:latin typeface="Times New Roman" charset="0"/>
              </a:rPr>
              <a:t>OTOS</a:t>
            </a:r>
            <a:r>
              <a:rPr lang="fr-CA" sz="1400" b="0">
                <a:latin typeface="Times New Roman" charset="0"/>
              </a:rPr>
              <a:t>)</a:t>
            </a:r>
          </a:p>
        </p:txBody>
      </p:sp>
      <p:sp>
        <p:nvSpPr>
          <p:cNvPr id="1054733" name="AutoShape 13"/>
          <p:cNvSpPr>
            <a:spLocks noChangeArrowheads="1"/>
          </p:cNvSpPr>
          <p:nvPr/>
        </p:nvSpPr>
        <p:spPr bwMode="auto">
          <a:xfrm>
            <a:off x="3937000" y="14224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Results</a:t>
            </a:r>
          </a:p>
          <a:p>
            <a:pPr>
              <a:defRPr/>
            </a:pPr>
            <a:r>
              <a:rPr lang="fr-CA" sz="1400" b="0">
                <a:latin typeface="Times New Roman" charset="0"/>
              </a:rPr>
              <a:t>(Functions)</a:t>
            </a:r>
          </a:p>
        </p:txBody>
      </p:sp>
      <p:sp>
        <p:nvSpPr>
          <p:cNvPr id="1054734" name="AutoShape 14"/>
          <p:cNvSpPr>
            <a:spLocks noChangeArrowheads="1"/>
          </p:cNvSpPr>
          <p:nvPr/>
        </p:nvSpPr>
        <p:spPr bwMode="auto">
          <a:xfrm>
            <a:off x="3937000" y="24130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Results</a:t>
            </a:r>
          </a:p>
          <a:p>
            <a:pPr>
              <a:defRPr/>
            </a:pPr>
            <a:r>
              <a:rPr lang="fr-CA" sz="1400" b="0">
                <a:latin typeface="Times New Roman" charset="0"/>
              </a:rPr>
              <a:t>(Coverage)</a:t>
            </a:r>
          </a:p>
        </p:txBody>
      </p:sp>
      <p:sp>
        <p:nvSpPr>
          <p:cNvPr id="58383" name="AutoShape 15"/>
          <p:cNvSpPr>
            <a:spLocks noChangeArrowheads="1"/>
          </p:cNvSpPr>
          <p:nvPr/>
        </p:nvSpPr>
        <p:spPr bwMode="auto">
          <a:xfrm>
            <a:off x="5461000" y="37846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46662" dir="8684183">
              <a:schemeClr val="tx1">
                <a:alpha val="74997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CA" sz="1400" b="0">
                <a:latin typeface="Times New Roman" charset="0"/>
              </a:rPr>
              <a:t>Test Suite</a:t>
            </a:r>
          </a:p>
          <a:p>
            <a:r>
              <a:rPr lang="fr-CA" sz="1400" b="0">
                <a:latin typeface="Times New Roman" charset="0"/>
              </a:rPr>
              <a:t>(L</a:t>
            </a:r>
            <a:r>
              <a:rPr lang="fr-CA" sz="1200" b="0">
                <a:latin typeface="Times New Roman" charset="0"/>
              </a:rPr>
              <a:t>OTOS</a:t>
            </a:r>
            <a:r>
              <a:rPr lang="fr-CA" sz="1400" b="0">
                <a:latin typeface="Times New Roman" charset="0"/>
              </a:rPr>
              <a:t>)</a:t>
            </a:r>
          </a:p>
        </p:txBody>
      </p:sp>
      <p:sp>
        <p:nvSpPr>
          <p:cNvPr id="1054736" name="AutoShape 16"/>
          <p:cNvSpPr>
            <a:spLocks noChangeArrowheads="1"/>
          </p:cNvSpPr>
          <p:nvPr/>
        </p:nvSpPr>
        <p:spPr bwMode="auto">
          <a:xfrm>
            <a:off x="3937000" y="33274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Add tests if</a:t>
            </a:r>
          </a:p>
          <a:p>
            <a:pPr>
              <a:defRPr/>
            </a:pPr>
            <a:r>
              <a:rPr lang="fr-CA" sz="1400" b="0" i="1">
                <a:latin typeface="Times New Roman" charset="0"/>
              </a:rPr>
              <a:t>necessary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4737" name="AutoShape 17"/>
          <p:cNvSpPr>
            <a:spLocks noChangeArrowheads="1"/>
          </p:cNvSpPr>
          <p:nvPr/>
        </p:nvSpPr>
        <p:spPr bwMode="auto">
          <a:xfrm>
            <a:off x="3784600" y="45466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Test Cases</a:t>
            </a:r>
          </a:p>
          <a:p>
            <a:pPr>
              <a:defRPr/>
            </a:pPr>
            <a:r>
              <a:rPr lang="fr-CA" sz="1400" b="0" i="1">
                <a:latin typeface="Times New Roman" charset="0"/>
              </a:rPr>
              <a:t>Generation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4738" name="AutoShape 18"/>
          <p:cNvSpPr>
            <a:spLocks noChangeArrowheads="1"/>
          </p:cNvSpPr>
          <p:nvPr/>
        </p:nvSpPr>
        <p:spPr bwMode="auto">
          <a:xfrm>
            <a:off x="6908800" y="41656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Construction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4739" name="AutoShape 19"/>
          <p:cNvSpPr>
            <a:spLocks noChangeArrowheads="1"/>
          </p:cNvSpPr>
          <p:nvPr/>
        </p:nvSpPr>
        <p:spPr bwMode="auto">
          <a:xfrm>
            <a:off x="1879600" y="21082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Modify if</a:t>
            </a:r>
          </a:p>
          <a:p>
            <a:pPr>
              <a:defRPr/>
            </a:pPr>
            <a:r>
              <a:rPr lang="fr-CA" sz="1400" b="0" i="1">
                <a:latin typeface="Times New Roman" charset="0"/>
              </a:rPr>
              <a:t>necessary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4740" name="AutoShape 20"/>
          <p:cNvSpPr>
            <a:spLocks noChangeArrowheads="1"/>
          </p:cNvSpPr>
          <p:nvPr/>
        </p:nvSpPr>
        <p:spPr bwMode="auto">
          <a:xfrm>
            <a:off x="5842000" y="18034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Testing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4741" name="AutoShape 21"/>
          <p:cNvSpPr>
            <a:spLocks noChangeArrowheads="1"/>
          </p:cNvSpPr>
          <p:nvPr/>
        </p:nvSpPr>
        <p:spPr bwMode="auto">
          <a:xfrm>
            <a:off x="3632200" y="53086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Allocation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 flipH="1">
            <a:off x="1250950" y="3314700"/>
            <a:ext cx="60325" cy="228600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1806575" y="4625975"/>
            <a:ext cx="152400" cy="1428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>
            <a:off x="3489325" y="5365750"/>
            <a:ext cx="233363" cy="46038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 flipV="1">
            <a:off x="5327650" y="5372100"/>
            <a:ext cx="150813" cy="158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7016750" y="4602163"/>
            <a:ext cx="180975" cy="125412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 flipH="1" flipV="1">
            <a:off x="7591425" y="3200400"/>
            <a:ext cx="47625" cy="152400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 flipH="1" flipV="1">
            <a:off x="6638925" y="2209800"/>
            <a:ext cx="142875" cy="100013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 flipH="1" flipV="1">
            <a:off x="4841875" y="1727200"/>
            <a:ext cx="188913" cy="285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 flipH="1">
            <a:off x="2403475" y="2051050"/>
            <a:ext cx="223838" cy="90488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 flipH="1">
            <a:off x="4603750" y="2346325"/>
            <a:ext cx="131763" cy="112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4327525" y="3206750"/>
            <a:ext cx="30163" cy="163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 flipH="1" flipV="1">
            <a:off x="6184900" y="2254250"/>
            <a:ext cx="127000" cy="10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5295900" y="4067175"/>
            <a:ext cx="139700" cy="2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 flipV="1">
            <a:off x="5680075" y="4289425"/>
            <a:ext cx="152400" cy="90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1892300" y="5241925"/>
            <a:ext cx="152400" cy="138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 flipV="1">
            <a:off x="3479800" y="5648325"/>
            <a:ext cx="200025" cy="23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 flipV="1">
            <a:off x="3660775" y="4806950"/>
            <a:ext cx="182563" cy="2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024813" cy="1143000"/>
          </a:xfrm>
        </p:spPr>
        <p:txBody>
          <a:bodyPr/>
          <a:lstStyle/>
          <a:p>
            <a:r>
              <a:rPr lang="en-CA" sz="3600"/>
              <a:t>UCM-LOTOS Construction Guidelines</a:t>
            </a:r>
            <a:br>
              <a:rPr lang="en-CA" sz="3600"/>
            </a:br>
            <a:endParaRPr lang="en-CA"/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reeform 40"/>
          <p:cNvSpPr>
            <a:spLocks/>
          </p:cNvSpPr>
          <p:nvPr/>
        </p:nvSpPr>
        <p:spPr bwMode="auto">
          <a:xfrm>
            <a:off x="0" y="471488"/>
            <a:ext cx="8572500" cy="5929312"/>
          </a:xfrm>
          <a:custGeom>
            <a:avLst/>
            <a:gdLst>
              <a:gd name="T0" fmla="*/ 3 w 5400"/>
              <a:gd name="T1" fmla="*/ 0 h 3735"/>
              <a:gd name="T2" fmla="*/ 4851 w 5400"/>
              <a:gd name="T3" fmla="*/ 3 h 3735"/>
              <a:gd name="T4" fmla="*/ 5330 w 5400"/>
              <a:gd name="T5" fmla="*/ 1827 h 3735"/>
              <a:gd name="T6" fmla="*/ 4608 w 5400"/>
              <a:gd name="T7" fmla="*/ 3735 h 3735"/>
              <a:gd name="T8" fmla="*/ 0 w 5400"/>
              <a:gd name="T9" fmla="*/ 3735 h 3735"/>
              <a:gd name="T10" fmla="*/ 3 w 5400"/>
              <a:gd name="T11" fmla="*/ 0 h 37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00"/>
              <a:gd name="T19" fmla="*/ 0 h 3735"/>
              <a:gd name="T20" fmla="*/ 5400 w 5400"/>
              <a:gd name="T21" fmla="*/ 3735 h 37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00" h="3735">
                <a:moveTo>
                  <a:pt x="3" y="0"/>
                </a:moveTo>
                <a:cubicBezTo>
                  <a:pt x="792" y="3"/>
                  <a:pt x="3931" y="3"/>
                  <a:pt x="4851" y="3"/>
                </a:cubicBezTo>
                <a:cubicBezTo>
                  <a:pt x="5299" y="458"/>
                  <a:pt x="5400" y="1389"/>
                  <a:pt x="5330" y="1827"/>
                </a:cubicBezTo>
                <a:cubicBezTo>
                  <a:pt x="5282" y="2506"/>
                  <a:pt x="4878" y="3322"/>
                  <a:pt x="4608" y="3735"/>
                </a:cubicBezTo>
                <a:cubicBezTo>
                  <a:pt x="2298" y="3735"/>
                  <a:pt x="0" y="3735"/>
                  <a:pt x="0" y="3735"/>
                </a:cubicBezTo>
                <a:cubicBezTo>
                  <a:pt x="2" y="3031"/>
                  <a:pt x="3" y="546"/>
                  <a:pt x="3" y="0"/>
                </a:cubicBezTo>
                <a:close/>
              </a:path>
            </a:pathLst>
          </a:custGeom>
          <a:solidFill>
            <a:srgbClr val="DADADA"/>
          </a:solidFill>
          <a:ln w="127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5" name="Freeform 2"/>
          <p:cNvSpPr>
            <a:spLocks/>
          </p:cNvSpPr>
          <p:nvPr/>
        </p:nvSpPr>
        <p:spPr bwMode="auto">
          <a:xfrm>
            <a:off x="431800" y="1238250"/>
            <a:ext cx="7969250" cy="4006850"/>
          </a:xfrm>
          <a:custGeom>
            <a:avLst/>
            <a:gdLst>
              <a:gd name="T0" fmla="*/ 96 w 5020"/>
              <a:gd name="T1" fmla="*/ 1340 h 2524"/>
              <a:gd name="T2" fmla="*/ 32 w 5020"/>
              <a:gd name="T3" fmla="*/ 1468 h 2524"/>
              <a:gd name="T4" fmla="*/ 16 w 5020"/>
              <a:gd name="T5" fmla="*/ 1500 h 2524"/>
              <a:gd name="T6" fmla="*/ 0 w 5020"/>
              <a:gd name="T7" fmla="*/ 1532 h 2524"/>
              <a:gd name="T8" fmla="*/ 64 w 5020"/>
              <a:gd name="T9" fmla="*/ 1820 h 2524"/>
              <a:gd name="T10" fmla="*/ 144 w 5020"/>
              <a:gd name="T11" fmla="*/ 1996 h 2524"/>
              <a:gd name="T12" fmla="*/ 384 w 5020"/>
              <a:gd name="T13" fmla="*/ 2316 h 2524"/>
              <a:gd name="T14" fmla="*/ 644 w 5020"/>
              <a:gd name="T15" fmla="*/ 2416 h 2524"/>
              <a:gd name="T16" fmla="*/ 892 w 5020"/>
              <a:gd name="T17" fmla="*/ 2464 h 2524"/>
              <a:gd name="T18" fmla="*/ 1408 w 5020"/>
              <a:gd name="T19" fmla="*/ 2508 h 2524"/>
              <a:gd name="T20" fmla="*/ 1824 w 5020"/>
              <a:gd name="T21" fmla="*/ 2524 h 2524"/>
              <a:gd name="T22" fmla="*/ 2400 w 5020"/>
              <a:gd name="T23" fmla="*/ 2508 h 2524"/>
              <a:gd name="T24" fmla="*/ 2960 w 5020"/>
              <a:gd name="T25" fmla="*/ 2364 h 2524"/>
              <a:gd name="T26" fmla="*/ 3504 w 5020"/>
              <a:gd name="T27" fmla="*/ 2188 h 2524"/>
              <a:gd name="T28" fmla="*/ 3680 w 5020"/>
              <a:gd name="T29" fmla="*/ 2060 h 2524"/>
              <a:gd name="T30" fmla="*/ 4080 w 5020"/>
              <a:gd name="T31" fmla="*/ 1820 h 2524"/>
              <a:gd name="T32" fmla="*/ 4448 w 5020"/>
              <a:gd name="T33" fmla="*/ 1660 h 2524"/>
              <a:gd name="T34" fmla="*/ 4672 w 5020"/>
              <a:gd name="T35" fmla="*/ 1532 h 2524"/>
              <a:gd name="T36" fmla="*/ 4976 w 5020"/>
              <a:gd name="T37" fmla="*/ 1132 h 2524"/>
              <a:gd name="T38" fmla="*/ 4992 w 5020"/>
              <a:gd name="T39" fmla="*/ 684 h 2524"/>
              <a:gd name="T40" fmla="*/ 4960 w 5020"/>
              <a:gd name="T41" fmla="*/ 636 h 2524"/>
              <a:gd name="T42" fmla="*/ 4800 w 5020"/>
              <a:gd name="T43" fmla="*/ 460 h 2524"/>
              <a:gd name="T44" fmla="*/ 4384 w 5020"/>
              <a:gd name="T45" fmla="*/ 268 h 2524"/>
              <a:gd name="T46" fmla="*/ 3984 w 5020"/>
              <a:gd name="T47" fmla="*/ 172 h 2524"/>
              <a:gd name="T48" fmla="*/ 3632 w 5020"/>
              <a:gd name="T49" fmla="*/ 108 h 2524"/>
              <a:gd name="T50" fmla="*/ 3136 w 5020"/>
              <a:gd name="T51" fmla="*/ 28 h 2524"/>
              <a:gd name="T52" fmla="*/ 2460 w 5020"/>
              <a:gd name="T53" fmla="*/ 24 h 2524"/>
              <a:gd name="T54" fmla="*/ 2240 w 5020"/>
              <a:gd name="T55" fmla="*/ 76 h 2524"/>
              <a:gd name="T56" fmla="*/ 1648 w 5020"/>
              <a:gd name="T57" fmla="*/ 204 h 2524"/>
              <a:gd name="T58" fmla="*/ 1104 w 5020"/>
              <a:gd name="T59" fmla="*/ 396 h 2524"/>
              <a:gd name="T60" fmla="*/ 816 w 5020"/>
              <a:gd name="T61" fmla="*/ 524 h 2524"/>
              <a:gd name="T62" fmla="*/ 608 w 5020"/>
              <a:gd name="T63" fmla="*/ 652 h 2524"/>
              <a:gd name="T64" fmla="*/ 432 w 5020"/>
              <a:gd name="T65" fmla="*/ 844 h 2524"/>
              <a:gd name="T66" fmla="*/ 240 w 5020"/>
              <a:gd name="T67" fmla="*/ 1100 h 252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020"/>
              <a:gd name="T103" fmla="*/ 0 h 2524"/>
              <a:gd name="T104" fmla="*/ 5020 w 5020"/>
              <a:gd name="T105" fmla="*/ 2524 h 252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020" h="2524">
                <a:moveTo>
                  <a:pt x="96" y="1340"/>
                </a:moveTo>
                <a:cubicBezTo>
                  <a:pt x="75" y="1383"/>
                  <a:pt x="53" y="1425"/>
                  <a:pt x="32" y="1468"/>
                </a:cubicBezTo>
                <a:cubicBezTo>
                  <a:pt x="27" y="1479"/>
                  <a:pt x="21" y="1489"/>
                  <a:pt x="16" y="1500"/>
                </a:cubicBezTo>
                <a:cubicBezTo>
                  <a:pt x="11" y="1511"/>
                  <a:pt x="0" y="1532"/>
                  <a:pt x="0" y="1532"/>
                </a:cubicBezTo>
                <a:cubicBezTo>
                  <a:pt x="8" y="1585"/>
                  <a:pt x="40" y="1743"/>
                  <a:pt x="64" y="1820"/>
                </a:cubicBezTo>
                <a:cubicBezTo>
                  <a:pt x="83" y="1882"/>
                  <a:pt x="128" y="1932"/>
                  <a:pt x="144" y="1996"/>
                </a:cubicBezTo>
                <a:cubicBezTo>
                  <a:pt x="197" y="2079"/>
                  <a:pt x="301" y="2246"/>
                  <a:pt x="384" y="2316"/>
                </a:cubicBezTo>
                <a:cubicBezTo>
                  <a:pt x="510" y="2358"/>
                  <a:pt x="513" y="2387"/>
                  <a:pt x="644" y="2416"/>
                </a:cubicBezTo>
                <a:cubicBezTo>
                  <a:pt x="798" y="2450"/>
                  <a:pt x="852" y="2432"/>
                  <a:pt x="892" y="2464"/>
                </a:cubicBezTo>
                <a:cubicBezTo>
                  <a:pt x="996" y="2485"/>
                  <a:pt x="1253" y="2489"/>
                  <a:pt x="1408" y="2508"/>
                </a:cubicBezTo>
                <a:cubicBezTo>
                  <a:pt x="1547" y="2513"/>
                  <a:pt x="1685" y="2519"/>
                  <a:pt x="1824" y="2524"/>
                </a:cubicBezTo>
                <a:cubicBezTo>
                  <a:pt x="2016" y="2519"/>
                  <a:pt x="2208" y="2522"/>
                  <a:pt x="2400" y="2508"/>
                </a:cubicBezTo>
                <a:cubicBezTo>
                  <a:pt x="2589" y="2481"/>
                  <a:pt x="2776" y="2417"/>
                  <a:pt x="2960" y="2364"/>
                </a:cubicBezTo>
                <a:cubicBezTo>
                  <a:pt x="3115" y="2324"/>
                  <a:pt x="3384" y="2239"/>
                  <a:pt x="3504" y="2188"/>
                </a:cubicBezTo>
                <a:cubicBezTo>
                  <a:pt x="3558" y="2147"/>
                  <a:pt x="3620" y="2090"/>
                  <a:pt x="3680" y="2060"/>
                </a:cubicBezTo>
                <a:cubicBezTo>
                  <a:pt x="3776" y="1999"/>
                  <a:pt x="3952" y="1887"/>
                  <a:pt x="4080" y="1820"/>
                </a:cubicBezTo>
                <a:cubicBezTo>
                  <a:pt x="4200" y="1760"/>
                  <a:pt x="4321" y="1702"/>
                  <a:pt x="4448" y="1660"/>
                </a:cubicBezTo>
                <a:cubicBezTo>
                  <a:pt x="4547" y="1612"/>
                  <a:pt x="4584" y="1620"/>
                  <a:pt x="4672" y="1532"/>
                </a:cubicBezTo>
                <a:cubicBezTo>
                  <a:pt x="4808" y="1423"/>
                  <a:pt x="4911" y="1294"/>
                  <a:pt x="4976" y="1132"/>
                </a:cubicBezTo>
                <a:cubicBezTo>
                  <a:pt x="5002" y="977"/>
                  <a:pt x="5020" y="845"/>
                  <a:pt x="4992" y="684"/>
                </a:cubicBezTo>
                <a:cubicBezTo>
                  <a:pt x="4989" y="665"/>
                  <a:pt x="4970" y="652"/>
                  <a:pt x="4960" y="636"/>
                </a:cubicBezTo>
                <a:cubicBezTo>
                  <a:pt x="4923" y="575"/>
                  <a:pt x="4860" y="500"/>
                  <a:pt x="4800" y="460"/>
                </a:cubicBezTo>
                <a:cubicBezTo>
                  <a:pt x="4704" y="399"/>
                  <a:pt x="4520" y="316"/>
                  <a:pt x="4384" y="268"/>
                </a:cubicBezTo>
                <a:cubicBezTo>
                  <a:pt x="4267" y="228"/>
                  <a:pt x="4109" y="199"/>
                  <a:pt x="3984" y="172"/>
                </a:cubicBezTo>
                <a:cubicBezTo>
                  <a:pt x="3869" y="151"/>
                  <a:pt x="3773" y="132"/>
                  <a:pt x="3632" y="108"/>
                </a:cubicBezTo>
                <a:cubicBezTo>
                  <a:pt x="3528" y="89"/>
                  <a:pt x="3331" y="42"/>
                  <a:pt x="3136" y="28"/>
                </a:cubicBezTo>
                <a:cubicBezTo>
                  <a:pt x="2740" y="0"/>
                  <a:pt x="2756" y="24"/>
                  <a:pt x="2460" y="24"/>
                </a:cubicBezTo>
                <a:cubicBezTo>
                  <a:pt x="2364" y="40"/>
                  <a:pt x="2343" y="55"/>
                  <a:pt x="2240" y="76"/>
                </a:cubicBezTo>
                <a:cubicBezTo>
                  <a:pt x="2012" y="120"/>
                  <a:pt x="1836" y="144"/>
                  <a:pt x="1648" y="204"/>
                </a:cubicBezTo>
                <a:cubicBezTo>
                  <a:pt x="1459" y="257"/>
                  <a:pt x="1243" y="343"/>
                  <a:pt x="1104" y="396"/>
                </a:cubicBezTo>
                <a:cubicBezTo>
                  <a:pt x="1000" y="436"/>
                  <a:pt x="899" y="481"/>
                  <a:pt x="816" y="524"/>
                </a:cubicBezTo>
                <a:cubicBezTo>
                  <a:pt x="760" y="559"/>
                  <a:pt x="672" y="599"/>
                  <a:pt x="608" y="652"/>
                </a:cubicBezTo>
                <a:cubicBezTo>
                  <a:pt x="563" y="695"/>
                  <a:pt x="493" y="769"/>
                  <a:pt x="432" y="844"/>
                </a:cubicBezTo>
                <a:cubicBezTo>
                  <a:pt x="389" y="897"/>
                  <a:pt x="272" y="1057"/>
                  <a:pt x="240" y="1100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Freeform 3"/>
          <p:cNvSpPr>
            <a:spLocks/>
          </p:cNvSpPr>
          <p:nvPr/>
        </p:nvSpPr>
        <p:spPr bwMode="auto">
          <a:xfrm>
            <a:off x="2489200" y="2189163"/>
            <a:ext cx="3157538" cy="2166937"/>
          </a:xfrm>
          <a:custGeom>
            <a:avLst/>
            <a:gdLst>
              <a:gd name="T0" fmla="*/ 848 w 1989"/>
              <a:gd name="T1" fmla="*/ 53 h 1365"/>
              <a:gd name="T2" fmla="*/ 560 w 1989"/>
              <a:gd name="T3" fmla="*/ 149 h 1365"/>
              <a:gd name="T4" fmla="*/ 352 w 1989"/>
              <a:gd name="T5" fmla="*/ 245 h 1365"/>
              <a:gd name="T6" fmla="*/ 80 w 1989"/>
              <a:gd name="T7" fmla="*/ 469 h 1365"/>
              <a:gd name="T8" fmla="*/ 0 w 1989"/>
              <a:gd name="T9" fmla="*/ 693 h 1365"/>
              <a:gd name="T10" fmla="*/ 48 w 1989"/>
              <a:gd name="T11" fmla="*/ 949 h 1365"/>
              <a:gd name="T12" fmla="*/ 192 w 1989"/>
              <a:gd name="T13" fmla="*/ 1189 h 1365"/>
              <a:gd name="T14" fmla="*/ 348 w 1989"/>
              <a:gd name="T15" fmla="*/ 1281 h 1365"/>
              <a:gd name="T16" fmla="*/ 592 w 1989"/>
              <a:gd name="T17" fmla="*/ 1365 h 1365"/>
              <a:gd name="T18" fmla="*/ 848 w 1989"/>
              <a:gd name="T19" fmla="*/ 1333 h 1365"/>
              <a:gd name="T20" fmla="*/ 1188 w 1989"/>
              <a:gd name="T21" fmla="*/ 1225 h 1365"/>
              <a:gd name="T22" fmla="*/ 1616 w 1989"/>
              <a:gd name="T23" fmla="*/ 1029 h 1365"/>
              <a:gd name="T24" fmla="*/ 1856 w 1989"/>
              <a:gd name="T25" fmla="*/ 805 h 1365"/>
              <a:gd name="T26" fmla="*/ 1984 w 1989"/>
              <a:gd name="T27" fmla="*/ 421 h 1365"/>
              <a:gd name="T28" fmla="*/ 1968 w 1989"/>
              <a:gd name="T29" fmla="*/ 149 h 1365"/>
              <a:gd name="T30" fmla="*/ 1904 w 1989"/>
              <a:gd name="T31" fmla="*/ 85 h 1365"/>
              <a:gd name="T32" fmla="*/ 1680 w 1989"/>
              <a:gd name="T33" fmla="*/ 5 h 1365"/>
              <a:gd name="T34" fmla="*/ 848 w 1989"/>
              <a:gd name="T35" fmla="*/ 53 h 13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989"/>
              <a:gd name="T55" fmla="*/ 0 h 1365"/>
              <a:gd name="T56" fmla="*/ 1989 w 1989"/>
              <a:gd name="T57" fmla="*/ 1365 h 13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989" h="1365">
                <a:moveTo>
                  <a:pt x="848" y="53"/>
                </a:moveTo>
                <a:cubicBezTo>
                  <a:pt x="661" y="77"/>
                  <a:pt x="621" y="125"/>
                  <a:pt x="560" y="149"/>
                </a:cubicBezTo>
                <a:cubicBezTo>
                  <a:pt x="477" y="181"/>
                  <a:pt x="432" y="192"/>
                  <a:pt x="352" y="245"/>
                </a:cubicBezTo>
                <a:cubicBezTo>
                  <a:pt x="248" y="307"/>
                  <a:pt x="166" y="383"/>
                  <a:pt x="80" y="469"/>
                </a:cubicBezTo>
                <a:cubicBezTo>
                  <a:pt x="37" y="512"/>
                  <a:pt x="11" y="640"/>
                  <a:pt x="0" y="693"/>
                </a:cubicBezTo>
                <a:cubicBezTo>
                  <a:pt x="10" y="781"/>
                  <a:pt x="20" y="866"/>
                  <a:pt x="48" y="949"/>
                </a:cubicBezTo>
                <a:cubicBezTo>
                  <a:pt x="80" y="1032"/>
                  <a:pt x="157" y="1144"/>
                  <a:pt x="192" y="1189"/>
                </a:cubicBezTo>
                <a:cubicBezTo>
                  <a:pt x="240" y="1242"/>
                  <a:pt x="281" y="1252"/>
                  <a:pt x="348" y="1281"/>
                </a:cubicBezTo>
                <a:cubicBezTo>
                  <a:pt x="442" y="1321"/>
                  <a:pt x="491" y="1345"/>
                  <a:pt x="592" y="1365"/>
                </a:cubicBezTo>
                <a:cubicBezTo>
                  <a:pt x="609" y="1363"/>
                  <a:pt x="805" y="1347"/>
                  <a:pt x="848" y="1333"/>
                </a:cubicBezTo>
                <a:cubicBezTo>
                  <a:pt x="941" y="1306"/>
                  <a:pt x="1060" y="1276"/>
                  <a:pt x="1188" y="1225"/>
                </a:cubicBezTo>
                <a:cubicBezTo>
                  <a:pt x="1328" y="1202"/>
                  <a:pt x="1504" y="1119"/>
                  <a:pt x="1616" y="1029"/>
                </a:cubicBezTo>
                <a:cubicBezTo>
                  <a:pt x="1727" y="959"/>
                  <a:pt x="1805" y="856"/>
                  <a:pt x="1856" y="805"/>
                </a:cubicBezTo>
                <a:cubicBezTo>
                  <a:pt x="1917" y="704"/>
                  <a:pt x="1965" y="530"/>
                  <a:pt x="1984" y="421"/>
                </a:cubicBezTo>
                <a:cubicBezTo>
                  <a:pt x="1979" y="330"/>
                  <a:pt x="1989" y="237"/>
                  <a:pt x="1968" y="149"/>
                </a:cubicBezTo>
                <a:cubicBezTo>
                  <a:pt x="1961" y="120"/>
                  <a:pt x="1931" y="98"/>
                  <a:pt x="1904" y="85"/>
                </a:cubicBezTo>
                <a:cubicBezTo>
                  <a:pt x="1832" y="49"/>
                  <a:pt x="1751" y="40"/>
                  <a:pt x="1680" y="5"/>
                </a:cubicBezTo>
                <a:cubicBezTo>
                  <a:pt x="1504" y="0"/>
                  <a:pt x="1019" y="34"/>
                  <a:pt x="848" y="53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Arc 4"/>
          <p:cNvSpPr>
            <a:spLocks/>
          </p:cNvSpPr>
          <p:nvPr/>
        </p:nvSpPr>
        <p:spPr bwMode="auto">
          <a:xfrm flipV="1">
            <a:off x="1117600" y="3708400"/>
            <a:ext cx="2514600" cy="1981200"/>
          </a:xfrm>
          <a:custGeom>
            <a:avLst/>
            <a:gdLst>
              <a:gd name="T0" fmla="*/ 0 w 25655"/>
              <a:gd name="T1" fmla="*/ 1812981 h 21600"/>
              <a:gd name="T2" fmla="*/ 2514600 w 25655"/>
              <a:gd name="T3" fmla="*/ 36597 h 21600"/>
              <a:gd name="T4" fmla="*/ 2109500 w 25655"/>
              <a:gd name="T5" fmla="*/ 1981200 h 21600"/>
              <a:gd name="T6" fmla="*/ 0 60000 65536"/>
              <a:gd name="T7" fmla="*/ 0 60000 65536"/>
              <a:gd name="T8" fmla="*/ 0 60000 65536"/>
              <a:gd name="T9" fmla="*/ 0 w 25655"/>
              <a:gd name="T10" fmla="*/ 0 h 21600"/>
              <a:gd name="T11" fmla="*/ 25655 w 256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55" h="21600" fill="none" extrusionOk="0">
                <a:moveTo>
                  <a:pt x="0" y="19766"/>
                </a:moveTo>
                <a:cubicBezTo>
                  <a:pt x="952" y="8588"/>
                  <a:pt x="10303" y="-1"/>
                  <a:pt x="21522" y="-1"/>
                </a:cubicBezTo>
                <a:cubicBezTo>
                  <a:pt x="22909" y="-1"/>
                  <a:pt x="24293" y="133"/>
                  <a:pt x="25654" y="399"/>
                </a:cubicBezTo>
              </a:path>
              <a:path w="25655" h="21600" stroke="0" extrusionOk="0">
                <a:moveTo>
                  <a:pt x="0" y="19766"/>
                </a:moveTo>
                <a:cubicBezTo>
                  <a:pt x="952" y="8588"/>
                  <a:pt x="10303" y="-1"/>
                  <a:pt x="21522" y="-1"/>
                </a:cubicBezTo>
                <a:cubicBezTo>
                  <a:pt x="22909" y="-1"/>
                  <a:pt x="24293" y="133"/>
                  <a:pt x="25654" y="399"/>
                </a:cubicBezTo>
                <a:lnTo>
                  <a:pt x="21522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8" name="Arc 5"/>
          <p:cNvSpPr>
            <a:spLocks/>
          </p:cNvSpPr>
          <p:nvPr/>
        </p:nvSpPr>
        <p:spPr bwMode="auto">
          <a:xfrm flipV="1">
            <a:off x="2946400" y="3937000"/>
            <a:ext cx="2895600" cy="914400"/>
          </a:xfrm>
          <a:custGeom>
            <a:avLst/>
            <a:gdLst>
              <a:gd name="T0" fmla="*/ 0 w 20029"/>
              <a:gd name="T1" fmla="*/ 0 h 21600"/>
              <a:gd name="T2" fmla="*/ 2895600 w 20029"/>
              <a:gd name="T3" fmla="*/ 572008 h 21600"/>
              <a:gd name="T4" fmla="*/ 0 w 20029"/>
              <a:gd name="T5" fmla="*/ 914400 h 21600"/>
              <a:gd name="T6" fmla="*/ 0 60000 65536"/>
              <a:gd name="T7" fmla="*/ 0 60000 65536"/>
              <a:gd name="T8" fmla="*/ 0 60000 65536"/>
              <a:gd name="T9" fmla="*/ 0 w 20029"/>
              <a:gd name="T10" fmla="*/ 0 h 21600"/>
              <a:gd name="T11" fmla="*/ 20029 w 200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29" h="21600" fill="none" extrusionOk="0">
                <a:moveTo>
                  <a:pt x="0" y="-1"/>
                </a:moveTo>
                <a:cubicBezTo>
                  <a:pt x="8806" y="-1"/>
                  <a:pt x="16731" y="5346"/>
                  <a:pt x="20028" y="13512"/>
                </a:cubicBezTo>
              </a:path>
              <a:path w="20029" h="21600" stroke="0" extrusionOk="0">
                <a:moveTo>
                  <a:pt x="0" y="-1"/>
                </a:moveTo>
                <a:cubicBezTo>
                  <a:pt x="8806" y="-1"/>
                  <a:pt x="16731" y="5346"/>
                  <a:pt x="20028" y="13512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9" name="Oval 6"/>
          <p:cNvSpPr>
            <a:spLocks noChangeArrowheads="1"/>
          </p:cNvSpPr>
          <p:nvPr/>
        </p:nvSpPr>
        <p:spPr bwMode="auto">
          <a:xfrm>
            <a:off x="1270000" y="1727200"/>
            <a:ext cx="6400800" cy="3733800"/>
          </a:xfrm>
          <a:prstGeom prst="ellipse">
            <a:avLst/>
          </a:prstGeom>
          <a:noFill/>
          <a:ln w="101600">
            <a:solidFill>
              <a:srgbClr val="5F5F5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0" name="Oval 7"/>
          <p:cNvSpPr>
            <a:spLocks noChangeArrowheads="1"/>
          </p:cNvSpPr>
          <p:nvPr/>
        </p:nvSpPr>
        <p:spPr bwMode="auto">
          <a:xfrm>
            <a:off x="4318000" y="2108200"/>
            <a:ext cx="2438400" cy="1981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559800" cy="1143000"/>
          </a:xfrm>
        </p:spPr>
        <p:txBody>
          <a:bodyPr/>
          <a:lstStyle/>
          <a:p>
            <a:r>
              <a:rPr lang="en-CA" dirty="0"/>
              <a:t>UCM-LOTOS Testing Framework</a:t>
            </a:r>
            <a:br>
              <a:rPr lang="en-CA" dirty="0"/>
            </a:br>
            <a:endParaRPr lang="en-CA" dirty="0"/>
          </a:p>
        </p:txBody>
      </p:sp>
      <p:sp>
        <p:nvSpPr>
          <p:cNvPr id="1055753" name="AutoShape 9"/>
          <p:cNvSpPr>
            <a:spLocks noChangeArrowheads="1"/>
          </p:cNvSpPr>
          <p:nvPr/>
        </p:nvSpPr>
        <p:spPr bwMode="auto">
          <a:xfrm>
            <a:off x="736600" y="3251200"/>
            <a:ext cx="1600200" cy="762000"/>
          </a:xfrm>
          <a:prstGeom prst="irregularSeal2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Requirements</a:t>
            </a:r>
          </a:p>
        </p:txBody>
      </p:sp>
      <p:sp>
        <p:nvSpPr>
          <p:cNvPr id="59403" name="AutoShape 10"/>
          <p:cNvSpPr>
            <a:spLocks noChangeArrowheads="1"/>
          </p:cNvSpPr>
          <p:nvPr/>
        </p:nvSpPr>
        <p:spPr bwMode="auto">
          <a:xfrm>
            <a:off x="1955800" y="4575175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46662" dir="8684183">
              <a:schemeClr val="tx1">
                <a:alpha val="74997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CA" sz="1400" b="0">
                <a:latin typeface="Times New Roman" charset="0"/>
              </a:rPr>
              <a:t>Scenarios</a:t>
            </a:r>
          </a:p>
          <a:p>
            <a:r>
              <a:rPr lang="fr-CA" sz="1400" b="0">
                <a:latin typeface="Times New Roman" charset="0"/>
              </a:rPr>
              <a:t>(UCM)</a:t>
            </a:r>
          </a:p>
        </p:txBody>
      </p:sp>
      <p:sp>
        <p:nvSpPr>
          <p:cNvPr id="1055755" name="AutoShape 11"/>
          <p:cNvSpPr>
            <a:spLocks noChangeArrowheads="1"/>
          </p:cNvSpPr>
          <p:nvPr/>
        </p:nvSpPr>
        <p:spPr bwMode="auto">
          <a:xfrm>
            <a:off x="1955800" y="53086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Structure</a:t>
            </a:r>
          </a:p>
        </p:txBody>
      </p:sp>
      <p:sp>
        <p:nvSpPr>
          <p:cNvPr id="59405" name="AutoShape 12"/>
          <p:cNvSpPr>
            <a:spLocks noChangeArrowheads="1"/>
          </p:cNvSpPr>
          <p:nvPr/>
        </p:nvSpPr>
        <p:spPr bwMode="auto">
          <a:xfrm>
            <a:off x="5461000" y="50038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46662" dir="8684183">
              <a:schemeClr val="tx1">
                <a:alpha val="74997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CA" sz="1400" b="0">
                <a:latin typeface="Times New Roman" charset="0"/>
              </a:rPr>
              <a:t>UCMs on</a:t>
            </a:r>
          </a:p>
          <a:p>
            <a:r>
              <a:rPr lang="fr-CA" sz="1400" b="0">
                <a:latin typeface="Times New Roman" charset="0"/>
              </a:rPr>
              <a:t>Structure</a:t>
            </a:r>
          </a:p>
        </p:txBody>
      </p:sp>
      <p:sp>
        <p:nvSpPr>
          <p:cNvPr id="1055757" name="AutoShape 13"/>
          <p:cNvSpPr>
            <a:spLocks noChangeArrowheads="1"/>
          </p:cNvSpPr>
          <p:nvPr/>
        </p:nvSpPr>
        <p:spPr bwMode="auto">
          <a:xfrm>
            <a:off x="6985000" y="27178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Prototype</a:t>
            </a:r>
          </a:p>
          <a:p>
            <a:pPr>
              <a:defRPr/>
            </a:pPr>
            <a:r>
              <a:rPr lang="fr-CA" sz="1400" b="0">
                <a:latin typeface="Times New Roman" charset="0"/>
              </a:rPr>
              <a:t>(L</a:t>
            </a:r>
            <a:r>
              <a:rPr lang="fr-CA" sz="1200" b="0">
                <a:latin typeface="Times New Roman" charset="0"/>
              </a:rPr>
              <a:t>OTOS</a:t>
            </a:r>
            <a:r>
              <a:rPr lang="fr-CA" sz="1400" b="0">
                <a:latin typeface="Times New Roman" charset="0"/>
              </a:rPr>
              <a:t>)</a:t>
            </a:r>
          </a:p>
        </p:txBody>
      </p:sp>
      <p:sp>
        <p:nvSpPr>
          <p:cNvPr id="1055758" name="AutoShape 14"/>
          <p:cNvSpPr>
            <a:spLocks noChangeArrowheads="1"/>
          </p:cNvSpPr>
          <p:nvPr/>
        </p:nvSpPr>
        <p:spPr bwMode="auto">
          <a:xfrm>
            <a:off x="3937000" y="14224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Results</a:t>
            </a:r>
          </a:p>
          <a:p>
            <a:pPr>
              <a:defRPr/>
            </a:pPr>
            <a:r>
              <a:rPr lang="fr-CA" sz="1400" b="0">
                <a:latin typeface="Times New Roman" charset="0"/>
              </a:rPr>
              <a:t>(Functions)</a:t>
            </a:r>
          </a:p>
        </p:txBody>
      </p:sp>
      <p:sp>
        <p:nvSpPr>
          <p:cNvPr id="1055759" name="AutoShape 15"/>
          <p:cNvSpPr>
            <a:spLocks noChangeArrowheads="1"/>
          </p:cNvSpPr>
          <p:nvPr/>
        </p:nvSpPr>
        <p:spPr bwMode="auto">
          <a:xfrm>
            <a:off x="3937000" y="24130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Results</a:t>
            </a:r>
          </a:p>
          <a:p>
            <a:pPr>
              <a:defRPr/>
            </a:pPr>
            <a:r>
              <a:rPr lang="fr-CA" sz="1400" b="0">
                <a:latin typeface="Times New Roman" charset="0"/>
              </a:rPr>
              <a:t>(Coverage)</a:t>
            </a:r>
          </a:p>
        </p:txBody>
      </p:sp>
      <p:sp>
        <p:nvSpPr>
          <p:cNvPr id="59409" name="AutoShape 16"/>
          <p:cNvSpPr>
            <a:spLocks noChangeArrowheads="1"/>
          </p:cNvSpPr>
          <p:nvPr/>
        </p:nvSpPr>
        <p:spPr bwMode="auto">
          <a:xfrm>
            <a:off x="5461000" y="37846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46662" dir="8684183">
              <a:schemeClr val="tx1">
                <a:alpha val="74997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CA" sz="1400" b="0">
                <a:latin typeface="Times New Roman" charset="0"/>
              </a:rPr>
              <a:t>Test Suite</a:t>
            </a:r>
          </a:p>
          <a:p>
            <a:r>
              <a:rPr lang="fr-CA" sz="1400" b="0">
                <a:latin typeface="Times New Roman" charset="0"/>
              </a:rPr>
              <a:t>(L</a:t>
            </a:r>
            <a:r>
              <a:rPr lang="fr-CA" sz="1200" b="0">
                <a:latin typeface="Times New Roman" charset="0"/>
              </a:rPr>
              <a:t>OTOS</a:t>
            </a:r>
            <a:r>
              <a:rPr lang="fr-CA" sz="1400" b="0">
                <a:latin typeface="Times New Roman" charset="0"/>
              </a:rPr>
              <a:t>)</a:t>
            </a:r>
          </a:p>
        </p:txBody>
      </p:sp>
      <p:sp>
        <p:nvSpPr>
          <p:cNvPr id="1055761" name="AutoShape 17"/>
          <p:cNvSpPr>
            <a:spLocks noChangeArrowheads="1"/>
          </p:cNvSpPr>
          <p:nvPr/>
        </p:nvSpPr>
        <p:spPr bwMode="auto">
          <a:xfrm>
            <a:off x="3937000" y="33274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Add tests if</a:t>
            </a:r>
          </a:p>
          <a:p>
            <a:pPr>
              <a:defRPr/>
            </a:pPr>
            <a:r>
              <a:rPr lang="fr-CA" sz="1400" b="0" i="1">
                <a:latin typeface="Times New Roman" charset="0"/>
              </a:rPr>
              <a:t>necessary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5762" name="AutoShape 18"/>
          <p:cNvSpPr>
            <a:spLocks noChangeArrowheads="1"/>
          </p:cNvSpPr>
          <p:nvPr/>
        </p:nvSpPr>
        <p:spPr bwMode="auto">
          <a:xfrm>
            <a:off x="3784600" y="45466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Test Cases</a:t>
            </a:r>
          </a:p>
          <a:p>
            <a:pPr>
              <a:defRPr/>
            </a:pPr>
            <a:r>
              <a:rPr lang="fr-CA" sz="1400" b="0" i="1">
                <a:latin typeface="Times New Roman" charset="0"/>
              </a:rPr>
              <a:t>Generation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5763" name="AutoShape 19"/>
          <p:cNvSpPr>
            <a:spLocks noChangeArrowheads="1"/>
          </p:cNvSpPr>
          <p:nvPr/>
        </p:nvSpPr>
        <p:spPr bwMode="auto">
          <a:xfrm>
            <a:off x="6908800" y="41656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Construction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5764" name="AutoShape 20"/>
          <p:cNvSpPr>
            <a:spLocks noChangeArrowheads="1"/>
          </p:cNvSpPr>
          <p:nvPr/>
        </p:nvSpPr>
        <p:spPr bwMode="auto">
          <a:xfrm>
            <a:off x="1879600" y="21082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Modify if</a:t>
            </a:r>
          </a:p>
          <a:p>
            <a:pPr>
              <a:defRPr/>
            </a:pPr>
            <a:r>
              <a:rPr lang="fr-CA" sz="1400" b="0" i="1">
                <a:latin typeface="Times New Roman" charset="0"/>
              </a:rPr>
              <a:t>necessary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5765" name="AutoShape 21"/>
          <p:cNvSpPr>
            <a:spLocks noChangeArrowheads="1"/>
          </p:cNvSpPr>
          <p:nvPr/>
        </p:nvSpPr>
        <p:spPr bwMode="auto">
          <a:xfrm>
            <a:off x="5842000" y="18034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Testing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5766" name="AutoShape 22"/>
          <p:cNvSpPr>
            <a:spLocks noChangeArrowheads="1"/>
          </p:cNvSpPr>
          <p:nvPr/>
        </p:nvSpPr>
        <p:spPr bwMode="auto">
          <a:xfrm>
            <a:off x="3632200" y="53086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Allocation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59416" name="Line 23"/>
          <p:cNvSpPr>
            <a:spLocks noChangeShapeType="1"/>
          </p:cNvSpPr>
          <p:nvPr/>
        </p:nvSpPr>
        <p:spPr bwMode="auto">
          <a:xfrm flipH="1">
            <a:off x="1250950" y="3314700"/>
            <a:ext cx="60325" cy="228600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7" name="Line 24"/>
          <p:cNvSpPr>
            <a:spLocks noChangeShapeType="1"/>
          </p:cNvSpPr>
          <p:nvPr/>
        </p:nvSpPr>
        <p:spPr bwMode="auto">
          <a:xfrm>
            <a:off x="1806575" y="4625975"/>
            <a:ext cx="152400" cy="1428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8" name="Line 25"/>
          <p:cNvSpPr>
            <a:spLocks noChangeShapeType="1"/>
          </p:cNvSpPr>
          <p:nvPr/>
        </p:nvSpPr>
        <p:spPr bwMode="auto">
          <a:xfrm>
            <a:off x="3489325" y="5365750"/>
            <a:ext cx="233363" cy="46038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9" name="Line 26"/>
          <p:cNvSpPr>
            <a:spLocks noChangeShapeType="1"/>
          </p:cNvSpPr>
          <p:nvPr/>
        </p:nvSpPr>
        <p:spPr bwMode="auto">
          <a:xfrm flipV="1">
            <a:off x="5327650" y="5372100"/>
            <a:ext cx="150813" cy="158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0" name="Line 27"/>
          <p:cNvSpPr>
            <a:spLocks noChangeShapeType="1"/>
          </p:cNvSpPr>
          <p:nvPr/>
        </p:nvSpPr>
        <p:spPr bwMode="auto">
          <a:xfrm flipV="1">
            <a:off x="7016750" y="4602163"/>
            <a:ext cx="180975" cy="125412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1" name="Line 28"/>
          <p:cNvSpPr>
            <a:spLocks noChangeShapeType="1"/>
          </p:cNvSpPr>
          <p:nvPr/>
        </p:nvSpPr>
        <p:spPr bwMode="auto">
          <a:xfrm flipH="1" flipV="1">
            <a:off x="7591425" y="3200400"/>
            <a:ext cx="47625" cy="152400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2" name="Line 29"/>
          <p:cNvSpPr>
            <a:spLocks noChangeShapeType="1"/>
          </p:cNvSpPr>
          <p:nvPr/>
        </p:nvSpPr>
        <p:spPr bwMode="auto">
          <a:xfrm flipH="1" flipV="1">
            <a:off x="6638925" y="2209800"/>
            <a:ext cx="142875" cy="100013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3" name="Line 30"/>
          <p:cNvSpPr>
            <a:spLocks noChangeShapeType="1"/>
          </p:cNvSpPr>
          <p:nvPr/>
        </p:nvSpPr>
        <p:spPr bwMode="auto">
          <a:xfrm flipH="1" flipV="1">
            <a:off x="4841875" y="1727200"/>
            <a:ext cx="188913" cy="285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4" name="Line 31"/>
          <p:cNvSpPr>
            <a:spLocks noChangeShapeType="1"/>
          </p:cNvSpPr>
          <p:nvPr/>
        </p:nvSpPr>
        <p:spPr bwMode="auto">
          <a:xfrm flipH="1">
            <a:off x="2403475" y="2051050"/>
            <a:ext cx="223838" cy="90488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5" name="Line 32"/>
          <p:cNvSpPr>
            <a:spLocks noChangeShapeType="1"/>
          </p:cNvSpPr>
          <p:nvPr/>
        </p:nvSpPr>
        <p:spPr bwMode="auto">
          <a:xfrm flipH="1">
            <a:off x="4603750" y="2346325"/>
            <a:ext cx="131763" cy="112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6" name="Line 33"/>
          <p:cNvSpPr>
            <a:spLocks noChangeShapeType="1"/>
          </p:cNvSpPr>
          <p:nvPr/>
        </p:nvSpPr>
        <p:spPr bwMode="auto">
          <a:xfrm>
            <a:off x="4327525" y="3206750"/>
            <a:ext cx="30163" cy="163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7" name="Line 34"/>
          <p:cNvSpPr>
            <a:spLocks noChangeShapeType="1"/>
          </p:cNvSpPr>
          <p:nvPr/>
        </p:nvSpPr>
        <p:spPr bwMode="auto">
          <a:xfrm flipH="1" flipV="1">
            <a:off x="6184900" y="2254250"/>
            <a:ext cx="127000" cy="10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8" name="Line 35"/>
          <p:cNvSpPr>
            <a:spLocks noChangeShapeType="1"/>
          </p:cNvSpPr>
          <p:nvPr/>
        </p:nvSpPr>
        <p:spPr bwMode="auto">
          <a:xfrm>
            <a:off x="5295900" y="4067175"/>
            <a:ext cx="139700" cy="2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9" name="Line 36"/>
          <p:cNvSpPr>
            <a:spLocks noChangeShapeType="1"/>
          </p:cNvSpPr>
          <p:nvPr/>
        </p:nvSpPr>
        <p:spPr bwMode="auto">
          <a:xfrm flipV="1">
            <a:off x="5680075" y="4289425"/>
            <a:ext cx="152400" cy="90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0" name="Line 37"/>
          <p:cNvSpPr>
            <a:spLocks noChangeShapeType="1"/>
          </p:cNvSpPr>
          <p:nvPr/>
        </p:nvSpPr>
        <p:spPr bwMode="auto">
          <a:xfrm>
            <a:off x="1892300" y="5241925"/>
            <a:ext cx="152400" cy="138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1" name="Line 38"/>
          <p:cNvSpPr>
            <a:spLocks noChangeShapeType="1"/>
          </p:cNvSpPr>
          <p:nvPr/>
        </p:nvSpPr>
        <p:spPr bwMode="auto">
          <a:xfrm flipV="1">
            <a:off x="3479800" y="5648325"/>
            <a:ext cx="200025" cy="23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2" name="Line 39"/>
          <p:cNvSpPr>
            <a:spLocks noChangeShapeType="1"/>
          </p:cNvSpPr>
          <p:nvPr/>
        </p:nvSpPr>
        <p:spPr bwMode="auto">
          <a:xfrm flipV="1">
            <a:off x="3660775" y="4806950"/>
            <a:ext cx="182563" cy="2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39"/>
          <p:cNvSpPr>
            <a:spLocks/>
          </p:cNvSpPr>
          <p:nvPr/>
        </p:nvSpPr>
        <p:spPr bwMode="auto">
          <a:xfrm>
            <a:off x="0" y="471488"/>
            <a:ext cx="8572500" cy="5929312"/>
          </a:xfrm>
          <a:custGeom>
            <a:avLst/>
            <a:gdLst>
              <a:gd name="T0" fmla="*/ 3 w 5400"/>
              <a:gd name="T1" fmla="*/ 0 h 3735"/>
              <a:gd name="T2" fmla="*/ 4851 w 5400"/>
              <a:gd name="T3" fmla="*/ 3 h 3735"/>
              <a:gd name="T4" fmla="*/ 5330 w 5400"/>
              <a:gd name="T5" fmla="*/ 1827 h 3735"/>
              <a:gd name="T6" fmla="*/ 4608 w 5400"/>
              <a:gd name="T7" fmla="*/ 3735 h 3735"/>
              <a:gd name="T8" fmla="*/ 0 w 5400"/>
              <a:gd name="T9" fmla="*/ 3735 h 3735"/>
              <a:gd name="T10" fmla="*/ 3 w 5400"/>
              <a:gd name="T11" fmla="*/ 0 h 37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00"/>
              <a:gd name="T19" fmla="*/ 0 h 3735"/>
              <a:gd name="T20" fmla="*/ 5400 w 5400"/>
              <a:gd name="T21" fmla="*/ 3735 h 37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00" h="3735">
                <a:moveTo>
                  <a:pt x="3" y="0"/>
                </a:moveTo>
                <a:cubicBezTo>
                  <a:pt x="792" y="3"/>
                  <a:pt x="3931" y="3"/>
                  <a:pt x="4851" y="3"/>
                </a:cubicBezTo>
                <a:cubicBezTo>
                  <a:pt x="5299" y="458"/>
                  <a:pt x="5400" y="1389"/>
                  <a:pt x="5330" y="1827"/>
                </a:cubicBezTo>
                <a:cubicBezTo>
                  <a:pt x="5282" y="2506"/>
                  <a:pt x="4878" y="3322"/>
                  <a:pt x="4608" y="3735"/>
                </a:cubicBezTo>
                <a:cubicBezTo>
                  <a:pt x="2298" y="3735"/>
                  <a:pt x="0" y="3735"/>
                  <a:pt x="0" y="3735"/>
                </a:cubicBezTo>
                <a:cubicBezTo>
                  <a:pt x="2" y="3031"/>
                  <a:pt x="3" y="546"/>
                  <a:pt x="3" y="0"/>
                </a:cubicBezTo>
                <a:close/>
              </a:path>
            </a:pathLst>
          </a:custGeom>
          <a:solidFill>
            <a:srgbClr val="DADADA"/>
          </a:solidFill>
          <a:ln w="127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9" name="Freeform 2"/>
          <p:cNvSpPr>
            <a:spLocks/>
          </p:cNvSpPr>
          <p:nvPr/>
        </p:nvSpPr>
        <p:spPr bwMode="auto">
          <a:xfrm>
            <a:off x="3497263" y="1593850"/>
            <a:ext cx="4695825" cy="2908300"/>
          </a:xfrm>
          <a:custGeom>
            <a:avLst/>
            <a:gdLst>
              <a:gd name="T0" fmla="*/ 1705 w 2958"/>
              <a:gd name="T1" fmla="*/ 18 h 1832"/>
              <a:gd name="T2" fmla="*/ 1249 w 2958"/>
              <a:gd name="T3" fmla="*/ 126 h 1832"/>
              <a:gd name="T4" fmla="*/ 865 w 2958"/>
              <a:gd name="T5" fmla="*/ 234 h 1832"/>
              <a:gd name="T6" fmla="*/ 481 w 2958"/>
              <a:gd name="T7" fmla="*/ 342 h 1832"/>
              <a:gd name="T8" fmla="*/ 301 w 2958"/>
              <a:gd name="T9" fmla="*/ 426 h 1832"/>
              <a:gd name="T10" fmla="*/ 181 w 2958"/>
              <a:gd name="T11" fmla="*/ 558 h 1832"/>
              <a:gd name="T12" fmla="*/ 97 w 2958"/>
              <a:gd name="T13" fmla="*/ 678 h 1832"/>
              <a:gd name="T14" fmla="*/ 25 w 2958"/>
              <a:gd name="T15" fmla="*/ 894 h 1832"/>
              <a:gd name="T16" fmla="*/ 49 w 2958"/>
              <a:gd name="T17" fmla="*/ 1290 h 1832"/>
              <a:gd name="T18" fmla="*/ 145 w 2958"/>
              <a:gd name="T19" fmla="*/ 1398 h 1832"/>
              <a:gd name="T20" fmla="*/ 349 w 2958"/>
              <a:gd name="T21" fmla="*/ 1518 h 1832"/>
              <a:gd name="T22" fmla="*/ 553 w 2958"/>
              <a:gd name="T23" fmla="*/ 1602 h 1832"/>
              <a:gd name="T24" fmla="*/ 817 w 2958"/>
              <a:gd name="T25" fmla="*/ 1662 h 1832"/>
              <a:gd name="T26" fmla="*/ 1198 w 2958"/>
              <a:gd name="T27" fmla="*/ 1806 h 1832"/>
              <a:gd name="T28" fmla="*/ 1684 w 2958"/>
              <a:gd name="T29" fmla="*/ 1824 h 1832"/>
              <a:gd name="T30" fmla="*/ 1930 w 2958"/>
              <a:gd name="T31" fmla="*/ 1752 h 1832"/>
              <a:gd name="T32" fmla="*/ 2221 w 2958"/>
              <a:gd name="T33" fmla="*/ 1506 h 1832"/>
              <a:gd name="T34" fmla="*/ 2521 w 2958"/>
              <a:gd name="T35" fmla="*/ 1422 h 1832"/>
              <a:gd name="T36" fmla="*/ 2701 w 2958"/>
              <a:gd name="T37" fmla="*/ 1338 h 1832"/>
              <a:gd name="T38" fmla="*/ 2785 w 2958"/>
              <a:gd name="T39" fmla="*/ 1266 h 1832"/>
              <a:gd name="T40" fmla="*/ 2869 w 2958"/>
              <a:gd name="T41" fmla="*/ 1122 h 1832"/>
              <a:gd name="T42" fmla="*/ 2917 w 2958"/>
              <a:gd name="T43" fmla="*/ 954 h 1832"/>
              <a:gd name="T44" fmla="*/ 2881 w 2958"/>
              <a:gd name="T45" fmla="*/ 510 h 1832"/>
              <a:gd name="T46" fmla="*/ 2704 w 2958"/>
              <a:gd name="T47" fmla="*/ 384 h 1832"/>
              <a:gd name="T48" fmla="*/ 2497 w 2958"/>
              <a:gd name="T49" fmla="*/ 258 h 1832"/>
              <a:gd name="T50" fmla="*/ 2233 w 2958"/>
              <a:gd name="T51" fmla="*/ 102 h 1832"/>
              <a:gd name="T52" fmla="*/ 1993 w 2958"/>
              <a:gd name="T53" fmla="*/ 18 h 1832"/>
              <a:gd name="T54" fmla="*/ 1705 w 2958"/>
              <a:gd name="T55" fmla="*/ 18 h 183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958"/>
              <a:gd name="T85" fmla="*/ 0 h 1832"/>
              <a:gd name="T86" fmla="*/ 2958 w 2958"/>
              <a:gd name="T87" fmla="*/ 1832 h 183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958" h="1832">
                <a:moveTo>
                  <a:pt x="1705" y="18"/>
                </a:moveTo>
                <a:cubicBezTo>
                  <a:pt x="1383" y="79"/>
                  <a:pt x="1535" y="42"/>
                  <a:pt x="1249" y="126"/>
                </a:cubicBezTo>
                <a:cubicBezTo>
                  <a:pt x="1109" y="162"/>
                  <a:pt x="993" y="198"/>
                  <a:pt x="865" y="234"/>
                </a:cubicBezTo>
                <a:cubicBezTo>
                  <a:pt x="771" y="256"/>
                  <a:pt x="575" y="310"/>
                  <a:pt x="481" y="342"/>
                </a:cubicBezTo>
                <a:cubicBezTo>
                  <a:pt x="422" y="372"/>
                  <a:pt x="361" y="396"/>
                  <a:pt x="301" y="426"/>
                </a:cubicBezTo>
                <a:cubicBezTo>
                  <a:pt x="251" y="462"/>
                  <a:pt x="215" y="516"/>
                  <a:pt x="181" y="558"/>
                </a:cubicBezTo>
                <a:cubicBezTo>
                  <a:pt x="155" y="590"/>
                  <a:pt x="117" y="646"/>
                  <a:pt x="97" y="678"/>
                </a:cubicBezTo>
                <a:cubicBezTo>
                  <a:pt x="71" y="734"/>
                  <a:pt x="33" y="792"/>
                  <a:pt x="25" y="894"/>
                </a:cubicBezTo>
                <a:cubicBezTo>
                  <a:pt x="29" y="1008"/>
                  <a:pt x="0" y="1167"/>
                  <a:pt x="49" y="1290"/>
                </a:cubicBezTo>
                <a:cubicBezTo>
                  <a:pt x="69" y="1374"/>
                  <a:pt x="95" y="1360"/>
                  <a:pt x="145" y="1398"/>
                </a:cubicBezTo>
                <a:cubicBezTo>
                  <a:pt x="187" y="1422"/>
                  <a:pt x="281" y="1484"/>
                  <a:pt x="349" y="1518"/>
                </a:cubicBezTo>
                <a:cubicBezTo>
                  <a:pt x="399" y="1540"/>
                  <a:pt x="475" y="1578"/>
                  <a:pt x="553" y="1602"/>
                </a:cubicBezTo>
                <a:cubicBezTo>
                  <a:pt x="611" y="1618"/>
                  <a:pt x="709" y="1628"/>
                  <a:pt x="817" y="1662"/>
                </a:cubicBezTo>
                <a:cubicBezTo>
                  <a:pt x="906" y="1692"/>
                  <a:pt x="1040" y="1764"/>
                  <a:pt x="1198" y="1806"/>
                </a:cubicBezTo>
                <a:cubicBezTo>
                  <a:pt x="1310" y="1830"/>
                  <a:pt x="1562" y="1832"/>
                  <a:pt x="1684" y="1824"/>
                </a:cubicBezTo>
                <a:cubicBezTo>
                  <a:pt x="1755" y="1815"/>
                  <a:pt x="1869" y="1783"/>
                  <a:pt x="1930" y="1752"/>
                </a:cubicBezTo>
                <a:cubicBezTo>
                  <a:pt x="2006" y="1684"/>
                  <a:pt x="2123" y="1566"/>
                  <a:pt x="2221" y="1506"/>
                </a:cubicBezTo>
                <a:cubicBezTo>
                  <a:pt x="2305" y="1446"/>
                  <a:pt x="2425" y="1436"/>
                  <a:pt x="2521" y="1422"/>
                </a:cubicBezTo>
                <a:cubicBezTo>
                  <a:pt x="2584" y="1401"/>
                  <a:pt x="2642" y="1368"/>
                  <a:pt x="2701" y="1338"/>
                </a:cubicBezTo>
                <a:cubicBezTo>
                  <a:pt x="2734" y="1322"/>
                  <a:pt x="2754" y="1286"/>
                  <a:pt x="2785" y="1266"/>
                </a:cubicBezTo>
                <a:cubicBezTo>
                  <a:pt x="2813" y="1230"/>
                  <a:pt x="2847" y="1174"/>
                  <a:pt x="2869" y="1122"/>
                </a:cubicBezTo>
                <a:cubicBezTo>
                  <a:pt x="2903" y="1077"/>
                  <a:pt x="2908" y="1007"/>
                  <a:pt x="2917" y="954"/>
                </a:cubicBezTo>
                <a:cubicBezTo>
                  <a:pt x="2926" y="814"/>
                  <a:pt x="2958" y="639"/>
                  <a:pt x="2881" y="510"/>
                </a:cubicBezTo>
                <a:cubicBezTo>
                  <a:pt x="2869" y="490"/>
                  <a:pt x="2721" y="396"/>
                  <a:pt x="2704" y="384"/>
                </a:cubicBezTo>
                <a:cubicBezTo>
                  <a:pt x="2640" y="342"/>
                  <a:pt x="2595" y="318"/>
                  <a:pt x="2497" y="258"/>
                </a:cubicBezTo>
                <a:cubicBezTo>
                  <a:pt x="2441" y="228"/>
                  <a:pt x="2317" y="142"/>
                  <a:pt x="2233" y="102"/>
                </a:cubicBezTo>
                <a:cubicBezTo>
                  <a:pt x="2128" y="57"/>
                  <a:pt x="2115" y="35"/>
                  <a:pt x="1993" y="18"/>
                </a:cubicBezTo>
                <a:cubicBezTo>
                  <a:pt x="1905" y="4"/>
                  <a:pt x="1829" y="0"/>
                  <a:pt x="1705" y="18"/>
                </a:cubicBez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0" name="Arc 3"/>
          <p:cNvSpPr>
            <a:spLocks/>
          </p:cNvSpPr>
          <p:nvPr/>
        </p:nvSpPr>
        <p:spPr bwMode="auto">
          <a:xfrm flipV="1">
            <a:off x="1117600" y="3708400"/>
            <a:ext cx="2514600" cy="1981200"/>
          </a:xfrm>
          <a:custGeom>
            <a:avLst/>
            <a:gdLst>
              <a:gd name="T0" fmla="*/ 0 w 25655"/>
              <a:gd name="T1" fmla="*/ 1812981 h 21600"/>
              <a:gd name="T2" fmla="*/ 2514600 w 25655"/>
              <a:gd name="T3" fmla="*/ 36597 h 21600"/>
              <a:gd name="T4" fmla="*/ 2109500 w 25655"/>
              <a:gd name="T5" fmla="*/ 1981200 h 21600"/>
              <a:gd name="T6" fmla="*/ 0 60000 65536"/>
              <a:gd name="T7" fmla="*/ 0 60000 65536"/>
              <a:gd name="T8" fmla="*/ 0 60000 65536"/>
              <a:gd name="T9" fmla="*/ 0 w 25655"/>
              <a:gd name="T10" fmla="*/ 0 h 21600"/>
              <a:gd name="T11" fmla="*/ 25655 w 256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55" h="21600" fill="none" extrusionOk="0">
                <a:moveTo>
                  <a:pt x="0" y="19766"/>
                </a:moveTo>
                <a:cubicBezTo>
                  <a:pt x="952" y="8588"/>
                  <a:pt x="10303" y="-1"/>
                  <a:pt x="21522" y="-1"/>
                </a:cubicBezTo>
                <a:cubicBezTo>
                  <a:pt x="22909" y="-1"/>
                  <a:pt x="24293" y="133"/>
                  <a:pt x="25654" y="399"/>
                </a:cubicBezTo>
              </a:path>
              <a:path w="25655" h="21600" stroke="0" extrusionOk="0">
                <a:moveTo>
                  <a:pt x="0" y="19766"/>
                </a:moveTo>
                <a:cubicBezTo>
                  <a:pt x="952" y="8588"/>
                  <a:pt x="10303" y="-1"/>
                  <a:pt x="21522" y="-1"/>
                </a:cubicBezTo>
                <a:cubicBezTo>
                  <a:pt x="22909" y="-1"/>
                  <a:pt x="24293" y="133"/>
                  <a:pt x="25654" y="399"/>
                </a:cubicBezTo>
                <a:lnTo>
                  <a:pt x="21522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1" name="Arc 4"/>
          <p:cNvSpPr>
            <a:spLocks/>
          </p:cNvSpPr>
          <p:nvPr/>
        </p:nvSpPr>
        <p:spPr bwMode="auto">
          <a:xfrm flipV="1">
            <a:off x="2946400" y="3937000"/>
            <a:ext cx="2895600" cy="914400"/>
          </a:xfrm>
          <a:custGeom>
            <a:avLst/>
            <a:gdLst>
              <a:gd name="T0" fmla="*/ 0 w 20029"/>
              <a:gd name="T1" fmla="*/ 0 h 21600"/>
              <a:gd name="T2" fmla="*/ 2895600 w 20029"/>
              <a:gd name="T3" fmla="*/ 572008 h 21600"/>
              <a:gd name="T4" fmla="*/ 0 w 20029"/>
              <a:gd name="T5" fmla="*/ 914400 h 21600"/>
              <a:gd name="T6" fmla="*/ 0 60000 65536"/>
              <a:gd name="T7" fmla="*/ 0 60000 65536"/>
              <a:gd name="T8" fmla="*/ 0 60000 65536"/>
              <a:gd name="T9" fmla="*/ 0 w 20029"/>
              <a:gd name="T10" fmla="*/ 0 h 21600"/>
              <a:gd name="T11" fmla="*/ 20029 w 200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29" h="21600" fill="none" extrusionOk="0">
                <a:moveTo>
                  <a:pt x="0" y="-1"/>
                </a:moveTo>
                <a:cubicBezTo>
                  <a:pt x="8806" y="-1"/>
                  <a:pt x="16731" y="5346"/>
                  <a:pt x="20028" y="13512"/>
                </a:cubicBezTo>
              </a:path>
              <a:path w="20029" h="21600" stroke="0" extrusionOk="0">
                <a:moveTo>
                  <a:pt x="0" y="-1"/>
                </a:moveTo>
                <a:cubicBezTo>
                  <a:pt x="8806" y="-1"/>
                  <a:pt x="16731" y="5346"/>
                  <a:pt x="20028" y="13512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2" name="Oval 5"/>
          <p:cNvSpPr>
            <a:spLocks noChangeArrowheads="1"/>
          </p:cNvSpPr>
          <p:nvPr/>
        </p:nvSpPr>
        <p:spPr bwMode="auto">
          <a:xfrm>
            <a:off x="1270000" y="1727200"/>
            <a:ext cx="6400800" cy="3733800"/>
          </a:xfrm>
          <a:prstGeom prst="ellipse">
            <a:avLst/>
          </a:prstGeom>
          <a:noFill/>
          <a:ln w="101600">
            <a:solidFill>
              <a:srgbClr val="5F5F5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Oval 6"/>
          <p:cNvSpPr>
            <a:spLocks noChangeArrowheads="1"/>
          </p:cNvSpPr>
          <p:nvPr/>
        </p:nvSpPr>
        <p:spPr bwMode="auto">
          <a:xfrm>
            <a:off x="4318000" y="2108200"/>
            <a:ext cx="2438400" cy="1981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Structural Coverage</a:t>
            </a:r>
            <a:r>
              <a:rPr lang="en-CA" sz="3600"/>
              <a:t/>
            </a:r>
            <a:br>
              <a:rPr lang="en-CA" sz="3600"/>
            </a:br>
            <a:endParaRPr lang="en-CA"/>
          </a:p>
        </p:txBody>
      </p:sp>
      <p:sp>
        <p:nvSpPr>
          <p:cNvPr id="1056776" name="AutoShape 8"/>
          <p:cNvSpPr>
            <a:spLocks noChangeArrowheads="1"/>
          </p:cNvSpPr>
          <p:nvPr/>
        </p:nvSpPr>
        <p:spPr bwMode="auto">
          <a:xfrm>
            <a:off x="736600" y="3251200"/>
            <a:ext cx="1600200" cy="762000"/>
          </a:xfrm>
          <a:prstGeom prst="irregularSeal2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Requirements</a:t>
            </a:r>
          </a:p>
        </p:txBody>
      </p:sp>
      <p:sp>
        <p:nvSpPr>
          <p:cNvPr id="60426" name="AutoShape 9"/>
          <p:cNvSpPr>
            <a:spLocks noChangeArrowheads="1"/>
          </p:cNvSpPr>
          <p:nvPr/>
        </p:nvSpPr>
        <p:spPr bwMode="auto">
          <a:xfrm>
            <a:off x="1955800" y="4575175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46662" dir="8684183">
              <a:schemeClr val="tx1">
                <a:alpha val="74997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CA" sz="1400" b="0">
                <a:latin typeface="Times New Roman" charset="0"/>
              </a:rPr>
              <a:t>Scenarios</a:t>
            </a:r>
          </a:p>
          <a:p>
            <a:r>
              <a:rPr lang="fr-CA" sz="1400" b="0">
                <a:latin typeface="Times New Roman" charset="0"/>
              </a:rPr>
              <a:t>(UCM)</a:t>
            </a:r>
          </a:p>
        </p:txBody>
      </p:sp>
      <p:sp>
        <p:nvSpPr>
          <p:cNvPr id="1056778" name="AutoShape 10"/>
          <p:cNvSpPr>
            <a:spLocks noChangeArrowheads="1"/>
          </p:cNvSpPr>
          <p:nvPr/>
        </p:nvSpPr>
        <p:spPr bwMode="auto">
          <a:xfrm>
            <a:off x="1955800" y="53086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Structure</a:t>
            </a:r>
          </a:p>
        </p:txBody>
      </p:sp>
      <p:sp>
        <p:nvSpPr>
          <p:cNvPr id="60428" name="AutoShape 11"/>
          <p:cNvSpPr>
            <a:spLocks noChangeArrowheads="1"/>
          </p:cNvSpPr>
          <p:nvPr/>
        </p:nvSpPr>
        <p:spPr bwMode="auto">
          <a:xfrm>
            <a:off x="5461000" y="50038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46662" dir="8684183">
              <a:schemeClr val="tx1">
                <a:alpha val="74997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CA" sz="1400" b="0">
                <a:latin typeface="Times New Roman" charset="0"/>
              </a:rPr>
              <a:t>UCMs on</a:t>
            </a:r>
          </a:p>
          <a:p>
            <a:r>
              <a:rPr lang="fr-CA" sz="1400" b="0">
                <a:latin typeface="Times New Roman" charset="0"/>
              </a:rPr>
              <a:t>Structure</a:t>
            </a:r>
          </a:p>
        </p:txBody>
      </p:sp>
      <p:sp>
        <p:nvSpPr>
          <p:cNvPr id="1056780" name="AutoShape 12"/>
          <p:cNvSpPr>
            <a:spLocks noChangeArrowheads="1"/>
          </p:cNvSpPr>
          <p:nvPr/>
        </p:nvSpPr>
        <p:spPr bwMode="auto">
          <a:xfrm>
            <a:off x="6985000" y="27178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Prototype</a:t>
            </a:r>
          </a:p>
          <a:p>
            <a:pPr>
              <a:defRPr/>
            </a:pPr>
            <a:r>
              <a:rPr lang="fr-CA" sz="1400" b="0">
                <a:latin typeface="Times New Roman" charset="0"/>
              </a:rPr>
              <a:t>(L</a:t>
            </a:r>
            <a:r>
              <a:rPr lang="fr-CA" sz="1200" b="0">
                <a:latin typeface="Times New Roman" charset="0"/>
              </a:rPr>
              <a:t>OTOS</a:t>
            </a:r>
            <a:r>
              <a:rPr lang="fr-CA" sz="1400" b="0">
                <a:latin typeface="Times New Roman" charset="0"/>
              </a:rPr>
              <a:t>)</a:t>
            </a:r>
          </a:p>
        </p:txBody>
      </p:sp>
      <p:sp>
        <p:nvSpPr>
          <p:cNvPr id="1056781" name="AutoShape 13"/>
          <p:cNvSpPr>
            <a:spLocks noChangeArrowheads="1"/>
          </p:cNvSpPr>
          <p:nvPr/>
        </p:nvSpPr>
        <p:spPr bwMode="auto">
          <a:xfrm>
            <a:off x="3937000" y="14224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Results</a:t>
            </a:r>
          </a:p>
          <a:p>
            <a:pPr>
              <a:defRPr/>
            </a:pPr>
            <a:r>
              <a:rPr lang="fr-CA" sz="1400" b="0">
                <a:latin typeface="Times New Roman" charset="0"/>
              </a:rPr>
              <a:t>(Functions)</a:t>
            </a:r>
          </a:p>
        </p:txBody>
      </p:sp>
      <p:sp>
        <p:nvSpPr>
          <p:cNvPr id="1056782" name="AutoShape 14"/>
          <p:cNvSpPr>
            <a:spLocks noChangeArrowheads="1"/>
          </p:cNvSpPr>
          <p:nvPr/>
        </p:nvSpPr>
        <p:spPr bwMode="auto">
          <a:xfrm>
            <a:off x="3937000" y="24130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5791" dir="7421404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>
                <a:latin typeface="Times New Roman" charset="0"/>
              </a:rPr>
              <a:t>Results</a:t>
            </a:r>
          </a:p>
          <a:p>
            <a:pPr>
              <a:defRPr/>
            </a:pPr>
            <a:r>
              <a:rPr lang="fr-CA" sz="1400" b="0">
                <a:latin typeface="Times New Roman" charset="0"/>
              </a:rPr>
              <a:t>(Coverage)</a:t>
            </a:r>
          </a:p>
        </p:txBody>
      </p:sp>
      <p:sp>
        <p:nvSpPr>
          <p:cNvPr id="60432" name="AutoShape 15"/>
          <p:cNvSpPr>
            <a:spLocks noChangeArrowheads="1"/>
          </p:cNvSpPr>
          <p:nvPr/>
        </p:nvSpPr>
        <p:spPr bwMode="auto">
          <a:xfrm>
            <a:off x="5461000" y="3784600"/>
            <a:ext cx="9906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46662" dir="8684183">
              <a:schemeClr val="tx1">
                <a:alpha val="74997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CA" sz="1400" b="0">
                <a:latin typeface="Times New Roman" charset="0"/>
              </a:rPr>
              <a:t>Test Suite</a:t>
            </a:r>
          </a:p>
          <a:p>
            <a:r>
              <a:rPr lang="fr-CA" sz="1400" b="0">
                <a:latin typeface="Times New Roman" charset="0"/>
              </a:rPr>
              <a:t>(L</a:t>
            </a:r>
            <a:r>
              <a:rPr lang="fr-CA" sz="1200" b="0">
                <a:latin typeface="Times New Roman" charset="0"/>
              </a:rPr>
              <a:t>OTOS</a:t>
            </a:r>
            <a:r>
              <a:rPr lang="fr-CA" sz="1400" b="0">
                <a:latin typeface="Times New Roman" charset="0"/>
              </a:rPr>
              <a:t>)</a:t>
            </a:r>
          </a:p>
        </p:txBody>
      </p:sp>
      <p:sp>
        <p:nvSpPr>
          <p:cNvPr id="1056784" name="AutoShape 16"/>
          <p:cNvSpPr>
            <a:spLocks noChangeArrowheads="1"/>
          </p:cNvSpPr>
          <p:nvPr/>
        </p:nvSpPr>
        <p:spPr bwMode="auto">
          <a:xfrm>
            <a:off x="3937000" y="33274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Add tests if</a:t>
            </a:r>
          </a:p>
          <a:p>
            <a:pPr>
              <a:defRPr/>
            </a:pPr>
            <a:r>
              <a:rPr lang="fr-CA" sz="1400" b="0" i="1">
                <a:latin typeface="Times New Roman" charset="0"/>
              </a:rPr>
              <a:t>necessary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6785" name="AutoShape 17"/>
          <p:cNvSpPr>
            <a:spLocks noChangeArrowheads="1"/>
          </p:cNvSpPr>
          <p:nvPr/>
        </p:nvSpPr>
        <p:spPr bwMode="auto">
          <a:xfrm>
            <a:off x="3784600" y="45466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Test Cases</a:t>
            </a:r>
          </a:p>
          <a:p>
            <a:pPr>
              <a:defRPr/>
            </a:pPr>
            <a:r>
              <a:rPr lang="fr-CA" sz="1400" b="0" i="1">
                <a:latin typeface="Times New Roman" charset="0"/>
              </a:rPr>
              <a:t>Generation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6786" name="AutoShape 18"/>
          <p:cNvSpPr>
            <a:spLocks noChangeArrowheads="1"/>
          </p:cNvSpPr>
          <p:nvPr/>
        </p:nvSpPr>
        <p:spPr bwMode="auto">
          <a:xfrm>
            <a:off x="6908800" y="41656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Construction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6787" name="AutoShape 19"/>
          <p:cNvSpPr>
            <a:spLocks noChangeArrowheads="1"/>
          </p:cNvSpPr>
          <p:nvPr/>
        </p:nvSpPr>
        <p:spPr bwMode="auto">
          <a:xfrm>
            <a:off x="1879600" y="21082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Modify if</a:t>
            </a:r>
          </a:p>
          <a:p>
            <a:pPr>
              <a:defRPr/>
            </a:pPr>
            <a:r>
              <a:rPr lang="fr-CA" sz="1400" b="0" i="1">
                <a:latin typeface="Times New Roman" charset="0"/>
              </a:rPr>
              <a:t>necessary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6788" name="AutoShape 20"/>
          <p:cNvSpPr>
            <a:spLocks noChangeArrowheads="1"/>
          </p:cNvSpPr>
          <p:nvPr/>
        </p:nvSpPr>
        <p:spPr bwMode="auto">
          <a:xfrm>
            <a:off x="5842000" y="18034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Testing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1056789" name="AutoShape 21"/>
          <p:cNvSpPr>
            <a:spLocks noChangeArrowheads="1"/>
          </p:cNvSpPr>
          <p:nvPr/>
        </p:nvSpPr>
        <p:spPr bwMode="auto">
          <a:xfrm>
            <a:off x="3632200" y="5308600"/>
            <a:ext cx="1066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40161" dir="6506097" algn="ctr" rotWithShape="0">
              <a:schemeClr val="tx1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fr-CA" sz="1400" b="0" i="1">
                <a:latin typeface="Times New Roman" charset="0"/>
              </a:rPr>
              <a:t>Allocation</a:t>
            </a:r>
            <a:endParaRPr lang="fr-CA" sz="2400" b="0">
              <a:latin typeface="Times New Roman" charset="0"/>
            </a:endParaRPr>
          </a:p>
        </p:txBody>
      </p:sp>
      <p:sp>
        <p:nvSpPr>
          <p:cNvPr id="60439" name="Line 22"/>
          <p:cNvSpPr>
            <a:spLocks noChangeShapeType="1"/>
          </p:cNvSpPr>
          <p:nvPr/>
        </p:nvSpPr>
        <p:spPr bwMode="auto">
          <a:xfrm flipH="1">
            <a:off x="1250950" y="3314700"/>
            <a:ext cx="60325" cy="228600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>
            <a:off x="1806575" y="4625975"/>
            <a:ext cx="152400" cy="1428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1" name="Line 24"/>
          <p:cNvSpPr>
            <a:spLocks noChangeShapeType="1"/>
          </p:cNvSpPr>
          <p:nvPr/>
        </p:nvSpPr>
        <p:spPr bwMode="auto">
          <a:xfrm>
            <a:off x="3489325" y="5365750"/>
            <a:ext cx="233363" cy="46038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2" name="Line 25"/>
          <p:cNvSpPr>
            <a:spLocks noChangeShapeType="1"/>
          </p:cNvSpPr>
          <p:nvPr/>
        </p:nvSpPr>
        <p:spPr bwMode="auto">
          <a:xfrm flipV="1">
            <a:off x="5327650" y="5372100"/>
            <a:ext cx="150813" cy="158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3" name="Line 26"/>
          <p:cNvSpPr>
            <a:spLocks noChangeShapeType="1"/>
          </p:cNvSpPr>
          <p:nvPr/>
        </p:nvSpPr>
        <p:spPr bwMode="auto">
          <a:xfrm flipV="1">
            <a:off x="7016750" y="4602163"/>
            <a:ext cx="180975" cy="125412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4" name="Line 27"/>
          <p:cNvSpPr>
            <a:spLocks noChangeShapeType="1"/>
          </p:cNvSpPr>
          <p:nvPr/>
        </p:nvSpPr>
        <p:spPr bwMode="auto">
          <a:xfrm flipH="1" flipV="1">
            <a:off x="7591425" y="3200400"/>
            <a:ext cx="47625" cy="152400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5" name="Line 28"/>
          <p:cNvSpPr>
            <a:spLocks noChangeShapeType="1"/>
          </p:cNvSpPr>
          <p:nvPr/>
        </p:nvSpPr>
        <p:spPr bwMode="auto">
          <a:xfrm flipH="1" flipV="1">
            <a:off x="6638925" y="2209800"/>
            <a:ext cx="142875" cy="100013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6" name="Line 29"/>
          <p:cNvSpPr>
            <a:spLocks noChangeShapeType="1"/>
          </p:cNvSpPr>
          <p:nvPr/>
        </p:nvSpPr>
        <p:spPr bwMode="auto">
          <a:xfrm flipH="1" flipV="1">
            <a:off x="4841875" y="1727200"/>
            <a:ext cx="188913" cy="28575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7" name="Line 30"/>
          <p:cNvSpPr>
            <a:spLocks noChangeShapeType="1"/>
          </p:cNvSpPr>
          <p:nvPr/>
        </p:nvSpPr>
        <p:spPr bwMode="auto">
          <a:xfrm flipH="1">
            <a:off x="2403475" y="2051050"/>
            <a:ext cx="223838" cy="90488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8" name="Line 31"/>
          <p:cNvSpPr>
            <a:spLocks noChangeShapeType="1"/>
          </p:cNvSpPr>
          <p:nvPr/>
        </p:nvSpPr>
        <p:spPr bwMode="auto">
          <a:xfrm flipH="1">
            <a:off x="4603750" y="2346325"/>
            <a:ext cx="131763" cy="112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9" name="Line 32"/>
          <p:cNvSpPr>
            <a:spLocks noChangeShapeType="1"/>
          </p:cNvSpPr>
          <p:nvPr/>
        </p:nvSpPr>
        <p:spPr bwMode="auto">
          <a:xfrm>
            <a:off x="4327525" y="3206750"/>
            <a:ext cx="30163" cy="163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0" name="Line 33"/>
          <p:cNvSpPr>
            <a:spLocks noChangeShapeType="1"/>
          </p:cNvSpPr>
          <p:nvPr/>
        </p:nvSpPr>
        <p:spPr bwMode="auto">
          <a:xfrm flipH="1" flipV="1">
            <a:off x="6184900" y="2254250"/>
            <a:ext cx="127000" cy="10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1" name="Line 34"/>
          <p:cNvSpPr>
            <a:spLocks noChangeShapeType="1"/>
          </p:cNvSpPr>
          <p:nvPr/>
        </p:nvSpPr>
        <p:spPr bwMode="auto">
          <a:xfrm>
            <a:off x="5295900" y="4067175"/>
            <a:ext cx="139700" cy="2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2" name="Line 35"/>
          <p:cNvSpPr>
            <a:spLocks noChangeShapeType="1"/>
          </p:cNvSpPr>
          <p:nvPr/>
        </p:nvSpPr>
        <p:spPr bwMode="auto">
          <a:xfrm flipV="1">
            <a:off x="5680075" y="4289425"/>
            <a:ext cx="152400" cy="90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3" name="Line 36"/>
          <p:cNvSpPr>
            <a:spLocks noChangeShapeType="1"/>
          </p:cNvSpPr>
          <p:nvPr/>
        </p:nvSpPr>
        <p:spPr bwMode="auto">
          <a:xfrm>
            <a:off x="1892300" y="5241925"/>
            <a:ext cx="152400" cy="138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4" name="Line 37"/>
          <p:cNvSpPr>
            <a:spLocks noChangeShapeType="1"/>
          </p:cNvSpPr>
          <p:nvPr/>
        </p:nvSpPr>
        <p:spPr bwMode="auto">
          <a:xfrm flipV="1">
            <a:off x="3479800" y="5648325"/>
            <a:ext cx="200025" cy="23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5" name="Line 38"/>
          <p:cNvSpPr>
            <a:spLocks noChangeShapeType="1"/>
          </p:cNvSpPr>
          <p:nvPr/>
        </p:nvSpPr>
        <p:spPr bwMode="auto">
          <a:xfrm flipV="1">
            <a:off x="3660775" y="4806950"/>
            <a:ext cx="182563" cy="2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0F021-4FB9-1B4C-A2E8-07DAE0AF7527}" type="slidenum">
              <a:rPr lang="en-US"/>
              <a:pPr/>
              <a:t>25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Automatic Test </a:t>
            </a:r>
            <a:r>
              <a:rPr lang="en-US" sz="4000" dirty="0">
                <a:solidFill>
                  <a:srgbClr val="FF0000"/>
                </a:solidFill>
              </a:rPr>
              <a:t>Goals</a:t>
            </a:r>
            <a:r>
              <a:rPr lang="en-US" sz="4000" dirty="0"/>
              <a:t>:</a:t>
            </a:r>
            <a:br>
              <a:rPr lang="en-US" sz="4000" dirty="0"/>
            </a:br>
            <a:r>
              <a:rPr lang="en-US" sz="4000" dirty="0"/>
              <a:t>LOTOS and TTCN-2 (</a:t>
            </a:r>
            <a:r>
              <a:rPr lang="en-US" sz="4000" dirty="0" err="1"/>
              <a:t>Charfi</a:t>
            </a:r>
            <a:r>
              <a:rPr lang="en-US" sz="4000" dirty="0"/>
              <a:t>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Path traversal algorithm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Fixed subset of testing patterns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No data model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Exhaustive coverage of UCM model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Unfeasible scenarios</a:t>
            </a:r>
          </a:p>
          <a:p>
            <a:pPr>
              <a:lnSpc>
                <a:spcPct val="90000"/>
              </a:lnSpc>
            </a:pPr>
            <a:r>
              <a:rPr lang="en-US" dirty="0"/>
              <a:t>Ucm2LotosTest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Based on older version of </a:t>
            </a:r>
            <a:r>
              <a:rPr lang="en-US" dirty="0" err="1"/>
              <a:t>UCMNav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Test goals as LOTOS processes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Converted to TTCN-2 via TGV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21AE7-32FB-E34F-B897-A860F087AA34}" type="slidenum">
              <a:rPr lang="en-US"/>
              <a:pPr/>
              <a:t>26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Automatic Test Goals:</a:t>
            </a:r>
            <a:br>
              <a:rPr lang="en-US" sz="4000"/>
            </a:br>
            <a:r>
              <a:rPr lang="en-US" sz="4000"/>
              <a:t>LOTOS and MSC (Guan)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800"/>
              <a:t>Generation of LOTOS specification </a:t>
            </a:r>
            <a:r>
              <a:rPr lang="en-US" sz="2800" i="1"/>
              <a:t>and</a:t>
            </a:r>
            <a:r>
              <a:rPr lang="en-US" sz="2800"/>
              <a:t> test scenarios</a:t>
            </a:r>
          </a:p>
          <a:p>
            <a:pPr lvl="1"/>
            <a:r>
              <a:rPr lang="en-US" sz="2400"/>
              <a:t>Fixed subset of testing patterns</a:t>
            </a:r>
          </a:p>
          <a:p>
            <a:pPr lvl="1"/>
            <a:r>
              <a:rPr lang="en-US" sz="2400"/>
              <a:t>Exhaustive coverage of UCM model</a:t>
            </a:r>
          </a:p>
          <a:p>
            <a:pPr lvl="1"/>
            <a:r>
              <a:rPr lang="en-US" sz="2400"/>
              <a:t>Unfeasible scenarios</a:t>
            </a:r>
          </a:p>
          <a:p>
            <a:pPr lvl="2"/>
            <a:r>
              <a:rPr lang="en-US" sz="2000"/>
              <a:t>Can be verified against spec</a:t>
            </a:r>
          </a:p>
          <a:p>
            <a:pPr lvl="2"/>
            <a:r>
              <a:rPr lang="en-US" sz="2000"/>
              <a:t>Still, no data model</a:t>
            </a:r>
          </a:p>
          <a:p>
            <a:pPr lvl="1"/>
            <a:r>
              <a:rPr lang="en-US" sz="2400"/>
              <a:t>Tools (in Java) independent of UCMNav</a:t>
            </a:r>
          </a:p>
          <a:p>
            <a:pPr lvl="1"/>
            <a:r>
              <a:rPr lang="en-US" sz="2400"/>
              <a:t>LOTOS model could be used as basis for test generation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98CFE-3018-1E46-9E53-2B820D2F2723}" type="slidenum">
              <a:rPr lang="en-US"/>
              <a:pPr/>
              <a:t>27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</a:t>
            </a:r>
            <a:r>
              <a:rPr lang="en-US" dirty="0">
                <a:solidFill>
                  <a:srgbClr val="FF0000"/>
                </a:solidFill>
              </a:rPr>
              <a:t>Test Cases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Communication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Communication mechanisms between pairs of components connected by a UCM path must be specified (e.g., messages, parameters and data values, protocols).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Hiding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UCM responsibilities and start/end points located inside components may be hidden and hence left out of the test goals. The interface used to test needs to be specified.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Data values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Data values need to be selected such that the various conditions in the test goal are satisfied. Conventional techniques are applicable.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Time information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UCM timers do not have a quantitative notion of time intervals or constraints.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Set-up and clean-up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Preambles and </a:t>
            </a:r>
            <a:r>
              <a:rPr lang="en-US" sz="1600" dirty="0" err="1"/>
              <a:t>postambles</a:t>
            </a:r>
            <a:r>
              <a:rPr lang="en-US" sz="1600" dirty="0"/>
              <a:t> may be needed for each test case.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Target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Tests need to be re-targetable and readable by test equipment, something that is supported by languages such as TTCN-3.</a:t>
            </a:r>
            <a:endParaRPr lang="en-US" sz="1600" dirty="0" smtClean="0"/>
          </a:p>
          <a:p>
            <a:pPr>
              <a:lnSpc>
                <a:spcPct val="80000"/>
              </a:lnSpc>
            </a:pPr>
            <a:endParaRPr lang="en-US" sz="1800" i="1" dirty="0" smtClean="0"/>
          </a:p>
          <a:p>
            <a:pPr>
              <a:lnSpc>
                <a:spcPct val="80000"/>
              </a:lnSpc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Should </a:t>
            </a:r>
            <a:r>
              <a:rPr lang="en-US" sz="1800" i="1" dirty="0"/>
              <a:t>some of these aspects have an impact on the source scenario language?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2B3AB3-FB61-9E4B-8B8C-B1995B7C5DA4}" type="slidenum">
              <a:rPr lang="en-US"/>
              <a:pPr/>
              <a:t>28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648200"/>
          </a:xfrm>
        </p:spPr>
        <p:txBody>
          <a:bodyPr/>
          <a:lstStyle/>
          <a:p>
            <a:pPr marL="571500" indent="-571500"/>
            <a:r>
              <a:rPr lang="en-US" sz="2800" i="1" dirty="0" err="1"/>
              <a:t>UCMNav</a:t>
            </a:r>
            <a:r>
              <a:rPr lang="en-US" sz="2800" i="1" dirty="0"/>
              <a:t> 2.2</a:t>
            </a:r>
            <a:br>
              <a:rPr lang="en-US" sz="2800" i="1" dirty="0"/>
            </a:br>
            <a:r>
              <a:rPr lang="en-US" sz="2800" dirty="0"/>
              <a:t>http://</a:t>
            </a:r>
            <a:r>
              <a:rPr lang="en-US" sz="2800" dirty="0" err="1"/>
              <a:t>www.usecasemaps.org/tools/ucmnav</a:t>
            </a:r>
            <a:r>
              <a:rPr lang="en-US" sz="2800" dirty="0"/>
              <a:t>/</a:t>
            </a:r>
          </a:p>
          <a:p>
            <a:pPr marL="571500" indent="-571500"/>
            <a:endParaRPr lang="en-US" sz="2800" i="1" dirty="0"/>
          </a:p>
          <a:p>
            <a:pPr marL="571500" indent="-571500"/>
            <a:r>
              <a:rPr lang="en-US" sz="2800" i="1" dirty="0" err="1"/>
              <a:t>UCMExporter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dirty="0"/>
              <a:t>http://</a:t>
            </a:r>
            <a:r>
              <a:rPr lang="en-US" sz="2800" dirty="0" err="1"/>
              <a:t>ucmexporter.sourceforge.net</a:t>
            </a:r>
            <a:r>
              <a:rPr lang="en-US" sz="2800" dirty="0"/>
              <a:t>/</a:t>
            </a:r>
          </a:p>
          <a:p>
            <a:pPr marL="571500" indent="-571500"/>
            <a:endParaRPr lang="en-US" sz="2800" dirty="0"/>
          </a:p>
          <a:p>
            <a:pPr marL="571500" indent="-571500"/>
            <a:r>
              <a:rPr lang="en-US" sz="2800" i="1" dirty="0"/>
              <a:t>UCM2LOTOS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Available</a:t>
            </a:r>
            <a:r>
              <a:rPr lang="en-US" sz="2800" dirty="0" smtClean="0"/>
              <a:t> from Daniel </a:t>
            </a:r>
            <a:r>
              <a:rPr lang="en-US" sz="2800" dirty="0" err="1" smtClean="0"/>
              <a:t>Amyot</a:t>
            </a:r>
            <a:r>
              <a:rPr lang="en-US" sz="2800" dirty="0" smtClean="0"/>
              <a:t> upon </a:t>
            </a:r>
            <a:r>
              <a:rPr lang="en-US" sz="2800" dirty="0"/>
              <a:t>request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CEDB4-1815-5B4B-8FC2-84F07A251CD3}" type="slidenum">
              <a:rPr lang="en-US"/>
              <a:pPr/>
              <a:t>29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Test Case Generation:</a:t>
            </a:r>
            <a:br>
              <a:rPr lang="en-CA"/>
            </a:br>
            <a:r>
              <a:rPr lang="en-CA"/>
              <a:t>UCM/Requirements Validation</a:t>
            </a:r>
          </a:p>
        </p:txBody>
      </p:sp>
      <p:grpSp>
        <p:nvGrpSpPr>
          <p:cNvPr id="81923" name="Group 3"/>
          <p:cNvGrpSpPr>
            <a:grpSpLocks/>
          </p:cNvGrpSpPr>
          <p:nvPr/>
        </p:nvGrpSpPr>
        <p:grpSpPr bwMode="auto">
          <a:xfrm>
            <a:off x="914400" y="1944688"/>
            <a:ext cx="5699125" cy="1944687"/>
            <a:chOff x="441" y="1185"/>
            <a:chExt cx="3590" cy="1225"/>
          </a:xfrm>
        </p:grpSpPr>
        <p:grpSp>
          <p:nvGrpSpPr>
            <p:cNvPr id="81924" name="Group 4"/>
            <p:cNvGrpSpPr>
              <a:grpSpLocks/>
            </p:cNvGrpSpPr>
            <p:nvPr/>
          </p:nvGrpSpPr>
          <p:grpSpPr bwMode="auto">
            <a:xfrm>
              <a:off x="441" y="1185"/>
              <a:ext cx="986" cy="845"/>
              <a:chOff x="447" y="1286"/>
              <a:chExt cx="986" cy="845"/>
            </a:xfrm>
          </p:grpSpPr>
          <p:sp>
            <p:nvSpPr>
              <p:cNvPr id="81925" name="Text Box 5"/>
              <p:cNvSpPr txBox="1">
                <a:spLocks noChangeArrowheads="1"/>
              </p:cNvSpPr>
              <p:nvPr/>
            </p:nvSpPr>
            <p:spPr bwMode="auto">
              <a:xfrm>
                <a:off x="447" y="1286"/>
                <a:ext cx="98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Scenario Def.</a:t>
                </a:r>
              </a:p>
            </p:txBody>
          </p:sp>
          <p:sp>
            <p:nvSpPr>
              <p:cNvPr id="81926" name="Rectangle 6"/>
              <p:cNvSpPr>
                <a:spLocks noChangeArrowheads="1"/>
              </p:cNvSpPr>
              <p:nvPr/>
            </p:nvSpPr>
            <p:spPr bwMode="auto">
              <a:xfrm>
                <a:off x="502" y="1500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1927" name="Group 7"/>
            <p:cNvGrpSpPr>
              <a:grpSpLocks/>
            </p:cNvGrpSpPr>
            <p:nvPr/>
          </p:nvGrpSpPr>
          <p:grpSpPr bwMode="auto">
            <a:xfrm>
              <a:off x="2030" y="1565"/>
              <a:ext cx="969" cy="845"/>
              <a:chOff x="1938" y="1579"/>
              <a:chExt cx="969" cy="845"/>
            </a:xfrm>
          </p:grpSpPr>
          <p:sp>
            <p:nvSpPr>
              <p:cNvPr id="81928" name="Text Box 8"/>
              <p:cNvSpPr txBox="1">
                <a:spLocks noChangeArrowheads="1"/>
              </p:cNvSpPr>
              <p:nvPr/>
            </p:nvSpPr>
            <p:spPr bwMode="auto">
              <a:xfrm>
                <a:off x="1938" y="1579"/>
                <a:ext cx="43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MSC</a:t>
                </a:r>
              </a:p>
            </p:txBody>
          </p:sp>
          <p:sp>
            <p:nvSpPr>
              <p:cNvPr id="81929" name="Rectangle 9"/>
              <p:cNvSpPr>
                <a:spLocks noChangeArrowheads="1"/>
              </p:cNvSpPr>
              <p:nvPr/>
            </p:nvSpPr>
            <p:spPr bwMode="auto">
              <a:xfrm>
                <a:off x="1993" y="1793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1930" name="Group 10"/>
            <p:cNvGrpSpPr>
              <a:grpSpLocks/>
            </p:cNvGrpSpPr>
            <p:nvPr/>
          </p:nvGrpSpPr>
          <p:grpSpPr bwMode="auto">
            <a:xfrm>
              <a:off x="3062" y="1565"/>
              <a:ext cx="969" cy="845"/>
              <a:chOff x="3049" y="1565"/>
              <a:chExt cx="969" cy="845"/>
            </a:xfrm>
          </p:grpSpPr>
          <p:sp>
            <p:nvSpPr>
              <p:cNvPr id="81931" name="Text Box 11"/>
              <p:cNvSpPr txBox="1">
                <a:spLocks noChangeArrowheads="1"/>
              </p:cNvSpPr>
              <p:nvPr/>
            </p:nvSpPr>
            <p:spPr bwMode="auto">
              <a:xfrm>
                <a:off x="3049" y="1565"/>
                <a:ext cx="76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SDL Spec</a:t>
                </a:r>
              </a:p>
            </p:txBody>
          </p:sp>
          <p:sp>
            <p:nvSpPr>
              <p:cNvPr id="81932" name="Rectangle 12"/>
              <p:cNvSpPr>
                <a:spLocks noChangeArrowheads="1"/>
              </p:cNvSpPr>
              <p:nvPr/>
            </p:nvSpPr>
            <p:spPr bwMode="auto">
              <a:xfrm>
                <a:off x="3104" y="1779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1933" name="Group 13"/>
          <p:cNvGrpSpPr>
            <a:grpSpLocks/>
          </p:cNvGrpSpPr>
          <p:nvPr/>
        </p:nvGrpSpPr>
        <p:grpSpPr bwMode="auto">
          <a:xfrm>
            <a:off x="925513" y="3502025"/>
            <a:ext cx="7335837" cy="2898775"/>
            <a:chOff x="448" y="2166"/>
            <a:chExt cx="4621" cy="1826"/>
          </a:xfrm>
        </p:grpSpPr>
        <p:grpSp>
          <p:nvGrpSpPr>
            <p:cNvPr id="81934" name="Group 14"/>
            <p:cNvGrpSpPr>
              <a:grpSpLocks/>
            </p:cNvGrpSpPr>
            <p:nvPr/>
          </p:nvGrpSpPr>
          <p:grpSpPr bwMode="auto">
            <a:xfrm>
              <a:off x="449" y="2166"/>
              <a:ext cx="969" cy="845"/>
              <a:chOff x="438" y="2183"/>
              <a:chExt cx="969" cy="845"/>
            </a:xfrm>
          </p:grpSpPr>
          <p:sp>
            <p:nvSpPr>
              <p:cNvPr id="81935" name="Text Box 15"/>
              <p:cNvSpPr txBox="1">
                <a:spLocks noChangeArrowheads="1"/>
              </p:cNvSpPr>
              <p:nvPr/>
            </p:nvSpPr>
            <p:spPr bwMode="auto">
              <a:xfrm>
                <a:off x="438" y="2183"/>
                <a:ext cx="44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UCM</a:t>
                </a:r>
              </a:p>
            </p:txBody>
          </p:sp>
          <p:sp>
            <p:nvSpPr>
              <p:cNvPr id="81936" name="Rectangle 16"/>
              <p:cNvSpPr>
                <a:spLocks noChangeArrowheads="1"/>
              </p:cNvSpPr>
              <p:nvPr/>
            </p:nvSpPr>
            <p:spPr bwMode="auto">
              <a:xfrm>
                <a:off x="493" y="2397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1937" name="Group 17"/>
            <p:cNvGrpSpPr>
              <a:grpSpLocks/>
            </p:cNvGrpSpPr>
            <p:nvPr/>
          </p:nvGrpSpPr>
          <p:grpSpPr bwMode="auto">
            <a:xfrm>
              <a:off x="2030" y="2753"/>
              <a:ext cx="969" cy="845"/>
              <a:chOff x="1951" y="2543"/>
              <a:chExt cx="969" cy="845"/>
            </a:xfrm>
          </p:grpSpPr>
          <p:sp>
            <p:nvSpPr>
              <p:cNvPr id="81938" name="Text Box 18"/>
              <p:cNvSpPr txBox="1">
                <a:spLocks noChangeArrowheads="1"/>
              </p:cNvSpPr>
              <p:nvPr/>
            </p:nvSpPr>
            <p:spPr bwMode="auto">
              <a:xfrm>
                <a:off x="1951" y="2543"/>
                <a:ext cx="81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Test Goals</a:t>
                </a:r>
              </a:p>
            </p:txBody>
          </p:sp>
          <p:sp>
            <p:nvSpPr>
              <p:cNvPr id="81939" name="Rectangle 19"/>
              <p:cNvSpPr>
                <a:spLocks noChangeArrowheads="1"/>
              </p:cNvSpPr>
              <p:nvPr/>
            </p:nvSpPr>
            <p:spPr bwMode="auto">
              <a:xfrm>
                <a:off x="2006" y="2757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1940" name="Group 20"/>
            <p:cNvGrpSpPr>
              <a:grpSpLocks/>
            </p:cNvGrpSpPr>
            <p:nvPr/>
          </p:nvGrpSpPr>
          <p:grpSpPr bwMode="auto">
            <a:xfrm>
              <a:off x="448" y="3147"/>
              <a:ext cx="970" cy="845"/>
              <a:chOff x="434" y="3083"/>
              <a:chExt cx="970" cy="845"/>
            </a:xfrm>
          </p:grpSpPr>
          <p:sp>
            <p:nvSpPr>
              <p:cNvPr id="81941" name="Text Box 21"/>
              <p:cNvSpPr txBox="1">
                <a:spLocks noChangeArrowheads="1"/>
              </p:cNvSpPr>
              <p:nvPr/>
            </p:nvSpPr>
            <p:spPr bwMode="auto">
              <a:xfrm>
                <a:off x="434" y="3083"/>
                <a:ext cx="97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Test Patterns</a:t>
                </a:r>
              </a:p>
            </p:txBody>
          </p:sp>
          <p:sp>
            <p:nvSpPr>
              <p:cNvPr id="81942" name="Rectangle 22"/>
              <p:cNvSpPr>
                <a:spLocks noChangeArrowheads="1"/>
              </p:cNvSpPr>
              <p:nvPr/>
            </p:nvSpPr>
            <p:spPr bwMode="auto">
              <a:xfrm>
                <a:off x="489" y="3297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1943" name="Group 23"/>
            <p:cNvGrpSpPr>
              <a:grpSpLocks/>
            </p:cNvGrpSpPr>
            <p:nvPr/>
          </p:nvGrpSpPr>
          <p:grpSpPr bwMode="auto">
            <a:xfrm>
              <a:off x="3062" y="2753"/>
              <a:ext cx="969" cy="845"/>
              <a:chOff x="3062" y="2529"/>
              <a:chExt cx="969" cy="845"/>
            </a:xfrm>
          </p:grpSpPr>
          <p:sp>
            <p:nvSpPr>
              <p:cNvPr id="81944" name="Text Box 24"/>
              <p:cNvSpPr txBox="1">
                <a:spLocks noChangeArrowheads="1"/>
              </p:cNvSpPr>
              <p:nvPr/>
            </p:nvSpPr>
            <p:spPr bwMode="auto">
              <a:xfrm>
                <a:off x="3062" y="2529"/>
                <a:ext cx="94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L</a:t>
                </a:r>
                <a:r>
                  <a:rPr lang="fr-CA" sz="1600">
                    <a:solidFill>
                      <a:srgbClr val="000000"/>
                    </a:solidFill>
                  </a:rPr>
                  <a:t>OTOS</a:t>
                </a:r>
                <a:r>
                  <a:rPr lang="fr-CA">
                    <a:solidFill>
                      <a:srgbClr val="000000"/>
                    </a:solidFill>
                  </a:rPr>
                  <a:t> Tests</a:t>
                </a:r>
              </a:p>
            </p:txBody>
          </p:sp>
          <p:sp>
            <p:nvSpPr>
              <p:cNvPr id="81945" name="Rectangle 25"/>
              <p:cNvSpPr>
                <a:spLocks noChangeArrowheads="1"/>
              </p:cNvSpPr>
              <p:nvPr/>
            </p:nvSpPr>
            <p:spPr bwMode="auto">
              <a:xfrm>
                <a:off x="3117" y="2743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1946" name="Group 26"/>
            <p:cNvGrpSpPr>
              <a:grpSpLocks/>
            </p:cNvGrpSpPr>
            <p:nvPr/>
          </p:nvGrpSpPr>
          <p:grpSpPr bwMode="auto">
            <a:xfrm>
              <a:off x="4100" y="2753"/>
              <a:ext cx="969" cy="845"/>
              <a:chOff x="4260" y="2639"/>
              <a:chExt cx="969" cy="845"/>
            </a:xfrm>
          </p:grpSpPr>
          <p:sp>
            <p:nvSpPr>
              <p:cNvPr id="81947" name="Text Box 27"/>
              <p:cNvSpPr txBox="1">
                <a:spLocks noChangeArrowheads="1"/>
              </p:cNvSpPr>
              <p:nvPr/>
            </p:nvSpPr>
            <p:spPr bwMode="auto">
              <a:xfrm>
                <a:off x="4260" y="2639"/>
                <a:ext cx="925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L</a:t>
                </a:r>
                <a:r>
                  <a:rPr lang="fr-CA" sz="1600">
                    <a:solidFill>
                      <a:srgbClr val="000000"/>
                    </a:solidFill>
                  </a:rPr>
                  <a:t>OTOS</a:t>
                </a:r>
                <a:r>
                  <a:rPr lang="fr-CA">
                    <a:solidFill>
                      <a:srgbClr val="000000"/>
                    </a:solidFill>
                  </a:rPr>
                  <a:t> Spec</a:t>
                </a:r>
              </a:p>
            </p:txBody>
          </p:sp>
          <p:sp>
            <p:nvSpPr>
              <p:cNvPr id="81948" name="Rectangle 28"/>
              <p:cNvSpPr>
                <a:spLocks noChangeArrowheads="1"/>
              </p:cNvSpPr>
              <p:nvPr/>
            </p:nvSpPr>
            <p:spPr bwMode="auto">
              <a:xfrm>
                <a:off x="4315" y="2853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1949" name="Group 29"/>
          <p:cNvGrpSpPr>
            <a:grpSpLocks/>
          </p:cNvGrpSpPr>
          <p:nvPr/>
        </p:nvGrpSpPr>
        <p:grpSpPr bwMode="auto">
          <a:xfrm>
            <a:off x="1273175" y="2570163"/>
            <a:ext cx="4833938" cy="1781175"/>
            <a:chOff x="667" y="1579"/>
            <a:chExt cx="3045" cy="1122"/>
          </a:xfrm>
        </p:grpSpPr>
        <p:sp>
          <p:nvSpPr>
            <p:cNvPr id="81950" name="Oval 30"/>
            <p:cNvSpPr>
              <a:spLocks noChangeArrowheads="1"/>
            </p:cNvSpPr>
            <p:nvPr/>
          </p:nvSpPr>
          <p:spPr bwMode="auto">
            <a:xfrm>
              <a:off x="667" y="1579"/>
              <a:ext cx="183" cy="18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81951" name="Group 31"/>
            <p:cNvGrpSpPr>
              <a:grpSpLocks/>
            </p:cNvGrpSpPr>
            <p:nvPr/>
          </p:nvGrpSpPr>
          <p:grpSpPr bwMode="auto">
            <a:xfrm flipV="1">
              <a:off x="765" y="1673"/>
              <a:ext cx="878" cy="1028"/>
              <a:chOff x="1559" y="1454"/>
              <a:chExt cx="878" cy="1028"/>
            </a:xfrm>
          </p:grpSpPr>
          <p:sp>
            <p:nvSpPr>
              <p:cNvPr id="81952" name="Rectangle 32"/>
              <p:cNvSpPr>
                <a:spLocks noChangeArrowheads="1"/>
              </p:cNvSpPr>
              <p:nvPr/>
            </p:nvSpPr>
            <p:spPr bwMode="auto">
              <a:xfrm>
                <a:off x="2381" y="1899"/>
                <a:ext cx="56" cy="338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53" name="Line 33"/>
              <p:cNvSpPr>
                <a:spLocks noChangeShapeType="1"/>
              </p:cNvSpPr>
              <p:nvPr/>
            </p:nvSpPr>
            <p:spPr bwMode="auto">
              <a:xfrm flipV="1">
                <a:off x="1568" y="2117"/>
                <a:ext cx="841" cy="36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54" name="Freeform 34"/>
              <p:cNvSpPr>
                <a:spLocks/>
              </p:cNvSpPr>
              <p:nvPr/>
            </p:nvSpPr>
            <p:spPr bwMode="auto">
              <a:xfrm>
                <a:off x="1559" y="1454"/>
                <a:ext cx="846" cy="529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421" y="68"/>
                  </a:cxn>
                  <a:cxn ang="0">
                    <a:pos x="539" y="452"/>
                  </a:cxn>
                  <a:cxn ang="0">
                    <a:pos x="846" y="529"/>
                  </a:cxn>
                </a:cxnLst>
                <a:rect l="0" t="0" r="r" b="b"/>
                <a:pathLst>
                  <a:path w="846" h="529">
                    <a:moveTo>
                      <a:pt x="0" y="41"/>
                    </a:moveTo>
                    <a:cubicBezTo>
                      <a:pt x="70" y="46"/>
                      <a:pt x="331" y="0"/>
                      <a:pt x="421" y="68"/>
                    </a:cubicBezTo>
                    <a:cubicBezTo>
                      <a:pt x="511" y="136"/>
                      <a:pt x="468" y="375"/>
                      <a:pt x="539" y="452"/>
                    </a:cubicBezTo>
                    <a:cubicBezTo>
                      <a:pt x="610" y="529"/>
                      <a:pt x="782" y="513"/>
                      <a:pt x="846" y="52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1955" name="Rectangle 35"/>
            <p:cNvSpPr>
              <a:spLocks noChangeArrowheads="1"/>
            </p:cNvSpPr>
            <p:nvPr/>
          </p:nvSpPr>
          <p:spPr bwMode="auto">
            <a:xfrm>
              <a:off x="3620" y="1932"/>
              <a:ext cx="92" cy="301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1956" name="Line 36"/>
            <p:cNvSpPr>
              <a:spLocks noChangeShapeType="1"/>
            </p:cNvSpPr>
            <p:nvPr/>
          </p:nvSpPr>
          <p:spPr bwMode="auto">
            <a:xfrm flipV="1">
              <a:off x="1631" y="2089"/>
              <a:ext cx="20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81957" name="Freeform 37"/>
          <p:cNvSpPr>
            <a:spLocks/>
          </p:cNvSpPr>
          <p:nvPr/>
        </p:nvSpPr>
        <p:spPr bwMode="auto">
          <a:xfrm>
            <a:off x="3059113" y="3373438"/>
            <a:ext cx="2762250" cy="1851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4" y="109"/>
              </a:cxn>
              <a:cxn ang="0">
                <a:pos x="402" y="566"/>
              </a:cxn>
              <a:cxn ang="0">
                <a:pos x="1097" y="731"/>
              </a:cxn>
              <a:cxn ang="0">
                <a:pos x="1509" y="1078"/>
              </a:cxn>
              <a:cxn ang="0">
                <a:pos x="1627" y="1152"/>
              </a:cxn>
              <a:cxn ang="0">
                <a:pos x="1740" y="1163"/>
              </a:cxn>
            </a:cxnLst>
            <a:rect l="0" t="0" r="r" b="b"/>
            <a:pathLst>
              <a:path w="1740" h="1166">
                <a:moveTo>
                  <a:pt x="0" y="0"/>
                </a:moveTo>
                <a:cubicBezTo>
                  <a:pt x="29" y="18"/>
                  <a:pt x="107" y="15"/>
                  <a:pt x="174" y="109"/>
                </a:cubicBezTo>
                <a:cubicBezTo>
                  <a:pt x="241" y="203"/>
                  <a:pt x="248" y="462"/>
                  <a:pt x="402" y="566"/>
                </a:cubicBezTo>
                <a:cubicBezTo>
                  <a:pt x="556" y="670"/>
                  <a:pt x="913" y="646"/>
                  <a:pt x="1097" y="731"/>
                </a:cubicBezTo>
                <a:cubicBezTo>
                  <a:pt x="1281" y="816"/>
                  <a:pt x="1421" y="1008"/>
                  <a:pt x="1509" y="1078"/>
                </a:cubicBezTo>
                <a:cubicBezTo>
                  <a:pt x="1597" y="1148"/>
                  <a:pt x="1589" y="1138"/>
                  <a:pt x="1627" y="1152"/>
                </a:cubicBezTo>
                <a:cubicBezTo>
                  <a:pt x="1665" y="1166"/>
                  <a:pt x="1717" y="1161"/>
                  <a:pt x="1740" y="116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58" name="Text Box 38"/>
          <p:cNvSpPr txBox="1">
            <a:spLocks noChangeArrowheads="1"/>
          </p:cNvSpPr>
          <p:nvPr/>
        </p:nvSpPr>
        <p:spPr bwMode="auto">
          <a:xfrm>
            <a:off x="3476625" y="5845175"/>
            <a:ext cx="15827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bg2"/>
                </a:solidFill>
              </a:rPr>
              <a:t>S</a:t>
            </a:r>
            <a:r>
              <a:rPr lang="en-US" sz="1600" b="1" i="1">
                <a:solidFill>
                  <a:schemeClr val="bg2"/>
                </a:solidFill>
              </a:rPr>
              <a:t>PEC</a:t>
            </a:r>
            <a:r>
              <a:rPr lang="en-US" b="1" i="1">
                <a:solidFill>
                  <a:schemeClr val="bg2"/>
                </a:solidFill>
              </a:rPr>
              <a:t>-VALU</a:t>
            </a:r>
            <a:r>
              <a:rPr lang="en-US" sz="1600" b="1" i="1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3598863" y="2178050"/>
            <a:ext cx="35274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chemeClr val="bg2"/>
                </a:solidFill>
              </a:rPr>
              <a:t>Scenario definition + MSC/SDL</a:t>
            </a:r>
            <a:endParaRPr lang="en-US" sz="1600" b="1" i="1">
              <a:solidFill>
                <a:schemeClr val="bg2"/>
              </a:solidFill>
            </a:endParaRPr>
          </a:p>
        </p:txBody>
      </p:sp>
      <p:sp>
        <p:nvSpPr>
          <p:cNvPr id="81960" name="Text Box 40"/>
          <p:cNvSpPr txBox="1">
            <a:spLocks noChangeArrowheads="1"/>
          </p:cNvSpPr>
          <p:nvPr/>
        </p:nvSpPr>
        <p:spPr bwMode="auto">
          <a:xfrm>
            <a:off x="3783013" y="3997325"/>
            <a:ext cx="32146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chemeClr val="bg2"/>
                </a:solidFill>
              </a:rPr>
              <a:t>Scenario definition + L</a:t>
            </a:r>
            <a:r>
              <a:rPr lang="en-US" sz="1600" b="1" i="1">
                <a:solidFill>
                  <a:schemeClr val="bg2"/>
                </a:solidFill>
              </a:rPr>
              <a:t>OTOS</a:t>
            </a:r>
          </a:p>
        </p:txBody>
      </p:sp>
      <p:grpSp>
        <p:nvGrpSpPr>
          <p:cNvPr id="81961" name="Group 41"/>
          <p:cNvGrpSpPr>
            <a:grpSpLocks/>
          </p:cNvGrpSpPr>
          <p:nvPr/>
        </p:nvGrpSpPr>
        <p:grpSpPr bwMode="auto">
          <a:xfrm>
            <a:off x="1273175" y="4171950"/>
            <a:ext cx="6472238" cy="1865313"/>
            <a:chOff x="343" y="2588"/>
            <a:chExt cx="4077" cy="1175"/>
          </a:xfrm>
        </p:grpSpPr>
        <p:sp>
          <p:nvSpPr>
            <p:cNvPr id="81962" name="Oval 42"/>
            <p:cNvSpPr>
              <a:spLocks noChangeArrowheads="1"/>
            </p:cNvSpPr>
            <p:nvPr/>
          </p:nvSpPr>
          <p:spPr bwMode="auto">
            <a:xfrm>
              <a:off x="343" y="3580"/>
              <a:ext cx="183" cy="18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81963" name="Group 43"/>
            <p:cNvGrpSpPr>
              <a:grpSpLocks/>
            </p:cNvGrpSpPr>
            <p:nvPr/>
          </p:nvGrpSpPr>
          <p:grpSpPr bwMode="auto">
            <a:xfrm>
              <a:off x="344" y="2588"/>
              <a:ext cx="4076" cy="1078"/>
              <a:chOff x="668" y="2588"/>
              <a:chExt cx="4076" cy="1078"/>
            </a:xfrm>
          </p:grpSpPr>
          <p:sp>
            <p:nvSpPr>
              <p:cNvPr id="81964" name="Oval 44"/>
              <p:cNvSpPr>
                <a:spLocks noChangeArrowheads="1"/>
              </p:cNvSpPr>
              <p:nvPr/>
            </p:nvSpPr>
            <p:spPr bwMode="auto">
              <a:xfrm>
                <a:off x="668" y="2588"/>
                <a:ext cx="183" cy="18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65" name="Rectangle 45"/>
              <p:cNvSpPr>
                <a:spLocks noChangeArrowheads="1"/>
              </p:cNvSpPr>
              <p:nvPr/>
            </p:nvSpPr>
            <p:spPr bwMode="auto">
              <a:xfrm>
                <a:off x="1590" y="3083"/>
                <a:ext cx="56" cy="338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66" name="Line 46"/>
              <p:cNvSpPr>
                <a:spLocks noChangeShapeType="1"/>
              </p:cNvSpPr>
              <p:nvPr/>
            </p:nvSpPr>
            <p:spPr bwMode="auto">
              <a:xfrm flipV="1">
                <a:off x="777" y="3301"/>
                <a:ext cx="841" cy="36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67" name="Freeform 47"/>
              <p:cNvSpPr>
                <a:spLocks/>
              </p:cNvSpPr>
              <p:nvPr/>
            </p:nvSpPr>
            <p:spPr bwMode="auto">
              <a:xfrm>
                <a:off x="768" y="2638"/>
                <a:ext cx="846" cy="529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421" y="68"/>
                  </a:cxn>
                  <a:cxn ang="0">
                    <a:pos x="539" y="452"/>
                  </a:cxn>
                  <a:cxn ang="0">
                    <a:pos x="846" y="529"/>
                  </a:cxn>
                </a:cxnLst>
                <a:rect l="0" t="0" r="r" b="b"/>
                <a:pathLst>
                  <a:path w="846" h="529">
                    <a:moveTo>
                      <a:pt x="0" y="41"/>
                    </a:moveTo>
                    <a:cubicBezTo>
                      <a:pt x="70" y="46"/>
                      <a:pt x="331" y="0"/>
                      <a:pt x="421" y="68"/>
                    </a:cubicBezTo>
                    <a:cubicBezTo>
                      <a:pt x="511" y="136"/>
                      <a:pt x="468" y="375"/>
                      <a:pt x="539" y="452"/>
                    </a:cubicBezTo>
                    <a:cubicBezTo>
                      <a:pt x="610" y="529"/>
                      <a:pt x="782" y="513"/>
                      <a:pt x="846" y="52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68" name="Rectangle 48"/>
              <p:cNvSpPr>
                <a:spLocks noChangeArrowheads="1"/>
              </p:cNvSpPr>
              <p:nvPr/>
            </p:nvSpPr>
            <p:spPr bwMode="auto">
              <a:xfrm>
                <a:off x="4652" y="3104"/>
                <a:ext cx="92" cy="301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69" name="Line 49"/>
              <p:cNvSpPr>
                <a:spLocks noChangeShapeType="1"/>
              </p:cNvSpPr>
              <p:nvPr/>
            </p:nvSpPr>
            <p:spPr bwMode="auto">
              <a:xfrm flipV="1">
                <a:off x="1637" y="3247"/>
                <a:ext cx="30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7" grpId="0" animBg="1"/>
      <p:bldP spid="81958" grpId="0" autoUpdateAnimBg="0"/>
      <p:bldP spid="81959" grpId="0" autoUpdateAnimBg="0"/>
      <p:bldP spid="8196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45008-D3A2-0B41-9D8F-A8EEE0D490DC}" type="slidenum">
              <a:rPr lang="en-US"/>
              <a:pPr/>
              <a:t>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UCM-Based Testing?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 we derive test goals and test cases from UCM models?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Scenario notation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good basis!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Reuse of (evolving) requirements model for </a:t>
            </a:r>
            <a:r>
              <a:rPr lang="en-US" sz="2400" dirty="0">
                <a:solidFill>
                  <a:srgbClr val="FF0000"/>
                </a:solidFill>
              </a:rPr>
              <a:t>validation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UCMs</a:t>
            </a:r>
            <a:r>
              <a:rPr lang="en-US" sz="2800" dirty="0"/>
              <a:t> are very abstract: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Very little information about data and communication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Difficult to derive implementation-level test cases automatically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Deriving test </a:t>
            </a:r>
            <a:r>
              <a:rPr lang="en-US" sz="2400" dirty="0">
                <a:solidFill>
                  <a:srgbClr val="FF0000"/>
                </a:solidFill>
              </a:rPr>
              <a:t>goals </a:t>
            </a:r>
            <a:r>
              <a:rPr lang="en-US" sz="2400" dirty="0"/>
              <a:t>is more realistic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How much value? How much effort?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3E66D8-FA84-5547-B5F1-A6AE1653E6C7}" type="slidenum">
              <a:rPr lang="en-US"/>
              <a:pPr/>
              <a:t>30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Test Case Generation:</a:t>
            </a:r>
            <a:br>
              <a:rPr lang="en-CA"/>
            </a:br>
            <a:r>
              <a:rPr lang="en-CA"/>
              <a:t>Conformance Testing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067175" y="3973513"/>
            <a:ext cx="1387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bg2"/>
                </a:solidFill>
              </a:rPr>
              <a:t>UCM direct</a:t>
            </a:r>
            <a:endParaRPr lang="en-US" sz="1600" b="1" i="1">
              <a:solidFill>
                <a:schemeClr val="bg2"/>
              </a:solidFill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724650" y="2859088"/>
            <a:ext cx="1570038" cy="608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bg2"/>
                </a:solidFill>
              </a:rPr>
              <a:t>SDL direct</a:t>
            </a:r>
          </a:p>
          <a:p>
            <a:pPr algn="ctr"/>
            <a:r>
              <a:rPr lang="en-US" sz="1600" b="1" i="1">
                <a:solidFill>
                  <a:schemeClr val="bg2"/>
                </a:solidFill>
              </a:rPr>
              <a:t>(conventional)</a:t>
            </a:r>
            <a:endParaRPr lang="en-US" sz="1400" b="1" i="1">
              <a:solidFill>
                <a:schemeClr val="bg2"/>
              </a:solidFill>
            </a:endParaRPr>
          </a:p>
        </p:txBody>
      </p:sp>
      <p:grpSp>
        <p:nvGrpSpPr>
          <p:cNvPr id="83973" name="Group 5"/>
          <p:cNvGrpSpPr>
            <a:grpSpLocks/>
          </p:cNvGrpSpPr>
          <p:nvPr/>
        </p:nvGrpSpPr>
        <p:grpSpPr bwMode="auto">
          <a:xfrm>
            <a:off x="4789488" y="2524125"/>
            <a:ext cx="3790950" cy="2370138"/>
            <a:chOff x="2630" y="1499"/>
            <a:chExt cx="2388" cy="1493"/>
          </a:xfrm>
        </p:grpSpPr>
        <p:grpSp>
          <p:nvGrpSpPr>
            <p:cNvPr id="83974" name="Group 6"/>
            <p:cNvGrpSpPr>
              <a:grpSpLocks/>
            </p:cNvGrpSpPr>
            <p:nvPr/>
          </p:nvGrpSpPr>
          <p:grpSpPr bwMode="auto">
            <a:xfrm>
              <a:off x="2630" y="1499"/>
              <a:ext cx="969" cy="845"/>
              <a:chOff x="3049" y="1565"/>
              <a:chExt cx="969" cy="845"/>
            </a:xfrm>
          </p:grpSpPr>
          <p:sp>
            <p:nvSpPr>
              <p:cNvPr id="83975" name="Text Box 7"/>
              <p:cNvSpPr txBox="1">
                <a:spLocks noChangeArrowheads="1"/>
              </p:cNvSpPr>
              <p:nvPr/>
            </p:nvSpPr>
            <p:spPr bwMode="auto">
              <a:xfrm>
                <a:off x="3049" y="1565"/>
                <a:ext cx="76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SDL Spec</a:t>
                </a:r>
              </a:p>
            </p:txBody>
          </p:sp>
          <p:sp>
            <p:nvSpPr>
              <p:cNvPr id="83976" name="Rectangle 8"/>
              <p:cNvSpPr>
                <a:spLocks noChangeArrowheads="1"/>
              </p:cNvSpPr>
              <p:nvPr/>
            </p:nvSpPr>
            <p:spPr bwMode="auto">
              <a:xfrm>
                <a:off x="3104" y="1779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3977" name="Group 9"/>
            <p:cNvGrpSpPr>
              <a:grpSpLocks/>
            </p:cNvGrpSpPr>
            <p:nvPr/>
          </p:nvGrpSpPr>
          <p:grpSpPr bwMode="auto">
            <a:xfrm>
              <a:off x="4022" y="2147"/>
              <a:ext cx="996" cy="845"/>
              <a:chOff x="3062" y="2529"/>
              <a:chExt cx="996" cy="845"/>
            </a:xfrm>
          </p:grpSpPr>
          <p:sp>
            <p:nvSpPr>
              <p:cNvPr id="83978" name="Text Box 10"/>
              <p:cNvSpPr txBox="1">
                <a:spLocks noChangeArrowheads="1"/>
              </p:cNvSpPr>
              <p:nvPr/>
            </p:nvSpPr>
            <p:spPr bwMode="auto">
              <a:xfrm>
                <a:off x="3062" y="2529"/>
                <a:ext cx="99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TTCN </a:t>
                </a:r>
                <a:r>
                  <a:rPr lang="fr-CA" sz="1400">
                    <a:solidFill>
                      <a:srgbClr val="000000"/>
                    </a:solidFill>
                  </a:rPr>
                  <a:t>(or other)</a:t>
                </a:r>
              </a:p>
            </p:txBody>
          </p:sp>
          <p:sp>
            <p:nvSpPr>
              <p:cNvPr id="83979" name="Rectangle 11"/>
              <p:cNvSpPr>
                <a:spLocks noChangeArrowheads="1"/>
              </p:cNvSpPr>
              <p:nvPr/>
            </p:nvSpPr>
            <p:spPr bwMode="auto">
              <a:xfrm>
                <a:off x="3117" y="2743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4484" y="2516"/>
              <a:ext cx="92" cy="301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81" name="Freeform 13"/>
            <p:cNvSpPr>
              <a:spLocks/>
            </p:cNvSpPr>
            <p:nvPr/>
          </p:nvSpPr>
          <p:spPr bwMode="auto">
            <a:xfrm>
              <a:off x="3270" y="2010"/>
              <a:ext cx="1248" cy="672"/>
            </a:xfrm>
            <a:custGeom>
              <a:avLst/>
              <a:gdLst/>
              <a:ahLst/>
              <a:cxnLst>
                <a:cxn ang="0">
                  <a:pos x="1248" y="648"/>
                </a:cxn>
                <a:cxn ang="0">
                  <a:pos x="1002" y="642"/>
                </a:cxn>
                <a:cxn ang="0">
                  <a:pos x="852" y="582"/>
                </a:cxn>
                <a:cxn ang="0">
                  <a:pos x="474" y="102"/>
                </a:cxn>
                <a:cxn ang="0">
                  <a:pos x="0" y="0"/>
                </a:cxn>
              </a:cxnLst>
              <a:rect l="0" t="0" r="r" b="b"/>
              <a:pathLst>
                <a:path w="1248" h="672">
                  <a:moveTo>
                    <a:pt x="1248" y="648"/>
                  </a:moveTo>
                  <a:cubicBezTo>
                    <a:pt x="1208" y="647"/>
                    <a:pt x="1068" y="653"/>
                    <a:pt x="1002" y="642"/>
                  </a:cubicBezTo>
                  <a:cubicBezTo>
                    <a:pt x="936" y="631"/>
                    <a:pt x="940" y="672"/>
                    <a:pt x="852" y="582"/>
                  </a:cubicBezTo>
                  <a:cubicBezTo>
                    <a:pt x="764" y="492"/>
                    <a:pt x="616" y="199"/>
                    <a:pt x="474" y="102"/>
                  </a:cubicBezTo>
                  <a:cubicBezTo>
                    <a:pt x="332" y="5"/>
                    <a:pt x="99" y="21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82" name="Oval 14"/>
            <p:cNvSpPr>
              <a:spLocks noChangeArrowheads="1"/>
            </p:cNvSpPr>
            <p:nvPr/>
          </p:nvSpPr>
          <p:spPr bwMode="auto">
            <a:xfrm>
              <a:off x="3200" y="1916"/>
              <a:ext cx="183" cy="18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3983" name="Group 15"/>
          <p:cNvGrpSpPr>
            <a:grpSpLocks/>
          </p:cNvGrpSpPr>
          <p:nvPr/>
        </p:nvGrpSpPr>
        <p:grpSpPr bwMode="auto">
          <a:xfrm>
            <a:off x="4789488" y="4329113"/>
            <a:ext cx="2997200" cy="1641475"/>
            <a:chOff x="2630" y="2636"/>
            <a:chExt cx="1888" cy="1034"/>
          </a:xfrm>
        </p:grpSpPr>
        <p:grpSp>
          <p:nvGrpSpPr>
            <p:cNvPr id="83984" name="Group 16"/>
            <p:cNvGrpSpPr>
              <a:grpSpLocks/>
            </p:cNvGrpSpPr>
            <p:nvPr/>
          </p:nvGrpSpPr>
          <p:grpSpPr bwMode="auto">
            <a:xfrm>
              <a:off x="2630" y="2825"/>
              <a:ext cx="969" cy="845"/>
              <a:chOff x="4260" y="2639"/>
              <a:chExt cx="969" cy="845"/>
            </a:xfrm>
          </p:grpSpPr>
          <p:sp>
            <p:nvSpPr>
              <p:cNvPr id="83985" name="Text Box 17"/>
              <p:cNvSpPr txBox="1">
                <a:spLocks noChangeArrowheads="1"/>
              </p:cNvSpPr>
              <p:nvPr/>
            </p:nvSpPr>
            <p:spPr bwMode="auto">
              <a:xfrm>
                <a:off x="4260" y="2639"/>
                <a:ext cx="925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fr-CA">
                    <a:solidFill>
                      <a:srgbClr val="000000"/>
                    </a:solidFill>
                  </a:rPr>
                  <a:t>L</a:t>
                </a:r>
                <a:r>
                  <a:rPr lang="fr-CA" sz="1600">
                    <a:solidFill>
                      <a:srgbClr val="000000"/>
                    </a:solidFill>
                  </a:rPr>
                  <a:t>OTOS</a:t>
                </a:r>
                <a:r>
                  <a:rPr lang="fr-CA">
                    <a:solidFill>
                      <a:srgbClr val="000000"/>
                    </a:solidFill>
                  </a:rPr>
                  <a:t> Spec</a:t>
                </a:r>
              </a:p>
            </p:txBody>
          </p:sp>
          <p:sp>
            <p:nvSpPr>
              <p:cNvPr id="83986" name="Rectangle 18"/>
              <p:cNvSpPr>
                <a:spLocks noChangeArrowheads="1"/>
              </p:cNvSpPr>
              <p:nvPr/>
            </p:nvSpPr>
            <p:spPr bwMode="auto">
              <a:xfrm>
                <a:off x="4315" y="2853"/>
                <a:ext cx="914" cy="631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3987" name="Freeform 19"/>
            <p:cNvSpPr>
              <a:spLocks/>
            </p:cNvSpPr>
            <p:nvPr/>
          </p:nvSpPr>
          <p:spPr bwMode="auto">
            <a:xfrm flipV="1">
              <a:off x="3270" y="2636"/>
              <a:ext cx="1248" cy="672"/>
            </a:xfrm>
            <a:custGeom>
              <a:avLst/>
              <a:gdLst/>
              <a:ahLst/>
              <a:cxnLst>
                <a:cxn ang="0">
                  <a:pos x="1248" y="648"/>
                </a:cxn>
                <a:cxn ang="0">
                  <a:pos x="1002" y="642"/>
                </a:cxn>
                <a:cxn ang="0">
                  <a:pos x="852" y="582"/>
                </a:cxn>
                <a:cxn ang="0">
                  <a:pos x="474" y="102"/>
                </a:cxn>
                <a:cxn ang="0">
                  <a:pos x="0" y="0"/>
                </a:cxn>
              </a:cxnLst>
              <a:rect l="0" t="0" r="r" b="b"/>
              <a:pathLst>
                <a:path w="1248" h="672">
                  <a:moveTo>
                    <a:pt x="1248" y="648"/>
                  </a:moveTo>
                  <a:cubicBezTo>
                    <a:pt x="1208" y="647"/>
                    <a:pt x="1068" y="653"/>
                    <a:pt x="1002" y="642"/>
                  </a:cubicBezTo>
                  <a:cubicBezTo>
                    <a:pt x="936" y="631"/>
                    <a:pt x="940" y="672"/>
                    <a:pt x="852" y="582"/>
                  </a:cubicBezTo>
                  <a:cubicBezTo>
                    <a:pt x="764" y="492"/>
                    <a:pt x="616" y="199"/>
                    <a:pt x="474" y="102"/>
                  </a:cubicBezTo>
                  <a:cubicBezTo>
                    <a:pt x="332" y="5"/>
                    <a:pt x="99" y="21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88" name="Oval 20"/>
            <p:cNvSpPr>
              <a:spLocks noChangeArrowheads="1"/>
            </p:cNvSpPr>
            <p:nvPr/>
          </p:nvSpPr>
          <p:spPr bwMode="auto">
            <a:xfrm flipV="1">
              <a:off x="3200" y="3219"/>
              <a:ext cx="183" cy="18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3989" name="Group 21"/>
          <p:cNvGrpSpPr>
            <a:grpSpLocks/>
          </p:cNvGrpSpPr>
          <p:nvPr/>
        </p:nvGrpSpPr>
        <p:grpSpPr bwMode="auto">
          <a:xfrm>
            <a:off x="685800" y="2930525"/>
            <a:ext cx="7115175" cy="2898775"/>
            <a:chOff x="45" y="1755"/>
            <a:chExt cx="4482" cy="1826"/>
          </a:xfrm>
        </p:grpSpPr>
        <p:grpSp>
          <p:nvGrpSpPr>
            <p:cNvPr id="83990" name="Group 22"/>
            <p:cNvGrpSpPr>
              <a:grpSpLocks/>
            </p:cNvGrpSpPr>
            <p:nvPr/>
          </p:nvGrpSpPr>
          <p:grpSpPr bwMode="auto">
            <a:xfrm>
              <a:off x="45" y="1755"/>
              <a:ext cx="1202" cy="1826"/>
              <a:chOff x="153" y="1719"/>
              <a:chExt cx="1202" cy="1826"/>
            </a:xfrm>
          </p:grpSpPr>
          <p:grpSp>
            <p:nvGrpSpPr>
              <p:cNvPr id="83991" name="Group 23"/>
              <p:cNvGrpSpPr>
                <a:grpSpLocks/>
              </p:cNvGrpSpPr>
              <p:nvPr/>
            </p:nvGrpSpPr>
            <p:grpSpPr bwMode="auto">
              <a:xfrm>
                <a:off x="153" y="1719"/>
                <a:ext cx="986" cy="845"/>
                <a:chOff x="447" y="1286"/>
                <a:chExt cx="986" cy="845"/>
              </a:xfrm>
            </p:grpSpPr>
            <p:sp>
              <p:nvSpPr>
                <p:cNvPr id="839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7" y="1286"/>
                  <a:ext cx="986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fr-CA">
                      <a:solidFill>
                        <a:srgbClr val="000000"/>
                      </a:solidFill>
                    </a:rPr>
                    <a:t>Scenario Def.</a:t>
                  </a:r>
                </a:p>
              </p:txBody>
            </p:sp>
            <p:sp>
              <p:nvSpPr>
                <p:cNvPr id="83993" name="Rectangle 25"/>
                <p:cNvSpPr>
                  <a:spLocks noChangeArrowheads="1"/>
                </p:cNvSpPr>
                <p:nvPr/>
              </p:nvSpPr>
              <p:spPr bwMode="auto">
                <a:xfrm>
                  <a:off x="502" y="1500"/>
                  <a:ext cx="914" cy="631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3994" name="Group 26"/>
              <p:cNvGrpSpPr>
                <a:grpSpLocks/>
              </p:cNvGrpSpPr>
              <p:nvPr/>
            </p:nvGrpSpPr>
            <p:grpSpPr bwMode="auto">
              <a:xfrm>
                <a:off x="161" y="2700"/>
                <a:ext cx="969" cy="845"/>
                <a:chOff x="438" y="2183"/>
                <a:chExt cx="969" cy="845"/>
              </a:xfrm>
            </p:grpSpPr>
            <p:sp>
              <p:nvSpPr>
                <p:cNvPr id="8399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38" y="2183"/>
                  <a:ext cx="442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fr-CA">
                      <a:solidFill>
                        <a:srgbClr val="000000"/>
                      </a:solidFill>
                    </a:rPr>
                    <a:t>UCM</a:t>
                  </a:r>
                </a:p>
              </p:txBody>
            </p:sp>
            <p:sp>
              <p:nvSpPr>
                <p:cNvPr id="83996" name="Rectangle 28"/>
                <p:cNvSpPr>
                  <a:spLocks noChangeArrowheads="1"/>
                </p:cNvSpPr>
                <p:nvPr/>
              </p:nvSpPr>
              <p:spPr bwMode="auto">
                <a:xfrm>
                  <a:off x="493" y="2397"/>
                  <a:ext cx="914" cy="631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3997" name="Oval 29"/>
              <p:cNvSpPr>
                <a:spLocks noChangeArrowheads="1"/>
              </p:cNvSpPr>
              <p:nvPr/>
            </p:nvSpPr>
            <p:spPr bwMode="auto">
              <a:xfrm>
                <a:off x="379" y="2113"/>
                <a:ext cx="183" cy="18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998" name="Rectangle 30"/>
              <p:cNvSpPr>
                <a:spLocks noChangeArrowheads="1"/>
              </p:cNvSpPr>
              <p:nvPr/>
            </p:nvSpPr>
            <p:spPr bwMode="auto">
              <a:xfrm flipV="1">
                <a:off x="1299" y="2452"/>
                <a:ext cx="56" cy="338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999" name="Line 31"/>
              <p:cNvSpPr>
                <a:spLocks noChangeShapeType="1"/>
              </p:cNvSpPr>
              <p:nvPr/>
            </p:nvSpPr>
            <p:spPr bwMode="auto">
              <a:xfrm>
                <a:off x="486" y="2207"/>
                <a:ext cx="841" cy="36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000" name="Oval 32"/>
              <p:cNvSpPr>
                <a:spLocks noChangeArrowheads="1"/>
              </p:cNvSpPr>
              <p:nvPr/>
            </p:nvSpPr>
            <p:spPr bwMode="auto">
              <a:xfrm>
                <a:off x="380" y="3122"/>
                <a:ext cx="183" cy="18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001" name="Line 33"/>
              <p:cNvSpPr>
                <a:spLocks noChangeShapeType="1"/>
              </p:cNvSpPr>
              <p:nvPr/>
            </p:nvSpPr>
            <p:spPr bwMode="auto">
              <a:xfrm flipV="1">
                <a:off x="492" y="2674"/>
                <a:ext cx="835" cy="51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4002" name="Line 34"/>
            <p:cNvSpPr>
              <a:spLocks noChangeShapeType="1"/>
            </p:cNvSpPr>
            <p:nvPr/>
          </p:nvSpPr>
          <p:spPr bwMode="auto">
            <a:xfrm flipV="1">
              <a:off x="1241" y="2659"/>
              <a:ext cx="32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4003" name="Group 35"/>
          <p:cNvGrpSpPr>
            <a:grpSpLocks/>
          </p:cNvGrpSpPr>
          <p:nvPr/>
        </p:nvGrpSpPr>
        <p:grpSpPr bwMode="auto">
          <a:xfrm>
            <a:off x="2557463" y="2524125"/>
            <a:ext cx="3130550" cy="1878013"/>
            <a:chOff x="1224" y="1499"/>
            <a:chExt cx="1972" cy="1183"/>
          </a:xfrm>
        </p:grpSpPr>
        <p:sp>
          <p:nvSpPr>
            <p:cNvPr id="84004" name="Rectangle 36"/>
            <p:cNvSpPr>
              <a:spLocks noChangeArrowheads="1"/>
            </p:cNvSpPr>
            <p:nvPr/>
          </p:nvSpPr>
          <p:spPr bwMode="auto">
            <a:xfrm>
              <a:off x="3104" y="1874"/>
              <a:ext cx="92" cy="301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84005" name="Group 37"/>
            <p:cNvGrpSpPr>
              <a:grpSpLocks/>
            </p:cNvGrpSpPr>
            <p:nvPr/>
          </p:nvGrpSpPr>
          <p:grpSpPr bwMode="auto">
            <a:xfrm>
              <a:off x="1224" y="1499"/>
              <a:ext cx="1319" cy="1183"/>
              <a:chOff x="1224" y="1499"/>
              <a:chExt cx="1319" cy="1183"/>
            </a:xfrm>
          </p:grpSpPr>
          <p:grpSp>
            <p:nvGrpSpPr>
              <p:cNvPr id="84006" name="Group 38"/>
              <p:cNvGrpSpPr>
                <a:grpSpLocks/>
              </p:cNvGrpSpPr>
              <p:nvPr/>
            </p:nvGrpSpPr>
            <p:grpSpPr bwMode="auto">
              <a:xfrm>
                <a:off x="1574" y="1499"/>
                <a:ext cx="969" cy="845"/>
                <a:chOff x="1938" y="1579"/>
                <a:chExt cx="969" cy="845"/>
              </a:xfrm>
            </p:grpSpPr>
            <p:sp>
              <p:nvSpPr>
                <p:cNvPr id="840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938" y="1579"/>
                  <a:ext cx="434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fr-CA">
                      <a:solidFill>
                        <a:srgbClr val="000000"/>
                      </a:solidFill>
                    </a:rPr>
                    <a:t>MSC</a:t>
                  </a:r>
                </a:p>
              </p:txBody>
            </p:sp>
            <p:sp>
              <p:nvSpPr>
                <p:cNvPr id="84008" name="Rectangle 40"/>
                <p:cNvSpPr>
                  <a:spLocks noChangeArrowheads="1"/>
                </p:cNvSpPr>
                <p:nvPr/>
              </p:nvSpPr>
              <p:spPr bwMode="auto">
                <a:xfrm>
                  <a:off x="1993" y="1793"/>
                  <a:ext cx="914" cy="631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4009" name="Freeform 41"/>
              <p:cNvSpPr>
                <a:spLocks/>
              </p:cNvSpPr>
              <p:nvPr/>
            </p:nvSpPr>
            <p:spPr bwMode="auto">
              <a:xfrm flipH="1">
                <a:off x="1224" y="2010"/>
                <a:ext cx="1248" cy="672"/>
              </a:xfrm>
              <a:custGeom>
                <a:avLst/>
                <a:gdLst/>
                <a:ahLst/>
                <a:cxnLst>
                  <a:cxn ang="0">
                    <a:pos x="1248" y="648"/>
                  </a:cxn>
                  <a:cxn ang="0">
                    <a:pos x="1002" y="642"/>
                  </a:cxn>
                  <a:cxn ang="0">
                    <a:pos x="852" y="582"/>
                  </a:cxn>
                  <a:cxn ang="0">
                    <a:pos x="474" y="102"/>
                  </a:cxn>
                  <a:cxn ang="0">
                    <a:pos x="0" y="0"/>
                  </a:cxn>
                </a:cxnLst>
                <a:rect l="0" t="0" r="r" b="b"/>
                <a:pathLst>
                  <a:path w="1248" h="672">
                    <a:moveTo>
                      <a:pt x="1248" y="648"/>
                    </a:moveTo>
                    <a:cubicBezTo>
                      <a:pt x="1208" y="647"/>
                      <a:pt x="1068" y="653"/>
                      <a:pt x="1002" y="642"/>
                    </a:cubicBezTo>
                    <a:cubicBezTo>
                      <a:pt x="936" y="631"/>
                      <a:pt x="940" y="672"/>
                      <a:pt x="852" y="582"/>
                    </a:cubicBezTo>
                    <a:cubicBezTo>
                      <a:pt x="764" y="492"/>
                      <a:pt x="616" y="199"/>
                      <a:pt x="474" y="102"/>
                    </a:cubicBezTo>
                    <a:cubicBezTo>
                      <a:pt x="332" y="5"/>
                      <a:pt x="99" y="21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4010" name="Line 42"/>
            <p:cNvSpPr>
              <a:spLocks noChangeShapeType="1"/>
            </p:cNvSpPr>
            <p:nvPr/>
          </p:nvSpPr>
          <p:spPr bwMode="auto">
            <a:xfrm flipV="1">
              <a:off x="2453" y="2014"/>
              <a:ext cx="6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4011" name="Group 43"/>
          <p:cNvGrpSpPr>
            <a:grpSpLocks/>
          </p:cNvGrpSpPr>
          <p:nvPr/>
        </p:nvGrpSpPr>
        <p:grpSpPr bwMode="auto">
          <a:xfrm>
            <a:off x="2557463" y="4329113"/>
            <a:ext cx="3130550" cy="1641475"/>
            <a:chOff x="1224" y="2636"/>
            <a:chExt cx="1972" cy="1034"/>
          </a:xfrm>
        </p:grpSpPr>
        <p:grpSp>
          <p:nvGrpSpPr>
            <p:cNvPr id="84012" name="Group 44"/>
            <p:cNvGrpSpPr>
              <a:grpSpLocks/>
            </p:cNvGrpSpPr>
            <p:nvPr/>
          </p:nvGrpSpPr>
          <p:grpSpPr bwMode="auto">
            <a:xfrm>
              <a:off x="1224" y="2636"/>
              <a:ext cx="1972" cy="1034"/>
              <a:chOff x="1224" y="2636"/>
              <a:chExt cx="1972" cy="1034"/>
            </a:xfrm>
          </p:grpSpPr>
          <p:grpSp>
            <p:nvGrpSpPr>
              <p:cNvPr id="84013" name="Group 45"/>
              <p:cNvGrpSpPr>
                <a:grpSpLocks/>
              </p:cNvGrpSpPr>
              <p:nvPr/>
            </p:nvGrpSpPr>
            <p:grpSpPr bwMode="auto">
              <a:xfrm>
                <a:off x="1574" y="2825"/>
                <a:ext cx="969" cy="845"/>
                <a:chOff x="3062" y="2529"/>
                <a:chExt cx="969" cy="845"/>
              </a:xfrm>
            </p:grpSpPr>
            <p:sp>
              <p:nvSpPr>
                <p:cNvPr id="8401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062" y="2529"/>
                  <a:ext cx="949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fr-CA">
                      <a:solidFill>
                        <a:srgbClr val="000000"/>
                      </a:solidFill>
                    </a:rPr>
                    <a:t>L</a:t>
                  </a:r>
                  <a:r>
                    <a:rPr lang="fr-CA" sz="1600">
                      <a:solidFill>
                        <a:srgbClr val="000000"/>
                      </a:solidFill>
                    </a:rPr>
                    <a:t>OTOS</a:t>
                  </a:r>
                  <a:r>
                    <a:rPr lang="fr-CA">
                      <a:solidFill>
                        <a:srgbClr val="000000"/>
                      </a:solidFill>
                    </a:rPr>
                    <a:t> Tests</a:t>
                  </a:r>
                </a:p>
              </p:txBody>
            </p:sp>
            <p:sp>
              <p:nvSpPr>
                <p:cNvPr id="84015" name="Rectangle 47"/>
                <p:cNvSpPr>
                  <a:spLocks noChangeArrowheads="1"/>
                </p:cNvSpPr>
                <p:nvPr/>
              </p:nvSpPr>
              <p:spPr bwMode="auto">
                <a:xfrm>
                  <a:off x="3117" y="2743"/>
                  <a:ext cx="914" cy="631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4016" name="Rectangle 48"/>
              <p:cNvSpPr>
                <a:spLocks noChangeArrowheads="1"/>
              </p:cNvSpPr>
              <p:nvPr/>
            </p:nvSpPr>
            <p:spPr bwMode="auto">
              <a:xfrm>
                <a:off x="3104" y="3170"/>
                <a:ext cx="92" cy="301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017" name="Freeform 49"/>
              <p:cNvSpPr>
                <a:spLocks/>
              </p:cNvSpPr>
              <p:nvPr/>
            </p:nvSpPr>
            <p:spPr bwMode="auto">
              <a:xfrm flipH="1" flipV="1">
                <a:off x="1224" y="2636"/>
                <a:ext cx="1248" cy="672"/>
              </a:xfrm>
              <a:custGeom>
                <a:avLst/>
                <a:gdLst/>
                <a:ahLst/>
                <a:cxnLst>
                  <a:cxn ang="0">
                    <a:pos x="1248" y="648"/>
                  </a:cxn>
                  <a:cxn ang="0">
                    <a:pos x="1002" y="642"/>
                  </a:cxn>
                  <a:cxn ang="0">
                    <a:pos x="852" y="582"/>
                  </a:cxn>
                  <a:cxn ang="0">
                    <a:pos x="474" y="102"/>
                  </a:cxn>
                  <a:cxn ang="0">
                    <a:pos x="0" y="0"/>
                  </a:cxn>
                </a:cxnLst>
                <a:rect l="0" t="0" r="r" b="b"/>
                <a:pathLst>
                  <a:path w="1248" h="672">
                    <a:moveTo>
                      <a:pt x="1248" y="648"/>
                    </a:moveTo>
                    <a:cubicBezTo>
                      <a:pt x="1208" y="647"/>
                      <a:pt x="1068" y="653"/>
                      <a:pt x="1002" y="642"/>
                    </a:cubicBezTo>
                    <a:cubicBezTo>
                      <a:pt x="936" y="631"/>
                      <a:pt x="940" y="672"/>
                      <a:pt x="852" y="582"/>
                    </a:cubicBezTo>
                    <a:cubicBezTo>
                      <a:pt x="764" y="492"/>
                      <a:pt x="616" y="199"/>
                      <a:pt x="474" y="102"/>
                    </a:cubicBezTo>
                    <a:cubicBezTo>
                      <a:pt x="332" y="5"/>
                      <a:pt x="99" y="21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4018" name="Line 50"/>
            <p:cNvSpPr>
              <a:spLocks noChangeShapeType="1"/>
            </p:cNvSpPr>
            <p:nvPr/>
          </p:nvSpPr>
          <p:spPr bwMode="auto">
            <a:xfrm flipV="1">
              <a:off x="2465" y="3310"/>
              <a:ext cx="6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84019" name="Text Box 51"/>
          <p:cNvSpPr txBox="1">
            <a:spLocks noChangeArrowheads="1"/>
          </p:cNvSpPr>
          <p:nvPr/>
        </p:nvSpPr>
        <p:spPr bwMode="auto">
          <a:xfrm>
            <a:off x="6724650" y="5097463"/>
            <a:ext cx="1582738" cy="608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bg2"/>
                </a:solidFill>
              </a:rPr>
              <a:t>L</a:t>
            </a:r>
            <a:r>
              <a:rPr lang="en-US" sz="1600" b="1" i="1">
                <a:solidFill>
                  <a:schemeClr val="bg2"/>
                </a:solidFill>
              </a:rPr>
              <a:t>OTOS</a:t>
            </a:r>
            <a:r>
              <a:rPr lang="en-US" b="1" i="1">
                <a:solidFill>
                  <a:schemeClr val="bg2"/>
                </a:solidFill>
              </a:rPr>
              <a:t> direct</a:t>
            </a:r>
          </a:p>
          <a:p>
            <a:pPr algn="ctr"/>
            <a:r>
              <a:rPr lang="en-US" sz="1600" b="1" i="1">
                <a:solidFill>
                  <a:schemeClr val="bg2"/>
                </a:solidFill>
              </a:rPr>
              <a:t>(conventional)</a:t>
            </a:r>
            <a:endParaRPr lang="en-US" b="1" i="1">
              <a:solidFill>
                <a:schemeClr val="bg2"/>
              </a:solidFill>
            </a:endParaRPr>
          </a:p>
        </p:txBody>
      </p:sp>
      <p:sp>
        <p:nvSpPr>
          <p:cNvPr id="84020" name="Text Box 52"/>
          <p:cNvSpPr txBox="1">
            <a:spLocks noChangeArrowheads="1"/>
          </p:cNvSpPr>
          <p:nvPr/>
        </p:nvSpPr>
        <p:spPr bwMode="auto">
          <a:xfrm>
            <a:off x="2454275" y="2020888"/>
            <a:ext cx="2249488" cy="608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bg2"/>
                </a:solidFill>
              </a:rPr>
              <a:t>UCM-SDL indirect</a:t>
            </a:r>
          </a:p>
          <a:p>
            <a:pPr algn="ctr"/>
            <a:r>
              <a:rPr lang="en-US" sz="1600" b="1" i="1">
                <a:solidFill>
                  <a:schemeClr val="bg2"/>
                </a:solidFill>
              </a:rPr>
              <a:t>(validated UCM tests)</a:t>
            </a:r>
            <a:endParaRPr lang="en-US" sz="1400" b="1" i="1">
              <a:solidFill>
                <a:schemeClr val="bg2"/>
              </a:solidFill>
            </a:endParaRPr>
          </a:p>
        </p:txBody>
      </p:sp>
      <p:sp>
        <p:nvSpPr>
          <p:cNvPr id="84021" name="Text Box 53"/>
          <p:cNvSpPr txBox="1">
            <a:spLocks noChangeArrowheads="1"/>
          </p:cNvSpPr>
          <p:nvPr/>
        </p:nvSpPr>
        <p:spPr bwMode="auto">
          <a:xfrm>
            <a:off x="2355850" y="5945188"/>
            <a:ext cx="2446338" cy="608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bg2"/>
                </a:solidFill>
              </a:rPr>
              <a:t>UCM- L</a:t>
            </a:r>
            <a:r>
              <a:rPr lang="en-US" sz="1600" b="1" i="1">
                <a:solidFill>
                  <a:schemeClr val="bg2"/>
                </a:solidFill>
              </a:rPr>
              <a:t>OTOS</a:t>
            </a:r>
            <a:r>
              <a:rPr lang="en-US" b="1" i="1">
                <a:solidFill>
                  <a:schemeClr val="bg2"/>
                </a:solidFill>
              </a:rPr>
              <a:t> indirect</a:t>
            </a:r>
          </a:p>
          <a:p>
            <a:pPr algn="ctr"/>
            <a:r>
              <a:rPr lang="en-US" sz="1600" b="1" i="1">
                <a:solidFill>
                  <a:schemeClr val="bg2"/>
                </a:solidFill>
              </a:rPr>
              <a:t>(validated UCM tests)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utoUpdateAnimBg="0"/>
      <p:bldP spid="84019" grpId="0" autoUpdateAnimBg="0"/>
      <p:bldP spid="84020" grpId="0" autoUpdateAnimBg="0"/>
      <p:bldP spid="840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52C0D-B2F6-694E-9AA8-4A6EA23D1533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Generation Approaches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marL="347663" indent="-347663">
              <a:lnSpc>
                <a:spcPct val="80000"/>
              </a:lnSpc>
            </a:pPr>
            <a:r>
              <a:rPr lang="en-US" sz="2800" dirty="0"/>
              <a:t>Based on UCM Testing Patterns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Grey-box test </a:t>
            </a:r>
            <a:r>
              <a:rPr lang="en-US" sz="2400" dirty="0">
                <a:solidFill>
                  <a:srgbClr val="FF0000"/>
                </a:solidFill>
              </a:rPr>
              <a:t>selection </a:t>
            </a:r>
            <a:r>
              <a:rPr lang="en-US" sz="2400" dirty="0"/>
              <a:t>strategies, applied to requirements scenarios 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Manual</a:t>
            </a:r>
          </a:p>
          <a:p>
            <a:pPr marL="347663" indent="-347663">
              <a:lnSpc>
                <a:spcPct val="80000"/>
              </a:lnSpc>
            </a:pPr>
            <a:r>
              <a:rPr lang="en-US" sz="2800" dirty="0"/>
              <a:t>Based on UCM Scenario Definitions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UCM + </a:t>
            </a:r>
            <a:r>
              <a:rPr lang="en-US" sz="2400" dirty="0">
                <a:solidFill>
                  <a:srgbClr val="FF0000"/>
                </a:solidFill>
              </a:rPr>
              <a:t>simple data model</a:t>
            </a:r>
            <a:r>
              <a:rPr lang="en-US" sz="2400" dirty="0"/>
              <a:t>, initial values and start points, and </a:t>
            </a:r>
            <a:r>
              <a:rPr lang="en-US" sz="2400" dirty="0">
                <a:solidFill>
                  <a:srgbClr val="FF0000"/>
                </a:solidFill>
              </a:rPr>
              <a:t>path traversal algorithms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Semi-automatic</a:t>
            </a:r>
          </a:p>
          <a:p>
            <a:pPr marL="347663" indent="-347663">
              <a:lnSpc>
                <a:spcPct val="80000"/>
              </a:lnSpc>
            </a:pPr>
            <a:r>
              <a:rPr lang="en-US" sz="2800" dirty="0"/>
              <a:t>Based on UCM Transformations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Exhaustive traversal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Mapping to formal language (e.g., LOTOS)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Automated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UCM Testing Patterns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40BF60-7870-9B41-9A8C-025B1764FFC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0659" name="Oval 3"/>
          <p:cNvSpPr>
            <a:spLocks noChangeArrowheads="1"/>
          </p:cNvSpPr>
          <p:nvPr/>
        </p:nvSpPr>
        <p:spPr bwMode="auto">
          <a:xfrm>
            <a:off x="1436688" y="1833563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7151688" y="1763713"/>
            <a:ext cx="0" cy="455612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1512888" y="1992313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809625" y="1825625"/>
            <a:ext cx="646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CA" sz="1600" b="1">
                <a:latin typeface="Helvetica" charset="0"/>
              </a:rPr>
              <a:t>UCM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7161213" y="1825625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1600" b="1">
                <a:latin typeface="Helvetica" charset="0"/>
              </a:rPr>
              <a:t>Test Goals</a:t>
            </a:r>
          </a:p>
        </p:txBody>
      </p:sp>
      <p:sp>
        <p:nvSpPr>
          <p:cNvPr id="70664" name="AutoShape 8"/>
          <p:cNvSpPr>
            <a:spLocks noChangeArrowheads="1"/>
          </p:cNvSpPr>
          <p:nvPr/>
        </p:nvSpPr>
        <p:spPr bwMode="auto">
          <a:xfrm>
            <a:off x="2227263" y="1728788"/>
            <a:ext cx="533400" cy="533400"/>
          </a:xfrm>
          <a:prstGeom prst="diamond">
            <a:avLst/>
          </a:prstGeom>
          <a:solidFill>
            <a:srgbClr val="FF99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817688" y="1371600"/>
            <a:ext cx="1344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600">
                <a:latin typeface="Helvetica" charset="0"/>
              </a:rPr>
              <a:t>HandleStubs</a:t>
            </a:r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auto">
          <a:xfrm>
            <a:off x="3940175" y="1728788"/>
            <a:ext cx="533400" cy="533400"/>
          </a:xfrm>
          <a:prstGeom prst="diamond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3294063" y="1371600"/>
            <a:ext cx="1819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600">
                <a:latin typeface="Helvetica" charset="0"/>
              </a:rPr>
              <a:t>HandleStartPoints</a:t>
            </a: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>
            <a:off x="5834063" y="1733550"/>
            <a:ext cx="533400" cy="533400"/>
          </a:xfrm>
          <a:prstGeom prst="diamond">
            <a:avLst/>
          </a:prstGeom>
          <a:solidFill>
            <a:srgbClr val="99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99FF99"/>
              </a:solidFill>
            </a:endParaRP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5202238" y="1376363"/>
            <a:ext cx="1797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600">
                <a:latin typeface="Helvetica" charset="0"/>
              </a:rPr>
              <a:t>HandleConstructs</a:t>
            </a:r>
          </a:p>
        </p:txBody>
      </p:sp>
      <p:grpSp>
        <p:nvGrpSpPr>
          <p:cNvPr id="70774" name="Group 118"/>
          <p:cNvGrpSpPr>
            <a:grpSpLocks/>
          </p:cNvGrpSpPr>
          <p:nvPr/>
        </p:nvGrpSpPr>
        <p:grpSpPr bwMode="auto">
          <a:xfrm>
            <a:off x="228600" y="3962400"/>
            <a:ext cx="8763000" cy="1981200"/>
            <a:chOff x="144" y="1632"/>
            <a:chExt cx="5520" cy="1248"/>
          </a:xfrm>
        </p:grpSpPr>
        <p:sp>
          <p:nvSpPr>
            <p:cNvPr id="70772" name="AutoShape 116"/>
            <p:cNvSpPr>
              <a:spLocks noChangeArrowheads="1"/>
            </p:cNvSpPr>
            <p:nvPr/>
          </p:nvSpPr>
          <p:spPr bwMode="auto">
            <a:xfrm>
              <a:off x="144" y="1632"/>
              <a:ext cx="5520" cy="1248"/>
            </a:xfrm>
            <a:prstGeom prst="foldedCorner">
              <a:avLst>
                <a:gd name="adj" fmla="val 125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0" name="Text Box 14"/>
            <p:cNvSpPr txBox="1">
              <a:spLocks noChangeArrowheads="1"/>
            </p:cNvSpPr>
            <p:nvPr/>
          </p:nvSpPr>
          <p:spPr bwMode="auto">
            <a:xfrm>
              <a:off x="192" y="1668"/>
              <a:ext cx="9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latin typeface="Times" charset="0"/>
                </a:rPr>
                <a:t>HandleStubs:</a:t>
              </a:r>
            </a:p>
          </p:txBody>
        </p:sp>
        <p:grpSp>
          <p:nvGrpSpPr>
            <p:cNvPr id="70673" name="Group 17"/>
            <p:cNvGrpSpPr>
              <a:grpSpLocks/>
            </p:cNvGrpSpPr>
            <p:nvPr/>
          </p:nvGrpSpPr>
          <p:grpSpPr bwMode="auto">
            <a:xfrm>
              <a:off x="232" y="1716"/>
              <a:ext cx="5332" cy="1026"/>
              <a:chOff x="336" y="984"/>
              <a:chExt cx="5332" cy="1026"/>
            </a:xfrm>
          </p:grpSpPr>
          <p:sp>
            <p:nvSpPr>
              <p:cNvPr id="70674" name="Text Box 18"/>
              <p:cNvSpPr txBox="1">
                <a:spLocks noChangeArrowheads="1"/>
              </p:cNvSpPr>
              <p:nvPr/>
            </p:nvSpPr>
            <p:spPr bwMode="auto">
              <a:xfrm>
                <a:off x="1010" y="1248"/>
                <a:ext cx="718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[Causally</a:t>
                </a:r>
                <a:br>
                  <a:rPr lang="fr-CA" sz="1300" i="1">
                    <a:latin typeface="Helvetica" charset="0"/>
                  </a:rPr>
                </a:br>
                <a:r>
                  <a:rPr lang="fr-CA" sz="1300" i="1">
                    <a:latin typeface="Helvetica" charset="0"/>
                  </a:rPr>
                  <a:t>LinkedStubs]</a:t>
                </a:r>
              </a:p>
            </p:txBody>
          </p:sp>
          <p:sp>
            <p:nvSpPr>
              <p:cNvPr id="70675" name="Oval 19"/>
              <p:cNvSpPr>
                <a:spLocks noChangeArrowheads="1"/>
              </p:cNvSpPr>
              <p:nvPr/>
            </p:nvSpPr>
            <p:spPr bwMode="auto">
              <a:xfrm>
                <a:off x="697" y="1527"/>
                <a:ext cx="153" cy="15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6" name="Line 20"/>
              <p:cNvSpPr>
                <a:spLocks noChangeShapeType="1"/>
              </p:cNvSpPr>
              <p:nvPr/>
            </p:nvSpPr>
            <p:spPr bwMode="auto">
              <a:xfrm>
                <a:off x="5044" y="1465"/>
                <a:ext cx="0" cy="259"/>
              </a:xfrm>
              <a:prstGeom prst="line">
                <a:avLst/>
              </a:prstGeom>
              <a:noFill/>
              <a:ln w="101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7" name="Line 21"/>
              <p:cNvSpPr>
                <a:spLocks noChangeShapeType="1"/>
              </p:cNvSpPr>
              <p:nvPr/>
            </p:nvSpPr>
            <p:spPr bwMode="auto">
              <a:xfrm>
                <a:off x="768" y="1603"/>
                <a:ext cx="4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8" name="Text Box 22"/>
              <p:cNvSpPr txBox="1">
                <a:spLocks noChangeArrowheads="1"/>
              </p:cNvSpPr>
              <p:nvPr/>
            </p:nvSpPr>
            <p:spPr bwMode="auto">
              <a:xfrm>
                <a:off x="336" y="1508"/>
                <a:ext cx="37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fr-CA" sz="1400" b="1">
                    <a:latin typeface="Helvetica" charset="0"/>
                  </a:rPr>
                  <a:t>UCM</a:t>
                </a:r>
              </a:p>
            </p:txBody>
          </p:sp>
          <p:sp>
            <p:nvSpPr>
              <p:cNvPr id="70679" name="Text Box 23"/>
              <p:cNvSpPr txBox="1">
                <a:spLocks noChangeArrowheads="1"/>
              </p:cNvSpPr>
              <p:nvPr/>
            </p:nvSpPr>
            <p:spPr bwMode="auto">
              <a:xfrm>
                <a:off x="5049" y="1441"/>
                <a:ext cx="61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 b="1" dirty="0" err="1">
                    <a:solidFill>
                      <a:srgbClr val="3366FF"/>
                    </a:solidFill>
                    <a:latin typeface="Helvetica" charset="0"/>
                  </a:rPr>
                  <a:t>Flattened</a:t>
                </a:r>
                <a:endParaRPr lang="fr-CA" sz="1400" b="1" dirty="0">
                  <a:solidFill>
                    <a:srgbClr val="3366FF"/>
                  </a:solidFill>
                  <a:latin typeface="Helvetica" charset="0"/>
                </a:endParaRPr>
              </a:p>
              <a:p>
                <a:pPr algn="ctr"/>
                <a:r>
                  <a:rPr lang="fr-CA" sz="1400" b="1" dirty="0" err="1">
                    <a:latin typeface="Helvetica" charset="0"/>
                  </a:rPr>
                  <a:t>UCMs</a:t>
                </a:r>
                <a:endParaRPr lang="fr-CA" sz="1400" b="1" dirty="0">
                  <a:latin typeface="Helvetica" charset="0"/>
                </a:endParaRPr>
              </a:p>
            </p:txBody>
          </p:sp>
          <p:sp>
            <p:nvSpPr>
              <p:cNvPr id="70680" name="Text Box 24"/>
              <p:cNvSpPr txBox="1">
                <a:spLocks noChangeArrowheads="1"/>
              </p:cNvSpPr>
              <p:nvPr/>
            </p:nvSpPr>
            <p:spPr bwMode="auto">
              <a:xfrm>
                <a:off x="1905" y="984"/>
                <a:ext cx="3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>
                    <a:latin typeface="Helvetica" charset="0"/>
                  </a:rPr>
                  <a:t>TP6</a:t>
                </a:r>
              </a:p>
            </p:txBody>
          </p:sp>
          <p:sp>
            <p:nvSpPr>
              <p:cNvPr id="70681" name="AutoShape 25"/>
              <p:cNvSpPr>
                <a:spLocks noChangeArrowheads="1"/>
              </p:cNvSpPr>
              <p:nvPr/>
            </p:nvSpPr>
            <p:spPr bwMode="auto">
              <a:xfrm>
                <a:off x="864" y="1606"/>
                <a:ext cx="3600" cy="336"/>
              </a:xfrm>
              <a:prstGeom prst="roundRect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2" name="Line 26"/>
              <p:cNvSpPr>
                <a:spLocks noChangeShapeType="1"/>
              </p:cNvSpPr>
              <p:nvPr/>
            </p:nvSpPr>
            <p:spPr bwMode="auto">
              <a:xfrm flipV="1">
                <a:off x="2928" y="1872"/>
                <a:ext cx="144" cy="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3" name="Line 27"/>
              <p:cNvSpPr>
                <a:spLocks noChangeShapeType="1"/>
              </p:cNvSpPr>
              <p:nvPr/>
            </p:nvSpPr>
            <p:spPr bwMode="auto">
              <a:xfrm>
                <a:off x="2928" y="1938"/>
                <a:ext cx="144" cy="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0684" name="Group 28"/>
              <p:cNvGrpSpPr>
                <a:grpSpLocks/>
              </p:cNvGrpSpPr>
              <p:nvPr/>
            </p:nvGrpSpPr>
            <p:grpSpPr bwMode="auto">
              <a:xfrm>
                <a:off x="1465" y="1314"/>
                <a:ext cx="480" cy="288"/>
                <a:chOff x="3120" y="1462"/>
                <a:chExt cx="480" cy="288"/>
              </a:xfrm>
            </p:grpSpPr>
            <p:sp>
              <p:nvSpPr>
                <p:cNvPr id="70685" name="Arc 29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86" name="Arc 30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687" name="Group 31"/>
              <p:cNvGrpSpPr>
                <a:grpSpLocks/>
              </p:cNvGrpSpPr>
              <p:nvPr/>
            </p:nvGrpSpPr>
            <p:grpSpPr bwMode="auto">
              <a:xfrm flipV="1">
                <a:off x="2167" y="1314"/>
                <a:ext cx="480" cy="288"/>
                <a:chOff x="3216" y="2016"/>
                <a:chExt cx="480" cy="288"/>
              </a:xfrm>
            </p:grpSpPr>
            <p:sp>
              <p:nvSpPr>
                <p:cNvPr id="70688" name="Arc 32"/>
                <p:cNvSpPr>
                  <a:spLocks/>
                </p:cNvSpPr>
                <p:nvPr/>
              </p:nvSpPr>
              <p:spPr bwMode="auto">
                <a:xfrm flipV="1">
                  <a:off x="3216" y="2160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89" name="Arc 33"/>
                <p:cNvSpPr>
                  <a:spLocks/>
                </p:cNvSpPr>
                <p:nvPr/>
              </p:nvSpPr>
              <p:spPr bwMode="auto">
                <a:xfrm flipH="1">
                  <a:off x="3456" y="201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0690" name="AutoShape 34"/>
              <p:cNvSpPr>
                <a:spLocks noChangeArrowheads="1"/>
              </p:cNvSpPr>
              <p:nvPr/>
            </p:nvSpPr>
            <p:spPr bwMode="auto">
              <a:xfrm>
                <a:off x="1897" y="1152"/>
                <a:ext cx="336" cy="336"/>
              </a:xfrm>
              <a:prstGeom prst="diamon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/>
              </a:p>
            </p:txBody>
          </p:sp>
          <p:sp>
            <p:nvSpPr>
              <p:cNvPr id="70691" name="Text Box 35"/>
              <p:cNvSpPr txBox="1">
                <a:spLocks noChangeArrowheads="1"/>
              </p:cNvSpPr>
              <p:nvPr/>
            </p:nvSpPr>
            <p:spPr bwMode="auto">
              <a:xfrm>
                <a:off x="2770" y="1264"/>
                <a:ext cx="43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[Single</a:t>
                </a:r>
                <a:br>
                  <a:rPr lang="fr-CA" sz="1300" i="1">
                    <a:latin typeface="Helvetica" charset="0"/>
                  </a:rPr>
                </a:br>
                <a:r>
                  <a:rPr lang="fr-CA" sz="1300" i="1">
                    <a:latin typeface="Helvetica" charset="0"/>
                  </a:rPr>
                  <a:t>Stubs]</a:t>
                </a:r>
              </a:p>
            </p:txBody>
          </p:sp>
          <p:sp>
            <p:nvSpPr>
              <p:cNvPr id="70692" name="Text Box 36"/>
              <p:cNvSpPr txBox="1">
                <a:spLocks noChangeArrowheads="1"/>
              </p:cNvSpPr>
              <p:nvPr/>
            </p:nvSpPr>
            <p:spPr bwMode="auto">
              <a:xfrm>
                <a:off x="3386" y="984"/>
                <a:ext cx="3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>
                    <a:latin typeface="Helvetica" charset="0"/>
                  </a:rPr>
                  <a:t>TP5</a:t>
                </a:r>
              </a:p>
            </p:txBody>
          </p:sp>
          <p:grpSp>
            <p:nvGrpSpPr>
              <p:cNvPr id="70693" name="Group 37"/>
              <p:cNvGrpSpPr>
                <a:grpSpLocks/>
              </p:cNvGrpSpPr>
              <p:nvPr/>
            </p:nvGrpSpPr>
            <p:grpSpPr bwMode="auto">
              <a:xfrm>
                <a:off x="2946" y="1314"/>
                <a:ext cx="480" cy="288"/>
                <a:chOff x="3120" y="1462"/>
                <a:chExt cx="480" cy="288"/>
              </a:xfrm>
            </p:grpSpPr>
            <p:sp>
              <p:nvSpPr>
                <p:cNvPr id="70694" name="Arc 38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95" name="Arc 39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696" name="Group 40"/>
              <p:cNvGrpSpPr>
                <a:grpSpLocks/>
              </p:cNvGrpSpPr>
              <p:nvPr/>
            </p:nvGrpSpPr>
            <p:grpSpPr bwMode="auto">
              <a:xfrm flipV="1">
                <a:off x="3648" y="1314"/>
                <a:ext cx="480" cy="288"/>
                <a:chOff x="3216" y="2016"/>
                <a:chExt cx="480" cy="288"/>
              </a:xfrm>
            </p:grpSpPr>
            <p:sp>
              <p:nvSpPr>
                <p:cNvPr id="70697" name="Arc 41"/>
                <p:cNvSpPr>
                  <a:spLocks/>
                </p:cNvSpPr>
                <p:nvPr/>
              </p:nvSpPr>
              <p:spPr bwMode="auto">
                <a:xfrm flipV="1">
                  <a:off x="3216" y="2160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98" name="Arc 42"/>
                <p:cNvSpPr>
                  <a:spLocks/>
                </p:cNvSpPr>
                <p:nvPr/>
              </p:nvSpPr>
              <p:spPr bwMode="auto">
                <a:xfrm flipH="1">
                  <a:off x="3456" y="201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0699" name="AutoShape 43"/>
              <p:cNvSpPr>
                <a:spLocks noChangeArrowheads="1"/>
              </p:cNvSpPr>
              <p:nvPr/>
            </p:nvSpPr>
            <p:spPr bwMode="auto">
              <a:xfrm>
                <a:off x="3378" y="1152"/>
                <a:ext cx="336" cy="336"/>
              </a:xfrm>
              <a:prstGeom prst="diamon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/>
              </a:p>
            </p:txBody>
          </p:sp>
          <p:sp>
            <p:nvSpPr>
              <p:cNvPr id="70700" name="Line 44"/>
              <p:cNvSpPr>
                <a:spLocks noChangeShapeType="1"/>
              </p:cNvSpPr>
              <p:nvPr/>
            </p:nvSpPr>
            <p:spPr bwMode="auto">
              <a:xfrm flipV="1">
                <a:off x="2256" y="1296"/>
                <a:ext cx="192" cy="1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01" name="Text Box 45"/>
              <p:cNvSpPr txBox="1">
                <a:spLocks noChangeArrowheads="1"/>
              </p:cNvSpPr>
              <p:nvPr/>
            </p:nvSpPr>
            <p:spPr bwMode="auto">
              <a:xfrm>
                <a:off x="2400" y="1219"/>
                <a:ext cx="26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fr-CA" sz="1200"/>
                  <a:t>1:N</a:t>
                </a:r>
                <a:endParaRPr lang="en-US" sz="1200"/>
              </a:p>
            </p:txBody>
          </p:sp>
          <p:sp>
            <p:nvSpPr>
              <p:cNvPr id="70702" name="Line 46"/>
              <p:cNvSpPr>
                <a:spLocks noChangeShapeType="1"/>
              </p:cNvSpPr>
              <p:nvPr/>
            </p:nvSpPr>
            <p:spPr bwMode="auto">
              <a:xfrm flipV="1">
                <a:off x="3719" y="1295"/>
                <a:ext cx="192" cy="1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03" name="Text Box 47"/>
              <p:cNvSpPr txBox="1">
                <a:spLocks noChangeArrowheads="1"/>
              </p:cNvSpPr>
              <p:nvPr/>
            </p:nvSpPr>
            <p:spPr bwMode="auto">
              <a:xfrm>
                <a:off x="3863" y="1218"/>
                <a:ext cx="26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fr-CA" sz="1200"/>
                  <a:t>1:N</a:t>
                </a:r>
                <a:endParaRPr lang="en-US" sz="1200"/>
              </a:p>
            </p:txBody>
          </p:sp>
          <p:sp>
            <p:nvSpPr>
              <p:cNvPr id="70704" name="Text Box 48"/>
              <p:cNvSpPr txBox="1">
                <a:spLocks noChangeArrowheads="1"/>
              </p:cNvSpPr>
              <p:nvPr/>
            </p:nvSpPr>
            <p:spPr bwMode="auto">
              <a:xfrm>
                <a:off x="4321" y="1422"/>
                <a:ext cx="69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CA" sz="1300" i="1">
                    <a:latin typeface="Helvetica" charset="0"/>
                  </a:rPr>
                  <a:t>[NoStubLeft]</a:t>
                </a:r>
                <a:endParaRPr lang="en-US"/>
              </a:p>
            </p:txBody>
          </p:sp>
          <p:sp>
            <p:nvSpPr>
              <p:cNvPr id="70705" name="Text Box 49"/>
              <p:cNvSpPr txBox="1">
                <a:spLocks noChangeArrowheads="1"/>
              </p:cNvSpPr>
              <p:nvPr/>
            </p:nvSpPr>
            <p:spPr bwMode="auto">
              <a:xfrm>
                <a:off x="4408" y="1770"/>
                <a:ext cx="6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CA" sz="1300" i="1">
                    <a:latin typeface="Helvetica" charset="0"/>
                  </a:rPr>
                  <a:t>[StubsLeft]</a:t>
                </a:r>
                <a:endParaRPr lang="en-US"/>
              </a:p>
            </p:txBody>
          </p:sp>
          <p:sp>
            <p:nvSpPr>
              <p:cNvPr id="70706" name="Text Box 50"/>
              <p:cNvSpPr txBox="1">
                <a:spLocks noChangeArrowheads="1"/>
              </p:cNvSpPr>
              <p:nvPr/>
            </p:nvSpPr>
            <p:spPr bwMode="auto">
              <a:xfrm>
                <a:off x="1594" y="1584"/>
                <a:ext cx="828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[NoLinkedStub]</a:t>
                </a:r>
              </a:p>
            </p:txBody>
          </p:sp>
          <p:sp>
            <p:nvSpPr>
              <p:cNvPr id="70707" name="Text Box 51"/>
              <p:cNvSpPr txBox="1">
                <a:spLocks noChangeArrowheads="1"/>
              </p:cNvSpPr>
              <p:nvPr/>
            </p:nvSpPr>
            <p:spPr bwMode="auto">
              <a:xfrm>
                <a:off x="3072" y="1584"/>
                <a:ext cx="810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[NoSingleStub]</a:t>
                </a:r>
              </a:p>
            </p:txBody>
          </p:sp>
        </p:grpSp>
      </p:grpSp>
      <p:sp>
        <p:nvSpPr>
          <p:cNvPr id="70771" name="Rectangle 1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/>
            <a:r>
              <a:rPr lang="en-US" sz="3200" dirty="0"/>
              <a:t>UCM-Oriented </a:t>
            </a:r>
            <a:r>
              <a:rPr lang="en-US" sz="3200" dirty="0">
                <a:solidFill>
                  <a:srgbClr val="3366FF"/>
                </a:solidFill>
              </a:rPr>
              <a:t>Testing Pattern Language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70776" name="Line 120"/>
          <p:cNvSpPr>
            <a:spLocks noChangeShapeType="1"/>
          </p:cNvSpPr>
          <p:nvPr/>
        </p:nvSpPr>
        <p:spPr bwMode="auto">
          <a:xfrm flipH="1">
            <a:off x="228600" y="2133600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77" name="Line 121"/>
          <p:cNvSpPr>
            <a:spLocks noChangeShapeType="1"/>
          </p:cNvSpPr>
          <p:nvPr/>
        </p:nvSpPr>
        <p:spPr bwMode="auto">
          <a:xfrm>
            <a:off x="2667000" y="2133600"/>
            <a:ext cx="63246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0" y="6488668"/>
            <a:ext cx="728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TP: Test Pattern: a strategy for testing (stub &lt;-&gt; choice of strategies)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76" grpId="0" animBg="1"/>
      <p:bldP spid="707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1E567-0405-CF49-A5F0-61860D05A7CA}" type="slidenum">
              <a:rPr lang="en-US"/>
              <a:pPr/>
              <a:t>7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TP5: Single Stub</a:t>
            </a:r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1604963" y="2532063"/>
            <a:ext cx="242887" cy="242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1717675" y="265271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219200" y="2500313"/>
            <a:ext cx="422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SP</a:t>
            </a:r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V="1">
            <a:off x="6213475" y="2835275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676525" y="211931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 i="1">
                <a:latin typeface="Helvetica" charset="0"/>
              </a:rPr>
              <a:t>S</a:t>
            </a:r>
          </a:p>
        </p:txBody>
      </p:sp>
      <p:grpSp>
        <p:nvGrpSpPr>
          <p:cNvPr id="87049" name="Group 9"/>
          <p:cNvGrpSpPr>
            <a:grpSpLocks/>
          </p:cNvGrpSpPr>
          <p:nvPr/>
        </p:nvGrpSpPr>
        <p:grpSpPr bwMode="auto">
          <a:xfrm>
            <a:off x="6075363" y="1876425"/>
            <a:ext cx="838200" cy="471488"/>
            <a:chOff x="4848" y="2424"/>
            <a:chExt cx="526" cy="945"/>
          </a:xfrm>
        </p:grpSpPr>
        <p:grpSp>
          <p:nvGrpSpPr>
            <p:cNvPr id="87050" name="Group 10"/>
            <p:cNvGrpSpPr>
              <a:grpSpLocks/>
            </p:cNvGrpSpPr>
            <p:nvPr/>
          </p:nvGrpSpPr>
          <p:grpSpPr bwMode="auto">
            <a:xfrm>
              <a:off x="4848" y="2424"/>
              <a:ext cx="526" cy="474"/>
              <a:chOff x="3120" y="1462"/>
              <a:chExt cx="480" cy="288"/>
            </a:xfrm>
          </p:grpSpPr>
          <p:sp>
            <p:nvSpPr>
              <p:cNvPr id="87051" name="Arc 11"/>
              <p:cNvSpPr>
                <a:spLocks/>
              </p:cNvSpPr>
              <p:nvPr/>
            </p:nvSpPr>
            <p:spPr bwMode="auto">
              <a:xfrm flipV="1">
                <a:off x="3120" y="1606"/>
                <a:ext cx="240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52" name="Arc 12"/>
              <p:cNvSpPr>
                <a:spLocks/>
              </p:cNvSpPr>
              <p:nvPr/>
            </p:nvSpPr>
            <p:spPr bwMode="auto">
              <a:xfrm flipH="1">
                <a:off x="3360" y="1462"/>
                <a:ext cx="240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7053" name="Group 13"/>
            <p:cNvGrpSpPr>
              <a:grpSpLocks/>
            </p:cNvGrpSpPr>
            <p:nvPr/>
          </p:nvGrpSpPr>
          <p:grpSpPr bwMode="auto">
            <a:xfrm flipV="1">
              <a:off x="4848" y="2895"/>
              <a:ext cx="526" cy="474"/>
              <a:chOff x="3120" y="1462"/>
              <a:chExt cx="480" cy="288"/>
            </a:xfrm>
          </p:grpSpPr>
          <p:sp>
            <p:nvSpPr>
              <p:cNvPr id="87054" name="Arc 14"/>
              <p:cNvSpPr>
                <a:spLocks/>
              </p:cNvSpPr>
              <p:nvPr/>
            </p:nvSpPr>
            <p:spPr bwMode="auto">
              <a:xfrm flipV="1">
                <a:off x="3120" y="1606"/>
                <a:ext cx="240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55" name="Arc 15"/>
              <p:cNvSpPr>
                <a:spLocks/>
              </p:cNvSpPr>
              <p:nvPr/>
            </p:nvSpPr>
            <p:spPr bwMode="auto">
              <a:xfrm flipH="1">
                <a:off x="3360" y="1462"/>
                <a:ext cx="240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7056" name="Group 16"/>
          <p:cNvGrpSpPr>
            <a:grpSpLocks/>
          </p:cNvGrpSpPr>
          <p:nvPr/>
        </p:nvGrpSpPr>
        <p:grpSpPr bwMode="auto">
          <a:xfrm>
            <a:off x="2970213" y="2224088"/>
            <a:ext cx="762000" cy="338137"/>
            <a:chOff x="1680" y="2610"/>
            <a:chExt cx="480" cy="213"/>
          </a:xfrm>
        </p:grpSpPr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2112" y="2610"/>
              <a:ext cx="48" cy="211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 flipV="1">
              <a:off x="1680" y="2727"/>
              <a:ext cx="43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2174875" y="2390775"/>
            <a:ext cx="420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200" i="1">
                <a:latin typeface="Helvetica" charset="0"/>
              </a:rPr>
              <a:t>IN1</a:t>
            </a:r>
          </a:p>
        </p:txBody>
      </p:sp>
      <p:grpSp>
        <p:nvGrpSpPr>
          <p:cNvPr id="87060" name="Group 20"/>
          <p:cNvGrpSpPr>
            <a:grpSpLocks/>
          </p:cNvGrpSpPr>
          <p:nvPr/>
        </p:nvGrpSpPr>
        <p:grpSpPr bwMode="auto">
          <a:xfrm rot="2700000">
            <a:off x="6499225" y="2844800"/>
            <a:ext cx="190500" cy="190500"/>
            <a:chOff x="2760" y="1896"/>
            <a:chExt cx="96" cy="96"/>
          </a:xfrm>
        </p:grpSpPr>
        <p:sp>
          <p:nvSpPr>
            <p:cNvPr id="87061" name="Line 21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2" name="Line 22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7063" name="Group 23"/>
          <p:cNvGrpSpPr>
            <a:grpSpLocks/>
          </p:cNvGrpSpPr>
          <p:nvPr/>
        </p:nvGrpSpPr>
        <p:grpSpPr bwMode="auto">
          <a:xfrm flipV="1">
            <a:off x="2970213" y="2771775"/>
            <a:ext cx="762000" cy="338138"/>
            <a:chOff x="1680" y="2610"/>
            <a:chExt cx="480" cy="213"/>
          </a:xfrm>
        </p:grpSpPr>
        <p:sp>
          <p:nvSpPr>
            <p:cNvPr id="87064" name="Line 24"/>
            <p:cNvSpPr>
              <a:spLocks noChangeShapeType="1"/>
            </p:cNvSpPr>
            <p:nvPr/>
          </p:nvSpPr>
          <p:spPr bwMode="auto">
            <a:xfrm>
              <a:off x="2112" y="2610"/>
              <a:ext cx="48" cy="211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5" name="Line 25"/>
            <p:cNvSpPr>
              <a:spLocks noChangeShapeType="1"/>
            </p:cNvSpPr>
            <p:nvPr/>
          </p:nvSpPr>
          <p:spPr bwMode="auto">
            <a:xfrm flipV="1">
              <a:off x="1680" y="2727"/>
              <a:ext cx="43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66" name="AutoShape 26"/>
          <p:cNvSpPr>
            <a:spLocks noChangeArrowheads="1"/>
          </p:cNvSpPr>
          <p:nvPr/>
        </p:nvSpPr>
        <p:spPr bwMode="auto">
          <a:xfrm>
            <a:off x="2560638" y="2386013"/>
            <a:ext cx="533400" cy="533400"/>
          </a:xfrm>
          <a:prstGeom prst="diamond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/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2879725" y="2238375"/>
            <a:ext cx="590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200" i="1">
                <a:latin typeface="Helvetica" charset="0"/>
              </a:rPr>
              <a:t>OUT1</a:t>
            </a:r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2827338" y="2819400"/>
            <a:ext cx="590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200" i="1">
                <a:latin typeface="Helvetica" charset="0"/>
              </a:rPr>
              <a:t>OUT2</a:t>
            </a:r>
          </a:p>
        </p:txBody>
      </p:sp>
      <p:sp>
        <p:nvSpPr>
          <p:cNvPr id="87069" name="Line 29"/>
          <p:cNvSpPr>
            <a:spLocks noChangeShapeType="1"/>
          </p:cNvSpPr>
          <p:nvPr/>
        </p:nvSpPr>
        <p:spPr bwMode="auto">
          <a:xfrm>
            <a:off x="4384675" y="1662113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3711575" y="2195513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EP1</a:t>
            </a:r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3698875" y="2805113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EP2</a:t>
            </a:r>
          </a:p>
        </p:txBody>
      </p:sp>
      <p:sp>
        <p:nvSpPr>
          <p:cNvPr id="87072" name="Oval 32"/>
          <p:cNvSpPr>
            <a:spLocks noChangeArrowheads="1"/>
          </p:cNvSpPr>
          <p:nvPr/>
        </p:nvSpPr>
        <p:spPr bwMode="auto">
          <a:xfrm>
            <a:off x="5451475" y="3052763"/>
            <a:ext cx="166688" cy="1666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3" name="Line 33"/>
          <p:cNvSpPr>
            <a:spLocks noChangeShapeType="1"/>
          </p:cNvSpPr>
          <p:nvPr/>
        </p:nvSpPr>
        <p:spPr bwMode="auto">
          <a:xfrm>
            <a:off x="5603875" y="314007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4" name="Text Box 34"/>
          <p:cNvSpPr txBox="1">
            <a:spLocks noChangeArrowheads="1"/>
          </p:cNvSpPr>
          <p:nvPr/>
        </p:nvSpPr>
        <p:spPr bwMode="auto">
          <a:xfrm>
            <a:off x="5338763" y="2790825"/>
            <a:ext cx="441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IN2</a:t>
            </a:r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6978650" y="2805113"/>
            <a:ext cx="6238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OUT1</a:t>
            </a:r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>
            <a:off x="6954838" y="2797175"/>
            <a:ext cx="0" cy="280988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7" name="Line 37"/>
          <p:cNvSpPr>
            <a:spLocks noChangeShapeType="1"/>
          </p:cNvSpPr>
          <p:nvPr/>
        </p:nvSpPr>
        <p:spPr bwMode="auto">
          <a:xfrm>
            <a:off x="6213475" y="294481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8" name="Text Box 38"/>
          <p:cNvSpPr txBox="1">
            <a:spLocks noChangeArrowheads="1"/>
          </p:cNvSpPr>
          <p:nvPr/>
        </p:nvSpPr>
        <p:spPr bwMode="auto">
          <a:xfrm>
            <a:off x="6450013" y="26066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c</a:t>
            </a:r>
          </a:p>
        </p:txBody>
      </p:sp>
      <p:grpSp>
        <p:nvGrpSpPr>
          <p:cNvPr id="87079" name="Group 39"/>
          <p:cNvGrpSpPr>
            <a:grpSpLocks/>
          </p:cNvGrpSpPr>
          <p:nvPr/>
        </p:nvGrpSpPr>
        <p:grpSpPr bwMode="auto">
          <a:xfrm rot="2700000">
            <a:off x="6499225" y="3240088"/>
            <a:ext cx="190500" cy="190500"/>
            <a:chOff x="2760" y="1896"/>
            <a:chExt cx="96" cy="96"/>
          </a:xfrm>
        </p:grpSpPr>
        <p:sp>
          <p:nvSpPr>
            <p:cNvPr id="87080" name="Line 40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81" name="Line 41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82" name="Text Box 42"/>
          <p:cNvSpPr txBox="1">
            <a:spLocks noChangeArrowheads="1"/>
          </p:cNvSpPr>
          <p:nvPr/>
        </p:nvSpPr>
        <p:spPr bwMode="auto">
          <a:xfrm>
            <a:off x="6978650" y="3200400"/>
            <a:ext cx="6238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OUT2</a:t>
            </a:r>
          </a:p>
        </p:txBody>
      </p:sp>
      <p:sp>
        <p:nvSpPr>
          <p:cNvPr id="87083" name="Line 43"/>
          <p:cNvSpPr>
            <a:spLocks noChangeShapeType="1"/>
          </p:cNvSpPr>
          <p:nvPr/>
        </p:nvSpPr>
        <p:spPr bwMode="auto">
          <a:xfrm>
            <a:off x="6954838" y="3192463"/>
            <a:ext cx="0" cy="28098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84" name="Line 44"/>
          <p:cNvSpPr>
            <a:spLocks noChangeShapeType="1"/>
          </p:cNvSpPr>
          <p:nvPr/>
        </p:nvSpPr>
        <p:spPr bwMode="auto">
          <a:xfrm>
            <a:off x="6213475" y="33401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85" name="Text Box 45"/>
          <p:cNvSpPr txBox="1">
            <a:spLocks noChangeArrowheads="1"/>
          </p:cNvSpPr>
          <p:nvPr/>
        </p:nvSpPr>
        <p:spPr bwMode="auto">
          <a:xfrm>
            <a:off x="6445250" y="335280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d</a:t>
            </a:r>
          </a:p>
        </p:txBody>
      </p:sp>
      <p:sp>
        <p:nvSpPr>
          <p:cNvPr id="87086" name="Text Box 46"/>
          <p:cNvSpPr txBox="1">
            <a:spLocks noChangeArrowheads="1"/>
          </p:cNvSpPr>
          <p:nvPr/>
        </p:nvSpPr>
        <p:spPr bwMode="auto">
          <a:xfrm>
            <a:off x="4537075" y="2682875"/>
            <a:ext cx="830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b="1" i="1"/>
              <a:t>Plug-in 2</a:t>
            </a:r>
          </a:p>
        </p:txBody>
      </p:sp>
      <p:grpSp>
        <p:nvGrpSpPr>
          <p:cNvPr id="87087" name="Group 47"/>
          <p:cNvGrpSpPr>
            <a:grpSpLocks/>
          </p:cNvGrpSpPr>
          <p:nvPr/>
        </p:nvGrpSpPr>
        <p:grpSpPr bwMode="auto">
          <a:xfrm rot="2700000">
            <a:off x="6584950" y="1809750"/>
            <a:ext cx="190500" cy="190500"/>
            <a:chOff x="2760" y="1896"/>
            <a:chExt cx="96" cy="96"/>
          </a:xfrm>
        </p:grpSpPr>
        <p:sp>
          <p:nvSpPr>
            <p:cNvPr id="87088" name="Line 48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89" name="Line 49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90" name="Oval 50"/>
          <p:cNvSpPr>
            <a:spLocks noChangeArrowheads="1"/>
          </p:cNvSpPr>
          <p:nvPr/>
        </p:nvSpPr>
        <p:spPr bwMode="auto">
          <a:xfrm>
            <a:off x="5451475" y="2032000"/>
            <a:ext cx="166688" cy="1666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91" name="Line 51"/>
          <p:cNvSpPr>
            <a:spLocks noChangeShapeType="1"/>
          </p:cNvSpPr>
          <p:nvPr/>
        </p:nvSpPr>
        <p:spPr bwMode="auto">
          <a:xfrm>
            <a:off x="5603875" y="21193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92" name="Text Box 52"/>
          <p:cNvSpPr txBox="1">
            <a:spLocks noChangeArrowheads="1"/>
          </p:cNvSpPr>
          <p:nvPr/>
        </p:nvSpPr>
        <p:spPr bwMode="auto">
          <a:xfrm>
            <a:off x="5338763" y="1770063"/>
            <a:ext cx="441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IN1</a:t>
            </a:r>
          </a:p>
        </p:txBody>
      </p:sp>
      <p:sp>
        <p:nvSpPr>
          <p:cNvPr id="87093" name="Text Box 53"/>
          <p:cNvSpPr txBox="1">
            <a:spLocks noChangeArrowheads="1"/>
          </p:cNvSpPr>
          <p:nvPr/>
        </p:nvSpPr>
        <p:spPr bwMode="auto">
          <a:xfrm>
            <a:off x="6978650" y="1741488"/>
            <a:ext cx="6238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OUT1</a:t>
            </a:r>
          </a:p>
        </p:txBody>
      </p:sp>
      <p:sp>
        <p:nvSpPr>
          <p:cNvPr id="87094" name="Line 54"/>
          <p:cNvSpPr>
            <a:spLocks noChangeShapeType="1"/>
          </p:cNvSpPr>
          <p:nvPr/>
        </p:nvSpPr>
        <p:spPr bwMode="auto">
          <a:xfrm>
            <a:off x="6954838" y="1719263"/>
            <a:ext cx="0" cy="28098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6535738" y="15716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a</a:t>
            </a:r>
          </a:p>
        </p:txBody>
      </p:sp>
      <p:grpSp>
        <p:nvGrpSpPr>
          <p:cNvPr id="87096" name="Group 56"/>
          <p:cNvGrpSpPr>
            <a:grpSpLocks/>
          </p:cNvGrpSpPr>
          <p:nvPr/>
        </p:nvGrpSpPr>
        <p:grpSpPr bwMode="auto">
          <a:xfrm rot="2700000">
            <a:off x="6599238" y="2233613"/>
            <a:ext cx="190500" cy="190500"/>
            <a:chOff x="2760" y="1896"/>
            <a:chExt cx="96" cy="96"/>
          </a:xfrm>
        </p:grpSpPr>
        <p:sp>
          <p:nvSpPr>
            <p:cNvPr id="87097" name="Line 57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98" name="Line 58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99" name="Text Box 59"/>
          <p:cNvSpPr txBox="1">
            <a:spLocks noChangeArrowheads="1"/>
          </p:cNvSpPr>
          <p:nvPr/>
        </p:nvSpPr>
        <p:spPr bwMode="auto">
          <a:xfrm>
            <a:off x="6978650" y="2208213"/>
            <a:ext cx="6238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OUT2</a:t>
            </a:r>
          </a:p>
        </p:txBody>
      </p:sp>
      <p:sp>
        <p:nvSpPr>
          <p:cNvPr id="87100" name="Line 60"/>
          <p:cNvSpPr>
            <a:spLocks noChangeShapeType="1"/>
          </p:cNvSpPr>
          <p:nvPr/>
        </p:nvSpPr>
        <p:spPr bwMode="auto">
          <a:xfrm>
            <a:off x="6954838" y="2200275"/>
            <a:ext cx="0" cy="280988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101" name="Text Box 61"/>
          <p:cNvSpPr txBox="1">
            <a:spLocks noChangeArrowheads="1"/>
          </p:cNvSpPr>
          <p:nvPr/>
        </p:nvSpPr>
        <p:spPr bwMode="auto">
          <a:xfrm>
            <a:off x="6545263" y="236220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b</a:t>
            </a:r>
          </a:p>
        </p:txBody>
      </p:sp>
      <p:sp>
        <p:nvSpPr>
          <p:cNvPr id="87102" name="Text Box 62"/>
          <p:cNvSpPr txBox="1">
            <a:spLocks noChangeArrowheads="1"/>
          </p:cNvSpPr>
          <p:nvPr/>
        </p:nvSpPr>
        <p:spPr bwMode="auto">
          <a:xfrm>
            <a:off x="4537075" y="1692275"/>
            <a:ext cx="830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b="1" i="1"/>
              <a:t>Plug-in 1</a:t>
            </a:r>
          </a:p>
        </p:txBody>
      </p:sp>
      <p:sp>
        <p:nvSpPr>
          <p:cNvPr id="87103" name="Text Box 63"/>
          <p:cNvSpPr txBox="1">
            <a:spLocks noChangeArrowheads="1"/>
          </p:cNvSpPr>
          <p:nvPr/>
        </p:nvSpPr>
        <p:spPr bwMode="auto">
          <a:xfrm>
            <a:off x="228600" y="3886200"/>
            <a:ext cx="8915400" cy="29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5425" indent="-225425"/>
            <a:r>
              <a:rPr lang="en-US" sz="2000" dirty="0"/>
              <a:t>Flattens one stub from a hierarchical UCM.</a:t>
            </a:r>
            <a:endParaRPr lang="en-US" sz="2000" dirty="0" smtClean="0"/>
          </a:p>
          <a:p>
            <a:pPr marL="225425" indent="-225425"/>
            <a:r>
              <a:rPr lang="en-US" sz="2000" dirty="0" smtClean="0"/>
              <a:t>Strategies:</a:t>
            </a:r>
          </a:p>
          <a:p>
            <a:pPr marL="225425" indent="-225425">
              <a:buFontTx/>
              <a:buChar char="•"/>
            </a:pPr>
            <a:r>
              <a:rPr lang="en-US" dirty="0"/>
              <a:t>5A: </a:t>
            </a:r>
            <a:r>
              <a:rPr lang="en-US" i="1" dirty="0"/>
              <a:t>Static flattening</a:t>
            </a:r>
            <a:r>
              <a:rPr lang="en-US" dirty="0"/>
              <a:t> (when only one plug-in in the static stub)</a:t>
            </a:r>
          </a:p>
          <a:p>
            <a:pPr marL="225425" indent="-225425">
              <a:buFontTx/>
              <a:buChar char="•"/>
            </a:pPr>
            <a:r>
              <a:rPr lang="en-US" dirty="0"/>
              <a:t>5B: </a:t>
            </a:r>
            <a:r>
              <a:rPr lang="en-US" i="1" dirty="0"/>
              <a:t>Dynamic flattening, </a:t>
            </a:r>
            <a:r>
              <a:rPr lang="en-US" i="1" dirty="0">
                <a:solidFill>
                  <a:srgbClr val="FF0000"/>
                </a:solidFill>
              </a:rPr>
              <a:t>some </a:t>
            </a:r>
            <a:r>
              <a:rPr lang="en-US" i="1" dirty="0"/>
              <a:t>plug-ins</a:t>
            </a:r>
            <a:r>
              <a:rPr lang="en-US" dirty="0"/>
              <a:t> (when several plug-ins in the dynamic stub)</a:t>
            </a:r>
          </a:p>
          <a:p>
            <a:pPr marL="225425" indent="-225425">
              <a:buFontTx/>
              <a:buChar char="•"/>
            </a:pPr>
            <a:r>
              <a:rPr lang="en-US" dirty="0"/>
              <a:t>5C: </a:t>
            </a:r>
            <a:r>
              <a:rPr lang="en-US" i="1" dirty="0"/>
              <a:t>Dynamic flattening, </a:t>
            </a:r>
            <a:r>
              <a:rPr lang="en-US" i="1" dirty="0">
                <a:solidFill>
                  <a:srgbClr val="FF0000"/>
                </a:solidFill>
              </a:rPr>
              <a:t>all </a:t>
            </a:r>
            <a:r>
              <a:rPr lang="en-US" i="1" dirty="0"/>
              <a:t>plug-ins</a:t>
            </a:r>
            <a:r>
              <a:rPr lang="en-US" dirty="0"/>
              <a:t> (when several plug-ins in the dynamic stub</a:t>
            </a:r>
            <a:r>
              <a:rPr lang="en-US" dirty="0" smtClean="0"/>
              <a:t>)</a:t>
            </a:r>
          </a:p>
          <a:p>
            <a:pPr marL="225425" indent="-225425">
              <a:buFontTx/>
              <a:buChar char="•"/>
            </a:pPr>
            <a:endParaRPr lang="en-US" dirty="0" smtClean="0"/>
          </a:p>
          <a:p>
            <a:pPr marL="225425" indent="-225425"/>
            <a:r>
              <a:rPr lang="en-US" dirty="0" smtClean="0"/>
              <a:t>Assuming all branches coverage for each plug-in: </a:t>
            </a:r>
          </a:p>
          <a:p>
            <a:pPr marL="225425" indent="-225425">
              <a:buFontTx/>
              <a:buChar char="•"/>
            </a:pPr>
            <a:r>
              <a:rPr lang="en-US" dirty="0" smtClean="0"/>
              <a:t>5A: 2 paths {&lt;SP, a, EP1&gt;, &lt;SP, </a:t>
            </a:r>
            <a:r>
              <a:rPr lang="en-US" dirty="0" err="1" smtClean="0"/>
              <a:t>b</a:t>
            </a:r>
            <a:r>
              <a:rPr lang="en-US" dirty="0" smtClean="0"/>
              <a:t>, EP1&gt;} </a:t>
            </a:r>
            <a:r>
              <a:rPr lang="en-US" i="1" dirty="0" smtClean="0">
                <a:solidFill>
                  <a:srgbClr val="FF0000"/>
                </a:solidFill>
              </a:rPr>
              <a:t>IF S were static</a:t>
            </a:r>
            <a:endParaRPr lang="en-US" dirty="0" smtClean="0"/>
          </a:p>
          <a:p>
            <a:pPr marL="225425" indent="-225425">
              <a:buFontTx/>
              <a:buChar char="•"/>
            </a:pPr>
            <a:r>
              <a:rPr lang="en-US" dirty="0" smtClean="0"/>
              <a:t>5B: 2 paths { &lt;SP, </a:t>
            </a:r>
            <a:r>
              <a:rPr lang="en-US" dirty="0" err="1" smtClean="0"/>
              <a:t>c</a:t>
            </a:r>
            <a:r>
              <a:rPr lang="en-US" dirty="0" smtClean="0"/>
              <a:t>, EP2&gt;, &lt;SP, </a:t>
            </a:r>
            <a:r>
              <a:rPr lang="en-US" dirty="0" err="1" smtClean="0"/>
              <a:t>c</a:t>
            </a:r>
            <a:r>
              <a:rPr lang="en-US" dirty="0" smtClean="0"/>
              <a:t>, EP2&gt;}  or same as 5A</a:t>
            </a:r>
          </a:p>
          <a:p>
            <a:pPr marL="225425" indent="-225425">
              <a:buFontTx/>
              <a:buChar char="•"/>
            </a:pPr>
            <a:r>
              <a:rPr lang="en-US" dirty="0" smtClean="0"/>
              <a:t>5C: 4 paths {&lt;SP, a, EP1&gt;, &lt;SP, </a:t>
            </a:r>
            <a:r>
              <a:rPr lang="en-US" dirty="0" err="1" smtClean="0"/>
              <a:t>b</a:t>
            </a:r>
            <a:r>
              <a:rPr lang="en-US" dirty="0" smtClean="0"/>
              <a:t>, EP1&gt;, &lt;SP, </a:t>
            </a:r>
            <a:r>
              <a:rPr lang="en-US" dirty="0" err="1" smtClean="0"/>
              <a:t>c</a:t>
            </a:r>
            <a:r>
              <a:rPr lang="en-US" dirty="0" smtClean="0"/>
              <a:t>, EP2&gt;, &lt;SP, </a:t>
            </a:r>
            <a:r>
              <a:rPr lang="en-US" dirty="0" err="1" smtClean="0"/>
              <a:t>c</a:t>
            </a:r>
            <a:r>
              <a:rPr lang="en-US" dirty="0" smtClean="0"/>
              <a:t>, EP2&gt;}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69AED-7B27-B042-8053-A3B6CEA8B998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TP6: Causally-Linked Stubs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28600" y="4419601"/>
            <a:ext cx="8534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25425" indent="-225425"/>
            <a:r>
              <a:rPr lang="en-US" sz="2000" dirty="0"/>
              <a:t>Handles </a:t>
            </a:r>
            <a:r>
              <a:rPr lang="en-US" sz="2000" dirty="0">
                <a:solidFill>
                  <a:srgbClr val="FF0000"/>
                </a:solidFill>
              </a:rPr>
              <a:t>combinations </a:t>
            </a:r>
            <a:r>
              <a:rPr lang="en-US" sz="2000" dirty="0"/>
              <a:t>of plug-ins bound to causally linked stubs</a:t>
            </a:r>
            <a:r>
              <a:rPr lang="en-US" sz="2000" dirty="0" smtClean="0"/>
              <a:t>.</a:t>
            </a:r>
          </a:p>
          <a:p>
            <a:pPr marL="225425" indent="-225425"/>
            <a:r>
              <a:rPr lang="en-US" sz="2000" dirty="0" smtClean="0"/>
              <a:t>	</a:t>
            </a:r>
            <a:r>
              <a:rPr lang="en-US" sz="2000" dirty="0" err="1" smtClean="0">
                <a:sym typeface="Wingdings" charset="2"/>
              </a:rPr>
              <a:t></a:t>
            </a:r>
            <a:r>
              <a:rPr lang="en-US" sz="2000" dirty="0" smtClean="0">
                <a:sym typeface="Wingdings" charset="2"/>
              </a:rPr>
              <a:t> </a:t>
            </a:r>
            <a:r>
              <a:rPr lang="en-US" dirty="0" smtClean="0">
                <a:sym typeface="Wingdings" charset="2"/>
              </a:rPr>
              <a:t>causal: selection of plug-in for 2</a:t>
            </a:r>
            <a:r>
              <a:rPr lang="en-US" baseline="30000" dirty="0" smtClean="0">
                <a:sym typeface="Wingdings" charset="2"/>
              </a:rPr>
              <a:t>nd</a:t>
            </a:r>
            <a:r>
              <a:rPr lang="en-US" dirty="0" smtClean="0">
                <a:sym typeface="Wingdings" charset="2"/>
              </a:rPr>
              <a:t> stub depends on (is caused by) 1</a:t>
            </a:r>
            <a:r>
              <a:rPr lang="en-US" baseline="30000" dirty="0" smtClean="0">
                <a:sym typeface="Wingdings" charset="2"/>
              </a:rPr>
              <a:t>st</a:t>
            </a:r>
            <a:r>
              <a:rPr lang="en-US" dirty="0" smtClean="0">
                <a:sym typeface="Wingdings" charset="2"/>
              </a:rPr>
              <a:t> stub’s</a:t>
            </a:r>
          </a:p>
          <a:p>
            <a:pPr marL="225425" indent="-225425"/>
            <a:r>
              <a:rPr lang="en-US" dirty="0" smtClean="0">
                <a:sym typeface="Wingdings" charset="2"/>
              </a:rPr>
              <a:t>		 selection of plug-in</a:t>
            </a:r>
          </a:p>
          <a:p>
            <a:pPr marL="225425" indent="-225425"/>
            <a:endParaRPr lang="en-US" dirty="0" smtClean="0"/>
          </a:p>
          <a:p>
            <a:pPr marL="225425" indent="-225425"/>
            <a:r>
              <a:rPr lang="en-US" b="1" dirty="0" smtClean="0"/>
              <a:t>Strategies</a:t>
            </a:r>
            <a:r>
              <a:rPr lang="en-US" dirty="0" smtClean="0"/>
              <a:t>:		(feature &lt;-&gt; functionality: affects choice of plug-in)</a:t>
            </a:r>
          </a:p>
          <a:p>
            <a:pPr marL="225425" indent="-225425">
              <a:buFontTx/>
              <a:buChar char="•"/>
            </a:pPr>
            <a:r>
              <a:rPr lang="en-US" dirty="0"/>
              <a:t>6A: </a:t>
            </a:r>
            <a:r>
              <a:rPr lang="en-US" i="1" dirty="0"/>
              <a:t>Default behavior</a:t>
            </a:r>
            <a:r>
              <a:rPr lang="en-US" dirty="0"/>
              <a:t> (when no feature is active)</a:t>
            </a:r>
          </a:p>
          <a:p>
            <a:pPr marL="225425" indent="-225425">
              <a:buFontTx/>
              <a:buChar char="•"/>
            </a:pPr>
            <a:r>
              <a:rPr lang="en-US" dirty="0"/>
              <a:t>6B: </a:t>
            </a:r>
            <a:r>
              <a:rPr lang="en-US" i="1" dirty="0"/>
              <a:t>Individual functionalities</a:t>
            </a:r>
            <a:r>
              <a:rPr lang="en-US" dirty="0"/>
              <a:t> (when one feature is active at a time)</a:t>
            </a:r>
          </a:p>
          <a:p>
            <a:pPr marL="225425" indent="-225425">
              <a:buFontTx/>
              <a:buChar char="•"/>
            </a:pPr>
            <a:r>
              <a:rPr lang="en-US" dirty="0"/>
              <a:t>6C: </a:t>
            </a:r>
            <a:r>
              <a:rPr lang="en-US" i="1" dirty="0"/>
              <a:t>Functionality combinations</a:t>
            </a:r>
            <a:r>
              <a:rPr lang="en-US" dirty="0"/>
              <a:t> (when </a:t>
            </a:r>
            <a:r>
              <a:rPr lang="en-US" dirty="0">
                <a:solidFill>
                  <a:srgbClr val="FF0000"/>
                </a:solidFill>
              </a:rPr>
              <a:t>several or all </a:t>
            </a:r>
            <a:r>
              <a:rPr lang="en-US" dirty="0"/>
              <a:t>functionalities are active) 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685800" y="1676400"/>
            <a:ext cx="7602538" cy="2819400"/>
            <a:chOff x="48" y="816"/>
            <a:chExt cx="4789" cy="1776"/>
          </a:xfrm>
        </p:grpSpPr>
        <p:sp>
          <p:nvSpPr>
            <p:cNvPr id="88069" name="Oval 5"/>
            <p:cNvSpPr>
              <a:spLocks noChangeArrowheads="1"/>
            </p:cNvSpPr>
            <p:nvPr/>
          </p:nvSpPr>
          <p:spPr bwMode="auto">
            <a:xfrm>
              <a:off x="291" y="1517"/>
              <a:ext cx="153" cy="15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384" y="1593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71" name="Text Box 7"/>
            <p:cNvSpPr txBox="1">
              <a:spLocks noChangeArrowheads="1"/>
            </p:cNvSpPr>
            <p:nvPr/>
          </p:nvSpPr>
          <p:spPr bwMode="auto">
            <a:xfrm>
              <a:off x="48" y="1497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SP</a:t>
              </a:r>
            </a:p>
          </p:txBody>
        </p:sp>
        <p:sp>
          <p:nvSpPr>
            <p:cNvPr id="88072" name="Text Box 8"/>
            <p:cNvSpPr txBox="1">
              <a:spLocks noChangeArrowheads="1"/>
            </p:cNvSpPr>
            <p:nvPr/>
          </p:nvSpPr>
          <p:spPr bwMode="auto">
            <a:xfrm>
              <a:off x="717" y="125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 i="1"/>
                <a:t>S1</a:t>
              </a:r>
            </a:p>
          </p:txBody>
        </p:sp>
        <p:grpSp>
          <p:nvGrpSpPr>
            <p:cNvPr id="88073" name="Group 9"/>
            <p:cNvGrpSpPr>
              <a:grpSpLocks/>
            </p:cNvGrpSpPr>
            <p:nvPr/>
          </p:nvGrpSpPr>
          <p:grpSpPr bwMode="auto">
            <a:xfrm>
              <a:off x="3875" y="1422"/>
              <a:ext cx="528" cy="297"/>
              <a:chOff x="4848" y="2424"/>
              <a:chExt cx="526" cy="945"/>
            </a:xfrm>
          </p:grpSpPr>
          <p:grpSp>
            <p:nvGrpSpPr>
              <p:cNvPr id="88074" name="Group 10"/>
              <p:cNvGrpSpPr>
                <a:grpSpLocks/>
              </p:cNvGrpSpPr>
              <p:nvPr/>
            </p:nvGrpSpPr>
            <p:grpSpPr bwMode="auto">
              <a:xfrm>
                <a:off x="4848" y="2424"/>
                <a:ext cx="526" cy="474"/>
                <a:chOff x="3120" y="1462"/>
                <a:chExt cx="480" cy="288"/>
              </a:xfrm>
            </p:grpSpPr>
            <p:sp>
              <p:nvSpPr>
                <p:cNvPr id="88075" name="Arc 11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076" name="Arc 12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8077" name="Group 13"/>
              <p:cNvGrpSpPr>
                <a:grpSpLocks/>
              </p:cNvGrpSpPr>
              <p:nvPr/>
            </p:nvGrpSpPr>
            <p:grpSpPr bwMode="auto">
              <a:xfrm flipV="1">
                <a:off x="4848" y="2895"/>
                <a:ext cx="526" cy="474"/>
                <a:chOff x="3120" y="1462"/>
                <a:chExt cx="480" cy="288"/>
              </a:xfrm>
            </p:grpSpPr>
            <p:sp>
              <p:nvSpPr>
                <p:cNvPr id="88078" name="Arc 14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079" name="Arc 15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1296" y="1155"/>
              <a:ext cx="114" cy="190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 flipV="1">
              <a:off x="912" y="1248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2" name="Text Box 18"/>
            <p:cNvSpPr txBox="1">
              <a:spLocks noChangeArrowheads="1"/>
            </p:cNvSpPr>
            <p:nvPr/>
          </p:nvSpPr>
          <p:spPr bwMode="auto">
            <a:xfrm>
              <a:off x="432" y="1426"/>
              <a:ext cx="26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IN1</a:t>
              </a:r>
            </a:p>
          </p:txBody>
        </p:sp>
        <p:sp>
          <p:nvSpPr>
            <p:cNvPr id="88083" name="AutoShape 19"/>
            <p:cNvSpPr>
              <a:spLocks noChangeArrowheads="1"/>
            </p:cNvSpPr>
            <p:nvPr/>
          </p:nvSpPr>
          <p:spPr bwMode="auto">
            <a:xfrm>
              <a:off x="675" y="1425"/>
              <a:ext cx="336" cy="336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/>
            </a:p>
          </p:txBody>
        </p:sp>
        <p:sp>
          <p:nvSpPr>
            <p:cNvPr id="88084" name="Text Box 20"/>
            <p:cNvSpPr txBox="1">
              <a:spLocks noChangeArrowheads="1"/>
            </p:cNvSpPr>
            <p:nvPr/>
          </p:nvSpPr>
          <p:spPr bwMode="auto">
            <a:xfrm>
              <a:off x="1008" y="1400"/>
              <a:ext cx="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OUT1</a:t>
              </a:r>
            </a:p>
          </p:txBody>
        </p:sp>
        <p:sp>
          <p:nvSpPr>
            <p:cNvPr id="88085" name="Line 21"/>
            <p:cNvSpPr>
              <a:spLocks noChangeShapeType="1"/>
            </p:cNvSpPr>
            <p:nvPr/>
          </p:nvSpPr>
          <p:spPr bwMode="auto">
            <a:xfrm>
              <a:off x="2810" y="969"/>
              <a:ext cx="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6" name="Text Box 22"/>
            <p:cNvSpPr txBox="1">
              <a:spLocks noChangeArrowheads="1"/>
            </p:cNvSpPr>
            <p:nvPr/>
          </p:nvSpPr>
          <p:spPr bwMode="auto">
            <a:xfrm>
              <a:off x="1392" y="1104"/>
              <a:ext cx="3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EP1</a:t>
              </a:r>
            </a:p>
          </p:txBody>
        </p:sp>
        <p:sp>
          <p:nvSpPr>
            <p:cNvPr id="88087" name="Text Box 23"/>
            <p:cNvSpPr txBox="1">
              <a:spLocks noChangeArrowheads="1"/>
            </p:cNvSpPr>
            <p:nvPr/>
          </p:nvSpPr>
          <p:spPr bwMode="auto">
            <a:xfrm>
              <a:off x="2466" y="1488"/>
              <a:ext cx="3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EP3</a:t>
              </a:r>
            </a:p>
          </p:txBody>
        </p:sp>
        <p:grpSp>
          <p:nvGrpSpPr>
            <p:cNvPr id="88088" name="Group 24"/>
            <p:cNvGrpSpPr>
              <a:grpSpLocks/>
            </p:cNvGrpSpPr>
            <p:nvPr/>
          </p:nvGrpSpPr>
          <p:grpSpPr bwMode="auto">
            <a:xfrm rot="2700000">
              <a:off x="4196" y="1380"/>
              <a:ext cx="120" cy="120"/>
              <a:chOff x="2760" y="1896"/>
              <a:chExt cx="96" cy="96"/>
            </a:xfrm>
          </p:grpSpPr>
          <p:sp>
            <p:nvSpPr>
              <p:cNvPr id="88089" name="Line 25"/>
              <p:cNvSpPr>
                <a:spLocks noChangeShapeType="1"/>
              </p:cNvSpPr>
              <p:nvPr/>
            </p:nvSpPr>
            <p:spPr bwMode="auto">
              <a:xfrm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0" name="Line 26"/>
              <p:cNvSpPr>
                <a:spLocks noChangeShapeType="1"/>
              </p:cNvSpPr>
              <p:nvPr/>
            </p:nvSpPr>
            <p:spPr bwMode="auto">
              <a:xfrm rot="-5400000"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091" name="Oval 27"/>
            <p:cNvSpPr>
              <a:spLocks noChangeArrowheads="1"/>
            </p:cNvSpPr>
            <p:nvPr/>
          </p:nvSpPr>
          <p:spPr bwMode="auto">
            <a:xfrm>
              <a:off x="3482" y="1517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2" name="Line 28"/>
            <p:cNvSpPr>
              <a:spLocks noChangeShapeType="1"/>
            </p:cNvSpPr>
            <p:nvPr/>
          </p:nvSpPr>
          <p:spPr bwMode="auto">
            <a:xfrm>
              <a:off x="3578" y="1575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3" name="Text Box 29"/>
            <p:cNvSpPr txBox="1">
              <a:spLocks noChangeArrowheads="1"/>
            </p:cNvSpPr>
            <p:nvPr/>
          </p:nvSpPr>
          <p:spPr bwMode="auto">
            <a:xfrm>
              <a:off x="3411" y="1355"/>
              <a:ext cx="27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IN1</a:t>
              </a:r>
            </a:p>
          </p:txBody>
        </p:sp>
        <p:sp>
          <p:nvSpPr>
            <p:cNvPr id="88094" name="Text Box 30"/>
            <p:cNvSpPr txBox="1">
              <a:spLocks noChangeArrowheads="1"/>
            </p:cNvSpPr>
            <p:nvPr/>
          </p:nvSpPr>
          <p:spPr bwMode="auto">
            <a:xfrm>
              <a:off x="4444" y="1337"/>
              <a:ext cx="39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OUT1</a:t>
              </a:r>
            </a:p>
          </p:txBody>
        </p:sp>
        <p:sp>
          <p:nvSpPr>
            <p:cNvPr id="88095" name="Line 31"/>
            <p:cNvSpPr>
              <a:spLocks noChangeShapeType="1"/>
            </p:cNvSpPr>
            <p:nvPr/>
          </p:nvSpPr>
          <p:spPr bwMode="auto">
            <a:xfrm>
              <a:off x="4429" y="1323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6" name="Text Box 32"/>
            <p:cNvSpPr txBox="1">
              <a:spLocks noChangeArrowheads="1"/>
            </p:cNvSpPr>
            <p:nvPr/>
          </p:nvSpPr>
          <p:spPr bwMode="auto">
            <a:xfrm>
              <a:off x="4165" y="123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a</a:t>
              </a:r>
            </a:p>
          </p:txBody>
        </p:sp>
        <p:grpSp>
          <p:nvGrpSpPr>
            <p:cNvPr id="88097" name="Group 33"/>
            <p:cNvGrpSpPr>
              <a:grpSpLocks/>
            </p:cNvGrpSpPr>
            <p:nvPr/>
          </p:nvGrpSpPr>
          <p:grpSpPr bwMode="auto">
            <a:xfrm rot="2700000">
              <a:off x="4205" y="1647"/>
              <a:ext cx="120" cy="120"/>
              <a:chOff x="2760" y="1896"/>
              <a:chExt cx="96" cy="96"/>
            </a:xfrm>
          </p:grpSpPr>
          <p:sp>
            <p:nvSpPr>
              <p:cNvPr id="88098" name="Line 34"/>
              <p:cNvSpPr>
                <a:spLocks noChangeShapeType="1"/>
              </p:cNvSpPr>
              <p:nvPr/>
            </p:nvSpPr>
            <p:spPr bwMode="auto">
              <a:xfrm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9" name="Line 35"/>
              <p:cNvSpPr>
                <a:spLocks noChangeShapeType="1"/>
              </p:cNvSpPr>
              <p:nvPr/>
            </p:nvSpPr>
            <p:spPr bwMode="auto">
              <a:xfrm rot="-5400000"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100" name="Text Box 36"/>
            <p:cNvSpPr txBox="1">
              <a:spLocks noChangeArrowheads="1"/>
            </p:cNvSpPr>
            <p:nvPr/>
          </p:nvSpPr>
          <p:spPr bwMode="auto">
            <a:xfrm>
              <a:off x="4444" y="1631"/>
              <a:ext cx="39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OUT2</a:t>
              </a:r>
            </a:p>
          </p:txBody>
        </p:sp>
        <p:sp>
          <p:nvSpPr>
            <p:cNvPr id="88101" name="Line 37"/>
            <p:cNvSpPr>
              <a:spLocks noChangeShapeType="1"/>
            </p:cNvSpPr>
            <p:nvPr/>
          </p:nvSpPr>
          <p:spPr bwMode="auto">
            <a:xfrm>
              <a:off x="4429" y="1626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2" name="Text Box 38"/>
            <p:cNvSpPr txBox="1">
              <a:spLocks noChangeArrowheads="1"/>
            </p:cNvSpPr>
            <p:nvPr/>
          </p:nvSpPr>
          <p:spPr bwMode="auto">
            <a:xfrm>
              <a:off x="4171" y="1728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b</a:t>
              </a:r>
            </a:p>
          </p:txBody>
        </p:sp>
        <p:sp>
          <p:nvSpPr>
            <p:cNvPr id="88103" name="Text Box 39"/>
            <p:cNvSpPr txBox="1">
              <a:spLocks noChangeArrowheads="1"/>
            </p:cNvSpPr>
            <p:nvPr/>
          </p:nvSpPr>
          <p:spPr bwMode="auto">
            <a:xfrm>
              <a:off x="2906" y="1306"/>
              <a:ext cx="5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200" b="1" i="1"/>
                <a:t>Plug-in 2</a:t>
              </a:r>
            </a:p>
          </p:txBody>
        </p:sp>
        <p:sp>
          <p:nvSpPr>
            <p:cNvPr id="88104" name="Text Box 40"/>
            <p:cNvSpPr txBox="1">
              <a:spLocks noChangeArrowheads="1"/>
            </p:cNvSpPr>
            <p:nvPr/>
          </p:nvSpPr>
          <p:spPr bwMode="auto">
            <a:xfrm>
              <a:off x="951" y="1609"/>
              <a:ext cx="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OUT2</a:t>
              </a:r>
            </a:p>
          </p:txBody>
        </p:sp>
        <p:sp>
          <p:nvSpPr>
            <p:cNvPr id="88105" name="Line 41"/>
            <p:cNvSpPr>
              <a:spLocks noChangeShapeType="1"/>
            </p:cNvSpPr>
            <p:nvPr/>
          </p:nvSpPr>
          <p:spPr bwMode="auto">
            <a:xfrm>
              <a:off x="2448" y="1481"/>
              <a:ext cx="0" cy="225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6" name="Text Box 42"/>
            <p:cNvSpPr txBox="1">
              <a:spLocks noChangeArrowheads="1"/>
            </p:cNvSpPr>
            <p:nvPr/>
          </p:nvSpPr>
          <p:spPr bwMode="auto">
            <a:xfrm>
              <a:off x="1694" y="125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 i="1"/>
                <a:t>S2</a:t>
              </a:r>
            </a:p>
          </p:txBody>
        </p:sp>
        <p:sp>
          <p:nvSpPr>
            <p:cNvPr id="88107" name="Line 43"/>
            <p:cNvSpPr>
              <a:spLocks noChangeShapeType="1"/>
            </p:cNvSpPr>
            <p:nvPr/>
          </p:nvSpPr>
          <p:spPr bwMode="auto">
            <a:xfrm>
              <a:off x="2273" y="1155"/>
              <a:ext cx="114" cy="190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8" name="Line 44"/>
            <p:cNvSpPr>
              <a:spLocks noChangeShapeType="1"/>
            </p:cNvSpPr>
            <p:nvPr/>
          </p:nvSpPr>
          <p:spPr bwMode="auto">
            <a:xfrm flipV="1">
              <a:off x="1889" y="1248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9" name="Text Box 45"/>
            <p:cNvSpPr txBox="1">
              <a:spLocks noChangeArrowheads="1"/>
            </p:cNvSpPr>
            <p:nvPr/>
          </p:nvSpPr>
          <p:spPr bwMode="auto">
            <a:xfrm>
              <a:off x="1436" y="1426"/>
              <a:ext cx="26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IN2</a:t>
              </a:r>
            </a:p>
          </p:txBody>
        </p:sp>
        <p:sp>
          <p:nvSpPr>
            <p:cNvPr id="88110" name="AutoShape 46"/>
            <p:cNvSpPr>
              <a:spLocks noChangeArrowheads="1"/>
            </p:cNvSpPr>
            <p:nvPr/>
          </p:nvSpPr>
          <p:spPr bwMode="auto">
            <a:xfrm>
              <a:off x="1652" y="1425"/>
              <a:ext cx="336" cy="336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/>
            </a:p>
          </p:txBody>
        </p:sp>
        <p:sp>
          <p:nvSpPr>
            <p:cNvPr id="88111" name="Text Box 47"/>
            <p:cNvSpPr txBox="1">
              <a:spLocks noChangeArrowheads="1"/>
            </p:cNvSpPr>
            <p:nvPr/>
          </p:nvSpPr>
          <p:spPr bwMode="auto">
            <a:xfrm>
              <a:off x="1985" y="1400"/>
              <a:ext cx="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OUT3</a:t>
              </a:r>
            </a:p>
          </p:txBody>
        </p:sp>
        <p:sp>
          <p:nvSpPr>
            <p:cNvPr id="88112" name="Text Box 48"/>
            <p:cNvSpPr txBox="1">
              <a:spLocks noChangeArrowheads="1"/>
            </p:cNvSpPr>
            <p:nvPr/>
          </p:nvSpPr>
          <p:spPr bwMode="auto">
            <a:xfrm>
              <a:off x="2369" y="1104"/>
              <a:ext cx="3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EP2</a:t>
              </a:r>
            </a:p>
          </p:txBody>
        </p:sp>
        <p:sp>
          <p:nvSpPr>
            <p:cNvPr id="88113" name="Text Box 49"/>
            <p:cNvSpPr txBox="1">
              <a:spLocks noChangeArrowheads="1"/>
            </p:cNvSpPr>
            <p:nvPr/>
          </p:nvSpPr>
          <p:spPr bwMode="auto">
            <a:xfrm>
              <a:off x="1928" y="1609"/>
              <a:ext cx="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OUT4</a:t>
              </a:r>
            </a:p>
          </p:txBody>
        </p:sp>
        <p:grpSp>
          <p:nvGrpSpPr>
            <p:cNvPr id="88114" name="Group 50"/>
            <p:cNvGrpSpPr>
              <a:grpSpLocks/>
            </p:cNvGrpSpPr>
            <p:nvPr/>
          </p:nvGrpSpPr>
          <p:grpSpPr bwMode="auto">
            <a:xfrm>
              <a:off x="3867" y="2094"/>
              <a:ext cx="528" cy="297"/>
              <a:chOff x="4848" y="2424"/>
              <a:chExt cx="526" cy="945"/>
            </a:xfrm>
          </p:grpSpPr>
          <p:grpSp>
            <p:nvGrpSpPr>
              <p:cNvPr id="88115" name="Group 51"/>
              <p:cNvGrpSpPr>
                <a:grpSpLocks/>
              </p:cNvGrpSpPr>
              <p:nvPr/>
            </p:nvGrpSpPr>
            <p:grpSpPr bwMode="auto">
              <a:xfrm>
                <a:off x="4848" y="2424"/>
                <a:ext cx="526" cy="474"/>
                <a:chOff x="3120" y="1462"/>
                <a:chExt cx="480" cy="288"/>
              </a:xfrm>
            </p:grpSpPr>
            <p:sp>
              <p:nvSpPr>
                <p:cNvPr id="88116" name="Arc 52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17" name="Arc 53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8118" name="Group 54"/>
              <p:cNvGrpSpPr>
                <a:grpSpLocks/>
              </p:cNvGrpSpPr>
              <p:nvPr/>
            </p:nvGrpSpPr>
            <p:grpSpPr bwMode="auto">
              <a:xfrm flipV="1">
                <a:off x="4848" y="2895"/>
                <a:ext cx="526" cy="474"/>
                <a:chOff x="3120" y="1462"/>
                <a:chExt cx="480" cy="288"/>
              </a:xfrm>
            </p:grpSpPr>
            <p:sp>
              <p:nvSpPr>
                <p:cNvPr id="88119" name="Arc 55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20" name="Arc 56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8121" name="Group 57"/>
            <p:cNvGrpSpPr>
              <a:grpSpLocks/>
            </p:cNvGrpSpPr>
            <p:nvPr/>
          </p:nvGrpSpPr>
          <p:grpSpPr bwMode="auto">
            <a:xfrm rot="2700000">
              <a:off x="4188" y="2052"/>
              <a:ext cx="120" cy="120"/>
              <a:chOff x="2760" y="1896"/>
              <a:chExt cx="96" cy="96"/>
            </a:xfrm>
          </p:grpSpPr>
          <p:sp>
            <p:nvSpPr>
              <p:cNvPr id="88122" name="Line 58"/>
              <p:cNvSpPr>
                <a:spLocks noChangeShapeType="1"/>
              </p:cNvSpPr>
              <p:nvPr/>
            </p:nvSpPr>
            <p:spPr bwMode="auto">
              <a:xfrm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23" name="Line 59"/>
              <p:cNvSpPr>
                <a:spLocks noChangeShapeType="1"/>
              </p:cNvSpPr>
              <p:nvPr/>
            </p:nvSpPr>
            <p:spPr bwMode="auto">
              <a:xfrm rot="-5400000"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124" name="Oval 60"/>
            <p:cNvSpPr>
              <a:spLocks noChangeArrowheads="1"/>
            </p:cNvSpPr>
            <p:nvPr/>
          </p:nvSpPr>
          <p:spPr bwMode="auto">
            <a:xfrm>
              <a:off x="3474" y="2189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5" name="Line 61"/>
            <p:cNvSpPr>
              <a:spLocks noChangeShapeType="1"/>
            </p:cNvSpPr>
            <p:nvPr/>
          </p:nvSpPr>
          <p:spPr bwMode="auto">
            <a:xfrm>
              <a:off x="3570" y="2247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6" name="Text Box 62"/>
            <p:cNvSpPr txBox="1">
              <a:spLocks noChangeArrowheads="1"/>
            </p:cNvSpPr>
            <p:nvPr/>
          </p:nvSpPr>
          <p:spPr bwMode="auto">
            <a:xfrm>
              <a:off x="3403" y="2027"/>
              <a:ext cx="27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IN2</a:t>
              </a:r>
            </a:p>
          </p:txBody>
        </p:sp>
        <p:sp>
          <p:nvSpPr>
            <p:cNvPr id="88127" name="Text Box 63"/>
            <p:cNvSpPr txBox="1">
              <a:spLocks noChangeArrowheads="1"/>
            </p:cNvSpPr>
            <p:nvPr/>
          </p:nvSpPr>
          <p:spPr bwMode="auto">
            <a:xfrm>
              <a:off x="4436" y="2009"/>
              <a:ext cx="39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OUT3</a:t>
              </a:r>
            </a:p>
          </p:txBody>
        </p:sp>
        <p:sp>
          <p:nvSpPr>
            <p:cNvPr id="88128" name="Line 64"/>
            <p:cNvSpPr>
              <a:spLocks noChangeShapeType="1"/>
            </p:cNvSpPr>
            <p:nvPr/>
          </p:nvSpPr>
          <p:spPr bwMode="auto">
            <a:xfrm>
              <a:off x="4421" y="1995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9" name="Text Box 65"/>
            <p:cNvSpPr txBox="1">
              <a:spLocks noChangeArrowheads="1"/>
            </p:cNvSpPr>
            <p:nvPr/>
          </p:nvSpPr>
          <p:spPr bwMode="auto">
            <a:xfrm>
              <a:off x="4157" y="1902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c</a:t>
              </a:r>
            </a:p>
          </p:txBody>
        </p:sp>
        <p:grpSp>
          <p:nvGrpSpPr>
            <p:cNvPr id="88130" name="Group 66"/>
            <p:cNvGrpSpPr>
              <a:grpSpLocks/>
            </p:cNvGrpSpPr>
            <p:nvPr/>
          </p:nvGrpSpPr>
          <p:grpSpPr bwMode="auto">
            <a:xfrm rot="2700000">
              <a:off x="4197" y="2319"/>
              <a:ext cx="120" cy="120"/>
              <a:chOff x="2760" y="1896"/>
              <a:chExt cx="96" cy="96"/>
            </a:xfrm>
          </p:grpSpPr>
          <p:sp>
            <p:nvSpPr>
              <p:cNvPr id="88131" name="Line 67"/>
              <p:cNvSpPr>
                <a:spLocks noChangeShapeType="1"/>
              </p:cNvSpPr>
              <p:nvPr/>
            </p:nvSpPr>
            <p:spPr bwMode="auto">
              <a:xfrm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32" name="Line 68"/>
              <p:cNvSpPr>
                <a:spLocks noChangeShapeType="1"/>
              </p:cNvSpPr>
              <p:nvPr/>
            </p:nvSpPr>
            <p:spPr bwMode="auto">
              <a:xfrm rot="-5400000"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133" name="Text Box 69"/>
            <p:cNvSpPr txBox="1">
              <a:spLocks noChangeArrowheads="1"/>
            </p:cNvSpPr>
            <p:nvPr/>
          </p:nvSpPr>
          <p:spPr bwMode="auto">
            <a:xfrm>
              <a:off x="4436" y="2303"/>
              <a:ext cx="39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OUT4</a:t>
              </a:r>
            </a:p>
          </p:txBody>
        </p:sp>
        <p:sp>
          <p:nvSpPr>
            <p:cNvPr id="88134" name="Line 70"/>
            <p:cNvSpPr>
              <a:spLocks noChangeShapeType="1"/>
            </p:cNvSpPr>
            <p:nvPr/>
          </p:nvSpPr>
          <p:spPr bwMode="auto">
            <a:xfrm>
              <a:off x="4421" y="2298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35" name="Text Box 71"/>
            <p:cNvSpPr txBox="1">
              <a:spLocks noChangeArrowheads="1"/>
            </p:cNvSpPr>
            <p:nvPr/>
          </p:nvSpPr>
          <p:spPr bwMode="auto">
            <a:xfrm>
              <a:off x="4163" y="2400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d</a:t>
              </a:r>
            </a:p>
          </p:txBody>
        </p:sp>
        <p:sp>
          <p:nvSpPr>
            <p:cNvPr id="88136" name="Text Box 72"/>
            <p:cNvSpPr txBox="1">
              <a:spLocks noChangeArrowheads="1"/>
            </p:cNvSpPr>
            <p:nvPr/>
          </p:nvSpPr>
          <p:spPr bwMode="auto">
            <a:xfrm>
              <a:off x="2898" y="1978"/>
              <a:ext cx="5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200" b="1" i="1"/>
                <a:t>Plug-in 3</a:t>
              </a:r>
            </a:p>
          </p:txBody>
        </p:sp>
        <p:sp>
          <p:nvSpPr>
            <p:cNvPr id="88137" name="Oval 73"/>
            <p:cNvSpPr>
              <a:spLocks noChangeArrowheads="1"/>
            </p:cNvSpPr>
            <p:nvPr/>
          </p:nvSpPr>
          <p:spPr bwMode="auto">
            <a:xfrm>
              <a:off x="3484" y="1030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38" name="Line 74"/>
            <p:cNvSpPr>
              <a:spLocks noChangeShapeType="1"/>
            </p:cNvSpPr>
            <p:nvPr/>
          </p:nvSpPr>
          <p:spPr bwMode="auto">
            <a:xfrm>
              <a:off x="3580" y="1085"/>
              <a:ext cx="8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39" name="Text Box 75"/>
            <p:cNvSpPr txBox="1">
              <a:spLocks noChangeArrowheads="1"/>
            </p:cNvSpPr>
            <p:nvPr/>
          </p:nvSpPr>
          <p:spPr bwMode="auto">
            <a:xfrm>
              <a:off x="3376" y="872"/>
              <a:ext cx="35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Start</a:t>
              </a:r>
            </a:p>
          </p:txBody>
        </p:sp>
        <p:sp>
          <p:nvSpPr>
            <p:cNvPr id="88140" name="Text Box 76"/>
            <p:cNvSpPr txBox="1">
              <a:spLocks noChangeArrowheads="1"/>
            </p:cNvSpPr>
            <p:nvPr/>
          </p:nvSpPr>
          <p:spPr bwMode="auto">
            <a:xfrm>
              <a:off x="4439" y="989"/>
              <a:ext cx="31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End</a:t>
              </a:r>
            </a:p>
          </p:txBody>
        </p:sp>
        <p:sp>
          <p:nvSpPr>
            <p:cNvPr id="88141" name="Line 77"/>
            <p:cNvSpPr>
              <a:spLocks noChangeShapeType="1"/>
            </p:cNvSpPr>
            <p:nvPr/>
          </p:nvSpPr>
          <p:spPr bwMode="auto">
            <a:xfrm>
              <a:off x="4431" y="995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42" name="Text Box 78"/>
            <p:cNvSpPr txBox="1">
              <a:spLocks noChangeArrowheads="1"/>
            </p:cNvSpPr>
            <p:nvPr/>
          </p:nvSpPr>
          <p:spPr bwMode="auto">
            <a:xfrm>
              <a:off x="2908" y="816"/>
              <a:ext cx="5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200" b="1" i="1"/>
                <a:t>Plug-in 1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5029200" y="1905000"/>
            <a:ext cx="1236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Default for </a:t>
            </a:r>
            <a:r>
              <a:rPr lang="en-US" sz="1200" dirty="0" smtClean="0">
                <a:solidFill>
                  <a:srgbClr val="FF0000"/>
                </a:solidFill>
              </a:rPr>
              <a:t>both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AE95BA-BFA1-654B-86C6-AD3E77E4B0B6}" type="slidenum">
              <a:rPr lang="en-US"/>
              <a:pPr/>
              <a:t>9</a:t>
            </a:fld>
            <a:endParaRPr lang="en-US"/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1436688" y="1833563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7151688" y="1763713"/>
            <a:ext cx="0" cy="455612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1512888" y="1992313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809625" y="1825625"/>
            <a:ext cx="646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CA" sz="1600" b="1">
                <a:latin typeface="Helvetica" charset="0"/>
              </a:rPr>
              <a:t>UCM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7161213" y="1825625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1600" b="1">
                <a:latin typeface="Helvetica" charset="0"/>
              </a:rPr>
              <a:t>Test Goals</a:t>
            </a:r>
          </a:p>
        </p:txBody>
      </p:sp>
      <p:sp>
        <p:nvSpPr>
          <p:cNvPr id="96265" name="AutoShape 9"/>
          <p:cNvSpPr>
            <a:spLocks noChangeArrowheads="1"/>
          </p:cNvSpPr>
          <p:nvPr/>
        </p:nvSpPr>
        <p:spPr bwMode="auto">
          <a:xfrm>
            <a:off x="2227263" y="1728788"/>
            <a:ext cx="533400" cy="533400"/>
          </a:xfrm>
          <a:prstGeom prst="diamond">
            <a:avLst/>
          </a:prstGeom>
          <a:solidFill>
            <a:srgbClr val="FF99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/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1817688" y="1371600"/>
            <a:ext cx="1344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600">
                <a:latin typeface="Helvetica" charset="0"/>
              </a:rPr>
              <a:t>HandleStubs</a:t>
            </a:r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>
            <a:off x="3940175" y="1728788"/>
            <a:ext cx="533400" cy="533400"/>
          </a:xfrm>
          <a:prstGeom prst="diamond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/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294063" y="1371600"/>
            <a:ext cx="1819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600">
                <a:latin typeface="Helvetica" charset="0"/>
              </a:rPr>
              <a:t>HandleStartPoints</a:t>
            </a:r>
          </a:p>
        </p:txBody>
      </p: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5834063" y="1733550"/>
            <a:ext cx="533400" cy="533400"/>
          </a:xfrm>
          <a:prstGeom prst="diamond">
            <a:avLst/>
          </a:prstGeom>
          <a:solidFill>
            <a:srgbClr val="99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solidFill>
                <a:srgbClr val="99FF99"/>
              </a:solidFill>
            </a:endParaRP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5202238" y="1376363"/>
            <a:ext cx="1797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600">
                <a:latin typeface="Helvetica" charset="0"/>
              </a:rPr>
              <a:t>HandleConstructs</a:t>
            </a:r>
          </a:p>
        </p:txBody>
      </p:sp>
      <p:grpSp>
        <p:nvGrpSpPr>
          <p:cNvPr id="96327" name="Group 71"/>
          <p:cNvGrpSpPr>
            <a:grpSpLocks/>
          </p:cNvGrpSpPr>
          <p:nvPr/>
        </p:nvGrpSpPr>
        <p:grpSpPr bwMode="auto">
          <a:xfrm>
            <a:off x="228600" y="3962400"/>
            <a:ext cx="8763000" cy="1752600"/>
            <a:chOff x="144" y="3024"/>
            <a:chExt cx="5520" cy="1104"/>
          </a:xfrm>
        </p:grpSpPr>
        <p:sp>
          <p:nvSpPr>
            <p:cNvPr id="96258" name="AutoShape 2"/>
            <p:cNvSpPr>
              <a:spLocks noChangeArrowheads="1"/>
            </p:cNvSpPr>
            <p:nvPr/>
          </p:nvSpPr>
          <p:spPr bwMode="auto">
            <a:xfrm>
              <a:off x="144" y="3024"/>
              <a:ext cx="5520" cy="1104"/>
            </a:xfrm>
            <a:prstGeom prst="foldedCorner">
              <a:avLst>
                <a:gd name="adj" fmla="val 125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72" name="Text Box 16"/>
            <p:cNvSpPr txBox="1">
              <a:spLocks noChangeArrowheads="1"/>
            </p:cNvSpPr>
            <p:nvPr/>
          </p:nvSpPr>
          <p:spPr bwMode="auto">
            <a:xfrm>
              <a:off x="192" y="3147"/>
              <a:ext cx="1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latin typeface="Times" charset="0"/>
                </a:rPr>
                <a:t>HandleStartPoints: </a:t>
              </a:r>
            </a:p>
          </p:txBody>
        </p:sp>
        <p:grpSp>
          <p:nvGrpSpPr>
            <p:cNvPr id="96308" name="Group 52"/>
            <p:cNvGrpSpPr>
              <a:grpSpLocks/>
            </p:cNvGrpSpPr>
            <p:nvPr/>
          </p:nvGrpSpPr>
          <p:grpSpPr bwMode="auto">
            <a:xfrm>
              <a:off x="432" y="3140"/>
              <a:ext cx="4927" cy="844"/>
              <a:chOff x="514" y="2114"/>
              <a:chExt cx="4927" cy="844"/>
            </a:xfrm>
          </p:grpSpPr>
          <p:sp>
            <p:nvSpPr>
              <p:cNvPr id="96309" name="Text Box 53"/>
              <p:cNvSpPr txBox="1">
                <a:spLocks noChangeArrowheads="1"/>
              </p:cNvSpPr>
              <p:nvPr/>
            </p:nvSpPr>
            <p:spPr bwMode="auto">
              <a:xfrm>
                <a:off x="1648" y="2457"/>
                <a:ext cx="1040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[MultipleStartPoints]</a:t>
                </a:r>
              </a:p>
            </p:txBody>
          </p:sp>
          <p:sp>
            <p:nvSpPr>
              <p:cNvPr id="96310" name="Oval 54"/>
              <p:cNvSpPr>
                <a:spLocks noChangeArrowheads="1"/>
              </p:cNvSpPr>
              <p:nvPr/>
            </p:nvSpPr>
            <p:spPr bwMode="auto">
              <a:xfrm>
                <a:off x="1095" y="2657"/>
                <a:ext cx="153" cy="15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1" name="Line 55"/>
              <p:cNvSpPr>
                <a:spLocks noChangeShapeType="1"/>
              </p:cNvSpPr>
              <p:nvPr/>
            </p:nvSpPr>
            <p:spPr bwMode="auto">
              <a:xfrm>
                <a:off x="1200" y="2733"/>
                <a:ext cx="34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2" name="Text Box 56"/>
              <p:cNvSpPr txBox="1">
                <a:spLocks noChangeArrowheads="1"/>
              </p:cNvSpPr>
              <p:nvPr/>
            </p:nvSpPr>
            <p:spPr bwMode="auto">
              <a:xfrm>
                <a:off x="514" y="2571"/>
                <a:ext cx="611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 b="1">
                    <a:latin typeface="Helvetica" charset="0"/>
                  </a:rPr>
                  <a:t>Flattened</a:t>
                </a:r>
              </a:p>
              <a:p>
                <a:pPr algn="ctr"/>
                <a:r>
                  <a:rPr lang="fr-CA" sz="1400" b="1">
                    <a:latin typeface="Helvetica" charset="0"/>
                  </a:rPr>
                  <a:t>UCM</a:t>
                </a:r>
              </a:p>
            </p:txBody>
          </p:sp>
          <p:sp>
            <p:nvSpPr>
              <p:cNvPr id="96313" name="Text Box 57"/>
              <p:cNvSpPr txBox="1">
                <a:spLocks noChangeArrowheads="1"/>
              </p:cNvSpPr>
              <p:nvPr/>
            </p:nvSpPr>
            <p:spPr bwMode="auto">
              <a:xfrm>
                <a:off x="4634" y="2498"/>
                <a:ext cx="807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 b="1">
                    <a:latin typeface="Helvetica" charset="0"/>
                  </a:rPr>
                  <a:t>Flat Maps</a:t>
                </a:r>
                <a:br>
                  <a:rPr lang="fr-CA" sz="1400" b="1">
                    <a:latin typeface="Helvetica" charset="0"/>
                  </a:rPr>
                </a:br>
                <a:r>
                  <a:rPr lang="fr-CA" sz="1400" b="1">
                    <a:latin typeface="Helvetica" charset="0"/>
                  </a:rPr>
                  <a:t>with Enabled</a:t>
                </a:r>
              </a:p>
              <a:p>
                <a:pPr algn="ctr"/>
                <a:r>
                  <a:rPr lang="fr-CA" sz="1400" b="1">
                    <a:latin typeface="Helvetica" charset="0"/>
                  </a:rPr>
                  <a:t>Start Points</a:t>
                </a:r>
              </a:p>
            </p:txBody>
          </p:sp>
          <p:sp>
            <p:nvSpPr>
              <p:cNvPr id="96314" name="Text Box 58"/>
              <p:cNvSpPr txBox="1">
                <a:spLocks noChangeArrowheads="1"/>
              </p:cNvSpPr>
              <p:nvPr/>
            </p:nvSpPr>
            <p:spPr bwMode="auto">
              <a:xfrm>
                <a:off x="2888" y="2114"/>
                <a:ext cx="3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400">
                    <a:latin typeface="Helvetica" charset="0"/>
                  </a:rPr>
                  <a:t>TP4</a:t>
                </a:r>
              </a:p>
            </p:txBody>
          </p:sp>
          <p:grpSp>
            <p:nvGrpSpPr>
              <p:cNvPr id="96315" name="Group 59"/>
              <p:cNvGrpSpPr>
                <a:grpSpLocks/>
              </p:cNvGrpSpPr>
              <p:nvPr/>
            </p:nvGrpSpPr>
            <p:grpSpPr bwMode="auto">
              <a:xfrm>
                <a:off x="2448" y="2444"/>
                <a:ext cx="480" cy="288"/>
                <a:chOff x="3120" y="1462"/>
                <a:chExt cx="480" cy="288"/>
              </a:xfrm>
            </p:grpSpPr>
            <p:sp>
              <p:nvSpPr>
                <p:cNvPr id="96316" name="Arc 60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17" name="Arc 61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6318" name="Group 62"/>
              <p:cNvGrpSpPr>
                <a:grpSpLocks/>
              </p:cNvGrpSpPr>
              <p:nvPr/>
            </p:nvGrpSpPr>
            <p:grpSpPr bwMode="auto">
              <a:xfrm flipV="1">
                <a:off x="3150" y="2444"/>
                <a:ext cx="480" cy="288"/>
                <a:chOff x="3216" y="2016"/>
                <a:chExt cx="480" cy="288"/>
              </a:xfrm>
            </p:grpSpPr>
            <p:sp>
              <p:nvSpPr>
                <p:cNvPr id="96319" name="Arc 63"/>
                <p:cNvSpPr>
                  <a:spLocks/>
                </p:cNvSpPr>
                <p:nvPr/>
              </p:nvSpPr>
              <p:spPr bwMode="auto">
                <a:xfrm flipV="1">
                  <a:off x="3216" y="2160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0" name="Arc 64"/>
                <p:cNvSpPr>
                  <a:spLocks/>
                </p:cNvSpPr>
                <p:nvPr/>
              </p:nvSpPr>
              <p:spPr bwMode="auto">
                <a:xfrm flipH="1">
                  <a:off x="3456" y="201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6321" name="AutoShape 65"/>
              <p:cNvSpPr>
                <a:spLocks noChangeArrowheads="1"/>
              </p:cNvSpPr>
              <p:nvPr/>
            </p:nvSpPr>
            <p:spPr bwMode="auto">
              <a:xfrm>
                <a:off x="2880" y="2282"/>
                <a:ext cx="336" cy="336"/>
              </a:xfrm>
              <a:prstGeom prst="diamon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/>
              </a:p>
            </p:txBody>
          </p:sp>
          <p:sp>
            <p:nvSpPr>
              <p:cNvPr id="96322" name="Line 66"/>
              <p:cNvSpPr>
                <a:spLocks noChangeShapeType="1"/>
              </p:cNvSpPr>
              <p:nvPr/>
            </p:nvSpPr>
            <p:spPr bwMode="auto">
              <a:xfrm flipV="1">
                <a:off x="3239" y="2426"/>
                <a:ext cx="192" cy="1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23" name="Text Box 67"/>
              <p:cNvSpPr txBox="1">
                <a:spLocks noChangeArrowheads="1"/>
              </p:cNvSpPr>
              <p:nvPr/>
            </p:nvSpPr>
            <p:spPr bwMode="auto">
              <a:xfrm>
                <a:off x="3383" y="2349"/>
                <a:ext cx="26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fr-CA" sz="1200"/>
                  <a:t>1:N</a:t>
                </a:r>
                <a:endParaRPr lang="en-US" sz="1200"/>
              </a:p>
            </p:txBody>
          </p:sp>
          <p:sp>
            <p:nvSpPr>
              <p:cNvPr id="96324" name="Text Box 68"/>
              <p:cNvSpPr txBox="1">
                <a:spLocks noChangeArrowheads="1"/>
              </p:cNvSpPr>
              <p:nvPr/>
            </p:nvSpPr>
            <p:spPr bwMode="auto">
              <a:xfrm>
                <a:off x="2586" y="2714"/>
                <a:ext cx="920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CA" sz="1300" i="1">
                    <a:latin typeface="Helvetica" charset="0"/>
                  </a:rPr>
                  <a:t>[SingleStartPoint]</a:t>
                </a:r>
              </a:p>
            </p:txBody>
          </p:sp>
          <p:sp>
            <p:nvSpPr>
              <p:cNvPr id="96325" name="Line 69"/>
              <p:cNvSpPr>
                <a:spLocks noChangeShapeType="1"/>
              </p:cNvSpPr>
              <p:nvPr/>
            </p:nvSpPr>
            <p:spPr bwMode="auto">
              <a:xfrm>
                <a:off x="4608" y="2591"/>
                <a:ext cx="0" cy="259"/>
              </a:xfrm>
              <a:prstGeom prst="line">
                <a:avLst/>
              </a:prstGeom>
              <a:noFill/>
              <a:ln w="101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6326" name="Rectangle 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/>
            <a:r>
              <a:rPr lang="en-US" sz="3200"/>
              <a:t>UCM-Oriented Testing Pattern Language</a:t>
            </a:r>
            <a:br>
              <a:rPr lang="en-US" sz="3200"/>
            </a:br>
            <a:endParaRPr lang="en-US" sz="3200"/>
          </a:p>
        </p:txBody>
      </p:sp>
      <p:grpSp>
        <p:nvGrpSpPr>
          <p:cNvPr id="96330" name="Group 74"/>
          <p:cNvGrpSpPr>
            <a:grpSpLocks/>
          </p:cNvGrpSpPr>
          <p:nvPr/>
        </p:nvGrpSpPr>
        <p:grpSpPr bwMode="auto">
          <a:xfrm>
            <a:off x="228600" y="2133600"/>
            <a:ext cx="8763000" cy="1828800"/>
            <a:chOff x="144" y="1344"/>
            <a:chExt cx="5520" cy="1152"/>
          </a:xfrm>
        </p:grpSpPr>
        <p:sp>
          <p:nvSpPr>
            <p:cNvPr id="96328" name="Line 72"/>
            <p:cNvSpPr>
              <a:spLocks noChangeShapeType="1"/>
            </p:cNvSpPr>
            <p:nvPr/>
          </p:nvSpPr>
          <p:spPr bwMode="auto">
            <a:xfrm flipH="1">
              <a:off x="144" y="1344"/>
              <a:ext cx="240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29" name="Line 73"/>
            <p:cNvSpPr>
              <a:spLocks noChangeShapeType="1"/>
            </p:cNvSpPr>
            <p:nvPr/>
          </p:nvSpPr>
          <p:spPr bwMode="auto">
            <a:xfrm>
              <a:off x="2784" y="1344"/>
              <a:ext cx="288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1697</TotalTime>
  <Words>2225</Words>
  <Application>Microsoft Macintosh PowerPoint</Application>
  <PresentationFormat>On-screen Show (4:3)</PresentationFormat>
  <Paragraphs>580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Pixel</vt:lpstr>
      <vt:lpstr>UCM-Based Generation of  Test Goals</vt:lpstr>
      <vt:lpstr>PowerPoint Presentation</vt:lpstr>
      <vt:lpstr>UCM-Based Testing?</vt:lpstr>
      <vt:lpstr>Test Generation Approaches</vt:lpstr>
      <vt:lpstr>UCM Testing Patterns</vt:lpstr>
      <vt:lpstr>UCM-Oriented Testing Pattern Language </vt:lpstr>
      <vt:lpstr>TP5: Single Stub</vt:lpstr>
      <vt:lpstr>TP6: Causally-Linked Stubs</vt:lpstr>
      <vt:lpstr>UCM-Oriented Testing Pattern Language </vt:lpstr>
      <vt:lpstr>TP4: Multiple Start Points</vt:lpstr>
      <vt:lpstr>Eight strategies for start points </vt:lpstr>
      <vt:lpstr>UCM-Oriented Testing Pattern Language </vt:lpstr>
      <vt:lpstr>TP1: Alternatives</vt:lpstr>
      <vt:lpstr>TP2: Concurrency</vt:lpstr>
      <vt:lpstr>TP3: Loops</vt:lpstr>
      <vt:lpstr>Flattening the Loops</vt:lpstr>
      <vt:lpstr>Complementary Strategies</vt:lpstr>
      <vt:lpstr>Appexdix 1: UCM Transformations</vt:lpstr>
      <vt:lpstr>Analysis Model Construction</vt:lpstr>
      <vt:lpstr>Specification-Validation Approach with LOTOS and UCMs</vt:lpstr>
      <vt:lpstr>Complementary Yet Compatible!</vt:lpstr>
      <vt:lpstr>UCM-LOTOS Construction Guidelines </vt:lpstr>
      <vt:lpstr>UCM-LOTOS Testing Framework </vt:lpstr>
      <vt:lpstr>Structural Coverage </vt:lpstr>
      <vt:lpstr>Automatic Test Goals: LOTOS and TTCN-2 (Charfi)</vt:lpstr>
      <vt:lpstr>Automatic Test Goals: LOTOS and MSC (Guan)</vt:lpstr>
      <vt:lpstr>Towards Test Cases</vt:lpstr>
      <vt:lpstr>Tools</vt:lpstr>
      <vt:lpstr>Test Case Generation: UCM/Requirements Validation</vt:lpstr>
      <vt:lpstr>Test Case Generation: Conformance Testing</vt:lpstr>
    </vt:vector>
  </TitlesOfParts>
  <Company>Ottawa U.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UCMExporter: Supporting scenario transformations  from Use Case Maps</dc:title>
  <dc:creator>SITE</dc:creator>
  <cp:lastModifiedBy>jean-pierre corriveau</cp:lastModifiedBy>
  <cp:revision>64</cp:revision>
  <dcterms:created xsi:type="dcterms:W3CDTF">2012-10-14T18:17:01Z</dcterms:created>
  <dcterms:modified xsi:type="dcterms:W3CDTF">2021-11-07T22:18:50Z</dcterms:modified>
</cp:coreProperties>
</file>