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87" r:id="rId2"/>
    <p:sldId id="588" r:id="rId3"/>
    <p:sldId id="600" r:id="rId4"/>
    <p:sldId id="602" r:id="rId5"/>
    <p:sldId id="616" r:id="rId6"/>
    <p:sldId id="617" r:id="rId7"/>
    <p:sldId id="619" r:id="rId8"/>
    <p:sldId id="621" r:id="rId9"/>
    <p:sldId id="618" r:id="rId10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0E5"/>
    <a:srgbClr val="618FFD"/>
    <a:srgbClr val="DADADA"/>
    <a:srgbClr val="C1CEFF"/>
    <a:srgbClr val="C8FEC8"/>
    <a:srgbClr val="FC0128"/>
    <a:srgbClr val="790015"/>
    <a:srgbClr val="CF0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80" y="-1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74" y="-78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54375" y="9145588"/>
            <a:ext cx="827088" cy="2762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2290" tIns="46984" rIns="92290" bIns="46984">
            <a:spAutoFit/>
          </a:bodyPr>
          <a:lstStyle/>
          <a:p>
            <a:pPr algn="ctr" defTabSz="917575" eaLnBrk="0" hangingPunct="0">
              <a:lnSpc>
                <a:spcPct val="90000"/>
              </a:lnSpc>
            </a:pPr>
            <a:r>
              <a:rPr lang="en-US" sz="1300"/>
              <a:t>Page </a:t>
            </a:r>
            <a:fld id="{44311D22-5345-4EED-AE7A-1ED7B5CE467F}" type="slidenum">
              <a:rPr lang="en-US" sz="1300"/>
              <a:pPr algn="ctr" defTabSz="917575" eaLnBrk="0" hangingPunct="0">
                <a:lnSpc>
                  <a:spcPct val="90000"/>
                </a:lnSpc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75328831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349625" y="9145588"/>
            <a:ext cx="633413" cy="2762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2290" tIns="46984" rIns="92290" bIns="46984">
            <a:spAutoFit/>
          </a:bodyPr>
          <a:lstStyle/>
          <a:p>
            <a:pPr algn="ctr" defTabSz="917575" eaLnBrk="0" hangingPunct="0">
              <a:lnSpc>
                <a:spcPct val="90000"/>
              </a:lnSpc>
            </a:pPr>
            <a:r>
              <a:rPr lang="en-US" sz="1300"/>
              <a:t>0 - </a:t>
            </a:r>
            <a:fld id="{1A9E046C-DA21-4109-86E1-2176D084CA37}" type="slidenum">
              <a:rPr lang="en-US" sz="1300"/>
              <a:pPr algn="ctr" defTabSz="917575" eaLnBrk="0" hangingPunct="0">
                <a:lnSpc>
                  <a:spcPct val="90000"/>
                </a:lnSpc>
              </a:pPr>
              <a:t>‹#›</a:t>
            </a:fld>
            <a:endParaRPr lang="en-US" sz="130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3138" cy="358616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6661" tIns="48331" rIns="96661" bIns="48331" anchor="ctr" compatLnSpc="1"/>
          <a:lstStyle/>
          <a:p>
            <a:pPr lvl="0"/>
            <a:endParaRPr lang="en-US" noProof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5646" tIns="46984" rIns="95646" bIns="46984" anchor="t" compatLnSpc="1"/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57122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29491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>
            <a:headEnd/>
            <a:tailEnd/>
          </a:ln>
        </p:spPr>
      </p:sp>
      <p:sp>
        <p:nvSpPr>
          <p:cNvPr id="10243" name="Notes Placeholder 29491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numCol="1" anchorCtr="0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If you worry about quality you must first  ask how is s/w</a:t>
            </a:r>
            <a:r>
              <a:rPr lang="en-US" baseline="0" dirty="0" smtClean="0">
                <a:latin typeface="Arial" charset="0"/>
              </a:rPr>
              <a:t> produced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2959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>
            <a:headEnd/>
            <a:tailEnd/>
          </a:ln>
        </p:spPr>
      </p:sp>
      <p:sp>
        <p:nvSpPr>
          <p:cNvPr id="12291" name="Notes Placeholder 295938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numCol="1" anchorCtr="0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These are activities… but what is the process… and where does testing occur in it.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30822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>
            <a:headEnd/>
            <a:tailEnd/>
          </a:ln>
        </p:spPr>
      </p:sp>
      <p:sp>
        <p:nvSpPr>
          <p:cNvPr id="36867" name="Notes Placeholder 30822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numCol="1" anchorCtr="0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4000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3102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>
            <a:headEnd/>
            <a:tailEnd/>
          </a:ln>
        </p:spPr>
      </p:sp>
      <p:sp>
        <p:nvSpPr>
          <p:cNvPr id="40963" name="Notes Placeholder 31027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numCol="1" anchorCtr="0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40000"/>
              </a:spcBef>
            </a:pPr>
            <a:r>
              <a:rPr lang="en-US" dirty="0" smtClean="0">
                <a:latin typeface="Arial" charset="0"/>
              </a:rPr>
              <a:t>Macro: big chunks of </a:t>
            </a:r>
            <a:r>
              <a:rPr lang="en-US" dirty="0" err="1" smtClean="0">
                <a:latin typeface="Arial" charset="0"/>
              </a:rPr>
              <a:t>reqs</a:t>
            </a:r>
            <a:r>
              <a:rPr lang="en-US" dirty="0" smtClean="0">
                <a:latin typeface="Arial" charset="0"/>
              </a:rPr>
              <a:t>, per team…. Micro: small chunks</a:t>
            </a:r>
            <a:r>
              <a:rPr lang="en-US" baseline="0" dirty="0" smtClean="0">
                <a:latin typeface="Arial" charset="0"/>
              </a:rPr>
              <a:t> of </a:t>
            </a:r>
            <a:r>
              <a:rPr lang="en-US" baseline="0" dirty="0" err="1" smtClean="0">
                <a:latin typeface="Arial" charset="0"/>
              </a:rPr>
              <a:t>reqs</a:t>
            </a:r>
            <a:r>
              <a:rPr lang="en-US" baseline="0" dirty="0" smtClean="0">
                <a:latin typeface="Arial" charset="0"/>
              </a:rPr>
              <a:t> per individual or team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eaLnBrk="0" hangingPunct="0">
              <a:defRPr sz="34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1pPr>
            <a:lvl2pPr marL="40097626" indent="-39614320" eaLnBrk="0" hangingPunct="0">
              <a:defRPr sz="34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2pPr>
            <a:lvl3pPr eaLnBrk="0" hangingPunct="0">
              <a:defRPr sz="34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3pPr>
            <a:lvl4pPr eaLnBrk="0" hangingPunct="0">
              <a:defRPr sz="34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4pPr>
            <a:lvl5pPr eaLnBrk="0" hangingPunct="0">
              <a:defRPr sz="34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5pPr>
            <a:lvl6pPr marL="483306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6pPr>
            <a:lvl7pPr marL="966612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7pPr>
            <a:lvl8pPr marL="1449918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8pPr>
            <a:lvl9pPr marL="1933224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9pPr>
          </a:lstStyle>
          <a:p>
            <a:pPr eaLnBrk="1" hangingPunct="1"/>
            <a:fld id="{0ED84DCA-9FF9-0E43-8F81-80E1AA78AA7B}" type="slidenum">
              <a:rPr lang="en-US" sz="1300"/>
              <a:pPr eaLnBrk="1" hangingPunct="1"/>
              <a:t>5</a:t>
            </a:fld>
            <a:endParaRPr lang="en-US" sz="1300"/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ill Sans" charset="0"/>
                <a:cs typeface="+mn-cs"/>
              </a:rPr>
              <a:t>This is the summary. We must look at </a:t>
            </a:r>
            <a:r>
              <a:rPr lang="en-US" smtClean="0">
                <a:latin typeface="Gill Sans" charset="0"/>
                <a:cs typeface="+mn-cs"/>
              </a:rPr>
              <a:t>the details</a:t>
            </a:r>
            <a:endParaRPr lang="en-US">
              <a:latin typeface="Gill San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2088" y="960438"/>
            <a:ext cx="4389437" cy="3292475"/>
          </a:xfrm>
          <a:ln/>
        </p:spPr>
      </p:sp>
      <p:sp>
        <p:nvSpPr>
          <p:cNvPr id="4096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44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en-CA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</p:spPr>
        <p:txBody>
          <a:bodyPr/>
          <a:lstStyle/>
          <a:p>
            <a:fld id="{703AB568-F253-4E3F-B2E7-A599F3D0CE5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Lucida Sans Unicode" charset="0"/>
                <a:ea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Lucida Sans Unicode" charset="0"/>
                <a:ea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C2418C-FD83-41A2-84F0-17175EC188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10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21"/>
          <p:cNvSpPr>
            <a:spLocks noGrp="1"/>
          </p:cNvSpPr>
          <p:nvPr>
            <p:ph type="ftr" sz="quarter" idx="12"/>
          </p:nvPr>
        </p:nvSpPr>
        <p:spPr>
          <a:xfrm>
            <a:off x="3810000" y="6408738"/>
            <a:ext cx="3733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7543800" y="6408738"/>
            <a:ext cx="12192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0A939-1B60-4270-9680-390E3DB88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charset="0"/>
              <a:ea typeface="Arial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charset="0"/>
              <a:ea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104614-4916-4DD0-9D44-4FCCB39860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10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2"/>
          </p:nvPr>
        </p:nvSpPr>
        <p:spPr>
          <a:xfrm>
            <a:off x="3581400" y="6408738"/>
            <a:ext cx="3962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6E8191-80CE-4F9E-92F2-3781C6E899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10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2"/>
          </p:nvPr>
        </p:nvSpPr>
        <p:spPr>
          <a:xfrm>
            <a:off x="3810000" y="6408738"/>
            <a:ext cx="3733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924ECA-8DEB-4F87-B807-2F02B629A0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10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>
          <a:xfrm>
            <a:off x="3810000" y="6408738"/>
            <a:ext cx="3733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25538"/>
            <a:ext cx="3810000" cy="49704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810000" cy="49704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AE8A3DB-64E6-8F48-825A-7B08B4A19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6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(Ch 07)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70D8-7EB4-430F-8F89-965E19688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9010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Lucida Sans Unicode" charset="0"/>
              <a:ea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Lucida Sans Unicode" charset="0"/>
              <a:ea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9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467600" y="6408738"/>
            <a:ext cx="117951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1000" y="6248400"/>
            <a:ext cx="37338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</a:defRPr>
            </a:lvl1pPr>
          </a:lstStyle>
          <a:p>
            <a:fld id="{28D18AB8-8361-44C5-9E6C-1FC3427A97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Where are we at? </a:t>
            </a:r>
            <a:endParaRPr lang="en-US" dirty="0">
              <a:ea typeface="+mj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2418C-FD83-41A2-84F0-17175EC188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traight Connector 251905"/>
          <p:cNvSpPr>
            <a:spLocks noChangeShapeType="1"/>
          </p:cNvSpPr>
          <p:nvPr/>
        </p:nvSpPr>
        <p:spPr bwMode="auto">
          <a:xfrm>
            <a:off x="1385888" y="1919288"/>
            <a:ext cx="125412" cy="2778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67" name="Straight Connector 251906"/>
          <p:cNvSpPr>
            <a:spLocks noChangeShapeType="1"/>
          </p:cNvSpPr>
          <p:nvPr/>
        </p:nvSpPr>
        <p:spPr bwMode="auto">
          <a:xfrm>
            <a:off x="2147888" y="1295400"/>
            <a:ext cx="18018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68" name="Straight Connector 251907"/>
          <p:cNvSpPr>
            <a:spLocks noChangeShapeType="1"/>
          </p:cNvSpPr>
          <p:nvPr/>
        </p:nvSpPr>
        <p:spPr bwMode="auto">
          <a:xfrm flipH="1">
            <a:off x="2046288" y="2986088"/>
            <a:ext cx="100012" cy="2778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69" name="Straight Connector 251908"/>
          <p:cNvSpPr>
            <a:spLocks noChangeShapeType="1"/>
          </p:cNvSpPr>
          <p:nvPr/>
        </p:nvSpPr>
        <p:spPr bwMode="auto">
          <a:xfrm>
            <a:off x="2224088" y="4052888"/>
            <a:ext cx="201612" cy="2016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0" name="Straight Connector 251909"/>
          <p:cNvSpPr>
            <a:spLocks noChangeShapeType="1"/>
          </p:cNvSpPr>
          <p:nvPr/>
        </p:nvSpPr>
        <p:spPr bwMode="auto">
          <a:xfrm flipH="1">
            <a:off x="1436688" y="5195888"/>
            <a:ext cx="404812" cy="4302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1" name="Straight Connector 251910"/>
          <p:cNvSpPr>
            <a:spLocks noChangeShapeType="1"/>
          </p:cNvSpPr>
          <p:nvPr/>
        </p:nvSpPr>
        <p:spPr bwMode="auto">
          <a:xfrm>
            <a:off x="2681288" y="2514600"/>
            <a:ext cx="14970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2" name="Straight Connector 251911"/>
          <p:cNvSpPr>
            <a:spLocks noChangeShapeType="1"/>
          </p:cNvSpPr>
          <p:nvPr/>
        </p:nvSpPr>
        <p:spPr bwMode="auto">
          <a:xfrm>
            <a:off x="2681288" y="3581400"/>
            <a:ext cx="14970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3" name="Straight Connector 251912"/>
          <p:cNvSpPr>
            <a:spLocks noChangeShapeType="1"/>
          </p:cNvSpPr>
          <p:nvPr/>
        </p:nvSpPr>
        <p:spPr bwMode="auto">
          <a:xfrm>
            <a:off x="3290888" y="4724400"/>
            <a:ext cx="14970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4" name="Straight Connector 251913"/>
          <p:cNvSpPr>
            <a:spLocks noChangeShapeType="1"/>
          </p:cNvSpPr>
          <p:nvPr/>
        </p:nvSpPr>
        <p:spPr bwMode="auto">
          <a:xfrm>
            <a:off x="2376488" y="5867400"/>
            <a:ext cx="17256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5" name="Straight Connector 251914"/>
          <p:cNvSpPr>
            <a:spLocks noChangeShapeType="1"/>
          </p:cNvSpPr>
          <p:nvPr/>
        </p:nvSpPr>
        <p:spPr bwMode="auto">
          <a:xfrm>
            <a:off x="5043488" y="5791200"/>
            <a:ext cx="13446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6" name="Straight Connector 251915"/>
          <p:cNvSpPr>
            <a:spLocks noChangeShapeType="1"/>
          </p:cNvSpPr>
          <p:nvPr/>
        </p:nvSpPr>
        <p:spPr bwMode="auto">
          <a:xfrm>
            <a:off x="5653088" y="4800600"/>
            <a:ext cx="13446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7" name="Straight Connector 251916"/>
          <p:cNvSpPr>
            <a:spLocks noChangeShapeType="1"/>
          </p:cNvSpPr>
          <p:nvPr/>
        </p:nvSpPr>
        <p:spPr bwMode="auto">
          <a:xfrm>
            <a:off x="4967288" y="3657600"/>
            <a:ext cx="13446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8" name="Straight Connector 251917"/>
          <p:cNvSpPr>
            <a:spLocks noChangeShapeType="1"/>
          </p:cNvSpPr>
          <p:nvPr/>
        </p:nvSpPr>
        <p:spPr bwMode="auto">
          <a:xfrm>
            <a:off x="5043488" y="2514600"/>
            <a:ext cx="13446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79" name="Straight Connector 251918"/>
          <p:cNvSpPr>
            <a:spLocks noChangeShapeType="1"/>
          </p:cNvSpPr>
          <p:nvPr/>
        </p:nvSpPr>
        <p:spPr bwMode="auto">
          <a:xfrm>
            <a:off x="5424488" y="1295400"/>
            <a:ext cx="13446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1920" name="Shape 251919"/>
          <p:cNvSpPr>
            <a:spLocks/>
          </p:cNvSpPr>
          <p:nvPr/>
        </p:nvSpPr>
        <p:spPr bwMode="auto">
          <a:xfrm>
            <a:off x="300038" y="914400"/>
            <a:ext cx="2062162" cy="1066800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51921" name="Title 251920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OO Development Overview</a:t>
            </a:r>
          </a:p>
        </p:txBody>
      </p:sp>
      <p:sp>
        <p:nvSpPr>
          <p:cNvPr id="251922" name="Rectangle 251921"/>
          <p:cNvSpPr>
            <a:spLocks noChangeArrowheads="1"/>
          </p:cNvSpPr>
          <p:nvPr/>
        </p:nvSpPr>
        <p:spPr bwMode="auto">
          <a:xfrm>
            <a:off x="3865563" y="962025"/>
            <a:ext cx="1549400" cy="582613"/>
          </a:xfrm>
          <a:prstGeom prst="rect">
            <a:avLst/>
          </a:prstGeom>
          <a:gradFill rotWithShape="1"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Requirements</a:t>
            </a:r>
          </a:p>
          <a:p>
            <a:pPr eaLnBrk="0" hangingPunct="0">
              <a:defRPr/>
            </a:pPr>
            <a:r>
              <a:rPr lang="en-US" sz="1600" b="1" dirty="0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Models</a:t>
            </a:r>
          </a:p>
        </p:txBody>
      </p:sp>
      <p:sp>
        <p:nvSpPr>
          <p:cNvPr id="251923" name="Rectangle 251922"/>
          <p:cNvSpPr>
            <a:spLocks noChangeArrowheads="1"/>
          </p:cNvSpPr>
          <p:nvPr/>
        </p:nvSpPr>
        <p:spPr bwMode="auto">
          <a:xfrm>
            <a:off x="430213" y="1325563"/>
            <a:ext cx="1828800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tx1">
                    <a:alpha val="100000"/>
                  </a:schemeClr>
                </a:solidFill>
                <a:latin typeface="Arial"/>
              </a:rPr>
              <a:t>Requirements Capture</a:t>
            </a:r>
          </a:p>
        </p:txBody>
      </p:sp>
      <p:sp>
        <p:nvSpPr>
          <p:cNvPr id="11284" name="Straight Connector 251923"/>
          <p:cNvSpPr>
            <a:spLocks noChangeShapeType="1"/>
          </p:cNvSpPr>
          <p:nvPr/>
        </p:nvSpPr>
        <p:spPr bwMode="auto">
          <a:xfrm>
            <a:off x="2909888" y="4876800"/>
            <a:ext cx="3540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1925" name="Shape 251924"/>
          <p:cNvSpPr>
            <a:spLocks/>
          </p:cNvSpPr>
          <p:nvPr/>
        </p:nvSpPr>
        <p:spPr bwMode="auto">
          <a:xfrm>
            <a:off x="681038" y="20574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51926" name="Shape 251925"/>
          <p:cNvSpPr>
            <a:spLocks/>
          </p:cNvSpPr>
          <p:nvPr/>
        </p:nvSpPr>
        <p:spPr bwMode="auto">
          <a:xfrm>
            <a:off x="604838" y="31242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51927" name="Shape 251926"/>
          <p:cNvSpPr>
            <a:spLocks/>
          </p:cNvSpPr>
          <p:nvPr/>
        </p:nvSpPr>
        <p:spPr bwMode="auto">
          <a:xfrm>
            <a:off x="1290638" y="42672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51928" name="Shape 251927"/>
          <p:cNvSpPr>
            <a:spLocks/>
          </p:cNvSpPr>
          <p:nvPr/>
        </p:nvSpPr>
        <p:spPr bwMode="auto">
          <a:xfrm>
            <a:off x="376238" y="53340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11289" name="Rectangle 251928"/>
          <p:cNvSpPr>
            <a:spLocks noChangeArrowheads="1"/>
          </p:cNvSpPr>
          <p:nvPr/>
        </p:nvSpPr>
        <p:spPr bwMode="auto">
          <a:xfrm>
            <a:off x="1257300" y="2362200"/>
            <a:ext cx="814388" cy="274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/>
              <a:t>Analysis</a:t>
            </a:r>
          </a:p>
        </p:txBody>
      </p:sp>
      <p:sp>
        <p:nvSpPr>
          <p:cNvPr id="11290" name="Rectangle 251929"/>
          <p:cNvSpPr>
            <a:spLocks noChangeArrowheads="1"/>
          </p:cNvSpPr>
          <p:nvPr/>
        </p:nvSpPr>
        <p:spPr bwMode="auto">
          <a:xfrm>
            <a:off x="1257300" y="3505200"/>
            <a:ext cx="695325" cy="274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/>
              <a:t>Design</a:t>
            </a:r>
          </a:p>
        </p:txBody>
      </p:sp>
      <p:sp>
        <p:nvSpPr>
          <p:cNvPr id="251931" name="Rectangle 251930"/>
          <p:cNvSpPr>
            <a:spLocks noChangeArrowheads="1"/>
          </p:cNvSpPr>
          <p:nvPr/>
        </p:nvSpPr>
        <p:spPr bwMode="auto">
          <a:xfrm>
            <a:off x="4017963" y="2181225"/>
            <a:ext cx="1025525" cy="582613"/>
          </a:xfrm>
          <a:prstGeom prst="rect">
            <a:avLst/>
          </a:prstGeom>
          <a:gradFill rotWithShape="1"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 b="1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Analysis</a:t>
            </a:r>
          </a:p>
          <a:p>
            <a:pPr eaLnBrk="0" hangingPunct="0">
              <a:defRPr/>
            </a:pPr>
            <a:r>
              <a:rPr lang="en-US" sz="1600" b="1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Models</a:t>
            </a:r>
          </a:p>
        </p:txBody>
      </p:sp>
      <p:sp>
        <p:nvSpPr>
          <p:cNvPr id="251932" name="Rectangle 251931"/>
          <p:cNvSpPr>
            <a:spLocks noChangeArrowheads="1"/>
          </p:cNvSpPr>
          <p:nvPr/>
        </p:nvSpPr>
        <p:spPr bwMode="auto">
          <a:xfrm>
            <a:off x="4017963" y="3248025"/>
            <a:ext cx="889000" cy="582613"/>
          </a:xfrm>
          <a:prstGeom prst="rect">
            <a:avLst/>
          </a:prstGeom>
          <a:gradFill rotWithShape="1"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 b="1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Design</a:t>
            </a:r>
          </a:p>
          <a:p>
            <a:pPr eaLnBrk="0" hangingPunct="0">
              <a:defRPr/>
            </a:pPr>
            <a:r>
              <a:rPr lang="en-US" sz="1600" b="1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Models</a:t>
            </a:r>
          </a:p>
        </p:txBody>
      </p:sp>
      <p:sp>
        <p:nvSpPr>
          <p:cNvPr id="251933" name="Rectangle 251932"/>
          <p:cNvSpPr>
            <a:spLocks noChangeArrowheads="1"/>
          </p:cNvSpPr>
          <p:nvPr/>
        </p:nvSpPr>
        <p:spPr bwMode="auto">
          <a:xfrm>
            <a:off x="4017963" y="4391025"/>
            <a:ext cx="1700212" cy="582613"/>
          </a:xfrm>
          <a:prstGeom prst="rect">
            <a:avLst/>
          </a:prstGeom>
          <a:gradFill rotWithShape="1"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 b="1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Implementation</a:t>
            </a:r>
          </a:p>
          <a:p>
            <a:pPr eaLnBrk="0" hangingPunct="0">
              <a:defRPr/>
            </a:pPr>
            <a:r>
              <a:rPr lang="en-US" sz="1600" b="1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Models</a:t>
            </a:r>
          </a:p>
        </p:txBody>
      </p:sp>
      <p:sp>
        <p:nvSpPr>
          <p:cNvPr id="251934" name="Rectangle 251933"/>
          <p:cNvSpPr>
            <a:spLocks noChangeArrowheads="1"/>
          </p:cNvSpPr>
          <p:nvPr/>
        </p:nvSpPr>
        <p:spPr bwMode="auto">
          <a:xfrm>
            <a:off x="4017963" y="5457825"/>
            <a:ext cx="889000" cy="582613"/>
          </a:xfrm>
          <a:prstGeom prst="rect">
            <a:avLst/>
          </a:prstGeom>
          <a:gradFill rotWithShape="1"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600" b="1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Test</a:t>
            </a:r>
          </a:p>
          <a:p>
            <a:pPr eaLnBrk="0" hangingPunct="0">
              <a:defRPr/>
            </a:pPr>
            <a:r>
              <a:rPr lang="en-US" sz="1600" b="1">
                <a:solidFill>
                  <a:schemeClr val="tx1">
                    <a:alpha val="100000"/>
                  </a:schemeClr>
                </a:solidFill>
                <a:latin typeface="Arial"/>
                <a:cs typeface="+mn-cs"/>
              </a:rPr>
              <a:t>Models</a:t>
            </a:r>
          </a:p>
        </p:txBody>
      </p:sp>
      <p:sp>
        <p:nvSpPr>
          <p:cNvPr id="11295" name="Rectangle 251934"/>
          <p:cNvSpPr>
            <a:spLocks noChangeArrowheads="1"/>
          </p:cNvSpPr>
          <p:nvPr/>
        </p:nvSpPr>
        <p:spPr bwMode="auto">
          <a:xfrm>
            <a:off x="6227763" y="809625"/>
            <a:ext cx="2276475" cy="925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Requirements Doc.</a:t>
            </a:r>
          </a:p>
          <a:p>
            <a:pPr eaLnBrk="0" hangingPunct="0"/>
            <a:r>
              <a:rPr lang="en-US" b="1"/>
              <a:t>Use Cases</a:t>
            </a:r>
          </a:p>
          <a:p>
            <a:pPr eaLnBrk="0" hangingPunct="0"/>
            <a:r>
              <a:rPr lang="en-US" b="1"/>
              <a:t>Domain Objects</a:t>
            </a:r>
          </a:p>
        </p:txBody>
      </p:sp>
      <p:sp>
        <p:nvSpPr>
          <p:cNvPr id="11296" name="Rectangle 251935"/>
          <p:cNvSpPr>
            <a:spLocks noChangeArrowheads="1"/>
          </p:cNvSpPr>
          <p:nvPr/>
        </p:nvSpPr>
        <p:spPr bwMode="auto">
          <a:xfrm>
            <a:off x="6227763" y="1876425"/>
            <a:ext cx="1323975" cy="1200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Objects</a:t>
            </a:r>
            <a:br>
              <a:rPr lang="en-US" b="1"/>
            </a:br>
            <a:r>
              <a:rPr lang="en-US" b="1"/>
              <a:t> -structure</a:t>
            </a:r>
          </a:p>
          <a:p>
            <a:pPr eaLnBrk="0" hangingPunct="0"/>
            <a:r>
              <a:rPr lang="en-US" b="1"/>
              <a:t> -scenario</a:t>
            </a:r>
            <a:br>
              <a:rPr lang="en-US" b="1"/>
            </a:br>
            <a:r>
              <a:rPr lang="en-US" b="1"/>
              <a:t> -behavior</a:t>
            </a:r>
          </a:p>
        </p:txBody>
      </p:sp>
      <p:sp>
        <p:nvSpPr>
          <p:cNvPr id="11297" name="Rectangle 251936"/>
          <p:cNvSpPr>
            <a:spLocks noChangeArrowheads="1"/>
          </p:cNvSpPr>
          <p:nvPr/>
        </p:nvSpPr>
        <p:spPr bwMode="auto">
          <a:xfrm>
            <a:off x="6303963" y="3248025"/>
            <a:ext cx="1323975" cy="1200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Objects</a:t>
            </a:r>
            <a:br>
              <a:rPr lang="en-US" b="1"/>
            </a:br>
            <a:r>
              <a:rPr lang="en-US" b="1"/>
              <a:t> -structure</a:t>
            </a:r>
          </a:p>
          <a:p>
            <a:pPr eaLnBrk="0" hangingPunct="0"/>
            <a:r>
              <a:rPr lang="en-US" b="1"/>
              <a:t> -scenario</a:t>
            </a:r>
            <a:br>
              <a:rPr lang="en-US" b="1"/>
            </a:br>
            <a:r>
              <a:rPr lang="en-US" b="1"/>
              <a:t> -behavior</a:t>
            </a:r>
          </a:p>
        </p:txBody>
      </p:sp>
      <p:sp>
        <p:nvSpPr>
          <p:cNvPr id="11298" name="Rectangle 251937"/>
          <p:cNvSpPr>
            <a:spLocks noChangeArrowheads="1"/>
          </p:cNvSpPr>
          <p:nvPr/>
        </p:nvSpPr>
        <p:spPr bwMode="auto">
          <a:xfrm>
            <a:off x="6303963" y="4619625"/>
            <a:ext cx="765175" cy="3762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Code</a:t>
            </a:r>
          </a:p>
        </p:txBody>
      </p:sp>
      <p:sp>
        <p:nvSpPr>
          <p:cNvPr id="11299" name="Rectangle 251938"/>
          <p:cNvSpPr>
            <a:spLocks noChangeArrowheads="1"/>
          </p:cNvSpPr>
          <p:nvPr/>
        </p:nvSpPr>
        <p:spPr bwMode="auto">
          <a:xfrm>
            <a:off x="6303963" y="5457825"/>
            <a:ext cx="2632075" cy="650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Test Plan, Test Cases</a:t>
            </a:r>
          </a:p>
          <a:p>
            <a:pPr eaLnBrk="0" hangingPunct="0"/>
            <a:r>
              <a:rPr lang="en-US" b="1"/>
              <a:t>Test Drivers &amp; Results</a:t>
            </a:r>
          </a:p>
        </p:txBody>
      </p:sp>
      <p:sp>
        <p:nvSpPr>
          <p:cNvPr id="11300" name="Rectangle 251939"/>
          <p:cNvSpPr>
            <a:spLocks noChangeArrowheads="1"/>
          </p:cNvSpPr>
          <p:nvPr/>
        </p:nvSpPr>
        <p:spPr bwMode="auto">
          <a:xfrm>
            <a:off x="1790700" y="4648200"/>
            <a:ext cx="952500" cy="274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/>
              <a:t>Implement</a:t>
            </a:r>
          </a:p>
        </p:txBody>
      </p:sp>
      <p:sp>
        <p:nvSpPr>
          <p:cNvPr id="11301" name="Rectangle 251940"/>
          <p:cNvSpPr>
            <a:spLocks noChangeArrowheads="1"/>
          </p:cNvSpPr>
          <p:nvPr/>
        </p:nvSpPr>
        <p:spPr bwMode="auto">
          <a:xfrm>
            <a:off x="952500" y="5715000"/>
            <a:ext cx="719138" cy="274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/>
              <a:t>Testing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939-1B60-4270-9680-390E3DB884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itle 26419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Waterfall Development</a:t>
            </a:r>
          </a:p>
        </p:txBody>
      </p:sp>
      <p:sp>
        <p:nvSpPr>
          <p:cNvPr id="264196" name="Shape 264195"/>
          <p:cNvSpPr>
            <a:spLocks/>
          </p:cNvSpPr>
          <p:nvPr/>
        </p:nvSpPr>
        <p:spPr bwMode="auto">
          <a:xfrm>
            <a:off x="452438" y="13716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4197" name="Rectangle 264196"/>
          <p:cNvSpPr>
            <a:spLocks noChangeArrowheads="1"/>
          </p:cNvSpPr>
          <p:nvPr/>
        </p:nvSpPr>
        <p:spPr bwMode="auto">
          <a:xfrm>
            <a:off x="881063" y="1630363"/>
            <a:ext cx="1206500" cy="458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tx1">
                    <a:alpha val="100000"/>
                  </a:schemeClr>
                </a:solidFill>
                <a:latin typeface="Arial"/>
              </a:rPr>
              <a:t>Requirements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chemeClr val="tx1">
                    <a:alpha val="100000"/>
                  </a:schemeClr>
                </a:solidFill>
                <a:latin typeface="Arial"/>
              </a:rPr>
              <a:t>Capture</a:t>
            </a:r>
          </a:p>
        </p:txBody>
      </p:sp>
      <p:sp>
        <p:nvSpPr>
          <p:cNvPr id="264199" name="Shape 264198"/>
          <p:cNvSpPr>
            <a:spLocks/>
          </p:cNvSpPr>
          <p:nvPr/>
        </p:nvSpPr>
        <p:spPr bwMode="auto">
          <a:xfrm>
            <a:off x="1900238" y="23622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4200" name="Rectangle 264199"/>
          <p:cNvSpPr>
            <a:spLocks noChangeArrowheads="1"/>
          </p:cNvSpPr>
          <p:nvPr/>
        </p:nvSpPr>
        <p:spPr bwMode="auto">
          <a:xfrm>
            <a:off x="2481263" y="2697163"/>
            <a:ext cx="814387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chemeClr val="tx1">
                    <a:alpha val="100000"/>
                  </a:schemeClr>
                </a:solidFill>
                <a:latin typeface="Arial"/>
              </a:rPr>
              <a:t>Analysis</a:t>
            </a:r>
          </a:p>
        </p:txBody>
      </p:sp>
      <p:sp>
        <p:nvSpPr>
          <p:cNvPr id="264202" name="Shape 264201"/>
          <p:cNvSpPr>
            <a:spLocks/>
          </p:cNvSpPr>
          <p:nvPr/>
        </p:nvSpPr>
        <p:spPr bwMode="auto">
          <a:xfrm>
            <a:off x="3424238" y="33528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4203" name="Rectangle 264202"/>
          <p:cNvSpPr>
            <a:spLocks noChangeArrowheads="1"/>
          </p:cNvSpPr>
          <p:nvPr/>
        </p:nvSpPr>
        <p:spPr bwMode="auto">
          <a:xfrm>
            <a:off x="4081463" y="3687763"/>
            <a:ext cx="695325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chemeClr val="tx1">
                    <a:alpha val="100000"/>
                  </a:schemeClr>
                </a:solidFill>
                <a:latin typeface="Arial"/>
              </a:rPr>
              <a:t>Design</a:t>
            </a:r>
          </a:p>
        </p:txBody>
      </p:sp>
      <p:sp>
        <p:nvSpPr>
          <p:cNvPr id="264205" name="Straight Connector 264204"/>
          <p:cNvSpPr>
            <a:spLocks noChangeShapeType="1"/>
          </p:cNvSpPr>
          <p:nvPr/>
        </p:nvSpPr>
        <p:spPr bwMode="auto">
          <a:xfrm>
            <a:off x="6567488" y="4876800"/>
            <a:ext cx="3540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4206" name="Shape 264205"/>
          <p:cNvSpPr>
            <a:spLocks/>
          </p:cNvSpPr>
          <p:nvPr/>
        </p:nvSpPr>
        <p:spPr bwMode="auto">
          <a:xfrm>
            <a:off x="4948238" y="42672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4207" name="Rectangle 264206"/>
          <p:cNvSpPr>
            <a:spLocks noChangeArrowheads="1"/>
          </p:cNvSpPr>
          <p:nvPr/>
        </p:nvSpPr>
        <p:spPr bwMode="auto">
          <a:xfrm>
            <a:off x="5529263" y="4678363"/>
            <a:ext cx="952500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chemeClr val="tx1">
                    <a:alpha val="100000"/>
                  </a:schemeClr>
                </a:solidFill>
                <a:latin typeface="Arial"/>
              </a:rPr>
              <a:t>Implement</a:t>
            </a:r>
          </a:p>
        </p:txBody>
      </p:sp>
      <p:sp>
        <p:nvSpPr>
          <p:cNvPr id="264209" name="Shape 264208"/>
          <p:cNvSpPr>
            <a:spLocks/>
          </p:cNvSpPr>
          <p:nvPr/>
        </p:nvSpPr>
        <p:spPr bwMode="auto">
          <a:xfrm>
            <a:off x="6777038" y="51816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4210" name="Rectangle 264209"/>
          <p:cNvSpPr>
            <a:spLocks noChangeArrowheads="1"/>
          </p:cNvSpPr>
          <p:nvPr/>
        </p:nvSpPr>
        <p:spPr bwMode="auto">
          <a:xfrm>
            <a:off x="7358063" y="5592763"/>
            <a:ext cx="719137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chemeClr val="tx1">
                    <a:alpha val="100000"/>
                  </a:schemeClr>
                </a:solidFill>
                <a:latin typeface="Arial"/>
              </a:rPr>
              <a:t>Testing</a:t>
            </a:r>
          </a:p>
        </p:txBody>
      </p:sp>
      <p:sp>
        <p:nvSpPr>
          <p:cNvPr id="264211" name="Rectangle 264210"/>
          <p:cNvSpPr>
            <a:spLocks noChangeArrowheads="1"/>
          </p:cNvSpPr>
          <p:nvPr/>
        </p:nvSpPr>
        <p:spPr bwMode="auto">
          <a:xfrm>
            <a:off x="2265363" y="885825"/>
            <a:ext cx="5668962" cy="366713"/>
          </a:xfrm>
          <a:prstGeom prst="rect">
            <a:avLst/>
          </a:prstGeom>
          <a:gradFill rotWithShape="1"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chemeClr val="tx1">
                    <a:alpha val="100000"/>
                  </a:schemeClr>
                </a:solidFill>
                <a:latin typeface="+mj-lt"/>
                <a:cs typeface="+mn-cs"/>
              </a:rPr>
              <a:t>Activities carried out one after the other as steps</a:t>
            </a:r>
          </a:p>
        </p:txBody>
      </p:sp>
      <p:sp>
        <p:nvSpPr>
          <p:cNvPr id="264212" name="Straight Connector 264211"/>
          <p:cNvSpPr>
            <a:spLocks noChangeShapeType="1"/>
          </p:cNvSpPr>
          <p:nvPr/>
        </p:nvSpPr>
        <p:spPr bwMode="auto">
          <a:xfrm>
            <a:off x="1804988" y="2338388"/>
            <a:ext cx="354012" cy="201612"/>
          </a:xfrm>
          <a:prstGeom prst="line">
            <a:avLst/>
          </a:prstGeom>
          <a:noFill/>
          <a:ln w="55000" cmpd="thickThin">
            <a:solidFill>
              <a:schemeClr val="accent2"/>
            </a:solidFill>
            <a:round/>
            <a:headEnd/>
            <a:tailEnd type="triangle" w="med" len="med"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</a:endParaRPr>
          </a:p>
        </p:txBody>
      </p:sp>
      <p:sp>
        <p:nvSpPr>
          <p:cNvPr id="264213" name="Straight Connector 264212"/>
          <p:cNvSpPr>
            <a:spLocks noChangeShapeType="1"/>
          </p:cNvSpPr>
          <p:nvPr/>
        </p:nvSpPr>
        <p:spPr bwMode="auto">
          <a:xfrm>
            <a:off x="5081588" y="4243388"/>
            <a:ext cx="354012" cy="201612"/>
          </a:xfrm>
          <a:prstGeom prst="line">
            <a:avLst/>
          </a:prstGeom>
          <a:noFill/>
          <a:ln w="55000" cmpd="thickThin">
            <a:solidFill>
              <a:schemeClr val="accent2"/>
            </a:solidFill>
            <a:round/>
            <a:headEnd/>
            <a:tailEnd type="triangle" w="med" len="med"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</a:endParaRPr>
          </a:p>
        </p:txBody>
      </p:sp>
      <p:sp>
        <p:nvSpPr>
          <p:cNvPr id="264214" name="Straight Connector 264213"/>
          <p:cNvSpPr>
            <a:spLocks noChangeShapeType="1"/>
          </p:cNvSpPr>
          <p:nvPr/>
        </p:nvSpPr>
        <p:spPr bwMode="auto">
          <a:xfrm>
            <a:off x="3481388" y="3328988"/>
            <a:ext cx="354012" cy="201612"/>
          </a:xfrm>
          <a:prstGeom prst="line">
            <a:avLst/>
          </a:prstGeom>
          <a:noFill/>
          <a:ln w="55000" cmpd="thickThin">
            <a:solidFill>
              <a:schemeClr val="accent2"/>
            </a:solidFill>
            <a:round/>
            <a:headEnd/>
            <a:tailEnd type="triangle" w="med" len="med"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</a:endParaRPr>
          </a:p>
        </p:txBody>
      </p:sp>
      <p:sp>
        <p:nvSpPr>
          <p:cNvPr id="264215" name="Straight Connector 264214"/>
          <p:cNvSpPr>
            <a:spLocks noChangeShapeType="1"/>
          </p:cNvSpPr>
          <p:nvPr/>
        </p:nvSpPr>
        <p:spPr bwMode="auto">
          <a:xfrm>
            <a:off x="6681788" y="5157788"/>
            <a:ext cx="354012" cy="201612"/>
          </a:xfrm>
          <a:prstGeom prst="line">
            <a:avLst/>
          </a:prstGeom>
          <a:noFill/>
          <a:ln w="55000" cmpd="thickThin">
            <a:solidFill>
              <a:schemeClr val="accent2"/>
            </a:solidFill>
            <a:round/>
            <a:headEnd/>
            <a:tailEnd type="triangle" w="med" len="med"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</a:endParaRPr>
          </a:p>
        </p:txBody>
      </p:sp>
      <p:sp>
        <p:nvSpPr>
          <p:cNvPr id="264216" name="Rectangle 264215"/>
          <p:cNvSpPr>
            <a:spLocks noChangeArrowheads="1"/>
          </p:cNvSpPr>
          <p:nvPr/>
        </p:nvSpPr>
        <p:spPr bwMode="auto">
          <a:xfrm>
            <a:off x="214313" y="4800600"/>
            <a:ext cx="4554537" cy="942975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70000"/>
              </a:gs>
              <a:gs pos="70000">
                <a:srgbClr val="DD0002"/>
              </a:gs>
              <a:gs pos="100000">
                <a:srgbClr val="FF1A21"/>
              </a:gs>
            </a:gsLst>
            <a:lin ang="16200000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solidFill>
                  <a:schemeClr val="bg2"/>
                </a:solidFill>
              </a:rPr>
              <a:t>“The Big Bang approach</a:t>
            </a:r>
          </a:p>
          <a:p>
            <a:pPr eaLnBrk="0" hangingPunct="0"/>
            <a:r>
              <a:rPr lang="en-US" sz="2800" b="1">
                <a:solidFill>
                  <a:schemeClr val="bg2"/>
                </a:solidFill>
              </a:rPr>
              <a:t>to software development”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939-1B60-4270-9680-390E3DB884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itle 266241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Incremental-Iterative Development</a:t>
            </a:r>
          </a:p>
        </p:txBody>
      </p:sp>
      <p:sp>
        <p:nvSpPr>
          <p:cNvPr id="266244" name="Shape 266243"/>
          <p:cNvSpPr>
            <a:spLocks/>
          </p:cNvSpPr>
          <p:nvPr/>
        </p:nvSpPr>
        <p:spPr bwMode="auto">
          <a:xfrm>
            <a:off x="3424238" y="15240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6245" name="Rectangle 266244"/>
          <p:cNvSpPr>
            <a:spLocks noChangeArrowheads="1"/>
          </p:cNvSpPr>
          <p:nvPr/>
        </p:nvSpPr>
        <p:spPr bwMode="auto">
          <a:xfrm>
            <a:off x="3810000" y="1782763"/>
            <a:ext cx="1206500" cy="458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tx1">
                    <a:alpha val="100000"/>
                  </a:schemeClr>
                </a:solidFill>
                <a:latin typeface="Arial"/>
              </a:rPr>
              <a:t>Requirements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chemeClr val="tx1">
                    <a:alpha val="100000"/>
                  </a:schemeClr>
                </a:solidFill>
                <a:latin typeface="Arial"/>
              </a:rPr>
              <a:t>Capture</a:t>
            </a:r>
          </a:p>
        </p:txBody>
      </p:sp>
      <p:sp>
        <p:nvSpPr>
          <p:cNvPr id="266247" name="Shape 266246"/>
          <p:cNvSpPr>
            <a:spLocks/>
          </p:cNvSpPr>
          <p:nvPr/>
        </p:nvSpPr>
        <p:spPr bwMode="auto">
          <a:xfrm>
            <a:off x="5786438" y="24384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6248" name="Rectangle 266247"/>
          <p:cNvSpPr>
            <a:spLocks noChangeArrowheads="1"/>
          </p:cNvSpPr>
          <p:nvPr/>
        </p:nvSpPr>
        <p:spPr bwMode="auto">
          <a:xfrm>
            <a:off x="6324600" y="2773363"/>
            <a:ext cx="814388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chemeClr val="tx1">
                    <a:alpha val="100000"/>
                  </a:schemeClr>
                </a:solidFill>
                <a:latin typeface="Arial"/>
              </a:rPr>
              <a:t>Analysis</a:t>
            </a:r>
          </a:p>
        </p:txBody>
      </p:sp>
      <p:sp>
        <p:nvSpPr>
          <p:cNvPr id="266250" name="Shape 266249"/>
          <p:cNvSpPr>
            <a:spLocks/>
          </p:cNvSpPr>
          <p:nvPr/>
        </p:nvSpPr>
        <p:spPr bwMode="auto">
          <a:xfrm>
            <a:off x="5481638" y="41910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6251" name="Rectangle 266250"/>
          <p:cNvSpPr>
            <a:spLocks noChangeArrowheads="1"/>
          </p:cNvSpPr>
          <p:nvPr/>
        </p:nvSpPr>
        <p:spPr bwMode="auto">
          <a:xfrm>
            <a:off x="6096000" y="4525963"/>
            <a:ext cx="695325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chemeClr val="tx1">
                    <a:alpha val="100000"/>
                  </a:schemeClr>
                </a:solidFill>
                <a:latin typeface="Arial"/>
              </a:rPr>
              <a:t>Design</a:t>
            </a:r>
          </a:p>
        </p:txBody>
      </p:sp>
      <p:sp>
        <p:nvSpPr>
          <p:cNvPr id="266253" name="Straight Connector 266252"/>
          <p:cNvSpPr>
            <a:spLocks noChangeShapeType="1"/>
          </p:cNvSpPr>
          <p:nvPr/>
        </p:nvSpPr>
        <p:spPr bwMode="auto">
          <a:xfrm>
            <a:off x="3671888" y="5029200"/>
            <a:ext cx="3540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54" name="Shape 266253"/>
          <p:cNvSpPr>
            <a:spLocks/>
          </p:cNvSpPr>
          <p:nvPr/>
        </p:nvSpPr>
        <p:spPr bwMode="auto">
          <a:xfrm>
            <a:off x="2052638" y="44196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6255" name="Rectangle 266254"/>
          <p:cNvSpPr>
            <a:spLocks noChangeArrowheads="1"/>
          </p:cNvSpPr>
          <p:nvPr/>
        </p:nvSpPr>
        <p:spPr bwMode="auto">
          <a:xfrm>
            <a:off x="2590800" y="4830763"/>
            <a:ext cx="952500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chemeClr val="tx1">
                    <a:alpha val="100000"/>
                  </a:schemeClr>
                </a:solidFill>
                <a:latin typeface="Arial"/>
              </a:rPr>
              <a:t>Implement</a:t>
            </a:r>
          </a:p>
        </p:txBody>
      </p:sp>
      <p:sp>
        <p:nvSpPr>
          <p:cNvPr id="266257" name="Shape 266256"/>
          <p:cNvSpPr>
            <a:spLocks/>
          </p:cNvSpPr>
          <p:nvPr/>
        </p:nvSpPr>
        <p:spPr bwMode="auto">
          <a:xfrm>
            <a:off x="1214438" y="2514600"/>
            <a:ext cx="1987550" cy="992188"/>
          </a:xfrm>
          <a:custGeom>
            <a:avLst/>
            <a:gdLst/>
            <a:ahLst/>
            <a:cxnLst>
              <a:cxn ang="0">
                <a:pos x="209" y="131"/>
              </a:cxn>
              <a:cxn ang="0">
                <a:pos x="250" y="99"/>
              </a:cxn>
              <a:cxn ang="0">
                <a:pos x="307" y="81"/>
              </a:cxn>
              <a:cxn ang="0">
                <a:pos x="387" y="72"/>
              </a:cxn>
              <a:cxn ang="0">
                <a:pos x="477" y="82"/>
              </a:cxn>
              <a:cxn ang="0">
                <a:pos x="528" y="62"/>
              </a:cxn>
              <a:cxn ang="0">
                <a:pos x="586" y="23"/>
              </a:cxn>
              <a:cxn ang="0">
                <a:pos x="682" y="1"/>
              </a:cxn>
              <a:cxn ang="0">
                <a:pos x="781" y="5"/>
              </a:cxn>
              <a:cxn ang="0">
                <a:pos x="874" y="35"/>
              </a:cxn>
              <a:cxn ang="0">
                <a:pos x="921" y="73"/>
              </a:cxn>
              <a:cxn ang="0">
                <a:pos x="962" y="89"/>
              </a:cxn>
              <a:cxn ang="0">
                <a:pos x="1041" y="99"/>
              </a:cxn>
              <a:cxn ang="0">
                <a:pos x="1094" y="138"/>
              </a:cxn>
              <a:cxn ang="0">
                <a:pos x="1101" y="180"/>
              </a:cxn>
              <a:cxn ang="0">
                <a:pos x="1148" y="182"/>
              </a:cxn>
              <a:cxn ang="0">
                <a:pos x="1195" y="200"/>
              </a:cxn>
              <a:cxn ang="0">
                <a:pos x="1221" y="219"/>
              </a:cxn>
              <a:cxn ang="0">
                <a:pos x="1242" y="249"/>
              </a:cxn>
              <a:cxn ang="0">
                <a:pos x="1240" y="275"/>
              </a:cxn>
              <a:cxn ang="0">
                <a:pos x="1242" y="310"/>
              </a:cxn>
              <a:cxn ang="0">
                <a:pos x="1250" y="343"/>
              </a:cxn>
              <a:cxn ang="0">
                <a:pos x="1239" y="376"/>
              </a:cxn>
              <a:cxn ang="0">
                <a:pos x="1244" y="412"/>
              </a:cxn>
              <a:cxn ang="0">
                <a:pos x="1251" y="445"/>
              </a:cxn>
              <a:cxn ang="0">
                <a:pos x="1236" y="487"/>
              </a:cxn>
              <a:cxn ang="0">
                <a:pos x="1199" y="517"/>
              </a:cxn>
              <a:cxn ang="0">
                <a:pos x="1122" y="536"/>
              </a:cxn>
              <a:cxn ang="0">
                <a:pos x="1063" y="524"/>
              </a:cxn>
              <a:cxn ang="0">
                <a:pos x="1030" y="551"/>
              </a:cxn>
              <a:cxn ang="0">
                <a:pos x="986" y="569"/>
              </a:cxn>
              <a:cxn ang="0">
                <a:pos x="925" y="580"/>
              </a:cxn>
              <a:cxn ang="0">
                <a:pos x="853" y="573"/>
              </a:cxn>
              <a:cxn ang="0">
                <a:pos x="802" y="581"/>
              </a:cxn>
              <a:cxn ang="0">
                <a:pos x="763" y="603"/>
              </a:cxn>
              <a:cxn ang="0">
                <a:pos x="707" y="615"/>
              </a:cxn>
              <a:cxn ang="0">
                <a:pos x="654" y="611"/>
              </a:cxn>
              <a:cxn ang="0">
                <a:pos x="603" y="590"/>
              </a:cxn>
              <a:cxn ang="0">
                <a:pos x="567" y="611"/>
              </a:cxn>
              <a:cxn ang="0">
                <a:pos x="513" y="624"/>
              </a:cxn>
              <a:cxn ang="0">
                <a:pos x="445" y="616"/>
              </a:cxn>
              <a:cxn ang="0">
                <a:pos x="394" y="590"/>
              </a:cxn>
              <a:cxn ang="0">
                <a:pos x="354" y="579"/>
              </a:cxn>
              <a:cxn ang="0">
                <a:pos x="288" y="581"/>
              </a:cxn>
              <a:cxn ang="0">
                <a:pos x="234" y="563"/>
              </a:cxn>
              <a:cxn ang="0">
                <a:pos x="198" y="534"/>
              </a:cxn>
              <a:cxn ang="0">
                <a:pos x="177" y="521"/>
              </a:cxn>
              <a:cxn ang="0">
                <a:pos x="116" y="517"/>
              </a:cxn>
              <a:cxn ang="0">
                <a:pos x="62" y="489"/>
              </a:cxn>
              <a:cxn ang="0">
                <a:pos x="32" y="445"/>
              </a:cxn>
              <a:cxn ang="0">
                <a:pos x="30" y="396"/>
              </a:cxn>
              <a:cxn ang="0">
                <a:pos x="17" y="349"/>
              </a:cxn>
              <a:cxn ang="0">
                <a:pos x="0" y="304"/>
              </a:cxn>
              <a:cxn ang="0">
                <a:pos x="7" y="254"/>
              </a:cxn>
              <a:cxn ang="0">
                <a:pos x="47" y="213"/>
              </a:cxn>
              <a:cxn ang="0">
                <a:pos x="104" y="182"/>
              </a:cxn>
              <a:cxn ang="0">
                <a:pos x="180" y="166"/>
              </a:cxn>
              <a:cxn ang="0">
                <a:pos x="199" y="148"/>
              </a:cxn>
            </a:cxnLst>
            <a:rect l="0" t="0" r="0" b="0"/>
            <a:pathLst>
              <a:path w="1252" h="625">
                <a:moveTo>
                  <a:pt x="199" y="148"/>
                </a:moveTo>
                <a:lnTo>
                  <a:pt x="209" y="131"/>
                </a:lnTo>
                <a:lnTo>
                  <a:pt x="225" y="113"/>
                </a:lnTo>
                <a:lnTo>
                  <a:pt x="250" y="99"/>
                </a:lnTo>
                <a:lnTo>
                  <a:pt x="281" y="87"/>
                </a:lnTo>
                <a:lnTo>
                  <a:pt x="307" y="81"/>
                </a:lnTo>
                <a:lnTo>
                  <a:pt x="339" y="75"/>
                </a:lnTo>
                <a:lnTo>
                  <a:pt x="387" y="72"/>
                </a:lnTo>
                <a:lnTo>
                  <a:pt x="434" y="75"/>
                </a:lnTo>
                <a:lnTo>
                  <a:pt x="477" y="82"/>
                </a:lnTo>
                <a:lnTo>
                  <a:pt x="509" y="91"/>
                </a:lnTo>
                <a:lnTo>
                  <a:pt x="528" y="62"/>
                </a:lnTo>
                <a:lnTo>
                  <a:pt x="553" y="40"/>
                </a:lnTo>
                <a:lnTo>
                  <a:pt x="586" y="23"/>
                </a:lnTo>
                <a:lnTo>
                  <a:pt x="629" y="10"/>
                </a:lnTo>
                <a:lnTo>
                  <a:pt x="682" y="1"/>
                </a:lnTo>
                <a:lnTo>
                  <a:pt x="734" y="0"/>
                </a:lnTo>
                <a:lnTo>
                  <a:pt x="781" y="5"/>
                </a:lnTo>
                <a:lnTo>
                  <a:pt x="834" y="16"/>
                </a:lnTo>
                <a:lnTo>
                  <a:pt x="874" y="35"/>
                </a:lnTo>
                <a:lnTo>
                  <a:pt x="902" y="55"/>
                </a:lnTo>
                <a:lnTo>
                  <a:pt x="921" y="73"/>
                </a:lnTo>
                <a:lnTo>
                  <a:pt x="925" y="97"/>
                </a:lnTo>
                <a:lnTo>
                  <a:pt x="962" y="89"/>
                </a:lnTo>
                <a:lnTo>
                  <a:pt x="1005" y="92"/>
                </a:lnTo>
                <a:lnTo>
                  <a:pt x="1041" y="99"/>
                </a:lnTo>
                <a:lnTo>
                  <a:pt x="1072" y="116"/>
                </a:lnTo>
                <a:lnTo>
                  <a:pt x="1094" y="138"/>
                </a:lnTo>
                <a:lnTo>
                  <a:pt x="1103" y="162"/>
                </a:lnTo>
                <a:lnTo>
                  <a:pt x="1101" y="180"/>
                </a:lnTo>
                <a:lnTo>
                  <a:pt x="1122" y="178"/>
                </a:lnTo>
                <a:lnTo>
                  <a:pt x="1148" y="182"/>
                </a:lnTo>
                <a:lnTo>
                  <a:pt x="1174" y="191"/>
                </a:lnTo>
                <a:lnTo>
                  <a:pt x="1195" y="200"/>
                </a:lnTo>
                <a:lnTo>
                  <a:pt x="1209" y="208"/>
                </a:lnTo>
                <a:lnTo>
                  <a:pt x="1221" y="219"/>
                </a:lnTo>
                <a:lnTo>
                  <a:pt x="1235" y="233"/>
                </a:lnTo>
                <a:lnTo>
                  <a:pt x="1242" y="249"/>
                </a:lnTo>
                <a:lnTo>
                  <a:pt x="1244" y="262"/>
                </a:lnTo>
                <a:lnTo>
                  <a:pt x="1240" y="275"/>
                </a:lnTo>
                <a:lnTo>
                  <a:pt x="1231" y="292"/>
                </a:lnTo>
                <a:lnTo>
                  <a:pt x="1242" y="310"/>
                </a:lnTo>
                <a:lnTo>
                  <a:pt x="1247" y="325"/>
                </a:lnTo>
                <a:lnTo>
                  <a:pt x="1250" y="343"/>
                </a:lnTo>
                <a:lnTo>
                  <a:pt x="1244" y="364"/>
                </a:lnTo>
                <a:lnTo>
                  <a:pt x="1239" y="376"/>
                </a:lnTo>
                <a:lnTo>
                  <a:pt x="1225" y="391"/>
                </a:lnTo>
                <a:lnTo>
                  <a:pt x="1244" y="412"/>
                </a:lnTo>
                <a:lnTo>
                  <a:pt x="1250" y="426"/>
                </a:lnTo>
                <a:lnTo>
                  <a:pt x="1251" y="445"/>
                </a:lnTo>
                <a:lnTo>
                  <a:pt x="1247" y="465"/>
                </a:lnTo>
                <a:lnTo>
                  <a:pt x="1236" y="487"/>
                </a:lnTo>
                <a:lnTo>
                  <a:pt x="1221" y="502"/>
                </a:lnTo>
                <a:lnTo>
                  <a:pt x="1199" y="517"/>
                </a:lnTo>
                <a:lnTo>
                  <a:pt x="1162" y="531"/>
                </a:lnTo>
                <a:lnTo>
                  <a:pt x="1122" y="536"/>
                </a:lnTo>
                <a:lnTo>
                  <a:pt x="1087" y="532"/>
                </a:lnTo>
                <a:lnTo>
                  <a:pt x="1063" y="524"/>
                </a:lnTo>
                <a:lnTo>
                  <a:pt x="1047" y="539"/>
                </a:lnTo>
                <a:lnTo>
                  <a:pt x="1030" y="551"/>
                </a:lnTo>
                <a:lnTo>
                  <a:pt x="1015" y="558"/>
                </a:lnTo>
                <a:lnTo>
                  <a:pt x="986" y="569"/>
                </a:lnTo>
                <a:lnTo>
                  <a:pt x="962" y="575"/>
                </a:lnTo>
                <a:lnTo>
                  <a:pt x="925" y="580"/>
                </a:lnTo>
                <a:lnTo>
                  <a:pt x="889" y="579"/>
                </a:lnTo>
                <a:lnTo>
                  <a:pt x="853" y="573"/>
                </a:lnTo>
                <a:lnTo>
                  <a:pt x="821" y="561"/>
                </a:lnTo>
                <a:lnTo>
                  <a:pt x="802" y="581"/>
                </a:lnTo>
                <a:lnTo>
                  <a:pt x="785" y="593"/>
                </a:lnTo>
                <a:lnTo>
                  <a:pt x="763" y="603"/>
                </a:lnTo>
                <a:lnTo>
                  <a:pt x="737" y="611"/>
                </a:lnTo>
                <a:lnTo>
                  <a:pt x="707" y="615"/>
                </a:lnTo>
                <a:lnTo>
                  <a:pt x="680" y="615"/>
                </a:lnTo>
                <a:lnTo>
                  <a:pt x="654" y="611"/>
                </a:lnTo>
                <a:lnTo>
                  <a:pt x="622" y="600"/>
                </a:lnTo>
                <a:lnTo>
                  <a:pt x="603" y="590"/>
                </a:lnTo>
                <a:lnTo>
                  <a:pt x="586" y="603"/>
                </a:lnTo>
                <a:lnTo>
                  <a:pt x="567" y="611"/>
                </a:lnTo>
                <a:lnTo>
                  <a:pt x="545" y="618"/>
                </a:lnTo>
                <a:lnTo>
                  <a:pt x="513" y="624"/>
                </a:lnTo>
                <a:lnTo>
                  <a:pt x="480" y="622"/>
                </a:lnTo>
                <a:lnTo>
                  <a:pt x="445" y="616"/>
                </a:lnTo>
                <a:lnTo>
                  <a:pt x="419" y="606"/>
                </a:lnTo>
                <a:lnTo>
                  <a:pt x="394" y="590"/>
                </a:lnTo>
                <a:lnTo>
                  <a:pt x="380" y="573"/>
                </a:lnTo>
                <a:lnTo>
                  <a:pt x="354" y="579"/>
                </a:lnTo>
                <a:lnTo>
                  <a:pt x="324" y="583"/>
                </a:lnTo>
                <a:lnTo>
                  <a:pt x="288" y="581"/>
                </a:lnTo>
                <a:lnTo>
                  <a:pt x="257" y="574"/>
                </a:lnTo>
                <a:lnTo>
                  <a:pt x="234" y="563"/>
                </a:lnTo>
                <a:lnTo>
                  <a:pt x="214" y="551"/>
                </a:lnTo>
                <a:lnTo>
                  <a:pt x="198" y="534"/>
                </a:lnTo>
                <a:lnTo>
                  <a:pt x="194" y="517"/>
                </a:lnTo>
                <a:lnTo>
                  <a:pt x="177" y="521"/>
                </a:lnTo>
                <a:lnTo>
                  <a:pt x="148" y="522"/>
                </a:lnTo>
                <a:lnTo>
                  <a:pt x="116" y="517"/>
                </a:lnTo>
                <a:lnTo>
                  <a:pt x="84" y="505"/>
                </a:lnTo>
                <a:lnTo>
                  <a:pt x="62" y="489"/>
                </a:lnTo>
                <a:lnTo>
                  <a:pt x="43" y="468"/>
                </a:lnTo>
                <a:lnTo>
                  <a:pt x="32" y="445"/>
                </a:lnTo>
                <a:lnTo>
                  <a:pt x="28" y="416"/>
                </a:lnTo>
                <a:lnTo>
                  <a:pt x="30" y="396"/>
                </a:lnTo>
                <a:lnTo>
                  <a:pt x="40" y="366"/>
                </a:lnTo>
                <a:lnTo>
                  <a:pt x="17" y="349"/>
                </a:lnTo>
                <a:lnTo>
                  <a:pt x="6" y="328"/>
                </a:lnTo>
                <a:lnTo>
                  <a:pt x="0" y="304"/>
                </a:lnTo>
                <a:lnTo>
                  <a:pt x="0" y="280"/>
                </a:lnTo>
                <a:lnTo>
                  <a:pt x="7" y="254"/>
                </a:lnTo>
                <a:lnTo>
                  <a:pt x="22" y="234"/>
                </a:lnTo>
                <a:lnTo>
                  <a:pt x="47" y="213"/>
                </a:lnTo>
                <a:lnTo>
                  <a:pt x="73" y="197"/>
                </a:lnTo>
                <a:lnTo>
                  <a:pt x="104" y="182"/>
                </a:lnTo>
                <a:lnTo>
                  <a:pt x="143" y="172"/>
                </a:lnTo>
                <a:lnTo>
                  <a:pt x="180" y="166"/>
                </a:lnTo>
                <a:lnTo>
                  <a:pt x="198" y="164"/>
                </a:lnTo>
                <a:lnTo>
                  <a:pt x="199" y="148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66258" name="Rectangle 266257"/>
          <p:cNvSpPr>
            <a:spLocks noChangeArrowheads="1"/>
          </p:cNvSpPr>
          <p:nvPr/>
        </p:nvSpPr>
        <p:spPr bwMode="auto">
          <a:xfrm>
            <a:off x="1752600" y="2925763"/>
            <a:ext cx="719138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chemeClr val="tx1">
                    <a:alpha val="100000"/>
                  </a:schemeClr>
                </a:solidFill>
                <a:latin typeface="Arial"/>
              </a:rPr>
              <a:t>Testing</a:t>
            </a:r>
          </a:p>
        </p:txBody>
      </p:sp>
      <p:sp>
        <p:nvSpPr>
          <p:cNvPr id="266259" name="Rectangle 266258"/>
          <p:cNvSpPr>
            <a:spLocks noChangeArrowheads="1"/>
          </p:cNvSpPr>
          <p:nvPr/>
        </p:nvSpPr>
        <p:spPr bwMode="auto">
          <a:xfrm>
            <a:off x="893763" y="962025"/>
            <a:ext cx="2058987" cy="366713"/>
          </a:xfrm>
          <a:prstGeom prst="rect">
            <a:avLst/>
          </a:prstGeom>
          <a:gradFill rotWithShape="1"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chemeClr val="tx1">
                    <a:alpha val="100000"/>
                  </a:schemeClr>
                </a:solidFill>
                <a:latin typeface="+mj-lt"/>
                <a:cs typeface="+mn-cs"/>
              </a:rPr>
              <a:t>The Spiral Model</a:t>
            </a:r>
          </a:p>
        </p:txBody>
      </p:sp>
      <p:sp>
        <p:nvSpPr>
          <p:cNvPr id="266260" name="Shape 266259"/>
          <p:cNvSpPr>
            <a:spLocks/>
          </p:cNvSpPr>
          <p:nvPr/>
        </p:nvSpPr>
        <p:spPr bwMode="auto">
          <a:xfrm>
            <a:off x="2974975" y="2438400"/>
            <a:ext cx="2971800" cy="2286000"/>
          </a:xfrm>
          <a:custGeom>
            <a:avLst/>
            <a:gdLst>
              <a:gd name="T0" fmla="*/ 960 w 1872"/>
              <a:gd name="T1" fmla="*/ 0 h 1440"/>
              <a:gd name="T2" fmla="*/ 924 w 1872"/>
              <a:gd name="T3" fmla="*/ 12 h 1440"/>
              <a:gd name="T4" fmla="*/ 852 w 1872"/>
              <a:gd name="T5" fmla="*/ 48 h 1440"/>
              <a:gd name="T6" fmla="*/ 780 w 1872"/>
              <a:gd name="T7" fmla="*/ 60 h 1440"/>
              <a:gd name="T8" fmla="*/ 696 w 1872"/>
              <a:gd name="T9" fmla="*/ 96 h 1440"/>
              <a:gd name="T10" fmla="*/ 0 w 1872"/>
              <a:gd name="T11" fmla="*/ 336 h 1440"/>
              <a:gd name="T12" fmla="*/ 144 w 1872"/>
              <a:gd name="T13" fmla="*/ 1392 h 1440"/>
              <a:gd name="T14" fmla="*/ 1536 w 1872"/>
              <a:gd name="T15" fmla="*/ 1440 h 1440"/>
              <a:gd name="T16" fmla="*/ 1872 w 1872"/>
              <a:gd name="T17" fmla="*/ 432 h 1440"/>
              <a:gd name="T18" fmla="*/ 1008 w 1872"/>
              <a:gd name="T19" fmla="*/ 240 h 1440"/>
              <a:gd name="T20" fmla="*/ 336 w 1872"/>
              <a:gd name="T21" fmla="*/ 480 h 1440"/>
              <a:gd name="T22" fmla="*/ 336 w 1872"/>
              <a:gd name="T23" fmla="*/ 1152 h 1440"/>
              <a:gd name="T24" fmla="*/ 1344 w 1872"/>
              <a:gd name="T25" fmla="*/ 1248 h 1440"/>
              <a:gd name="T26" fmla="*/ 1536 w 1872"/>
              <a:gd name="T27" fmla="*/ 624 h 1440"/>
              <a:gd name="T28" fmla="*/ 973 w 1872"/>
              <a:gd name="T29" fmla="*/ 502 h 1440"/>
              <a:gd name="T30" fmla="*/ 576 w 1872"/>
              <a:gd name="T31" fmla="*/ 672 h 1440"/>
              <a:gd name="T32" fmla="*/ 576 w 1872"/>
              <a:gd name="T33" fmla="*/ 960 h 1440"/>
              <a:gd name="T34" fmla="*/ 1056 w 1872"/>
              <a:gd name="T35" fmla="*/ 1008 h 1440"/>
              <a:gd name="T36" fmla="*/ 1248 w 1872"/>
              <a:gd name="T37" fmla="*/ 768 h 14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72"/>
              <a:gd name="T58" fmla="*/ 0 h 1440"/>
              <a:gd name="T59" fmla="*/ 1872 w 1872"/>
              <a:gd name="T60" fmla="*/ 1440 h 14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72" h="1440">
                <a:moveTo>
                  <a:pt x="960" y="0"/>
                </a:moveTo>
                <a:lnTo>
                  <a:pt x="924" y="12"/>
                </a:lnTo>
                <a:lnTo>
                  <a:pt x="852" y="48"/>
                </a:lnTo>
                <a:lnTo>
                  <a:pt x="780" y="60"/>
                </a:lnTo>
                <a:lnTo>
                  <a:pt x="696" y="96"/>
                </a:lnTo>
                <a:lnTo>
                  <a:pt x="0" y="336"/>
                </a:lnTo>
                <a:lnTo>
                  <a:pt x="144" y="1392"/>
                </a:lnTo>
                <a:lnTo>
                  <a:pt x="1536" y="1440"/>
                </a:lnTo>
                <a:lnTo>
                  <a:pt x="1872" y="432"/>
                </a:lnTo>
                <a:lnTo>
                  <a:pt x="1008" y="240"/>
                </a:lnTo>
                <a:lnTo>
                  <a:pt x="336" y="480"/>
                </a:lnTo>
                <a:lnTo>
                  <a:pt x="336" y="1152"/>
                </a:lnTo>
                <a:lnTo>
                  <a:pt x="1344" y="1248"/>
                </a:lnTo>
                <a:lnTo>
                  <a:pt x="1536" y="624"/>
                </a:lnTo>
                <a:lnTo>
                  <a:pt x="973" y="502"/>
                </a:lnTo>
                <a:lnTo>
                  <a:pt x="576" y="672"/>
                </a:lnTo>
                <a:lnTo>
                  <a:pt x="576" y="960"/>
                </a:lnTo>
                <a:lnTo>
                  <a:pt x="1056" y="1008"/>
                </a:lnTo>
                <a:lnTo>
                  <a:pt x="1248" y="768"/>
                </a:lnTo>
              </a:path>
            </a:pathLst>
          </a:custGeom>
          <a:noFill/>
          <a:ln w="55000" cmpd="thickThin">
            <a:solidFill>
              <a:schemeClr val="accent2"/>
            </a:solidFill>
            <a:miter lim="800000"/>
            <a:headEnd type="triangle" w="med" len="med"/>
            <a:tailEnd/>
          </a:ln>
          <a:effectLst>
            <a:outerShdw blurRad="63500"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Lucida Sans Unicode" charset="0"/>
              <a:ea typeface="Arial" charset="0"/>
            </a:endParaRPr>
          </a:p>
        </p:txBody>
      </p:sp>
      <p:sp>
        <p:nvSpPr>
          <p:cNvPr id="39952" name="Straight Connector 266260"/>
          <p:cNvSpPr>
            <a:spLocks noChangeShapeType="1"/>
          </p:cNvSpPr>
          <p:nvPr/>
        </p:nvSpPr>
        <p:spPr bwMode="auto">
          <a:xfrm>
            <a:off x="4572000" y="3505200"/>
            <a:ext cx="381000" cy="1524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39953" name="Straight Arrow Connector 266261"/>
          <p:cNvCxnSpPr>
            <a:cxnSpLocks noChangeShapeType="1"/>
            <a:stCxn id="39952" idx="1"/>
            <a:endCxn id="39952" idx="1"/>
          </p:cNvCxnSpPr>
          <p:nvPr/>
        </p:nvCxnSpPr>
        <p:spPr bwMode="auto">
          <a:xfrm>
            <a:off x="4953000" y="3683000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939-1B60-4270-9680-390E3DB8844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67200" y="60960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have macro and micro iterations but needs to </a:t>
            </a:r>
            <a:r>
              <a:rPr lang="en-US" b="1" dirty="0" smtClean="0"/>
              <a:t>converge towards a solution</a:t>
            </a:r>
          </a:p>
          <a:p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pPr eaLnBrk="1" hangingPunct="1"/>
            <a:r>
              <a:rPr lang="en-US">
                <a:latin typeface="Gill Sans" charset="0"/>
                <a:ea typeface="ヒラギノ角ゴ Pro W3" charset="0"/>
              </a:rPr>
              <a:t>Scrum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60070" y="4789170"/>
            <a:ext cx="1508760" cy="560070"/>
            <a:chOff x="0" y="0"/>
            <a:chExt cx="1056" cy="392"/>
          </a:xfrm>
        </p:grpSpPr>
        <p:pic>
          <p:nvPicPr>
            <p:cNvPr id="655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5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76" name="Rectangle 4"/>
            <p:cNvSpPr>
              <a:spLocks/>
            </p:cNvSpPr>
            <p:nvPr/>
          </p:nvSpPr>
          <p:spPr bwMode="auto">
            <a:xfrm>
              <a:off x="335" y="122"/>
              <a:ext cx="61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Cancel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34390" y="4389120"/>
            <a:ext cx="1508760" cy="560070"/>
            <a:chOff x="0" y="0"/>
            <a:chExt cx="1056" cy="392"/>
          </a:xfrm>
        </p:grpSpPr>
        <p:pic>
          <p:nvPicPr>
            <p:cNvPr id="65573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5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74" name="Rectangle 7"/>
            <p:cNvSpPr>
              <a:spLocks/>
            </p:cNvSpPr>
            <p:nvPr/>
          </p:nvSpPr>
          <p:spPr bwMode="auto">
            <a:xfrm>
              <a:off x="230" y="122"/>
              <a:ext cx="79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Gift wrap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60070" y="3977640"/>
            <a:ext cx="1508760" cy="560070"/>
            <a:chOff x="0" y="0"/>
            <a:chExt cx="1056" cy="392"/>
          </a:xfrm>
        </p:grpSpPr>
        <p:pic>
          <p:nvPicPr>
            <p:cNvPr id="65571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5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72" name="Rectangle 10"/>
            <p:cNvSpPr>
              <a:spLocks/>
            </p:cNvSpPr>
            <p:nvPr/>
          </p:nvSpPr>
          <p:spPr bwMode="auto">
            <a:xfrm>
              <a:off x="331" y="122"/>
              <a:ext cx="59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Return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160520" y="1691640"/>
            <a:ext cx="2548890" cy="2137410"/>
            <a:chOff x="0" y="0"/>
            <a:chExt cx="1784" cy="1496"/>
          </a:xfrm>
        </p:grpSpPr>
        <p:pic>
          <p:nvPicPr>
            <p:cNvPr id="65569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84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70" name="Rectangle 13"/>
            <p:cNvSpPr>
              <a:spLocks/>
            </p:cNvSpPr>
            <p:nvPr/>
          </p:nvSpPr>
          <p:spPr bwMode="auto">
            <a:xfrm>
              <a:off x="401" y="371"/>
              <a:ext cx="900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Sprint</a:t>
              </a:r>
            </a:p>
            <a:p>
              <a:r>
                <a:rPr lang="en-US" sz="2200">
                  <a:solidFill>
                    <a:srgbClr val="FF0000"/>
                  </a:solidFill>
                </a:rPr>
                <a:t>2</a:t>
              </a:r>
              <a:r>
                <a:rPr lang="en-US" sz="2200"/>
                <a:t>-4 weeks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948690" y="2803208"/>
            <a:ext cx="1513046" cy="900112"/>
            <a:chOff x="0" y="18"/>
            <a:chExt cx="1059" cy="630"/>
          </a:xfrm>
        </p:grpSpPr>
        <p:pic>
          <p:nvPicPr>
            <p:cNvPr id="65566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6"/>
              <a:ext cx="105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67" name="Rectangle 16"/>
            <p:cNvSpPr>
              <a:spLocks/>
            </p:cNvSpPr>
            <p:nvPr/>
          </p:nvSpPr>
          <p:spPr bwMode="auto">
            <a:xfrm>
              <a:off x="331" y="378"/>
              <a:ext cx="59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Return</a:t>
              </a:r>
            </a:p>
          </p:txBody>
        </p:sp>
        <p:sp>
          <p:nvSpPr>
            <p:cNvPr id="65568" name="Rectangle 17"/>
            <p:cNvSpPr>
              <a:spLocks/>
            </p:cNvSpPr>
            <p:nvPr/>
          </p:nvSpPr>
          <p:spPr bwMode="auto">
            <a:xfrm>
              <a:off x="115" y="18"/>
              <a:ext cx="944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Sprint goal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526030" y="3268980"/>
            <a:ext cx="1990249" cy="1120140"/>
            <a:chOff x="0" y="0"/>
            <a:chExt cx="1393" cy="784"/>
          </a:xfrm>
        </p:grpSpPr>
        <p:pic>
          <p:nvPicPr>
            <p:cNvPr id="65564" name="Picture 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4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65" name="Rectangle 20"/>
            <p:cNvSpPr>
              <a:spLocks/>
            </p:cNvSpPr>
            <p:nvPr/>
          </p:nvSpPr>
          <p:spPr bwMode="auto">
            <a:xfrm>
              <a:off x="321" y="288"/>
              <a:ext cx="1072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/>
                <a:t>Sprint backlog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506528" y="2937510"/>
            <a:ext cx="2587675" cy="1573054"/>
            <a:chOff x="53" y="0"/>
            <a:chExt cx="1810" cy="1101"/>
          </a:xfrm>
        </p:grpSpPr>
        <p:pic>
          <p:nvPicPr>
            <p:cNvPr id="65562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" y="0"/>
              <a:ext cx="928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63" name="Rectangle 23"/>
            <p:cNvSpPr>
              <a:spLocks/>
            </p:cNvSpPr>
            <p:nvPr/>
          </p:nvSpPr>
          <p:spPr bwMode="auto">
            <a:xfrm>
              <a:off x="53" y="627"/>
              <a:ext cx="1810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Potentially shippable</a:t>
              </a:r>
            </a:p>
            <a:p>
              <a:r>
                <a:rPr lang="en-US" sz="2200"/>
                <a:t>product increment</a:t>
              </a:r>
            </a:p>
          </p:txBody>
        </p:sp>
      </p:grpSp>
      <p:sp>
        <p:nvSpPr>
          <p:cNvPr id="65546" name="Rectangle 24"/>
          <p:cNvSpPr>
            <a:spLocks/>
          </p:cNvSpPr>
          <p:nvPr/>
        </p:nvSpPr>
        <p:spPr bwMode="auto">
          <a:xfrm>
            <a:off x="1134428" y="5307867"/>
            <a:ext cx="97243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200"/>
              <a:t>Product</a:t>
            </a:r>
          </a:p>
          <a:p>
            <a:r>
              <a:rPr lang="en-US" sz="2200"/>
              <a:t>backlog</a:t>
            </a:r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2594610" y="4789170"/>
            <a:ext cx="1508760" cy="560070"/>
            <a:chOff x="0" y="0"/>
            <a:chExt cx="1056" cy="392"/>
          </a:xfrm>
        </p:grpSpPr>
        <p:pic>
          <p:nvPicPr>
            <p:cNvPr id="65560" name="Picture 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5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61" name="Rectangle 27"/>
            <p:cNvSpPr>
              <a:spLocks/>
            </p:cNvSpPr>
            <p:nvPr/>
          </p:nvSpPr>
          <p:spPr bwMode="auto">
            <a:xfrm>
              <a:off x="246" y="122"/>
              <a:ext cx="79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Coupons</a:t>
              </a:r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560070" y="4789170"/>
            <a:ext cx="1508760" cy="560070"/>
            <a:chOff x="0" y="0"/>
            <a:chExt cx="1056" cy="392"/>
          </a:xfrm>
        </p:grpSpPr>
        <p:pic>
          <p:nvPicPr>
            <p:cNvPr id="65558" name="Picture 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5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59" name="Rectangle 30"/>
            <p:cNvSpPr>
              <a:spLocks/>
            </p:cNvSpPr>
            <p:nvPr/>
          </p:nvSpPr>
          <p:spPr bwMode="auto">
            <a:xfrm>
              <a:off x="230" y="122"/>
              <a:ext cx="79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Gift wrap</a:t>
              </a:r>
            </a:p>
          </p:txBody>
        </p:sp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834390" y="4389120"/>
            <a:ext cx="1508760" cy="560070"/>
            <a:chOff x="0" y="0"/>
            <a:chExt cx="1056" cy="392"/>
          </a:xfrm>
        </p:grpSpPr>
        <p:pic>
          <p:nvPicPr>
            <p:cNvPr id="65556" name="Picture 3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5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57" name="Rectangle 33"/>
            <p:cNvSpPr>
              <a:spLocks/>
            </p:cNvSpPr>
            <p:nvPr/>
          </p:nvSpPr>
          <p:spPr bwMode="auto">
            <a:xfrm>
              <a:off x="246" y="122"/>
              <a:ext cx="79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Coupons</a:t>
              </a:r>
            </a:p>
          </p:txBody>
        </p: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560070" y="3977640"/>
            <a:ext cx="1508760" cy="560070"/>
            <a:chOff x="0" y="0"/>
            <a:chExt cx="1056" cy="392"/>
          </a:xfrm>
        </p:grpSpPr>
        <p:pic>
          <p:nvPicPr>
            <p:cNvPr id="65554" name="Picture 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5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55" name="Rectangle 36"/>
            <p:cNvSpPr>
              <a:spLocks/>
            </p:cNvSpPr>
            <p:nvPr/>
          </p:nvSpPr>
          <p:spPr bwMode="auto">
            <a:xfrm>
              <a:off x="335" y="122"/>
              <a:ext cx="61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Cancel</a:t>
              </a:r>
            </a:p>
          </p:txBody>
        </p:sp>
      </p:grp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4354830" y="791528"/>
            <a:ext cx="1223010" cy="1334452"/>
            <a:chOff x="0" y="18"/>
            <a:chExt cx="856" cy="934"/>
          </a:xfrm>
        </p:grpSpPr>
        <p:pic>
          <p:nvPicPr>
            <p:cNvPr id="65552" name="Picture 3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4"/>
              <a:ext cx="856" cy="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53" name="Rectangle 39"/>
            <p:cNvSpPr>
              <a:spLocks/>
            </p:cNvSpPr>
            <p:nvPr/>
          </p:nvSpPr>
          <p:spPr bwMode="auto">
            <a:xfrm>
              <a:off x="86" y="18"/>
              <a:ext cx="768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200"/>
                <a:t>24 hours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8818543"/>
      </p:ext>
    </p:extLst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21-12-01 at 10.15.10 AM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" r="537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Test-Driven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939-1B60-4270-9680-390E3DB884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1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5422208" cy="38061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Comic Sans MS" charset="0"/>
                <a:ea typeface="ＭＳ Ｐゴシック" charset="0"/>
                <a:cs typeface="ＭＳ Ｐゴシック" charset="0"/>
              </a:rPr>
              <a:t>A Use </a:t>
            </a:r>
            <a:r>
              <a:rPr lang="en-GB" dirty="0">
                <a:latin typeface="Comic Sans MS" charset="0"/>
                <a:ea typeface="ＭＳ Ｐゴシック" charset="0"/>
                <a:cs typeface="ＭＳ Ｐゴシック" charset="0"/>
              </a:rPr>
              <a:t>Case </a:t>
            </a:r>
            <a:r>
              <a:rPr lang="en-GB" dirty="0" smtClean="0">
                <a:latin typeface="Comic Sans MS" charset="0"/>
                <a:ea typeface="ＭＳ Ｐゴシック" charset="0"/>
                <a:cs typeface="ＭＳ Ｐゴシック" charset="0"/>
              </a:rPr>
              <a:t>and its Scenario Graph</a:t>
            </a:r>
            <a:endParaRPr lang="en-GB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464496" cy="4970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>
                <a:latin typeface="Comic Sans MS" charset="0"/>
                <a:ea typeface="ＭＳ Ｐゴシック" charset="0"/>
                <a:cs typeface="ＭＳ Ｐゴシック" charset="0"/>
              </a:rPr>
              <a:t>Title</a:t>
            </a: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: User login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>
                <a:latin typeface="Comic Sans MS" charset="0"/>
                <a:ea typeface="ＭＳ Ｐゴシック" charset="0"/>
                <a:cs typeface="ＭＳ Ｐゴシック" charset="0"/>
              </a:rPr>
              <a:t>Actors</a:t>
            </a: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: User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>
                <a:latin typeface="Comic Sans MS" charset="0"/>
                <a:ea typeface="ＭＳ Ｐゴシック" charset="0"/>
                <a:cs typeface="ＭＳ Ｐゴシック" charset="0"/>
              </a:rPr>
              <a:t>Precondition</a:t>
            </a: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: System is ON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User inserts a card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System asks for personal identification number (PIN)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User types PIN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System validates user identification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System displays a welcome message to user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System gives access to accounts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err="1">
                <a:latin typeface="Comic Sans MS" charset="0"/>
                <a:ea typeface="ＭＳ Ｐゴシック" charset="0"/>
                <a:cs typeface="ＭＳ Ｐゴシック" charset="0"/>
              </a:rPr>
              <a:t>Postcondition</a:t>
            </a: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: User is logged 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b="1" dirty="0" smtClean="0">
                <a:latin typeface="Comic Sans MS" charset="0"/>
                <a:ea typeface="ＭＳ Ｐゴシック" charset="0"/>
                <a:cs typeface="ＭＳ Ｐゴシック" charset="0"/>
              </a:rPr>
              <a:t>Alternatives</a:t>
            </a: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1a:  Card is not valid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1a.1: System emits alarm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1a.2: System ejects card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4a: User identification is invalid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     AND number of attempts &lt; 4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4a.1 Ask for PIN again and go back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4b: User identification is invalid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    AND number of attempts </a:t>
            </a:r>
            <a:r>
              <a:rPr lang="en-CA" sz="1600" dirty="0">
                <a:latin typeface="Comic Sans MS" charset="0"/>
                <a:ea typeface="ＭＳ Ｐゴシック" charset="0"/>
                <a:cs typeface="ＭＳ Ｐゴシック" charset="0"/>
              </a:rPr>
              <a:t>≥</a:t>
            </a: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4b.1: System emits alarm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600" dirty="0">
                <a:latin typeface="Comic Sans MS" charset="0"/>
                <a:ea typeface="ＭＳ Ｐゴシック" charset="0"/>
                <a:cs typeface="ＭＳ Ｐゴシック" charset="0"/>
              </a:rPr>
              <a:t>4b.2: System ejects card</a:t>
            </a:r>
          </a:p>
          <a:p>
            <a:pPr eaLnBrk="1" hangingPunct="1">
              <a:lnSpc>
                <a:spcPct val="80000"/>
              </a:lnSpc>
            </a:pPr>
            <a:endParaRPr lang="en-GB" sz="1800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6838950" y="1916113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5902325" y="2420938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6838950" y="2565400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5902325" y="3211513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6913563" y="1484313"/>
            <a:ext cx="179387" cy="1444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6838950" y="3211513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838950" y="3860800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6838950" y="4437063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6838950" y="5084763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5902325" y="4437063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50" name="AutoShape 14"/>
          <p:cNvCxnSpPr>
            <a:cxnSpLocks noChangeShapeType="1"/>
            <a:stCxn id="39944" idx="4"/>
            <a:endCxn id="39940" idx="0"/>
          </p:cNvCxnSpPr>
          <p:nvPr/>
        </p:nvCxnSpPr>
        <p:spPr bwMode="auto">
          <a:xfrm>
            <a:off x="7004050" y="1628775"/>
            <a:ext cx="15875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1" name="AutoShape 15"/>
          <p:cNvCxnSpPr>
            <a:cxnSpLocks noChangeShapeType="1"/>
            <a:stCxn id="39940" idx="4"/>
            <a:endCxn id="39942" idx="0"/>
          </p:cNvCxnSpPr>
          <p:nvPr/>
        </p:nvCxnSpPr>
        <p:spPr bwMode="auto">
          <a:xfrm>
            <a:off x="7019925" y="2205038"/>
            <a:ext cx="0" cy="3603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AutoShape 16"/>
          <p:cNvCxnSpPr>
            <a:cxnSpLocks noChangeShapeType="1"/>
            <a:stCxn id="39942" idx="4"/>
            <a:endCxn id="39945" idx="0"/>
          </p:cNvCxnSpPr>
          <p:nvPr/>
        </p:nvCxnSpPr>
        <p:spPr bwMode="auto">
          <a:xfrm>
            <a:off x="7019925" y="2854325"/>
            <a:ext cx="0" cy="3571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17"/>
          <p:cNvCxnSpPr>
            <a:cxnSpLocks noChangeShapeType="1"/>
            <a:stCxn id="39945" idx="4"/>
            <a:endCxn id="39946" idx="0"/>
          </p:cNvCxnSpPr>
          <p:nvPr/>
        </p:nvCxnSpPr>
        <p:spPr bwMode="auto">
          <a:xfrm>
            <a:off x="7019925" y="3500438"/>
            <a:ext cx="0" cy="3603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18"/>
          <p:cNvCxnSpPr>
            <a:cxnSpLocks noChangeShapeType="1"/>
            <a:stCxn id="39946" idx="4"/>
            <a:endCxn id="39947" idx="0"/>
          </p:cNvCxnSpPr>
          <p:nvPr/>
        </p:nvCxnSpPr>
        <p:spPr bwMode="auto">
          <a:xfrm>
            <a:off x="7019925" y="4149725"/>
            <a:ext cx="0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AutoShape 19"/>
          <p:cNvCxnSpPr>
            <a:cxnSpLocks noChangeShapeType="1"/>
            <a:stCxn id="39947" idx="4"/>
            <a:endCxn id="39948" idx="0"/>
          </p:cNvCxnSpPr>
          <p:nvPr/>
        </p:nvCxnSpPr>
        <p:spPr bwMode="auto">
          <a:xfrm>
            <a:off x="7019925" y="4725988"/>
            <a:ext cx="0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AutoShape 20"/>
          <p:cNvCxnSpPr>
            <a:cxnSpLocks noChangeShapeType="1"/>
            <a:stCxn id="39940" idx="2"/>
            <a:endCxn id="39941" idx="0"/>
          </p:cNvCxnSpPr>
          <p:nvPr/>
        </p:nvCxnSpPr>
        <p:spPr bwMode="auto">
          <a:xfrm rot="10800000" flipV="1">
            <a:off x="6083300" y="2060575"/>
            <a:ext cx="755650" cy="360363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21"/>
          <p:cNvCxnSpPr>
            <a:cxnSpLocks noChangeShapeType="1"/>
            <a:stCxn id="39941" idx="4"/>
            <a:endCxn id="39943" idx="0"/>
          </p:cNvCxnSpPr>
          <p:nvPr/>
        </p:nvCxnSpPr>
        <p:spPr bwMode="auto">
          <a:xfrm>
            <a:off x="6083300" y="2709863"/>
            <a:ext cx="0" cy="501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8" name="AutoShape 22"/>
          <p:cNvCxnSpPr>
            <a:cxnSpLocks noChangeShapeType="1"/>
            <a:stCxn id="39946" idx="2"/>
            <a:endCxn id="39949" idx="0"/>
          </p:cNvCxnSpPr>
          <p:nvPr/>
        </p:nvCxnSpPr>
        <p:spPr bwMode="auto">
          <a:xfrm rot="10800000" flipV="1">
            <a:off x="6083300" y="4005263"/>
            <a:ext cx="755650" cy="4318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5902325" y="5084763"/>
            <a:ext cx="360363" cy="288925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60" name="AutoShape 24"/>
          <p:cNvCxnSpPr>
            <a:cxnSpLocks noChangeShapeType="1"/>
            <a:stCxn id="39949" idx="4"/>
            <a:endCxn id="39959" idx="0"/>
          </p:cNvCxnSpPr>
          <p:nvPr/>
        </p:nvCxnSpPr>
        <p:spPr bwMode="auto">
          <a:xfrm>
            <a:off x="6083300" y="4725988"/>
            <a:ext cx="0" cy="358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7199313" y="1671638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1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7199313" y="2854325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3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7199313" y="35242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4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199313" y="4149725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5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199313" y="474821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6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6191250" y="2205038"/>
            <a:ext cx="579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1a.1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6248400" y="4149725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4b.1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7199313" y="2205038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2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5364163" y="2686050"/>
            <a:ext cx="579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1a.2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5364163" y="4725988"/>
            <a:ext cx="579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4a.2</a:t>
            </a:r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6913563" y="5156200"/>
            <a:ext cx="179387" cy="14446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auto">
          <a:xfrm>
            <a:off x="6011863" y="5156200"/>
            <a:ext cx="179387" cy="14446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5624513" y="1479550"/>
            <a:ext cx="1133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1a:</a:t>
            </a:r>
            <a:r>
              <a:rPr lang="en-CA" sz="1600">
                <a:latin typeface="Arial" charset="0"/>
              </a:rPr>
              <a:t> card is</a:t>
            </a:r>
            <a:br>
              <a:rPr lang="en-CA" sz="1600">
                <a:latin typeface="Arial" charset="0"/>
              </a:rPr>
            </a:br>
            <a:r>
              <a:rPr lang="en-CA" sz="1600">
                <a:latin typeface="Arial" charset="0"/>
              </a:rPr>
              <a:t>not valid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4775200" y="3568700"/>
            <a:ext cx="1698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4b:</a:t>
            </a:r>
            <a:r>
              <a:rPr lang="en-CA" sz="1600">
                <a:latin typeface="Arial" charset="0"/>
              </a:rPr>
              <a:t>PIN invalid</a:t>
            </a:r>
          </a:p>
          <a:p>
            <a:pPr eaLnBrk="1" hangingPunct="1"/>
            <a:r>
              <a:rPr lang="en-CA" sz="1600">
                <a:latin typeface="Arial" charset="0"/>
              </a:rPr>
              <a:t>and attempts </a:t>
            </a:r>
            <a:r>
              <a:rPr lang="en-CA" sz="1600">
                <a:latin typeface="Arial" charset="0"/>
                <a:cs typeface="Arial" charset="0"/>
              </a:rPr>
              <a:t>≥ 4</a:t>
            </a: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7334250" y="3927475"/>
            <a:ext cx="1841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4a:</a:t>
            </a:r>
            <a:r>
              <a:rPr lang="en-CA" sz="1600">
                <a:latin typeface="Arial" charset="0"/>
              </a:rPr>
              <a:t>PIN invalid and</a:t>
            </a:r>
          </a:p>
          <a:p>
            <a:pPr eaLnBrk="1" hangingPunct="1"/>
            <a:r>
              <a:rPr lang="en-CA" sz="1600">
                <a:latin typeface="Arial" charset="0"/>
              </a:rPr>
              <a:t>attempts </a:t>
            </a:r>
            <a:r>
              <a:rPr lang="en-CA" sz="1600">
                <a:latin typeface="Arial" charset="0"/>
                <a:cs typeface="Arial" charset="0"/>
              </a:rPr>
              <a:t>&lt; 4</a:t>
            </a:r>
          </a:p>
        </p:txBody>
      </p:sp>
      <p:cxnSp>
        <p:nvCxnSpPr>
          <p:cNvPr id="39976" name="AutoShape 40"/>
          <p:cNvCxnSpPr>
            <a:cxnSpLocks noChangeShapeType="1"/>
            <a:stCxn id="39946" idx="6"/>
            <a:endCxn id="39942" idx="6"/>
          </p:cNvCxnSpPr>
          <p:nvPr/>
        </p:nvCxnSpPr>
        <p:spPr bwMode="auto">
          <a:xfrm flipV="1">
            <a:off x="7199313" y="2709863"/>
            <a:ext cx="1587" cy="1295400"/>
          </a:xfrm>
          <a:prstGeom prst="curvedConnector3">
            <a:avLst>
              <a:gd name="adj1" fmla="val 85000032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8470900" y="3211513"/>
            <a:ext cx="579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600" b="1">
                <a:latin typeface="Arial" charset="0"/>
              </a:rPr>
              <a:t>4a.1</a:t>
            </a:r>
          </a:p>
        </p:txBody>
      </p:sp>
      <p:sp>
        <p:nvSpPr>
          <p:cNvPr id="39978" name="Oval 42"/>
          <p:cNvSpPr>
            <a:spLocks noChangeArrowheads="1"/>
          </p:cNvSpPr>
          <p:nvPr/>
        </p:nvSpPr>
        <p:spPr bwMode="auto">
          <a:xfrm>
            <a:off x="5976938" y="3284538"/>
            <a:ext cx="179387" cy="1444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458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648200" y="6400800"/>
            <a:ext cx="1981200" cy="365125"/>
          </a:xfrm>
          <a:noFill/>
        </p:spPr>
        <p:txBody>
          <a:bodyPr/>
          <a:lstStyle/>
          <a:p>
            <a:r>
              <a:rPr lang="en-US" dirty="0" smtClean="0"/>
              <a:t>Introduction to Software Testing, Edition 2 (</a:t>
            </a:r>
            <a:r>
              <a:rPr lang="en-US" dirty="0" err="1" smtClean="0"/>
              <a:t>Ch</a:t>
            </a:r>
            <a:r>
              <a:rPr lang="en-US" dirty="0" smtClean="0"/>
              <a:t> 07)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FA0A5A-B13C-4870-B4F4-864E13646B0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ATM Withdraw Activity Graph</a:t>
            </a:r>
          </a:p>
        </p:txBody>
      </p:sp>
      <p:graphicFrame>
        <p:nvGraphicFramePr>
          <p:cNvPr id="11270" name="Object 3"/>
          <p:cNvGraphicFramePr>
            <a:graphicFrameLocks noChangeAspect="1"/>
          </p:cNvGraphicFramePr>
          <p:nvPr/>
        </p:nvGraphicFramePr>
        <p:xfrm>
          <a:off x="865188" y="1069975"/>
          <a:ext cx="7413625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VISIO" r:id="rId4" imgW="7415784" imgH="5108448" progId="Visio.Drawing.11">
                  <p:embed/>
                </p:oleObj>
              </mc:Choice>
              <mc:Fallback>
                <p:oleObj name="VISIO" r:id="rId4" imgW="7415784" imgH="510844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1069975"/>
                        <a:ext cx="7413625" cy="52197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5868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21-12-01 at 10.30.37 AM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6" b="8236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Dependencies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A939-1B60-4270-9680-390E3DB884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46337011</TotalTime>
  <Pages>6</Pages>
  <Words>393</Words>
  <Application>Microsoft Macintosh PowerPoint</Application>
  <PresentationFormat>On-screen Show (4:3)</PresentationFormat>
  <Paragraphs>120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VISIO</vt:lpstr>
      <vt:lpstr>Where are we at? </vt:lpstr>
      <vt:lpstr>OO Development Overview</vt:lpstr>
      <vt:lpstr>Waterfall Development</vt:lpstr>
      <vt:lpstr>Incremental-Iterative Development</vt:lpstr>
      <vt:lpstr>Scrum</vt:lpstr>
      <vt:lpstr>Test-Driven Development</vt:lpstr>
      <vt:lpstr>A Use Case and its Scenario Graph</vt:lpstr>
      <vt:lpstr>ATM Withdraw Activity Graph</vt:lpstr>
      <vt:lpstr>Use Case Dependencies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J-P Corriveau;Dave Arnold</dc:creator>
  <cp:lastModifiedBy>jean-pierre corriveau</cp:lastModifiedBy>
  <cp:revision>154</cp:revision>
  <cp:lastPrinted>2014-01-03T12:49:29Z</cp:lastPrinted>
  <dcterms:created xsi:type="dcterms:W3CDTF">2014-09-05T14:37:04Z</dcterms:created>
  <dcterms:modified xsi:type="dcterms:W3CDTF">2021-12-01T15:33:44Z</dcterms:modified>
</cp:coreProperties>
</file>