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10"/>
  </p:notesMasterIdLst>
  <p:sldIdLst>
    <p:sldId id="256" r:id="rId2"/>
    <p:sldId id="276" r:id="rId3"/>
    <p:sldId id="266" r:id="rId4"/>
    <p:sldId id="267" r:id="rId5"/>
    <p:sldId id="277" r:id="rId6"/>
    <p:sldId id="268" r:id="rId7"/>
    <p:sldId id="269" r:id="rId8"/>
    <p:sldId id="27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3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73" d="100"/>
          <a:sy n="173" d="100"/>
        </p:scale>
        <p:origin x="-16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2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B955A-10CF-6F44-B05B-AC44EEFFE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98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57A03-D7F8-234B-93BE-875633FB058D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87C96-3BF5-9C48-9B97-4C11048A7B63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5486400" cy="4495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194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82588"/>
            <a:ext cx="4572000" cy="34290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BFB9A-7AA8-F746-AF00-32E49600BB6F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5486400" cy="4495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215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82588"/>
            <a:ext cx="4572000" cy="34290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3370B-4794-F44D-906B-541C2902C00F}" type="slidenum">
              <a:rPr lang="en-US"/>
              <a:pPr/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5486400" cy="4495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245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82588"/>
            <a:ext cx="4572000" cy="34290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AA381-1EEF-A045-92A4-126890C169FD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5486400" cy="4495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266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82588"/>
            <a:ext cx="4572000" cy="34290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2715EBDD-A874-E044-8691-F74B331A7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EAC1DD6B-DC28-0240-9F7B-1B27F8829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01D6A2E1-8C83-7A4B-A6DC-1650C0623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27530FFE-3917-D147-A2F3-A475BDBFA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85E98309-DA55-E449-A890-7CB26ABD6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6F85D1D1-0494-7144-B202-E88A5AAB5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BECDF5D7-0BDC-6542-86E6-55994AD46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187BC5C6-68B3-DA43-A50C-2EFF0E60E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E00971B9-3069-8943-A1DE-53817042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4A4D7EDC-7973-3040-8EA8-01E8CD926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A42AF141-59FC-3842-A264-98E6FD7A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 2, slide </a:t>
            </a:r>
            <a:fld id="{8B22EC98-B64F-DD42-B3EA-C8A1B4D46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477000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  <a:latin typeface="Verdana" charset="0"/>
              </a:defRPr>
            </a:lvl1pPr>
          </a:lstStyle>
          <a:p>
            <a:pPr>
              <a:defRPr/>
            </a:pPr>
            <a:r>
              <a:rPr lang="en-US"/>
              <a:t>(c) 2007 Mauro Pezzè &amp; Michal Young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Verdana" charset="0"/>
              </a:defRPr>
            </a:lvl1pPr>
          </a:lstStyle>
          <a:p>
            <a:pPr>
              <a:defRPr/>
            </a:pPr>
            <a:r>
              <a:rPr lang="en-US"/>
              <a:t> Ch 2, slide </a:t>
            </a:r>
            <a:fld id="{355F34BD-C57B-094C-BF3E-6439D5DD8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304800" y="640080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sm" len="sm"/>
          </a:ln>
          <a:effectLst/>
        </p:spPr>
        <p:txBody>
          <a:bodyPr wrap="none" anchor="b" anchorCtr="1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1" name="Picture 7" descr="book_cover_med.jpg                                             00218324Macintosh HD                   C10B0E68: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5853113"/>
            <a:ext cx="1004888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1A442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A442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A442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1A442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A4422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A442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A442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A442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A442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utability_theory_(computer_science)" TargetMode="External"/><Relationship Id="rId4" Type="http://schemas.openxmlformats.org/officeDocument/2006/relationships/hyperlink" Target="http://en.wikipedia.org/wiki/Computer_progra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2007 Mauro </a:t>
            </a:r>
            <a:r>
              <a:rPr lang="en-US" dirty="0" err="1" smtClean="0"/>
              <a:t>Pezzè</a:t>
            </a:r>
            <a:r>
              <a:rPr lang="en-US" dirty="0" smtClean="0"/>
              <a:t> &amp; Michal Young</a:t>
            </a:r>
          </a:p>
        </p:txBody>
      </p:sp>
      <p:sp>
        <p:nvSpPr>
          <p:cNvPr id="15364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Validation</a:t>
            </a:r>
            <a:r>
              <a:rPr lang="it-IT" dirty="0" smtClean="0"/>
              <a:t> and </a:t>
            </a:r>
            <a:r>
              <a:rPr lang="it-IT" dirty="0" err="1" smtClean="0"/>
              <a:t>Verification</a:t>
            </a:r>
            <a:endParaRPr lang="en-US" dirty="0" smtClean="0"/>
          </a:p>
        </p:txBody>
      </p:sp>
      <p:sp>
        <p:nvSpPr>
          <p:cNvPr id="15365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Committing to specific interpretations</a:t>
            </a:r>
          </a:p>
          <a:p>
            <a:pPr eaLnBrk="1" hangingPunct="1"/>
            <a:r>
              <a:rPr lang="en-US" dirty="0"/>
              <a:t>f</a:t>
            </a:r>
            <a:r>
              <a:rPr lang="en-US" dirty="0" smtClean="0"/>
              <a:t>or these two all-important terms</a:t>
            </a:r>
            <a:endParaRPr lang="en-US" dirty="0"/>
          </a:p>
        </p:txBody>
      </p:sp>
      <p:sp>
        <p:nvSpPr>
          <p:cNvPr id="15366" name="Rectangle 12"/>
          <p:cNvSpPr>
            <a:spLocks noChangeArrowheads="1"/>
          </p:cNvSpPr>
          <p:nvPr/>
        </p:nvSpPr>
        <p:spPr bwMode="auto">
          <a:xfrm>
            <a:off x="7812088" y="625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 anchor="b" anchorCtr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2007 Mauro </a:t>
            </a:r>
            <a:r>
              <a:rPr lang="en-US" dirty="0" err="1" smtClean="0"/>
              <a:t>Pezzè</a:t>
            </a:r>
            <a:r>
              <a:rPr lang="en-US" dirty="0" smtClean="0"/>
              <a:t> &amp; Michal Young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/>
              <a:t>Verification and validation</a:t>
            </a:r>
            <a:endParaRPr lang="en-US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Validation: </a:t>
            </a:r>
            <a:br>
              <a:rPr lang="en-US" dirty="0"/>
            </a:br>
            <a:r>
              <a:rPr lang="en-US" dirty="0"/>
              <a:t>does the software system meets the user's real needs?</a:t>
            </a:r>
          </a:p>
          <a:p>
            <a:pPr algn="ctr" eaLnBrk="1" hangingPunct="1">
              <a:buFontTx/>
              <a:buNone/>
            </a:pPr>
            <a:r>
              <a:rPr lang="it-IT" i="1" dirty="0"/>
              <a:t>are </a:t>
            </a:r>
            <a:r>
              <a:rPr lang="it-IT" i="1" dirty="0" err="1"/>
              <a:t>we</a:t>
            </a:r>
            <a:r>
              <a:rPr lang="it-IT" i="1" dirty="0"/>
              <a:t> building the right software? </a:t>
            </a:r>
          </a:p>
          <a:p>
            <a:pPr algn="ctr" eaLnBrk="1" hangingPunct="1">
              <a:buFontTx/>
              <a:buNone/>
            </a:pPr>
            <a:endParaRPr lang="en-US" i="1" dirty="0"/>
          </a:p>
          <a:p>
            <a:pPr eaLnBrk="1" hangingPunct="1"/>
            <a:r>
              <a:rPr lang="en-US" dirty="0"/>
              <a:t>Verification: </a:t>
            </a:r>
            <a:br>
              <a:rPr lang="en-US" dirty="0"/>
            </a:br>
            <a:r>
              <a:rPr lang="en-US" dirty="0"/>
              <a:t>does the software system </a:t>
            </a:r>
            <a:r>
              <a:rPr lang="en-US" dirty="0" smtClean="0"/>
              <a:t>meet </a:t>
            </a:r>
            <a:r>
              <a:rPr lang="en-US" dirty="0"/>
              <a:t>the requirements specifications?</a:t>
            </a:r>
          </a:p>
          <a:p>
            <a:pPr algn="ctr" eaLnBrk="1" hangingPunct="1">
              <a:buFontTx/>
              <a:buNone/>
            </a:pPr>
            <a:r>
              <a:rPr lang="en-US" dirty="0"/>
              <a:t> </a:t>
            </a:r>
            <a:r>
              <a:rPr lang="it-IT" i="1" dirty="0"/>
              <a:t>are </a:t>
            </a:r>
            <a:r>
              <a:rPr lang="it-IT" i="1" dirty="0" err="1"/>
              <a:t>we</a:t>
            </a:r>
            <a:r>
              <a:rPr lang="it-IT" i="1" dirty="0"/>
              <a:t> building the software right?</a:t>
            </a:r>
            <a:endParaRPr lang="en-US" i="1" dirty="0"/>
          </a:p>
          <a:p>
            <a:pPr eaLnBrk="1" hangingPunct="1"/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2007 Mauro </a:t>
            </a:r>
            <a:r>
              <a:rPr lang="en-US" dirty="0" err="1" smtClean="0"/>
              <a:t>Pezzè</a:t>
            </a:r>
            <a:r>
              <a:rPr lang="en-US" dirty="0" smtClean="0"/>
              <a:t> &amp; Michal Young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defTabSz="895350" eaLnBrk="1" hangingPunct="1"/>
            <a:r>
              <a:rPr lang="en-US"/>
              <a:t>Validation and Verification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3600450" y="1600200"/>
            <a:ext cx="4994275" cy="2133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Freeform 4"/>
          <p:cNvSpPr>
            <a:spLocks/>
          </p:cNvSpPr>
          <p:nvPr/>
        </p:nvSpPr>
        <p:spPr bwMode="auto">
          <a:xfrm>
            <a:off x="304800" y="1852613"/>
            <a:ext cx="2687638" cy="1511300"/>
          </a:xfrm>
          <a:custGeom>
            <a:avLst/>
            <a:gdLst>
              <a:gd name="T0" fmla="*/ 670361687 w 1693"/>
              <a:gd name="T1" fmla="*/ 322580000 h 952"/>
              <a:gd name="T2" fmla="*/ 438507269 w 1693"/>
              <a:gd name="T3" fmla="*/ 322580000 h 952"/>
              <a:gd name="T4" fmla="*/ 173891607 w 1693"/>
              <a:gd name="T5" fmla="*/ 496471575 h 952"/>
              <a:gd name="T6" fmla="*/ 115927209 w 1693"/>
              <a:gd name="T7" fmla="*/ 758567825 h 952"/>
              <a:gd name="T8" fmla="*/ 262096299 w 1693"/>
              <a:gd name="T9" fmla="*/ 965220638 h 952"/>
              <a:gd name="T10" fmla="*/ 146169090 w 1693"/>
              <a:gd name="T11" fmla="*/ 1081147825 h 952"/>
              <a:gd name="T12" fmla="*/ 27722518 w 1693"/>
              <a:gd name="T13" fmla="*/ 1315521563 h 952"/>
              <a:gd name="T14" fmla="*/ 85685328 w 1693"/>
              <a:gd name="T15" fmla="*/ 1607859688 h 952"/>
              <a:gd name="T16" fmla="*/ 320060697 w 1693"/>
              <a:gd name="T17" fmla="*/ 1754028750 h 952"/>
              <a:gd name="T18" fmla="*/ 554434478 w 1693"/>
              <a:gd name="T19" fmla="*/ 1723786875 h 952"/>
              <a:gd name="T20" fmla="*/ 612398876 w 1693"/>
              <a:gd name="T21" fmla="*/ 1607859688 h 952"/>
              <a:gd name="T22" fmla="*/ 584676359 w 1693"/>
              <a:gd name="T23" fmla="*/ 1869955938 h 952"/>
              <a:gd name="T24" fmla="*/ 700603568 w 1693"/>
              <a:gd name="T25" fmla="*/ 2104331263 h 952"/>
              <a:gd name="T26" fmla="*/ 962699867 w 1693"/>
              <a:gd name="T27" fmla="*/ 2147483647 h 952"/>
              <a:gd name="T28" fmla="*/ 1227317116 w 1693"/>
              <a:gd name="T29" fmla="*/ 2147483647 h 952"/>
              <a:gd name="T30" fmla="*/ 1459171534 w 1693"/>
              <a:gd name="T31" fmla="*/ 2132052188 h 952"/>
              <a:gd name="T32" fmla="*/ 1723787196 w 1693"/>
              <a:gd name="T33" fmla="*/ 2147483647 h 952"/>
              <a:gd name="T34" fmla="*/ 1955641614 w 1693"/>
              <a:gd name="T35" fmla="*/ 2147483647 h 952"/>
              <a:gd name="T36" fmla="*/ 2147483647 w 1693"/>
              <a:gd name="T37" fmla="*/ 2147483647 h 952"/>
              <a:gd name="T38" fmla="*/ 2147483647 w 1693"/>
              <a:gd name="T39" fmla="*/ 1958162200 h 952"/>
              <a:gd name="T40" fmla="*/ 2147483647 w 1693"/>
              <a:gd name="T41" fmla="*/ 2074089388 h 952"/>
              <a:gd name="T42" fmla="*/ 2147483647 w 1693"/>
              <a:gd name="T43" fmla="*/ 2147483647 h 952"/>
              <a:gd name="T44" fmla="*/ 2147483647 w 1693"/>
              <a:gd name="T45" fmla="*/ 2147483647 h 952"/>
              <a:gd name="T46" fmla="*/ 2147483647 w 1693"/>
              <a:gd name="T47" fmla="*/ 2147483647 h 952"/>
              <a:gd name="T48" fmla="*/ 2147483647 w 1693"/>
              <a:gd name="T49" fmla="*/ 2104331263 h 952"/>
              <a:gd name="T50" fmla="*/ 2147483647 w 1693"/>
              <a:gd name="T51" fmla="*/ 1985883125 h 952"/>
              <a:gd name="T52" fmla="*/ 2147483647 w 1693"/>
              <a:gd name="T53" fmla="*/ 2147483647 h 952"/>
              <a:gd name="T54" fmla="*/ 2147483647 w 1693"/>
              <a:gd name="T55" fmla="*/ 2147483647 h 952"/>
              <a:gd name="T56" fmla="*/ 2147483647 w 1693"/>
              <a:gd name="T57" fmla="*/ 2147483647 h 952"/>
              <a:gd name="T58" fmla="*/ 2147483647 w 1693"/>
              <a:gd name="T59" fmla="*/ 2147483647 h 952"/>
              <a:gd name="T60" fmla="*/ 2147483647 w 1693"/>
              <a:gd name="T61" fmla="*/ 2046366875 h 952"/>
              <a:gd name="T62" fmla="*/ 2147483647 w 1693"/>
              <a:gd name="T63" fmla="*/ 1869955938 h 952"/>
              <a:gd name="T64" fmla="*/ 2147483647 w 1693"/>
              <a:gd name="T65" fmla="*/ 1811993138 h 952"/>
              <a:gd name="T66" fmla="*/ 2147483647 w 1693"/>
              <a:gd name="T67" fmla="*/ 1577617813 h 952"/>
              <a:gd name="T68" fmla="*/ 2147483647 w 1693"/>
              <a:gd name="T69" fmla="*/ 1343244075 h 952"/>
              <a:gd name="T70" fmla="*/ 2147483647 w 1693"/>
              <a:gd name="T71" fmla="*/ 1227316888 h 952"/>
              <a:gd name="T72" fmla="*/ 2147483647 w 1693"/>
              <a:gd name="T73" fmla="*/ 1111389700 h 952"/>
              <a:gd name="T74" fmla="*/ 2147483647 w 1693"/>
              <a:gd name="T75" fmla="*/ 788809700 h 952"/>
              <a:gd name="T76" fmla="*/ 2147483647 w 1693"/>
              <a:gd name="T77" fmla="*/ 554434375 h 952"/>
              <a:gd name="T78" fmla="*/ 2147483647 w 1693"/>
              <a:gd name="T79" fmla="*/ 466229700 h 952"/>
              <a:gd name="T80" fmla="*/ 2147483647 w 1693"/>
              <a:gd name="T81" fmla="*/ 438507188 h 952"/>
              <a:gd name="T82" fmla="*/ 2147483647 w 1693"/>
              <a:gd name="T83" fmla="*/ 380544388 h 952"/>
              <a:gd name="T84" fmla="*/ 2147483647 w 1693"/>
              <a:gd name="T85" fmla="*/ 176410938 h 952"/>
              <a:gd name="T86" fmla="*/ 2147483647 w 1693"/>
              <a:gd name="T87" fmla="*/ 30241875 h 952"/>
              <a:gd name="T88" fmla="*/ 2147483647 w 1693"/>
              <a:gd name="T89" fmla="*/ 0 h 952"/>
              <a:gd name="T90" fmla="*/ 2147483647 w 1693"/>
              <a:gd name="T91" fmla="*/ 176410938 h 952"/>
              <a:gd name="T92" fmla="*/ 2147483647 w 1693"/>
              <a:gd name="T93" fmla="*/ 88206263 h 952"/>
              <a:gd name="T94" fmla="*/ 2147483647 w 1693"/>
              <a:gd name="T95" fmla="*/ 30241875 h 952"/>
              <a:gd name="T96" fmla="*/ 1955641614 w 1693"/>
              <a:gd name="T97" fmla="*/ 57964388 h 952"/>
              <a:gd name="T98" fmla="*/ 1751509713 w 1693"/>
              <a:gd name="T99" fmla="*/ 234375325 h 952"/>
              <a:gd name="T100" fmla="*/ 1605340624 w 1693"/>
              <a:gd name="T101" fmla="*/ 176410938 h 952"/>
              <a:gd name="T102" fmla="*/ 1373486206 w 1693"/>
              <a:gd name="T103" fmla="*/ 146169063 h 952"/>
              <a:gd name="T104" fmla="*/ 1227317116 w 1693"/>
              <a:gd name="T105" fmla="*/ 380544388 h 952"/>
              <a:gd name="T106" fmla="*/ 1020664265 w 1693"/>
              <a:gd name="T107" fmla="*/ 292338125 h 952"/>
              <a:gd name="T108" fmla="*/ 816530777 w 1693"/>
              <a:gd name="T109" fmla="*/ 380544388 h 95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693"/>
              <a:gd name="T166" fmla="*/ 0 h 952"/>
              <a:gd name="T167" fmla="*/ 1693 w 1693"/>
              <a:gd name="T168" fmla="*/ 952 h 95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693" h="952">
                <a:moveTo>
                  <a:pt x="336" y="162"/>
                </a:moveTo>
                <a:lnTo>
                  <a:pt x="313" y="162"/>
                </a:lnTo>
                <a:lnTo>
                  <a:pt x="290" y="151"/>
                </a:lnTo>
                <a:lnTo>
                  <a:pt x="266" y="128"/>
                </a:lnTo>
                <a:lnTo>
                  <a:pt x="243" y="128"/>
                </a:lnTo>
                <a:lnTo>
                  <a:pt x="220" y="128"/>
                </a:lnTo>
                <a:lnTo>
                  <a:pt x="197" y="116"/>
                </a:lnTo>
                <a:lnTo>
                  <a:pt x="174" y="128"/>
                </a:lnTo>
                <a:lnTo>
                  <a:pt x="150" y="128"/>
                </a:lnTo>
                <a:lnTo>
                  <a:pt x="127" y="139"/>
                </a:lnTo>
                <a:lnTo>
                  <a:pt x="104" y="151"/>
                </a:lnTo>
                <a:lnTo>
                  <a:pt x="69" y="197"/>
                </a:lnTo>
                <a:lnTo>
                  <a:pt x="58" y="220"/>
                </a:lnTo>
                <a:lnTo>
                  <a:pt x="58" y="243"/>
                </a:lnTo>
                <a:lnTo>
                  <a:pt x="46" y="267"/>
                </a:lnTo>
                <a:lnTo>
                  <a:pt x="46" y="301"/>
                </a:lnTo>
                <a:lnTo>
                  <a:pt x="46" y="325"/>
                </a:lnTo>
                <a:lnTo>
                  <a:pt x="58" y="348"/>
                </a:lnTo>
                <a:lnTo>
                  <a:pt x="81" y="371"/>
                </a:lnTo>
                <a:lnTo>
                  <a:pt x="104" y="383"/>
                </a:lnTo>
                <a:lnTo>
                  <a:pt x="127" y="394"/>
                </a:lnTo>
                <a:lnTo>
                  <a:pt x="92" y="383"/>
                </a:lnTo>
                <a:lnTo>
                  <a:pt x="69" y="406"/>
                </a:lnTo>
                <a:lnTo>
                  <a:pt x="58" y="429"/>
                </a:lnTo>
                <a:lnTo>
                  <a:pt x="34" y="452"/>
                </a:lnTo>
                <a:lnTo>
                  <a:pt x="23" y="475"/>
                </a:lnTo>
                <a:lnTo>
                  <a:pt x="11" y="499"/>
                </a:lnTo>
                <a:lnTo>
                  <a:pt x="11" y="522"/>
                </a:lnTo>
                <a:lnTo>
                  <a:pt x="0" y="568"/>
                </a:lnTo>
                <a:lnTo>
                  <a:pt x="11" y="591"/>
                </a:lnTo>
                <a:lnTo>
                  <a:pt x="23" y="614"/>
                </a:lnTo>
                <a:lnTo>
                  <a:pt x="34" y="638"/>
                </a:lnTo>
                <a:lnTo>
                  <a:pt x="46" y="661"/>
                </a:lnTo>
                <a:lnTo>
                  <a:pt x="81" y="684"/>
                </a:lnTo>
                <a:lnTo>
                  <a:pt x="104" y="696"/>
                </a:lnTo>
                <a:lnTo>
                  <a:pt x="127" y="696"/>
                </a:lnTo>
                <a:lnTo>
                  <a:pt x="150" y="696"/>
                </a:lnTo>
                <a:lnTo>
                  <a:pt x="174" y="696"/>
                </a:lnTo>
                <a:lnTo>
                  <a:pt x="197" y="696"/>
                </a:lnTo>
                <a:lnTo>
                  <a:pt x="220" y="684"/>
                </a:lnTo>
                <a:lnTo>
                  <a:pt x="232" y="661"/>
                </a:lnTo>
                <a:lnTo>
                  <a:pt x="243" y="638"/>
                </a:lnTo>
                <a:lnTo>
                  <a:pt x="255" y="614"/>
                </a:lnTo>
                <a:lnTo>
                  <a:pt x="243" y="638"/>
                </a:lnTo>
                <a:lnTo>
                  <a:pt x="232" y="661"/>
                </a:lnTo>
                <a:lnTo>
                  <a:pt x="232" y="696"/>
                </a:lnTo>
                <a:lnTo>
                  <a:pt x="232" y="719"/>
                </a:lnTo>
                <a:lnTo>
                  <a:pt x="232" y="742"/>
                </a:lnTo>
                <a:lnTo>
                  <a:pt x="232" y="765"/>
                </a:lnTo>
                <a:lnTo>
                  <a:pt x="243" y="788"/>
                </a:lnTo>
                <a:lnTo>
                  <a:pt x="255" y="812"/>
                </a:lnTo>
                <a:lnTo>
                  <a:pt x="278" y="835"/>
                </a:lnTo>
                <a:lnTo>
                  <a:pt x="313" y="858"/>
                </a:lnTo>
                <a:lnTo>
                  <a:pt x="336" y="870"/>
                </a:lnTo>
                <a:lnTo>
                  <a:pt x="359" y="870"/>
                </a:lnTo>
                <a:lnTo>
                  <a:pt x="382" y="870"/>
                </a:lnTo>
                <a:lnTo>
                  <a:pt x="417" y="870"/>
                </a:lnTo>
                <a:lnTo>
                  <a:pt x="440" y="870"/>
                </a:lnTo>
                <a:lnTo>
                  <a:pt x="463" y="870"/>
                </a:lnTo>
                <a:lnTo>
                  <a:pt x="487" y="858"/>
                </a:lnTo>
                <a:lnTo>
                  <a:pt x="533" y="742"/>
                </a:lnTo>
                <a:lnTo>
                  <a:pt x="556" y="800"/>
                </a:lnTo>
                <a:lnTo>
                  <a:pt x="568" y="823"/>
                </a:lnTo>
                <a:lnTo>
                  <a:pt x="579" y="846"/>
                </a:lnTo>
                <a:lnTo>
                  <a:pt x="603" y="870"/>
                </a:lnTo>
                <a:lnTo>
                  <a:pt x="626" y="893"/>
                </a:lnTo>
                <a:lnTo>
                  <a:pt x="661" y="904"/>
                </a:lnTo>
                <a:lnTo>
                  <a:pt x="684" y="916"/>
                </a:lnTo>
                <a:lnTo>
                  <a:pt x="707" y="916"/>
                </a:lnTo>
                <a:lnTo>
                  <a:pt x="730" y="916"/>
                </a:lnTo>
                <a:lnTo>
                  <a:pt x="753" y="928"/>
                </a:lnTo>
                <a:lnTo>
                  <a:pt x="776" y="928"/>
                </a:lnTo>
                <a:lnTo>
                  <a:pt x="800" y="916"/>
                </a:lnTo>
                <a:lnTo>
                  <a:pt x="823" y="904"/>
                </a:lnTo>
                <a:lnTo>
                  <a:pt x="846" y="893"/>
                </a:lnTo>
                <a:lnTo>
                  <a:pt x="858" y="870"/>
                </a:lnTo>
                <a:lnTo>
                  <a:pt x="869" y="846"/>
                </a:lnTo>
                <a:lnTo>
                  <a:pt x="892" y="823"/>
                </a:lnTo>
                <a:lnTo>
                  <a:pt x="892" y="800"/>
                </a:lnTo>
                <a:lnTo>
                  <a:pt x="892" y="777"/>
                </a:lnTo>
                <a:lnTo>
                  <a:pt x="892" y="754"/>
                </a:lnTo>
                <a:lnTo>
                  <a:pt x="892" y="777"/>
                </a:lnTo>
                <a:lnTo>
                  <a:pt x="904" y="800"/>
                </a:lnTo>
                <a:lnTo>
                  <a:pt x="904" y="823"/>
                </a:lnTo>
                <a:lnTo>
                  <a:pt x="916" y="846"/>
                </a:lnTo>
                <a:lnTo>
                  <a:pt x="939" y="870"/>
                </a:lnTo>
                <a:lnTo>
                  <a:pt x="962" y="893"/>
                </a:lnTo>
                <a:lnTo>
                  <a:pt x="985" y="916"/>
                </a:lnTo>
                <a:lnTo>
                  <a:pt x="1020" y="928"/>
                </a:lnTo>
                <a:lnTo>
                  <a:pt x="1055" y="939"/>
                </a:lnTo>
                <a:lnTo>
                  <a:pt x="1078" y="951"/>
                </a:lnTo>
                <a:lnTo>
                  <a:pt x="1113" y="951"/>
                </a:lnTo>
                <a:lnTo>
                  <a:pt x="1136" y="951"/>
                </a:lnTo>
                <a:lnTo>
                  <a:pt x="1159" y="951"/>
                </a:lnTo>
                <a:lnTo>
                  <a:pt x="1182" y="939"/>
                </a:lnTo>
                <a:lnTo>
                  <a:pt x="1217" y="928"/>
                </a:lnTo>
                <a:lnTo>
                  <a:pt x="1240" y="904"/>
                </a:lnTo>
                <a:lnTo>
                  <a:pt x="1252" y="881"/>
                </a:lnTo>
                <a:lnTo>
                  <a:pt x="1252" y="858"/>
                </a:lnTo>
                <a:lnTo>
                  <a:pt x="1263" y="835"/>
                </a:lnTo>
                <a:lnTo>
                  <a:pt x="1263" y="812"/>
                </a:lnTo>
                <a:lnTo>
                  <a:pt x="1252" y="788"/>
                </a:lnTo>
                <a:lnTo>
                  <a:pt x="1240" y="765"/>
                </a:lnTo>
                <a:lnTo>
                  <a:pt x="1252" y="788"/>
                </a:lnTo>
                <a:lnTo>
                  <a:pt x="1263" y="812"/>
                </a:lnTo>
                <a:lnTo>
                  <a:pt x="1287" y="823"/>
                </a:lnTo>
                <a:lnTo>
                  <a:pt x="1310" y="835"/>
                </a:lnTo>
                <a:lnTo>
                  <a:pt x="1333" y="858"/>
                </a:lnTo>
                <a:lnTo>
                  <a:pt x="1356" y="881"/>
                </a:lnTo>
                <a:lnTo>
                  <a:pt x="1379" y="893"/>
                </a:lnTo>
                <a:lnTo>
                  <a:pt x="1403" y="904"/>
                </a:lnTo>
                <a:lnTo>
                  <a:pt x="1426" y="916"/>
                </a:lnTo>
                <a:lnTo>
                  <a:pt x="1449" y="928"/>
                </a:lnTo>
                <a:lnTo>
                  <a:pt x="1472" y="928"/>
                </a:lnTo>
                <a:lnTo>
                  <a:pt x="1507" y="939"/>
                </a:lnTo>
                <a:lnTo>
                  <a:pt x="1530" y="939"/>
                </a:lnTo>
                <a:lnTo>
                  <a:pt x="1565" y="928"/>
                </a:lnTo>
                <a:lnTo>
                  <a:pt x="1588" y="928"/>
                </a:lnTo>
                <a:lnTo>
                  <a:pt x="1611" y="916"/>
                </a:lnTo>
                <a:lnTo>
                  <a:pt x="1634" y="904"/>
                </a:lnTo>
                <a:lnTo>
                  <a:pt x="1646" y="881"/>
                </a:lnTo>
                <a:lnTo>
                  <a:pt x="1658" y="858"/>
                </a:lnTo>
                <a:lnTo>
                  <a:pt x="1658" y="835"/>
                </a:lnTo>
                <a:lnTo>
                  <a:pt x="1658" y="812"/>
                </a:lnTo>
                <a:lnTo>
                  <a:pt x="1646" y="788"/>
                </a:lnTo>
                <a:lnTo>
                  <a:pt x="1623" y="777"/>
                </a:lnTo>
                <a:lnTo>
                  <a:pt x="1600" y="754"/>
                </a:lnTo>
                <a:lnTo>
                  <a:pt x="1576" y="742"/>
                </a:lnTo>
                <a:lnTo>
                  <a:pt x="1588" y="730"/>
                </a:lnTo>
                <a:lnTo>
                  <a:pt x="1611" y="730"/>
                </a:lnTo>
                <a:lnTo>
                  <a:pt x="1634" y="719"/>
                </a:lnTo>
                <a:lnTo>
                  <a:pt x="1658" y="719"/>
                </a:lnTo>
                <a:lnTo>
                  <a:pt x="1681" y="696"/>
                </a:lnTo>
                <a:lnTo>
                  <a:pt x="1692" y="672"/>
                </a:lnTo>
                <a:lnTo>
                  <a:pt x="1692" y="649"/>
                </a:lnTo>
                <a:lnTo>
                  <a:pt x="1692" y="626"/>
                </a:lnTo>
                <a:lnTo>
                  <a:pt x="1692" y="603"/>
                </a:lnTo>
                <a:lnTo>
                  <a:pt x="1692" y="580"/>
                </a:lnTo>
                <a:lnTo>
                  <a:pt x="1669" y="557"/>
                </a:lnTo>
                <a:lnTo>
                  <a:pt x="1658" y="533"/>
                </a:lnTo>
                <a:lnTo>
                  <a:pt x="1634" y="522"/>
                </a:lnTo>
                <a:lnTo>
                  <a:pt x="1611" y="510"/>
                </a:lnTo>
                <a:lnTo>
                  <a:pt x="1588" y="499"/>
                </a:lnTo>
                <a:lnTo>
                  <a:pt x="1565" y="487"/>
                </a:lnTo>
                <a:lnTo>
                  <a:pt x="1588" y="487"/>
                </a:lnTo>
                <a:lnTo>
                  <a:pt x="1611" y="475"/>
                </a:lnTo>
                <a:lnTo>
                  <a:pt x="1634" y="464"/>
                </a:lnTo>
                <a:lnTo>
                  <a:pt x="1634" y="441"/>
                </a:lnTo>
                <a:lnTo>
                  <a:pt x="1634" y="417"/>
                </a:lnTo>
                <a:lnTo>
                  <a:pt x="1634" y="394"/>
                </a:lnTo>
                <a:lnTo>
                  <a:pt x="1634" y="336"/>
                </a:lnTo>
                <a:lnTo>
                  <a:pt x="1623" y="313"/>
                </a:lnTo>
                <a:lnTo>
                  <a:pt x="1611" y="290"/>
                </a:lnTo>
                <a:lnTo>
                  <a:pt x="1600" y="267"/>
                </a:lnTo>
                <a:lnTo>
                  <a:pt x="1588" y="243"/>
                </a:lnTo>
                <a:lnTo>
                  <a:pt x="1565" y="220"/>
                </a:lnTo>
                <a:lnTo>
                  <a:pt x="1542" y="209"/>
                </a:lnTo>
                <a:lnTo>
                  <a:pt x="1518" y="197"/>
                </a:lnTo>
                <a:lnTo>
                  <a:pt x="1495" y="185"/>
                </a:lnTo>
                <a:lnTo>
                  <a:pt x="1472" y="185"/>
                </a:lnTo>
                <a:lnTo>
                  <a:pt x="1449" y="174"/>
                </a:lnTo>
                <a:lnTo>
                  <a:pt x="1426" y="174"/>
                </a:lnTo>
                <a:lnTo>
                  <a:pt x="1403" y="174"/>
                </a:lnTo>
                <a:lnTo>
                  <a:pt x="1379" y="174"/>
                </a:lnTo>
                <a:lnTo>
                  <a:pt x="1356" y="197"/>
                </a:lnTo>
                <a:lnTo>
                  <a:pt x="1333" y="209"/>
                </a:lnTo>
                <a:lnTo>
                  <a:pt x="1333" y="174"/>
                </a:lnTo>
                <a:lnTo>
                  <a:pt x="1333" y="151"/>
                </a:lnTo>
                <a:lnTo>
                  <a:pt x="1333" y="128"/>
                </a:lnTo>
                <a:lnTo>
                  <a:pt x="1333" y="104"/>
                </a:lnTo>
                <a:lnTo>
                  <a:pt x="1333" y="81"/>
                </a:lnTo>
                <a:lnTo>
                  <a:pt x="1310" y="70"/>
                </a:lnTo>
                <a:lnTo>
                  <a:pt x="1287" y="46"/>
                </a:lnTo>
                <a:lnTo>
                  <a:pt x="1263" y="35"/>
                </a:lnTo>
                <a:lnTo>
                  <a:pt x="1240" y="23"/>
                </a:lnTo>
                <a:lnTo>
                  <a:pt x="1217" y="12"/>
                </a:lnTo>
                <a:lnTo>
                  <a:pt x="1194" y="12"/>
                </a:lnTo>
                <a:lnTo>
                  <a:pt x="1171" y="0"/>
                </a:lnTo>
                <a:lnTo>
                  <a:pt x="1147" y="0"/>
                </a:lnTo>
                <a:lnTo>
                  <a:pt x="1113" y="0"/>
                </a:lnTo>
                <a:lnTo>
                  <a:pt x="1090" y="12"/>
                </a:lnTo>
                <a:lnTo>
                  <a:pt x="1066" y="23"/>
                </a:lnTo>
                <a:lnTo>
                  <a:pt x="1055" y="46"/>
                </a:lnTo>
                <a:lnTo>
                  <a:pt x="1043" y="70"/>
                </a:lnTo>
                <a:lnTo>
                  <a:pt x="1032" y="93"/>
                </a:lnTo>
                <a:lnTo>
                  <a:pt x="1008" y="70"/>
                </a:lnTo>
                <a:lnTo>
                  <a:pt x="997" y="46"/>
                </a:lnTo>
                <a:lnTo>
                  <a:pt x="974" y="35"/>
                </a:lnTo>
                <a:lnTo>
                  <a:pt x="950" y="23"/>
                </a:lnTo>
                <a:lnTo>
                  <a:pt x="927" y="23"/>
                </a:lnTo>
                <a:lnTo>
                  <a:pt x="904" y="23"/>
                </a:lnTo>
                <a:lnTo>
                  <a:pt x="881" y="12"/>
                </a:lnTo>
                <a:lnTo>
                  <a:pt x="858" y="12"/>
                </a:lnTo>
                <a:lnTo>
                  <a:pt x="834" y="12"/>
                </a:lnTo>
                <a:lnTo>
                  <a:pt x="800" y="23"/>
                </a:lnTo>
                <a:lnTo>
                  <a:pt x="776" y="23"/>
                </a:lnTo>
                <a:lnTo>
                  <a:pt x="753" y="35"/>
                </a:lnTo>
                <a:lnTo>
                  <a:pt x="730" y="46"/>
                </a:lnTo>
                <a:lnTo>
                  <a:pt x="707" y="70"/>
                </a:lnTo>
                <a:lnTo>
                  <a:pt x="695" y="93"/>
                </a:lnTo>
                <a:lnTo>
                  <a:pt x="684" y="116"/>
                </a:lnTo>
                <a:lnTo>
                  <a:pt x="684" y="93"/>
                </a:lnTo>
                <a:lnTo>
                  <a:pt x="661" y="81"/>
                </a:lnTo>
                <a:lnTo>
                  <a:pt x="637" y="70"/>
                </a:lnTo>
                <a:lnTo>
                  <a:pt x="614" y="70"/>
                </a:lnTo>
                <a:lnTo>
                  <a:pt x="591" y="58"/>
                </a:lnTo>
                <a:lnTo>
                  <a:pt x="568" y="58"/>
                </a:lnTo>
                <a:lnTo>
                  <a:pt x="545" y="58"/>
                </a:lnTo>
                <a:lnTo>
                  <a:pt x="521" y="70"/>
                </a:lnTo>
                <a:lnTo>
                  <a:pt x="498" y="104"/>
                </a:lnTo>
                <a:lnTo>
                  <a:pt x="487" y="128"/>
                </a:lnTo>
                <a:lnTo>
                  <a:pt x="487" y="151"/>
                </a:lnTo>
                <a:lnTo>
                  <a:pt x="463" y="139"/>
                </a:lnTo>
                <a:lnTo>
                  <a:pt x="452" y="116"/>
                </a:lnTo>
                <a:lnTo>
                  <a:pt x="429" y="116"/>
                </a:lnTo>
                <a:lnTo>
                  <a:pt x="405" y="116"/>
                </a:lnTo>
                <a:lnTo>
                  <a:pt x="382" y="104"/>
                </a:lnTo>
                <a:lnTo>
                  <a:pt x="359" y="116"/>
                </a:lnTo>
                <a:lnTo>
                  <a:pt x="336" y="128"/>
                </a:lnTo>
                <a:lnTo>
                  <a:pt x="324" y="151"/>
                </a:lnTo>
                <a:lnTo>
                  <a:pt x="336" y="162"/>
                </a:lnTo>
              </a:path>
            </a:pathLst>
          </a:custGeom>
          <a:solidFill>
            <a:schemeClr val="accent1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73100" y="2178050"/>
            <a:ext cx="2081213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solidFill>
                  <a:schemeClr val="bg2"/>
                </a:solidFill>
              </a:rPr>
              <a:t>Actual</a:t>
            </a:r>
          </a:p>
          <a:p>
            <a:pPr eaLnBrk="0" hangingPunct="0"/>
            <a:r>
              <a:rPr lang="en-US" sz="2400">
                <a:solidFill>
                  <a:schemeClr val="bg2"/>
                </a:solidFill>
              </a:rPr>
              <a:t>Requirements</a:t>
            </a:r>
          </a:p>
        </p:txBody>
      </p:sp>
      <p:sp>
        <p:nvSpPr>
          <p:cNvPr id="18440" name="AutoShape 6"/>
          <p:cNvSpPr>
            <a:spLocks noChangeArrowheads="1"/>
          </p:cNvSpPr>
          <p:nvPr/>
        </p:nvSpPr>
        <p:spPr bwMode="auto">
          <a:xfrm>
            <a:off x="3124200" y="2438400"/>
            <a:ext cx="685800" cy="336550"/>
          </a:xfrm>
          <a:prstGeom prst="rightArrow">
            <a:avLst>
              <a:gd name="adj1" fmla="val 50000"/>
              <a:gd name="adj2" fmla="val 10193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1" name="AutoShape 7"/>
          <p:cNvSpPr>
            <a:spLocks noChangeArrowheads="1"/>
          </p:cNvSpPr>
          <p:nvPr/>
        </p:nvSpPr>
        <p:spPr bwMode="auto">
          <a:xfrm>
            <a:off x="5907088" y="2438400"/>
            <a:ext cx="646112" cy="334963"/>
          </a:xfrm>
          <a:prstGeom prst="rightArrow">
            <a:avLst>
              <a:gd name="adj1" fmla="val 50000"/>
              <a:gd name="adj2" fmla="val 96490"/>
            </a:avLst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AutoShape 8"/>
          <p:cNvSpPr>
            <a:spLocks noChangeArrowheads="1"/>
          </p:cNvSpPr>
          <p:nvPr/>
        </p:nvSpPr>
        <p:spPr bwMode="auto">
          <a:xfrm>
            <a:off x="6600825" y="2060575"/>
            <a:ext cx="1846263" cy="944563"/>
          </a:xfrm>
          <a:prstGeom prst="cube">
            <a:avLst>
              <a:gd name="adj" fmla="val 24977"/>
            </a:avLst>
          </a:prstGeom>
          <a:solidFill>
            <a:srgbClr val="A9FF84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4692650" y="2590800"/>
            <a:ext cx="1098550" cy="6778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4540250" y="2438400"/>
            <a:ext cx="1174750" cy="6778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5" name="Rectangle 11"/>
          <p:cNvSpPr>
            <a:spLocks noChangeArrowheads="1"/>
          </p:cNvSpPr>
          <p:nvPr/>
        </p:nvSpPr>
        <p:spPr bwMode="auto">
          <a:xfrm>
            <a:off x="4419600" y="2286000"/>
            <a:ext cx="1143000" cy="708025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Rectangle 12"/>
          <p:cNvSpPr>
            <a:spLocks noChangeArrowheads="1"/>
          </p:cNvSpPr>
          <p:nvPr/>
        </p:nvSpPr>
        <p:spPr bwMode="auto">
          <a:xfrm>
            <a:off x="4267200" y="2057400"/>
            <a:ext cx="1143000" cy="7540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7" name="Rectangle 13"/>
          <p:cNvSpPr>
            <a:spLocks noChangeArrowheads="1"/>
          </p:cNvSpPr>
          <p:nvPr/>
        </p:nvSpPr>
        <p:spPr bwMode="auto">
          <a:xfrm>
            <a:off x="4114800" y="1905000"/>
            <a:ext cx="1143000" cy="7540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Rectangle 14"/>
          <p:cNvSpPr>
            <a:spLocks noChangeArrowheads="1"/>
          </p:cNvSpPr>
          <p:nvPr/>
        </p:nvSpPr>
        <p:spPr bwMode="auto">
          <a:xfrm>
            <a:off x="3886200" y="1752600"/>
            <a:ext cx="1204913" cy="7620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2400"/>
              <a:t>SW</a:t>
            </a:r>
            <a:br>
              <a:rPr lang="it-IT" sz="2400"/>
            </a:br>
            <a:r>
              <a:rPr lang="it-IT" sz="2400"/>
              <a:t>Specs</a:t>
            </a:r>
            <a:endParaRPr lang="en-US" sz="2400"/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705600" y="2417763"/>
            <a:ext cx="1196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solidFill>
                  <a:srgbClr val="00279F"/>
                </a:solidFill>
              </a:rPr>
              <a:t>System</a:t>
            </a:r>
          </a:p>
        </p:txBody>
      </p:sp>
      <p:sp>
        <p:nvSpPr>
          <p:cNvPr id="18450" name="Freeform 17"/>
          <p:cNvSpPr>
            <a:spLocks/>
          </p:cNvSpPr>
          <p:nvPr/>
        </p:nvSpPr>
        <p:spPr bwMode="auto">
          <a:xfrm>
            <a:off x="1676400" y="3429000"/>
            <a:ext cx="1905000" cy="609600"/>
          </a:xfrm>
          <a:custGeom>
            <a:avLst/>
            <a:gdLst>
              <a:gd name="T0" fmla="*/ 0 w 1740"/>
              <a:gd name="T1" fmla="*/ 30572615 h 882"/>
              <a:gd name="T2" fmla="*/ 986486733 w 1740"/>
              <a:gd name="T3" fmla="*/ 420851390 h 882"/>
              <a:gd name="T4" fmla="*/ 2084447716 w 1740"/>
              <a:gd name="T5" fmla="*/ 0 h 882"/>
              <a:gd name="T6" fmla="*/ 0 60000 65536"/>
              <a:gd name="T7" fmla="*/ 0 60000 65536"/>
              <a:gd name="T8" fmla="*/ 0 60000 65536"/>
              <a:gd name="T9" fmla="*/ 0 w 1740"/>
              <a:gd name="T10" fmla="*/ 0 h 882"/>
              <a:gd name="T11" fmla="*/ 1740 w 1740"/>
              <a:gd name="T12" fmla="*/ 882 h 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0" h="882">
                <a:moveTo>
                  <a:pt x="0" y="64"/>
                </a:moveTo>
                <a:lnTo>
                  <a:pt x="823" y="881"/>
                </a:lnTo>
                <a:lnTo>
                  <a:pt x="1739" y="0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Freeform 18"/>
          <p:cNvSpPr>
            <a:spLocks/>
          </p:cNvSpPr>
          <p:nvPr/>
        </p:nvSpPr>
        <p:spPr bwMode="auto">
          <a:xfrm>
            <a:off x="5486400" y="3200400"/>
            <a:ext cx="2533650" cy="762000"/>
          </a:xfrm>
          <a:custGeom>
            <a:avLst/>
            <a:gdLst>
              <a:gd name="T0" fmla="*/ 0 w 1740"/>
              <a:gd name="T1" fmla="*/ 46264286 h 917"/>
              <a:gd name="T2" fmla="*/ 1744996105 w 1740"/>
              <a:gd name="T3" fmla="*/ 632509027 h 917"/>
              <a:gd name="T4" fmla="*/ 2147483647 w 1740"/>
              <a:gd name="T5" fmla="*/ 0 h 917"/>
              <a:gd name="T6" fmla="*/ 0 60000 65536"/>
              <a:gd name="T7" fmla="*/ 0 60000 65536"/>
              <a:gd name="T8" fmla="*/ 0 60000 65536"/>
              <a:gd name="T9" fmla="*/ 0 w 1740"/>
              <a:gd name="T10" fmla="*/ 0 h 917"/>
              <a:gd name="T11" fmla="*/ 1740 w 1740"/>
              <a:gd name="T12" fmla="*/ 917 h 9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0" h="917">
                <a:moveTo>
                  <a:pt x="0" y="67"/>
                </a:moveTo>
                <a:lnTo>
                  <a:pt x="823" y="916"/>
                </a:lnTo>
                <a:lnTo>
                  <a:pt x="1739" y="0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" name="Rectangle 19"/>
          <p:cNvSpPr>
            <a:spLocks noChangeArrowheads="1"/>
          </p:cNvSpPr>
          <p:nvPr/>
        </p:nvSpPr>
        <p:spPr bwMode="auto">
          <a:xfrm>
            <a:off x="1676400" y="3962400"/>
            <a:ext cx="17462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>
                <a:solidFill>
                  <a:schemeClr val="accent2"/>
                </a:solidFill>
              </a:rPr>
              <a:t>Validation</a:t>
            </a:r>
          </a:p>
        </p:txBody>
      </p:sp>
      <p:sp>
        <p:nvSpPr>
          <p:cNvPr id="18453" name="Rectangle 20"/>
          <p:cNvSpPr>
            <a:spLocks noChangeArrowheads="1"/>
          </p:cNvSpPr>
          <p:nvPr/>
        </p:nvSpPr>
        <p:spPr bwMode="auto">
          <a:xfrm>
            <a:off x="5791200" y="4114800"/>
            <a:ext cx="19431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>
                <a:solidFill>
                  <a:schemeClr val="accent2"/>
                </a:solidFill>
              </a:rPr>
              <a:t>Verification</a:t>
            </a:r>
          </a:p>
        </p:txBody>
      </p:sp>
      <p:sp>
        <p:nvSpPr>
          <p:cNvPr id="18454" name="Rectangle 21"/>
          <p:cNvSpPr>
            <a:spLocks noChangeArrowheads="1"/>
          </p:cNvSpPr>
          <p:nvPr/>
        </p:nvSpPr>
        <p:spPr bwMode="auto">
          <a:xfrm>
            <a:off x="1524000" y="4495800"/>
            <a:ext cx="301625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Includes usability testing, user feedback</a:t>
            </a:r>
          </a:p>
        </p:txBody>
      </p:sp>
      <p:sp>
        <p:nvSpPr>
          <p:cNvPr id="18455" name="Rectangle 22"/>
          <p:cNvSpPr>
            <a:spLocks noChangeArrowheads="1"/>
          </p:cNvSpPr>
          <p:nvPr/>
        </p:nvSpPr>
        <p:spPr bwMode="auto">
          <a:xfrm>
            <a:off x="5715000" y="4572000"/>
            <a:ext cx="301625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Includes testing, inspections, static analysis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1640" y="6021288"/>
            <a:ext cx="6210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Key problem</a:t>
            </a:r>
            <a:r>
              <a:rPr lang="en-US" dirty="0" smtClean="0"/>
              <a:t>: The specs may not match the requirements!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2007 Mauro </a:t>
            </a:r>
            <a:r>
              <a:rPr lang="en-US" dirty="0" err="1" smtClean="0"/>
              <a:t>Pezzè</a:t>
            </a:r>
            <a:r>
              <a:rPr lang="en-US" dirty="0" smtClean="0"/>
              <a:t> &amp; Michal Young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defTabSz="895350" eaLnBrk="1" hangingPunct="1"/>
            <a:r>
              <a:rPr lang="en-US" dirty="0" smtClean="0"/>
              <a:t>About Verifiability</a:t>
            </a:r>
            <a:endParaRPr lang="en-US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33763"/>
            <a:ext cx="7924800" cy="1350962"/>
          </a:xfrm>
          <a:noFill/>
        </p:spPr>
        <p:txBody>
          <a:bodyPr lIns="90488" tIns="44450" rIns="90488" bIns="44450"/>
          <a:lstStyle/>
          <a:p>
            <a:pPr marL="336550" indent="-336550" defTabSz="895350" eaLnBrk="1" hangingPunct="1">
              <a:spcBef>
                <a:spcPct val="10000"/>
              </a:spcBef>
              <a:buFontTx/>
              <a:buNone/>
            </a:pPr>
            <a:r>
              <a:rPr lang="en-US" sz="2400"/>
              <a:t>	</a:t>
            </a:r>
            <a:r>
              <a:rPr lang="en-US" sz="2400">
                <a:solidFill>
                  <a:schemeClr val="accent2"/>
                </a:solidFill>
              </a:rPr>
              <a:t>Unverifiable (but validatable) spec</a:t>
            </a:r>
            <a:r>
              <a:rPr lang="en-US" sz="2400"/>
              <a:t>: ... </a:t>
            </a:r>
            <a:r>
              <a:rPr lang="en-US" sz="2400">
                <a:solidFill>
                  <a:schemeClr val="tx1"/>
                </a:solidFill>
              </a:rPr>
              <a:t>if a user presses a request button at floor i, an available elevator must arrive at floor i</a:t>
            </a:r>
            <a:r>
              <a:rPr lang="en-US" sz="2400"/>
              <a:t> </a:t>
            </a:r>
            <a:r>
              <a:rPr lang="en-US" sz="2400" u="sng">
                <a:solidFill>
                  <a:srgbClr val="F23002"/>
                </a:solidFill>
              </a:rPr>
              <a:t>soon</a:t>
            </a:r>
            <a:r>
              <a:rPr lang="en-US" sz="2400"/>
              <a:t>... </a:t>
            </a:r>
          </a:p>
        </p:txBody>
      </p:sp>
      <p:sp>
        <p:nvSpPr>
          <p:cNvPr id="20486" name="AutoShape 4"/>
          <p:cNvSpPr>
            <a:spLocks noChangeArrowheads="1"/>
          </p:cNvSpPr>
          <p:nvPr/>
        </p:nvSpPr>
        <p:spPr bwMode="auto">
          <a:xfrm>
            <a:off x="1225550" y="1866900"/>
            <a:ext cx="292100" cy="673100"/>
          </a:xfrm>
          <a:prstGeom prst="roundRect">
            <a:avLst>
              <a:gd name="adj" fmla="val 12495"/>
            </a:avLst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1682750" y="1371600"/>
            <a:ext cx="1130300" cy="18923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1758950" y="1943100"/>
            <a:ext cx="444500" cy="1206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2292350" y="1943100"/>
            <a:ext cx="444500" cy="1206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615950" y="1943100"/>
            <a:ext cx="292100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Freeform 9"/>
          <p:cNvSpPr>
            <a:spLocks/>
          </p:cNvSpPr>
          <p:nvPr/>
        </p:nvSpPr>
        <p:spPr bwMode="auto">
          <a:xfrm>
            <a:off x="457200" y="2241550"/>
            <a:ext cx="230188" cy="915988"/>
          </a:xfrm>
          <a:custGeom>
            <a:avLst/>
            <a:gdLst>
              <a:gd name="T0" fmla="*/ 0 w 145"/>
              <a:gd name="T1" fmla="*/ 0 h 577"/>
              <a:gd name="T2" fmla="*/ 362903288 w 145"/>
              <a:gd name="T3" fmla="*/ 264617344 h 577"/>
              <a:gd name="T4" fmla="*/ 362903288 w 145"/>
              <a:gd name="T5" fmla="*/ 1320562596 h 577"/>
              <a:gd name="T6" fmla="*/ 0 w 145"/>
              <a:gd name="T7" fmla="*/ 1451610792 h 577"/>
              <a:gd name="T8" fmla="*/ 0 60000 65536"/>
              <a:gd name="T9" fmla="*/ 0 60000 65536"/>
              <a:gd name="T10" fmla="*/ 0 60000 65536"/>
              <a:gd name="T11" fmla="*/ 0 60000 65536"/>
              <a:gd name="T12" fmla="*/ 0 w 145"/>
              <a:gd name="T13" fmla="*/ 0 h 577"/>
              <a:gd name="T14" fmla="*/ 145 w 145"/>
              <a:gd name="T15" fmla="*/ 577 h 5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" h="577">
                <a:moveTo>
                  <a:pt x="0" y="0"/>
                </a:moveTo>
                <a:lnTo>
                  <a:pt x="144" y="105"/>
                </a:lnTo>
                <a:lnTo>
                  <a:pt x="144" y="524"/>
                </a:lnTo>
                <a:lnTo>
                  <a:pt x="0" y="57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Freeform 10"/>
          <p:cNvSpPr>
            <a:spLocks/>
          </p:cNvSpPr>
          <p:nvPr/>
        </p:nvSpPr>
        <p:spPr bwMode="auto">
          <a:xfrm>
            <a:off x="838200" y="2241550"/>
            <a:ext cx="230188" cy="915988"/>
          </a:xfrm>
          <a:custGeom>
            <a:avLst/>
            <a:gdLst>
              <a:gd name="T0" fmla="*/ 362903288 w 145"/>
              <a:gd name="T1" fmla="*/ 0 h 577"/>
              <a:gd name="T2" fmla="*/ 0 w 145"/>
              <a:gd name="T3" fmla="*/ 264617344 h 577"/>
              <a:gd name="T4" fmla="*/ 0 w 145"/>
              <a:gd name="T5" fmla="*/ 1320562596 h 577"/>
              <a:gd name="T6" fmla="*/ 362903288 w 145"/>
              <a:gd name="T7" fmla="*/ 1451610792 h 577"/>
              <a:gd name="T8" fmla="*/ 0 60000 65536"/>
              <a:gd name="T9" fmla="*/ 0 60000 65536"/>
              <a:gd name="T10" fmla="*/ 0 60000 65536"/>
              <a:gd name="T11" fmla="*/ 0 60000 65536"/>
              <a:gd name="T12" fmla="*/ 0 w 145"/>
              <a:gd name="T13" fmla="*/ 0 h 577"/>
              <a:gd name="T14" fmla="*/ 145 w 145"/>
              <a:gd name="T15" fmla="*/ 577 h 5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" h="577">
                <a:moveTo>
                  <a:pt x="144" y="0"/>
                </a:moveTo>
                <a:lnTo>
                  <a:pt x="0" y="105"/>
                </a:lnTo>
                <a:lnTo>
                  <a:pt x="0" y="524"/>
                </a:lnTo>
                <a:lnTo>
                  <a:pt x="144" y="57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3" name="AutoShape 11"/>
          <p:cNvSpPr>
            <a:spLocks noChangeArrowheads="1"/>
          </p:cNvSpPr>
          <p:nvPr/>
        </p:nvSpPr>
        <p:spPr bwMode="auto">
          <a:xfrm rot="-5400000">
            <a:off x="1263650" y="1943100"/>
            <a:ext cx="215900" cy="139700"/>
          </a:xfrm>
          <a:prstGeom prst="rightArrow">
            <a:avLst>
              <a:gd name="adj1" fmla="val 50000"/>
              <a:gd name="adj2" fmla="val 7728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4" name="AutoShape 12"/>
          <p:cNvSpPr>
            <a:spLocks noChangeArrowheads="1"/>
          </p:cNvSpPr>
          <p:nvPr/>
        </p:nvSpPr>
        <p:spPr bwMode="auto">
          <a:xfrm rot="16200000" flipH="1">
            <a:off x="1263650" y="2247900"/>
            <a:ext cx="215900" cy="139700"/>
          </a:xfrm>
          <a:prstGeom prst="rightArrow">
            <a:avLst>
              <a:gd name="adj1" fmla="val 50000"/>
              <a:gd name="adj2" fmla="val 7728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1677988" y="1404938"/>
            <a:ext cx="12160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accent1"/>
                </a:solidFill>
                <a:latin typeface="Times New Roman" charset="0"/>
              </a:rPr>
              <a:t>1 2 3 </a:t>
            </a:r>
            <a:r>
              <a:rPr lang="en-US" sz="1400" b="1">
                <a:solidFill>
                  <a:srgbClr val="F23002"/>
                </a:solidFill>
                <a:latin typeface="Times New Roman" charset="0"/>
              </a:rPr>
              <a:t>4</a:t>
            </a:r>
            <a:r>
              <a:rPr lang="en-US" sz="1400" b="1">
                <a:solidFill>
                  <a:schemeClr val="accent1"/>
                </a:solidFill>
                <a:latin typeface="Times New Roman" charset="0"/>
              </a:rPr>
              <a:t> 5 6 7 8 </a:t>
            </a:r>
          </a:p>
        </p:txBody>
      </p:sp>
      <p:sp>
        <p:nvSpPr>
          <p:cNvPr id="20496" name="AutoShape 14"/>
          <p:cNvSpPr>
            <a:spLocks noChangeArrowheads="1"/>
          </p:cNvSpPr>
          <p:nvPr/>
        </p:nvSpPr>
        <p:spPr bwMode="auto">
          <a:xfrm>
            <a:off x="2216150" y="1638300"/>
            <a:ext cx="63500" cy="139700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7" name="Rectangle 15"/>
          <p:cNvSpPr>
            <a:spLocks noChangeArrowheads="1"/>
          </p:cNvSpPr>
          <p:nvPr/>
        </p:nvSpPr>
        <p:spPr bwMode="auto">
          <a:xfrm>
            <a:off x="3491880" y="1556792"/>
            <a:ext cx="5407025" cy="14686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Verifiability is based on spec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  <a:p>
            <a:pPr eaLnBrk="0" hangingPunct="0">
              <a:spcBef>
                <a:spcPct val="10000"/>
              </a:spcBef>
            </a:pPr>
            <a:endParaRPr lang="en-US" sz="2800" dirty="0">
              <a:solidFill>
                <a:schemeClr val="accent2"/>
              </a:solidFill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2800" dirty="0" smtClean="0">
                <a:solidFill>
                  <a:schemeClr val="accent2"/>
                </a:solidFill>
              </a:rPr>
              <a:t>Example</a:t>
            </a:r>
            <a:r>
              <a:rPr lang="en-US" sz="2800" dirty="0">
                <a:solidFill>
                  <a:schemeClr val="accent2"/>
                </a:solidFill>
              </a:rPr>
              <a:t>: elevator response</a:t>
            </a:r>
          </a:p>
        </p:txBody>
      </p:sp>
      <p:sp>
        <p:nvSpPr>
          <p:cNvPr id="20498" name="Rectangle 16"/>
          <p:cNvSpPr>
            <a:spLocks noChangeArrowheads="1"/>
          </p:cNvSpPr>
          <p:nvPr/>
        </p:nvSpPr>
        <p:spPr bwMode="auto">
          <a:xfrm>
            <a:off x="838200" y="4724400"/>
            <a:ext cx="7845425" cy="1370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en-US" sz="2800">
                <a:solidFill>
                  <a:schemeClr val="accent2"/>
                </a:solidFill>
              </a:rPr>
              <a:t>Verifiable spec</a:t>
            </a:r>
            <a:r>
              <a:rPr lang="en-US" sz="2800">
                <a:solidFill>
                  <a:schemeClr val="hlink"/>
                </a:solidFill>
              </a:rPr>
              <a:t>:</a:t>
            </a:r>
            <a:r>
              <a:rPr lang="en-US" sz="2800">
                <a:solidFill>
                  <a:srgbClr val="063DE8"/>
                </a:solidFill>
              </a:rPr>
              <a:t> </a:t>
            </a:r>
            <a:r>
              <a:rPr lang="en-US" sz="2800"/>
              <a:t>... if a user presses a request button at floor i, an available elevator must arrive at floor i </a:t>
            </a:r>
            <a:r>
              <a:rPr lang="en-US" sz="2800" u="sng">
                <a:solidFill>
                  <a:srgbClr val="F23002"/>
                </a:solidFill>
              </a:rPr>
              <a:t>within 30 seconds</a:t>
            </a:r>
            <a:r>
              <a:rPr lang="en-US" sz="2800"/>
              <a:t>...</a:t>
            </a:r>
            <a:r>
              <a:rPr lang="en-US" sz="2800">
                <a:solidFill>
                  <a:srgbClr val="063DE8"/>
                </a:solidFill>
              </a:rPr>
              <a:t> </a:t>
            </a:r>
            <a:endParaRPr lang="en-US" sz="2800">
              <a:solidFill>
                <a:srgbClr val="FC0128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2007 Mauro </a:t>
            </a:r>
            <a:r>
              <a:rPr lang="en-US" dirty="0" err="1" smtClean="0"/>
              <a:t>Pezzè</a:t>
            </a:r>
            <a:r>
              <a:rPr lang="en-US" dirty="0" smtClean="0"/>
              <a:t> &amp; Michal Young</a:t>
            </a:r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/>
              <a:t>Validation and Verification Activities</a:t>
            </a:r>
            <a:endParaRPr lang="en-US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09600" y="1498600"/>
          <a:ext cx="609600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Visio" r:id="rId3" imgW="6489700" imgH="4813300" progId="">
                  <p:embed/>
                </p:oleObj>
              </mc:Choice>
              <mc:Fallback>
                <p:oleObj name="Visio" r:id="rId3" imgW="6489700" imgH="48133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98600"/>
                        <a:ext cx="6096000" cy="45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1"/>
                                </a:gs>
                                <a:gs pos="50000">
                                  <a:schemeClr val="accent1"/>
                                </a:gs>
                                <a:gs pos="100000">
                                  <a:schemeClr val="bg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AutoShape 7"/>
          <p:cNvSpPr>
            <a:spLocks noChangeArrowheads="1"/>
          </p:cNvSpPr>
          <p:nvPr/>
        </p:nvSpPr>
        <p:spPr bwMode="auto">
          <a:xfrm>
            <a:off x="7315200" y="4267200"/>
            <a:ext cx="1219200" cy="4572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>
                <a:solidFill>
                  <a:schemeClr val="bg1"/>
                </a:solidFill>
              </a:rPr>
              <a:t>validation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35" name="AutoShape 8"/>
          <p:cNvSpPr>
            <a:spLocks noChangeArrowheads="1"/>
          </p:cNvSpPr>
          <p:nvPr/>
        </p:nvSpPr>
        <p:spPr bwMode="auto">
          <a:xfrm>
            <a:off x="7315200" y="5486400"/>
            <a:ext cx="1219200" cy="4572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/>
              <a:t>verification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2007 Mauro </a:t>
            </a:r>
            <a:r>
              <a:rPr lang="en-US" dirty="0" err="1" smtClean="0"/>
              <a:t>Pezzè</a:t>
            </a:r>
            <a:r>
              <a:rPr lang="en-US" dirty="0" smtClean="0"/>
              <a:t> &amp; Michal Young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827087"/>
          </a:xfrm>
          <a:noFill/>
        </p:spPr>
        <p:txBody>
          <a:bodyPr lIns="90488" tIns="44450" rIns="90488" bIns="44450"/>
          <a:lstStyle/>
          <a:p>
            <a:pPr defTabSz="895350" eaLnBrk="1" hangingPunct="1"/>
            <a:r>
              <a:rPr lang="en-US"/>
              <a:t>You can’t always get what you want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4291013"/>
            <a:ext cx="7773988" cy="1955800"/>
          </a:xfrm>
        </p:spPr>
        <p:txBody>
          <a:bodyPr lIns="90488" tIns="44450" rIns="90488" bIns="44450"/>
          <a:lstStyle/>
          <a:p>
            <a:pPr marL="336550" indent="-336550" algn="ctr" defTabSz="895350" eaLnBrk="1" hangingPunct="1">
              <a:buFontTx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Correctness properties are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undecidable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:</a:t>
            </a: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  <a:p>
            <a:pPr marL="728663" lvl="1" indent="-277813" algn="ctr" defTabSz="895350" eaLnBrk="1" hangingPunct="1">
              <a:buFontTx/>
              <a:buNone/>
              <a:defRPr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halting problem can be embedded in almost every property of </a:t>
            </a:r>
            <a:r>
              <a:rPr lang="en-US" dirty="0" smtClean="0"/>
              <a:t>interest!</a:t>
            </a:r>
          </a:p>
          <a:p>
            <a:pPr marL="728663" lvl="1" indent="-277813" algn="ctr" defTabSz="895350" eaLnBrk="1" hangingPunct="1">
              <a:buFontTx/>
              <a:buNone/>
              <a:defRPr/>
            </a:pPr>
            <a:r>
              <a:rPr lang="en-US" sz="1200" dirty="0" smtClean="0"/>
              <a:t>In </a:t>
            </a:r>
            <a:r>
              <a:rPr lang="en-US" sz="1200" dirty="0" smtClean="0">
                <a:hlinkClick r:id="rId3" tooltip="Computability theory (computer science)"/>
              </a:rPr>
              <a:t>computability theory</a:t>
            </a:r>
            <a:r>
              <a:rPr lang="en-US" sz="1200" dirty="0" smtClean="0"/>
              <a:t>, the </a:t>
            </a:r>
            <a:r>
              <a:rPr lang="en-US" sz="1200" b="1" dirty="0" smtClean="0"/>
              <a:t>halting problem</a:t>
            </a:r>
            <a:r>
              <a:rPr lang="en-US" sz="1200" dirty="0" smtClean="0"/>
              <a:t> can be stated as follows: "</a:t>
            </a:r>
            <a:r>
              <a:rPr lang="en-US" sz="1200" i="1" dirty="0" smtClean="0"/>
              <a:t>Given a description of an arbitrary </a:t>
            </a:r>
            <a:r>
              <a:rPr lang="en-US" sz="1200" i="1" dirty="0" smtClean="0">
                <a:hlinkClick r:id="rId4" tooltip="Computer program"/>
              </a:rPr>
              <a:t>computer program</a:t>
            </a:r>
            <a:r>
              <a:rPr lang="en-US" sz="1200" i="1" dirty="0" smtClean="0"/>
              <a:t>, decide whether the program finishes running or continues to run forever</a:t>
            </a:r>
            <a:r>
              <a:rPr lang="en-US" sz="1200" dirty="0" smtClean="0"/>
              <a:t>". This is equivalent to the problem of deciding, given a program and an input, whether the program will eventually halt when run with that input, or will run forever.</a:t>
            </a:r>
            <a:endParaRPr lang="en-US" sz="1200" dirty="0"/>
          </a:p>
        </p:txBody>
      </p:sp>
      <p:sp>
        <p:nvSpPr>
          <p:cNvPr id="23558" name="AutoShape 4"/>
          <p:cNvSpPr>
            <a:spLocks noChangeArrowheads="1"/>
          </p:cNvSpPr>
          <p:nvPr/>
        </p:nvSpPr>
        <p:spPr bwMode="auto">
          <a:xfrm>
            <a:off x="3271838" y="2128838"/>
            <a:ext cx="2767012" cy="1533525"/>
          </a:xfrm>
          <a:prstGeom prst="cube">
            <a:avLst>
              <a:gd name="adj" fmla="val 24977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5"/>
          <p:cNvSpPr>
            <a:spLocks noChangeArrowheads="1"/>
          </p:cNvSpPr>
          <p:nvPr/>
        </p:nvSpPr>
        <p:spPr bwMode="auto">
          <a:xfrm>
            <a:off x="862013" y="2036763"/>
            <a:ext cx="1384300" cy="576262"/>
          </a:xfrm>
          <a:prstGeom prst="roundRect">
            <a:avLst>
              <a:gd name="adj" fmla="val 1247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6"/>
          <p:cNvSpPr>
            <a:spLocks noChangeArrowheads="1"/>
          </p:cNvSpPr>
          <p:nvPr/>
        </p:nvSpPr>
        <p:spPr bwMode="auto">
          <a:xfrm>
            <a:off x="849313" y="3090863"/>
            <a:ext cx="1416050" cy="576262"/>
          </a:xfrm>
          <a:prstGeom prst="roundRect">
            <a:avLst>
              <a:gd name="adj" fmla="val 1247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7"/>
          <p:cNvSpPr>
            <a:spLocks noChangeArrowheads="1"/>
          </p:cNvSpPr>
          <p:nvPr/>
        </p:nvSpPr>
        <p:spPr bwMode="auto">
          <a:xfrm>
            <a:off x="6818313" y="2652713"/>
            <a:ext cx="1557337" cy="576262"/>
          </a:xfrm>
          <a:prstGeom prst="roundRect">
            <a:avLst>
              <a:gd name="adj" fmla="val 1247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3432175" y="2613025"/>
            <a:ext cx="15890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solidFill>
                  <a:schemeClr val="bg2"/>
                </a:solidFill>
              </a:rPr>
              <a:t>Decision</a:t>
            </a:r>
          </a:p>
          <a:p>
            <a:pPr eaLnBrk="0" hangingPunct="0"/>
            <a:r>
              <a:rPr lang="en-US" sz="2400">
                <a:solidFill>
                  <a:schemeClr val="bg2"/>
                </a:solidFill>
              </a:rPr>
              <a:t>Procedure</a:t>
            </a:r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873125" y="2062163"/>
            <a:ext cx="13335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solidFill>
                  <a:schemeClr val="bg2"/>
                </a:solidFill>
              </a:rPr>
              <a:t>Property</a:t>
            </a:r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930275" y="3128963"/>
            <a:ext cx="13509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solidFill>
                  <a:schemeClr val="bg2"/>
                </a:solidFill>
              </a:rPr>
              <a:t>Program</a:t>
            </a:r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6892925" y="2667000"/>
            <a:ext cx="14351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solidFill>
                  <a:schemeClr val="bg2"/>
                </a:solidFill>
              </a:rPr>
              <a:t>Pass/Fail</a:t>
            </a:r>
          </a:p>
        </p:txBody>
      </p:sp>
      <p:sp>
        <p:nvSpPr>
          <p:cNvPr id="23566" name="Line 12"/>
          <p:cNvSpPr>
            <a:spLocks noChangeShapeType="1"/>
          </p:cNvSpPr>
          <p:nvPr/>
        </p:nvSpPr>
        <p:spPr bwMode="auto">
          <a:xfrm>
            <a:off x="2312988" y="2311400"/>
            <a:ext cx="822325" cy="417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Line 13"/>
          <p:cNvSpPr>
            <a:spLocks noChangeShapeType="1"/>
          </p:cNvSpPr>
          <p:nvPr/>
        </p:nvSpPr>
        <p:spPr bwMode="auto">
          <a:xfrm flipV="1">
            <a:off x="2330450" y="2968625"/>
            <a:ext cx="728663" cy="460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8" name="Line 14"/>
          <p:cNvSpPr>
            <a:spLocks noChangeShapeType="1"/>
          </p:cNvSpPr>
          <p:nvPr/>
        </p:nvSpPr>
        <p:spPr bwMode="auto">
          <a:xfrm>
            <a:off x="5864225" y="2932113"/>
            <a:ext cx="860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Line 15"/>
          <p:cNvSpPr>
            <a:spLocks noChangeShapeType="1"/>
          </p:cNvSpPr>
          <p:nvPr/>
        </p:nvSpPr>
        <p:spPr bwMode="auto">
          <a:xfrm>
            <a:off x="2971800" y="838200"/>
            <a:ext cx="1257300" cy="366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3276600" y="304800"/>
            <a:ext cx="1146175" cy="682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895350" eaLnBrk="0" hangingPunct="0"/>
            <a:r>
              <a:rPr lang="en-US" sz="3900" i="1">
                <a:latin typeface="GillSans" charset="0"/>
              </a:rPr>
              <a:t>ever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2007 Mauro </a:t>
            </a:r>
            <a:r>
              <a:rPr lang="en-US" dirty="0" err="1" smtClean="0"/>
              <a:t>Pezzè</a:t>
            </a:r>
            <a:r>
              <a:rPr lang="en-US" dirty="0" smtClean="0"/>
              <a:t> &amp; Michal Young</a:t>
            </a:r>
          </a:p>
        </p:txBody>
      </p:sp>
      <p:sp>
        <p:nvSpPr>
          <p:cNvPr id="2560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Getting what you need ...</a:t>
            </a:r>
          </a:p>
        </p:txBody>
      </p:sp>
      <p:graphicFrame>
        <p:nvGraphicFramePr>
          <p:cNvPr id="2560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76200" y="1295400"/>
          <a:ext cx="4360863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Visio" r:id="rId4" imgW="6591300" imgH="7289800" progId="">
                  <p:embed/>
                </p:oleObj>
              </mc:Choice>
              <mc:Fallback>
                <p:oleObj name="Visio" r:id="rId4" imgW="6591300" imgH="7289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295400"/>
                        <a:ext cx="4360863" cy="482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1"/>
                                </a:gs>
                                <a:gs pos="50000">
                                  <a:schemeClr val="accent1"/>
                                </a:gs>
                                <a:gs pos="100000">
                                  <a:schemeClr val="bg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2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000" dirty="0" err="1">
                <a:solidFill>
                  <a:srgbClr val="FF0000"/>
                </a:solidFill>
              </a:rPr>
              <a:t>optimistic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inaccuracy</a:t>
            </a:r>
            <a:r>
              <a:rPr lang="it-IT" sz="2000" dirty="0"/>
              <a:t>: </a:t>
            </a:r>
            <a:r>
              <a:rPr lang="it-IT" sz="2000" dirty="0" err="1"/>
              <a:t>we</a:t>
            </a:r>
            <a:r>
              <a:rPr lang="en-US" sz="2000" dirty="0"/>
              <a:t> may accept some programs that do not possess the property (i.e., it may not detect all violations). 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it-IT" sz="1800" dirty="0" err="1" smtClean="0"/>
              <a:t>s</a:t>
            </a:r>
            <a:r>
              <a:rPr lang="it-IT" sz="1800" dirty="0" smtClean="0"/>
              <a:t>/</a:t>
            </a:r>
            <a:r>
              <a:rPr lang="it-IT" sz="1800" dirty="0" err="1" smtClean="0"/>
              <a:t>w</a:t>
            </a:r>
            <a:r>
              <a:rPr lang="it-IT" sz="1800" dirty="0" smtClean="0"/>
              <a:t> </a:t>
            </a:r>
            <a:r>
              <a:rPr lang="it-IT" sz="1800" dirty="0" err="1" smtClean="0"/>
              <a:t>testing</a:t>
            </a:r>
            <a:endParaRPr lang="it-IT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pessimistic inaccuracy</a:t>
            </a:r>
            <a:r>
              <a:rPr lang="en-US" sz="2000" dirty="0"/>
              <a:t>: it is not guaranteed to accept a program even if the program does possess the property being analyzed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automated program analysis techniques</a:t>
            </a:r>
          </a:p>
          <a:p>
            <a:pPr eaLnBrk="1" hangingPunct="1">
              <a:lnSpc>
                <a:spcPct val="90000"/>
              </a:lnSpc>
            </a:pPr>
            <a:r>
              <a:rPr lang="it-IT" sz="2000" dirty="0" err="1"/>
              <a:t>simplified</a:t>
            </a:r>
            <a:r>
              <a:rPr lang="it-IT" sz="2000" dirty="0"/>
              <a:t> </a:t>
            </a:r>
            <a:r>
              <a:rPr lang="it-IT" sz="2000" dirty="0" err="1"/>
              <a:t>properties</a:t>
            </a:r>
            <a:r>
              <a:rPr lang="it-IT" sz="2000" dirty="0"/>
              <a:t>: reduce the </a:t>
            </a:r>
            <a:r>
              <a:rPr lang="it-IT" sz="2000" dirty="0" err="1"/>
              <a:t>degree</a:t>
            </a:r>
            <a:r>
              <a:rPr lang="it-IT" sz="2000" dirty="0"/>
              <a:t> of </a:t>
            </a:r>
            <a:r>
              <a:rPr lang="it-IT" sz="2000" dirty="0" err="1"/>
              <a:t>freedom</a:t>
            </a:r>
            <a:r>
              <a:rPr lang="it-IT" sz="2000" dirty="0" smtClean="0"/>
              <a:t> (</a:t>
            </a:r>
            <a:r>
              <a:rPr lang="it-IT" sz="2000" dirty="0" smtClean="0"/>
              <a:t>e.g., </a:t>
            </a:r>
            <a:r>
              <a:rPr lang="it-IT" sz="2000" dirty="0" smtClean="0"/>
              <a:t>do </a:t>
            </a:r>
            <a:r>
              <a:rPr lang="it-IT" sz="2000" dirty="0" err="1" smtClean="0"/>
              <a:t>not</a:t>
            </a:r>
            <a:r>
              <a:rPr lang="it-IT" sz="2000" dirty="0" smtClean="0"/>
              <a:t> test </a:t>
            </a:r>
            <a:r>
              <a:rPr lang="it-IT" sz="2000" dirty="0" err="1" smtClean="0"/>
              <a:t>all</a:t>
            </a:r>
            <a:r>
              <a:rPr lang="it-IT" sz="2000" dirty="0" smtClean="0"/>
              <a:t> </a:t>
            </a:r>
            <a:r>
              <a:rPr lang="it-IT" sz="2000" dirty="0" err="1" smtClean="0"/>
              <a:t>possible</a:t>
            </a:r>
            <a:r>
              <a:rPr lang="it-IT" sz="2000" dirty="0" smtClean="0"/>
              <a:t> </a:t>
            </a:r>
            <a:r>
              <a:rPr lang="it-IT" sz="2000" dirty="0" err="1" smtClean="0"/>
              <a:t>integer</a:t>
            </a:r>
            <a:r>
              <a:rPr lang="it-IT" sz="2000" dirty="0" smtClean="0"/>
              <a:t> </a:t>
            </a:r>
            <a:r>
              <a:rPr lang="it-IT" sz="2000" dirty="0" err="1" smtClean="0"/>
              <a:t>values</a:t>
            </a:r>
            <a:r>
              <a:rPr lang="it-IT" sz="2000" dirty="0" smtClean="0"/>
              <a:t>…)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2007 Mauro </a:t>
            </a:r>
            <a:r>
              <a:rPr lang="en-US" dirty="0" err="1" smtClean="0"/>
              <a:t>Pezzè</a:t>
            </a:r>
            <a:r>
              <a:rPr lang="en-US" dirty="0" smtClean="0"/>
              <a:t> &amp; Michal Young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Extra: Some </a:t>
            </a:r>
            <a:r>
              <a:rPr lang="it-IT" dirty="0" smtClean="0"/>
              <a:t>Tricky </a:t>
            </a:r>
            <a:r>
              <a:rPr lang="it-IT" dirty="0" err="1" smtClean="0"/>
              <a:t>Terminology</a:t>
            </a: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Safe</a:t>
            </a:r>
            <a:r>
              <a:rPr lang="en-US" sz="2400" dirty="0"/>
              <a:t>: A safe analysis has no optimistic inaccuracy, i.e., it accepts only correct </a:t>
            </a:r>
            <a:r>
              <a:rPr lang="en-US" sz="2400" dirty="0" smtClean="0"/>
              <a:t>programs (but may reject some). 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Sound</a:t>
            </a:r>
            <a:r>
              <a:rPr lang="en-US" sz="2400" dirty="0"/>
              <a:t>: An analysis of a program P with respect to a formula F is sound if the analysis returns true </a:t>
            </a:r>
            <a:r>
              <a:rPr lang="en-US" sz="2400" dirty="0">
                <a:solidFill>
                  <a:srgbClr val="FF0000"/>
                </a:solidFill>
              </a:rPr>
              <a:t>only </a:t>
            </a:r>
            <a:r>
              <a:rPr lang="en-US" sz="2400" dirty="0"/>
              <a:t>when the program </a:t>
            </a:r>
            <a:r>
              <a:rPr lang="en-US" sz="2400" dirty="0">
                <a:solidFill>
                  <a:srgbClr val="FF0000"/>
                </a:solidFill>
              </a:rPr>
              <a:t>does </a:t>
            </a:r>
            <a:r>
              <a:rPr lang="en-US" sz="2400" dirty="0"/>
              <a:t>satisfy the formula.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but it could erroneously return false even if the program does satisfy the formula!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If F is an indication of correctness, then same as safe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It’s tricky to understand what ‘sound’ means </a:t>
            </a:r>
            <a:r>
              <a:rPr lang="en-US" sz="2000" smtClean="0"/>
              <a:t>when F </a:t>
            </a:r>
            <a:r>
              <a:rPr lang="en-US" sz="2000" dirty="0" smtClean="0"/>
              <a:t>is used to indicate </a:t>
            </a:r>
            <a:r>
              <a:rPr lang="en-US" sz="2000" smtClean="0"/>
              <a:t>a fault</a:t>
            </a:r>
            <a:r>
              <a:rPr lang="en-US" sz="2000" dirty="0" smtClean="0"/>
              <a:t>.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Complete</a:t>
            </a:r>
            <a:r>
              <a:rPr lang="en-US" sz="2400" dirty="0"/>
              <a:t>: An analysis of a program P with respect to a formula F is complete if the analysis always returns true when and only when the program actually does satisfy the formula.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5000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sm" len="sm"/>
        </a:ln>
        <a:effectLst/>
      </a:spPr>
      <a:bodyPr vert="horz" wrap="none" lIns="91440" tIns="45720" rIns="91440" bIns="45720" numCol="1" anchor="b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5000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sm" len="sm"/>
        </a:ln>
        <a:effectLst/>
      </a:spPr>
      <a:bodyPr vert="horz" wrap="none" lIns="91440" tIns="45720" rIns="91440" bIns="45720" numCol="1" anchor="b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HD:Users:michal:book:slides:Template.pot</Template>
  <TotalTime>586</TotalTime>
  <Words>511</Words>
  <Application>Microsoft Macintosh PowerPoint</Application>
  <PresentationFormat>On-screen Show (4:3)</PresentationFormat>
  <Paragraphs>65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Template</vt:lpstr>
      <vt:lpstr>Visio</vt:lpstr>
      <vt:lpstr>About Validation and Verification</vt:lpstr>
      <vt:lpstr>Verification and validation</vt:lpstr>
      <vt:lpstr>Validation and Verification</vt:lpstr>
      <vt:lpstr>About Verifiability</vt:lpstr>
      <vt:lpstr>Validation and Verification Activities</vt:lpstr>
      <vt:lpstr>You can’t always get what you want </vt:lpstr>
      <vt:lpstr>Getting what you need ...</vt:lpstr>
      <vt:lpstr>Extra: Some Tricky Terminology</vt:lpstr>
    </vt:vector>
  </TitlesOfParts>
  <Company>disco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 and Analysis in a Nutshell</dc:title>
  <dc:creator>Mauro Pezzè</dc:creator>
  <cp:lastModifiedBy>jean-pierre corriveau</cp:lastModifiedBy>
  <cp:revision>33</cp:revision>
  <dcterms:created xsi:type="dcterms:W3CDTF">2013-10-11T14:26:56Z</dcterms:created>
  <dcterms:modified xsi:type="dcterms:W3CDTF">2015-10-13T14:55:03Z</dcterms:modified>
</cp:coreProperties>
</file>