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1155" r:id="rId2"/>
    <p:sldId id="1161" r:id="rId3"/>
    <p:sldId id="1162" r:id="rId4"/>
    <p:sldId id="341" r:id="rId5"/>
    <p:sldId id="1203" r:id="rId6"/>
    <p:sldId id="1164" r:id="rId7"/>
    <p:sldId id="1204" r:id="rId8"/>
    <p:sldId id="1200" r:id="rId9"/>
    <p:sldId id="1201" r:id="rId10"/>
    <p:sldId id="1202" r:id="rId11"/>
    <p:sldId id="1166" r:id="rId12"/>
    <p:sldId id="1167" r:id="rId13"/>
    <p:sldId id="1168" r:id="rId14"/>
    <p:sldId id="1171" r:id="rId15"/>
    <p:sldId id="1170" r:id="rId16"/>
    <p:sldId id="1173" r:id="rId17"/>
    <p:sldId id="1175" r:id="rId18"/>
    <p:sldId id="1177" r:id="rId19"/>
    <p:sldId id="1178" r:id="rId20"/>
    <p:sldId id="1179" r:id="rId21"/>
    <p:sldId id="1181" r:id="rId22"/>
    <p:sldId id="1182" r:id="rId23"/>
    <p:sldId id="1183" r:id="rId24"/>
    <p:sldId id="1184" r:id="rId25"/>
    <p:sldId id="1199" r:id="rId26"/>
    <p:sldId id="1180" r:id="rId27"/>
    <p:sldId id="1159" r:id="rId28"/>
    <p:sldId id="1206" r:id="rId29"/>
    <p:sldId id="384" r:id="rId30"/>
    <p:sldId id="378" r:id="rId31"/>
  </p:sldIdLst>
  <p:sldSz cx="9144000" cy="6858000" type="letter"/>
  <p:notesSz cx="8939213" cy="6797675"/>
  <p:defaultTextStyle>
    <a:defPPr>
      <a:defRPr lang="en-US"/>
    </a:defPPr>
    <a:lvl1pPr algn="ctr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281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FF"/>
    <a:srgbClr val="8000B3"/>
    <a:srgbClr val="00FF00"/>
    <a:srgbClr val="02B192"/>
    <a:srgbClr val="33FFFF"/>
    <a:srgbClr val="0000FF"/>
    <a:srgbClr val="C0C0C0"/>
    <a:srgbClr val="FEFE83"/>
    <a:srgbClr val="F0F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32" autoAdjust="0"/>
    <p:restoredTop sz="94660" autoAdjust="0"/>
  </p:normalViewPr>
  <p:slideViewPr>
    <p:cSldViewPr>
      <p:cViewPr varScale="1">
        <p:scale>
          <a:sx n="70" d="100"/>
          <a:sy n="70" d="100"/>
        </p:scale>
        <p:origin x="84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1650" y="96"/>
      </p:cViewPr>
      <p:guideLst>
        <p:guide orient="horz" pos="2141"/>
        <p:guide pos="28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873501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866775">
              <a:lnSpc>
                <a:spcPct val="100000"/>
              </a:lnSpc>
              <a:spcBef>
                <a:spcPct val="0"/>
              </a:spcBef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065713" y="0"/>
            <a:ext cx="38735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866775">
              <a:lnSpc>
                <a:spcPct val="100000"/>
              </a:lnSpc>
              <a:spcBef>
                <a:spcPct val="0"/>
              </a:spcBef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6419850"/>
            <a:ext cx="3873501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866775">
              <a:lnSpc>
                <a:spcPct val="100000"/>
              </a:lnSpc>
              <a:spcBef>
                <a:spcPct val="0"/>
              </a:spcBef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MGP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065713" y="6419850"/>
            <a:ext cx="38735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866775">
              <a:lnSpc>
                <a:spcPct val="100000"/>
              </a:lnSpc>
              <a:spcBef>
                <a:spcPct val="0"/>
              </a:spcBef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CDAC27BF-C758-4C3A-BDE8-259B95346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090988" y="6465888"/>
            <a:ext cx="7556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5725" tIns="42863" rIns="85725" bIns="42863">
            <a:spAutoFit/>
          </a:bodyPr>
          <a:lstStyle/>
          <a:p>
            <a:pPr defTabSz="823913">
              <a:spcBef>
                <a:spcPct val="0"/>
              </a:spcBef>
              <a:defRPr/>
            </a:pPr>
            <a:r>
              <a:rPr lang="en-US"/>
              <a:t>Page </a:t>
            </a:r>
            <a:fld id="{4C717769-72B6-4002-9E1B-A952B040EAC7}" type="slidenum">
              <a:rPr lang="en-US"/>
              <a:pPr defTabSz="823913">
                <a:spcBef>
                  <a:spcPct val="0"/>
                </a:spcBef>
                <a:defRPr/>
              </a:pPr>
              <a:t>‹#›</a:t>
            </a:fld>
            <a:endParaRPr lang="en-US"/>
          </a:p>
        </p:txBody>
      </p:sp>
      <p:sp>
        <p:nvSpPr>
          <p:cNvPr id="717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1238" y="76200"/>
            <a:ext cx="6021387" cy="4513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824038" y="4897438"/>
            <a:ext cx="4376737" cy="188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00" tIns="44450" rIns="88900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166688" indent="-166688" algn="l" defTabSz="8667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612775" indent="-168275" algn="l" defTabSz="8667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057275" indent="-166688" algn="l" defTabSz="8667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501775" indent="-166688" algn="l" defTabSz="8667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947863" indent="-166688" algn="l" defTabSz="8667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9DCD3-D2A4-406D-9CFB-341E61163CC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196C59-0E06-438C-8511-A0E825CA82B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MGP</a:t>
            </a:r>
          </a:p>
        </p:txBody>
      </p:sp>
    </p:spTree>
    <p:extLst>
      <p:ext uri="{BB962C8B-B14F-4D97-AF65-F5344CB8AC3E}">
        <p14:creationId xmlns:p14="http://schemas.microsoft.com/office/powerpoint/2010/main" val="3431135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MGP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AC27BF-C758-4C3A-BDE8-259B95346A5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813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9DCD3-D2A4-406D-9CFB-341E61163CC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196C59-0E06-438C-8511-A0E825CA82B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MGP</a:t>
            </a:r>
          </a:p>
        </p:txBody>
      </p:sp>
    </p:spTree>
    <p:extLst>
      <p:ext uri="{BB962C8B-B14F-4D97-AF65-F5344CB8AC3E}">
        <p14:creationId xmlns:p14="http://schemas.microsoft.com/office/powerpoint/2010/main" val="30522131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319DD5-7C0B-446D-A860-7AC4D7214D73}" type="slidenum">
              <a:rPr lang="en-US"/>
              <a:pPr/>
              <a:t>30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3846F46-4F81-4D13-AF2B-667E5CE5E96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MGP</a:t>
            </a:r>
          </a:p>
        </p:txBody>
      </p:sp>
    </p:spTree>
    <p:extLst>
      <p:ext uri="{BB962C8B-B14F-4D97-AF65-F5344CB8AC3E}">
        <p14:creationId xmlns:p14="http://schemas.microsoft.com/office/powerpoint/2010/main" val="4179100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319DD5-7C0B-446D-A860-7AC4D7214D73}" type="slidenum">
              <a:rPr lang="en-US"/>
              <a:pPr/>
              <a:t>3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F42E5F-CDA4-4B03-A75A-70998F6E8B1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MGP</a:t>
            </a:r>
          </a:p>
        </p:txBody>
      </p:sp>
    </p:spTree>
    <p:extLst>
      <p:ext uri="{BB962C8B-B14F-4D97-AF65-F5344CB8AC3E}">
        <p14:creationId xmlns:p14="http://schemas.microsoft.com/office/powerpoint/2010/main" val="2747519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9DCD3-D2A4-406D-9CFB-341E61163CC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196C59-0E06-438C-8511-A0E825CA82B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MGP</a:t>
            </a:r>
          </a:p>
        </p:txBody>
      </p:sp>
    </p:spTree>
    <p:extLst>
      <p:ext uri="{BB962C8B-B14F-4D97-AF65-F5344CB8AC3E}">
        <p14:creationId xmlns:p14="http://schemas.microsoft.com/office/powerpoint/2010/main" val="3751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9DCD3-D2A4-406D-9CFB-341E61163CC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196C59-0E06-438C-8511-A0E825CA82B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MGP</a:t>
            </a:r>
          </a:p>
        </p:txBody>
      </p:sp>
    </p:spTree>
    <p:extLst>
      <p:ext uri="{BB962C8B-B14F-4D97-AF65-F5344CB8AC3E}">
        <p14:creationId xmlns:p14="http://schemas.microsoft.com/office/powerpoint/2010/main" val="2748200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MGP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AC27BF-C758-4C3A-BDE8-259B95346A5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62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9DCD3-D2A4-406D-9CFB-341E61163CC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196C59-0E06-438C-8511-A0E825CA82B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MGP</a:t>
            </a:r>
          </a:p>
        </p:txBody>
      </p:sp>
    </p:spTree>
    <p:extLst>
      <p:ext uri="{BB962C8B-B14F-4D97-AF65-F5344CB8AC3E}">
        <p14:creationId xmlns:p14="http://schemas.microsoft.com/office/powerpoint/2010/main" val="148051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MGP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AC27BF-C758-4C3A-BDE8-259B95346A5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57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MGP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AC27BF-C758-4C3A-BDE8-259B95346A5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53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MGP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AC27BF-C758-4C3A-BDE8-259B95346A5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0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69875"/>
            <a:ext cx="8715375" cy="711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269875"/>
            <a:ext cx="2178050" cy="3638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269875"/>
            <a:ext cx="6384925" cy="3638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319B32A-51E5-4CE1-A7CF-BBB128701B00}"/>
              </a:ext>
            </a:extLst>
          </p:cNvPr>
          <p:cNvGrpSpPr/>
          <p:nvPr userDrawn="1"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" name="Freeform 27">
              <a:extLst>
                <a:ext uri="{FF2B5EF4-FFF2-40B4-BE49-F238E27FC236}">
                  <a16:creationId xmlns:a16="http://schemas.microsoft.com/office/drawing/2014/main" id="{BF9E4863-9D5A-4034-8B3B-C2436F6ACE47}"/>
                </a:ext>
              </a:extLst>
            </p:cNvPr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</p:sp>
        <p:sp>
          <p:nvSpPr>
            <p:cNvPr id="6" name="Freeform 28">
              <a:extLst>
                <a:ext uri="{FF2B5EF4-FFF2-40B4-BE49-F238E27FC236}">
                  <a16:creationId xmlns:a16="http://schemas.microsoft.com/office/drawing/2014/main" id="{B351F2D0-B097-4576-890D-192C23ECE106}"/>
                </a:ext>
              </a:extLst>
            </p:cNvPr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</p:sp>
        <p:sp>
          <p:nvSpPr>
            <p:cNvPr id="7" name="Freeform 29">
              <a:extLst>
                <a:ext uri="{FF2B5EF4-FFF2-40B4-BE49-F238E27FC236}">
                  <a16:creationId xmlns:a16="http://schemas.microsoft.com/office/drawing/2014/main" id="{A1F74632-9CAA-4941-B0CA-CE534B41AD56}"/>
                </a:ext>
              </a:extLst>
            </p:cNvPr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</p:sp>
        <p:sp>
          <p:nvSpPr>
            <p:cNvPr id="8" name="Freeform 30">
              <a:extLst>
                <a:ext uri="{FF2B5EF4-FFF2-40B4-BE49-F238E27FC236}">
                  <a16:creationId xmlns:a16="http://schemas.microsoft.com/office/drawing/2014/main" id="{EF5EF1AB-AEF2-43B7-899C-47D883AF83C3}"/>
                </a:ext>
              </a:extLst>
            </p:cNvPr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</p:sp>
        <p:sp>
          <p:nvSpPr>
            <p:cNvPr id="9" name="Freeform 31">
              <a:extLst>
                <a:ext uri="{FF2B5EF4-FFF2-40B4-BE49-F238E27FC236}">
                  <a16:creationId xmlns:a16="http://schemas.microsoft.com/office/drawing/2014/main" id="{CFA9D1A3-6772-4A36-BFDB-CA5A1BB5AA7A}"/>
                </a:ext>
              </a:extLst>
            </p:cNvPr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</p:sp>
        <p:sp>
          <p:nvSpPr>
            <p:cNvPr id="10" name="Freeform 32">
              <a:extLst>
                <a:ext uri="{FF2B5EF4-FFF2-40B4-BE49-F238E27FC236}">
                  <a16:creationId xmlns:a16="http://schemas.microsoft.com/office/drawing/2014/main" id="{A14452D5-107F-46D9-BBB4-22ACD3F6FD3D}"/>
                </a:ext>
              </a:extLst>
            </p:cNvPr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</p:sp>
        <p:sp>
          <p:nvSpPr>
            <p:cNvPr id="11" name="Freeform 33">
              <a:extLst>
                <a:ext uri="{FF2B5EF4-FFF2-40B4-BE49-F238E27FC236}">
                  <a16:creationId xmlns:a16="http://schemas.microsoft.com/office/drawing/2014/main" id="{90455564-8A8D-406A-879F-5B905523BE62}"/>
                </a:ext>
              </a:extLst>
            </p:cNvPr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</p:sp>
        <p:sp>
          <p:nvSpPr>
            <p:cNvPr id="12" name="Freeform 34">
              <a:extLst>
                <a:ext uri="{FF2B5EF4-FFF2-40B4-BE49-F238E27FC236}">
                  <a16:creationId xmlns:a16="http://schemas.microsoft.com/office/drawing/2014/main" id="{E41639ED-6F0A-4AA7-833A-F328EE0370BA}"/>
                </a:ext>
              </a:extLst>
            </p:cNvPr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</p:sp>
        <p:sp>
          <p:nvSpPr>
            <p:cNvPr id="13" name="Freeform 35">
              <a:extLst>
                <a:ext uri="{FF2B5EF4-FFF2-40B4-BE49-F238E27FC236}">
                  <a16:creationId xmlns:a16="http://schemas.microsoft.com/office/drawing/2014/main" id="{808C1199-CD0A-4244-B20D-D42D912E875D}"/>
                </a:ext>
              </a:extLst>
            </p:cNvPr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</p:sp>
        <p:sp>
          <p:nvSpPr>
            <p:cNvPr id="14" name="Freeform 36">
              <a:extLst>
                <a:ext uri="{FF2B5EF4-FFF2-40B4-BE49-F238E27FC236}">
                  <a16:creationId xmlns:a16="http://schemas.microsoft.com/office/drawing/2014/main" id="{F1342316-46E8-492D-9C2C-D59C542C27C5}"/>
                </a:ext>
              </a:extLst>
            </p:cNvPr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</p:sp>
        <p:sp>
          <p:nvSpPr>
            <p:cNvPr id="15" name="Freeform 37">
              <a:extLst>
                <a:ext uri="{FF2B5EF4-FFF2-40B4-BE49-F238E27FC236}">
                  <a16:creationId xmlns:a16="http://schemas.microsoft.com/office/drawing/2014/main" id="{267E399C-662A-456A-81FB-9BC4044F6F36}"/>
                </a:ext>
              </a:extLst>
            </p:cNvPr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</p:sp>
        <p:sp>
          <p:nvSpPr>
            <p:cNvPr id="16" name="Freeform 38">
              <a:extLst>
                <a:ext uri="{FF2B5EF4-FFF2-40B4-BE49-F238E27FC236}">
                  <a16:creationId xmlns:a16="http://schemas.microsoft.com/office/drawing/2014/main" id="{33A68F23-61ED-47C4-9AB2-F01AEBD182D1}"/>
                </a:ext>
              </a:extLst>
            </p:cNvPr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C97A5-99B9-4671-BC29-36D089422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03360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4010025" cy="2613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2025" y="1295400"/>
            <a:ext cx="4010025" cy="2613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0"/>
            <a:ext cx="8172450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7" name="AutoShape 3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269875"/>
            <a:ext cx="8715375" cy="711200"/>
          </a:xfrm>
          <a:prstGeom prst="roundRect">
            <a:avLst>
              <a:gd name="adj" fmla="val 12431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391400" y="6583363"/>
            <a:ext cx="17526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defRPr/>
            </a:pPr>
            <a:r>
              <a:rPr lang="en-US" dirty="0">
                <a:latin typeface="Times New Roman" pitchFamily="18" charset="0"/>
              </a:rPr>
              <a:t>Wilf LaLonde ©2020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61925" y="6600825"/>
            <a:ext cx="493725" cy="2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defRPr/>
            </a:pPr>
            <a:r>
              <a:rPr lang="en-US" dirty="0">
                <a:latin typeface="Times New Roman" pitchFamily="18" charset="0"/>
              </a:rPr>
              <a:t>3002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114300" algn="l" rtl="0" eaLnBrk="0" fontAlgn="base" hangingPunct="0">
        <a:spcBef>
          <a:spcPct val="3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974725" indent="-288925" algn="l" rtl="0" eaLnBrk="0" fontAlgn="base" hangingPunct="0">
        <a:spcBef>
          <a:spcPct val="3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</a:defRPr>
      </a:lvl3pPr>
      <a:lvl4pPr marL="1316038" indent="-2270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4pPr>
      <a:lvl5pPr marL="17240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</a:defRPr>
      </a:lvl5pPr>
      <a:lvl6pPr marL="21812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</a:defRPr>
      </a:lvl6pPr>
      <a:lvl7pPr marL="26384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</a:defRPr>
      </a:lvl7pPr>
      <a:lvl8pPr marL="30956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</a:defRPr>
      </a:lvl8pPr>
      <a:lvl9pPr marL="35528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wilf.lalonde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E5B717D-9EDE-4EA9-908A-9BB8E0789D12}"/>
              </a:ext>
            </a:extLst>
          </p:cNvPr>
          <p:cNvSpPr>
            <a:spLocks noChangeArrowheads="1"/>
          </p:cNvSpPr>
          <p:nvPr/>
        </p:nvSpPr>
        <p:spPr bwMode="auto">
          <a:xfrm rot="1925364">
            <a:off x="843451" y="2310904"/>
            <a:ext cx="7457098" cy="166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Compiler</a:t>
            </a:r>
            <a:br>
              <a:rPr lang="en-US" sz="4800" b="1" dirty="0">
                <a:solidFill>
                  <a:srgbClr val="FF0000"/>
                </a:solidFill>
                <a:latin typeface="Times" charset="0"/>
              </a:rPr>
            </a:b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Construction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7DC2FC4-8BE9-4293-9922-578A98E9B1A7}"/>
              </a:ext>
            </a:extLst>
          </p:cNvPr>
          <p:cNvGrpSpPr/>
          <p:nvPr/>
        </p:nvGrpSpPr>
        <p:grpSpPr>
          <a:xfrm>
            <a:off x="7984724" y="3878229"/>
            <a:ext cx="836378" cy="3534875"/>
            <a:chOff x="7907943" y="3566563"/>
            <a:chExt cx="836378" cy="3534875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0CFB904-714F-42A2-96E1-12A9E6346284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8172821" y="4278262"/>
              <a:ext cx="1143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3DCD08-9B82-4633-8993-73A2CDEF8705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6140505" y="5334001"/>
              <a:ext cx="353487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D2C0119-AB63-4A55-8BE6-F4185645C64A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7849095" y="4999644"/>
              <a:ext cx="15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A754BFC-587F-482D-94DC-58AD40D67BFA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7427911" y="4731889"/>
              <a:ext cx="20197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BBA1893-8AE2-4518-B388-0EC58399FBEB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7233676" y="4955870"/>
              <a:ext cx="22483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493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8A689-F72A-4961-B917-02DC93AA4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6543458" cy="480774"/>
          </a:xfrm>
        </p:spPr>
        <p:txBody>
          <a:bodyPr wrap="none"/>
          <a:lstStyle/>
          <a:p>
            <a:r>
              <a:rPr lang="en-CA" dirty="0"/>
              <a:t>Enough material for 2 half courses.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0FA17CD-6EED-4772-927A-D3ADF82F3F05}"/>
              </a:ext>
            </a:extLst>
          </p:cNvPr>
          <p:cNvSpPr/>
          <p:nvPr/>
        </p:nvSpPr>
        <p:spPr bwMode="auto">
          <a:xfrm>
            <a:off x="10236" y="1897325"/>
            <a:ext cx="8572562" cy="3048000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br>
              <a:rPr kumimoji="0" lang="en-CA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CA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94CD3F-6D40-4F4D-9324-0CAD0A16AC93}"/>
              </a:ext>
            </a:extLst>
          </p:cNvPr>
          <p:cNvSpPr/>
          <p:nvPr/>
        </p:nvSpPr>
        <p:spPr>
          <a:xfrm>
            <a:off x="1348287" y="2315651"/>
            <a:ext cx="203132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rgbClr val="FF0000"/>
                </a:solidFill>
              </a:rPr>
              <a:t>First course 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B21E16-C63C-4437-8DB5-42C3A91FDB75}"/>
              </a:ext>
            </a:extLst>
          </p:cNvPr>
          <p:cNvSpPr/>
          <p:nvPr/>
        </p:nvSpPr>
        <p:spPr>
          <a:xfrm>
            <a:off x="1348287" y="3738988"/>
            <a:ext cx="247535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rgbClr val="FF0000"/>
                </a:solidFill>
              </a:rPr>
              <a:t>Second course 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C85DDB-49B8-4FB9-8DF7-21BE8EF68C42}"/>
              </a:ext>
            </a:extLst>
          </p:cNvPr>
          <p:cNvSpPr/>
          <p:nvPr/>
        </p:nvSpPr>
        <p:spPr>
          <a:xfrm>
            <a:off x="2095125" y="2731287"/>
            <a:ext cx="3552576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1. background material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3738882-6A7A-4D23-BA8B-092DEFF453BA}"/>
              </a:ext>
            </a:extLst>
          </p:cNvPr>
          <p:cNvSpPr/>
          <p:nvPr/>
        </p:nvSpPr>
        <p:spPr>
          <a:xfrm>
            <a:off x="2095125" y="3056315"/>
            <a:ext cx="648767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  <a:sym typeface="Symbol" panose="05050102010706020507" pitchFamily="18" charset="2"/>
              </a:rPr>
              <a:t>2. </a:t>
            </a:r>
            <a:r>
              <a:rPr lang="en-CA" sz="2400" b="1" dirty="0">
                <a:solidFill>
                  <a:schemeClr val="tx2"/>
                </a:solidFill>
              </a:rPr>
              <a:t>logical sequence from simple to difficult 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2BCCC3-78E2-4983-B848-FC699DA0A6C3}"/>
              </a:ext>
            </a:extLst>
          </p:cNvPr>
          <p:cNvSpPr/>
          <p:nvPr/>
        </p:nvSpPr>
        <p:spPr>
          <a:xfrm>
            <a:off x="2095125" y="3363151"/>
            <a:ext cx="478207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  <a:sym typeface="Symbol" panose="05050102010706020507" pitchFamily="18" charset="2"/>
              </a:rPr>
              <a:t>3. </a:t>
            </a:r>
            <a:r>
              <a:rPr lang="en-CA" sz="2400" b="1" dirty="0">
                <a:solidFill>
                  <a:schemeClr val="tx2"/>
                </a:solidFill>
              </a:rPr>
              <a:t>focus on paper assignments.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47A0F2-6572-4078-AD87-2E2853D4C192}"/>
              </a:ext>
            </a:extLst>
          </p:cNvPr>
          <p:cNvSpPr/>
          <p:nvPr/>
        </p:nvSpPr>
        <p:spPr>
          <a:xfrm>
            <a:off x="2095125" y="4026033"/>
            <a:ext cx="374173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1. programming aspects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99936E-A3FC-4DB0-8CFF-0ACC96F692B7}"/>
              </a:ext>
            </a:extLst>
          </p:cNvPr>
          <p:cNvSpPr/>
          <p:nvPr/>
        </p:nvSpPr>
        <p:spPr>
          <a:xfrm>
            <a:off x="2095125" y="4343881"/>
            <a:ext cx="413606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b="1" dirty="0">
                <a:solidFill>
                  <a:schemeClr val="tx2"/>
                </a:solidFill>
              </a:rPr>
              <a:t>2. more advanced material.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1F0EDE0-0AB7-4A49-B8B1-E0685D6AAECA}"/>
              </a:ext>
            </a:extLst>
          </p:cNvPr>
          <p:cNvSpPr/>
          <p:nvPr/>
        </p:nvSpPr>
        <p:spPr bwMode="auto">
          <a:xfrm>
            <a:off x="10236" y="5183475"/>
            <a:ext cx="9133764" cy="1779178"/>
          </a:xfrm>
          <a:prstGeom prst="ellipse">
            <a:avLst/>
          </a:prstGeom>
          <a:solidFill>
            <a:srgbClr val="33FFFF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br>
              <a:rPr kumimoji="0" lang="en-CA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CA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3F0093-B360-44B4-A8E9-B9C6BA9D0C85}"/>
              </a:ext>
            </a:extLst>
          </p:cNvPr>
          <p:cNvSpPr/>
          <p:nvPr/>
        </p:nvSpPr>
        <p:spPr>
          <a:xfrm>
            <a:off x="495068" y="5571551"/>
            <a:ext cx="262913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>
                <a:solidFill>
                  <a:srgbClr val="FF0000"/>
                </a:solidFill>
              </a:rPr>
              <a:t>Disadvantages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647E524-A875-4ED3-925C-0173366E80CC}"/>
              </a:ext>
            </a:extLst>
          </p:cNvPr>
          <p:cNvSpPr/>
          <p:nvPr/>
        </p:nvSpPr>
        <p:spPr>
          <a:xfrm>
            <a:off x="685800" y="5903949"/>
            <a:ext cx="994667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1. Everything Easy (at first). Everything hard (at the end).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12C1FE-7217-45CB-8A24-8D635B295109}"/>
              </a:ext>
            </a:extLst>
          </p:cNvPr>
          <p:cNvSpPr/>
          <p:nvPr/>
        </p:nvSpPr>
        <p:spPr>
          <a:xfrm>
            <a:off x="683329" y="6275208"/>
            <a:ext cx="382686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2. Code generation last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445936F-BAA1-49A5-9573-D04BDE88627C}"/>
              </a:ext>
            </a:extLst>
          </p:cNvPr>
          <p:cNvSpPr txBox="1">
            <a:spLocks/>
          </p:cNvSpPr>
          <p:nvPr/>
        </p:nvSpPr>
        <p:spPr bwMode="auto">
          <a:xfrm>
            <a:off x="609600" y="649129"/>
            <a:ext cx="8325997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kern="0" dirty="0"/>
              <a:t>More advanced than typical compiler courses</a:t>
            </a:r>
          </a:p>
        </p:txBody>
      </p:sp>
    </p:spTree>
    <p:extLst>
      <p:ext uri="{BB962C8B-B14F-4D97-AF65-F5344CB8AC3E}">
        <p14:creationId xmlns:p14="http://schemas.microsoft.com/office/powerpoint/2010/main" val="416206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5" grpId="1" animBg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 animBg="1"/>
      <p:bldP spid="13" grpId="1" animBg="1"/>
      <p:bldP spid="14" grpId="0"/>
      <p:bldP spid="14" grpId="1"/>
      <p:bldP spid="15" grpId="0"/>
      <p:bldP spid="15" grpId="1"/>
      <p:bldP spid="16" grpId="0"/>
      <p:bldP spid="1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8A689-F72A-4961-B917-02DC93AA4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6543458" cy="480774"/>
          </a:xfrm>
        </p:spPr>
        <p:txBody>
          <a:bodyPr wrap="none"/>
          <a:lstStyle/>
          <a:p>
            <a:r>
              <a:rPr lang="en-CA" dirty="0"/>
              <a:t>Enough material for 2 half courses.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574B5A9-32C7-4117-B59A-165E7F4F7C55}"/>
              </a:ext>
            </a:extLst>
          </p:cNvPr>
          <p:cNvSpPr txBox="1">
            <a:spLocks/>
          </p:cNvSpPr>
          <p:nvPr/>
        </p:nvSpPr>
        <p:spPr bwMode="auto">
          <a:xfrm>
            <a:off x="609600" y="1972671"/>
            <a:ext cx="5006179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kern="0" dirty="0"/>
              <a:t>But given in 1 half course.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520792F-9446-4D2F-A885-28C7723817B8}"/>
              </a:ext>
            </a:extLst>
          </p:cNvPr>
          <p:cNvSpPr/>
          <p:nvPr/>
        </p:nvSpPr>
        <p:spPr bwMode="auto">
          <a:xfrm>
            <a:off x="2209800" y="10990166"/>
            <a:ext cx="6705600" cy="1506634"/>
          </a:xfrm>
          <a:prstGeom prst="ellipse">
            <a:avLst/>
          </a:prstGeom>
          <a:solidFill>
            <a:srgbClr val="33FFFF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br>
              <a:rPr kumimoji="0" lang="en-C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CA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0EDA927-BF52-42F9-8F8A-F89FC61490DE}"/>
              </a:ext>
            </a:extLst>
          </p:cNvPr>
          <p:cNvSpPr/>
          <p:nvPr/>
        </p:nvSpPr>
        <p:spPr>
          <a:xfrm>
            <a:off x="3094338" y="11942576"/>
            <a:ext cx="542969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1800" b="1" dirty="0">
                <a:solidFill>
                  <a:schemeClr val="tx2"/>
                </a:solidFill>
              </a:rPr>
              <a:t>2. Out of order material, makes sense ultimately</a:t>
            </a:r>
            <a:endParaRPr lang="en-CA" sz="1800" dirty="0">
              <a:solidFill>
                <a:schemeClr val="tx2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0D555E1-DC7F-4537-882E-D276D145574B}"/>
              </a:ext>
            </a:extLst>
          </p:cNvPr>
          <p:cNvSpPr/>
          <p:nvPr/>
        </p:nvSpPr>
        <p:spPr bwMode="auto">
          <a:xfrm>
            <a:off x="43334" y="2046173"/>
            <a:ext cx="8491065" cy="3048000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br>
              <a:rPr kumimoji="0" lang="en-C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CA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5944DF1-B6F3-4E7F-B824-C49C0A80FA19}"/>
              </a:ext>
            </a:extLst>
          </p:cNvPr>
          <p:cNvSpPr/>
          <p:nvPr/>
        </p:nvSpPr>
        <p:spPr>
          <a:xfrm>
            <a:off x="765854" y="2600918"/>
            <a:ext cx="321273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rgbClr val="FF0000"/>
                </a:solidFill>
              </a:rPr>
              <a:t>Material is reordered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D2A935A-7E01-471E-84F0-0691BF3239DD}"/>
              </a:ext>
            </a:extLst>
          </p:cNvPr>
          <p:cNvSpPr/>
          <p:nvPr/>
        </p:nvSpPr>
        <p:spPr>
          <a:xfrm>
            <a:off x="771786" y="3887836"/>
            <a:ext cx="339868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rgbClr val="FF0000"/>
                </a:solidFill>
              </a:rPr>
              <a:t>Fairly heavy workload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A5CD841-9078-439B-9435-9E447BB75E39}"/>
              </a:ext>
            </a:extLst>
          </p:cNvPr>
          <p:cNvSpPr/>
          <p:nvPr/>
        </p:nvSpPr>
        <p:spPr>
          <a:xfrm>
            <a:off x="1187888" y="2948375"/>
            <a:ext cx="6625532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1. to maintain consistent degree of difficulty</a:t>
            </a:r>
            <a:endParaRPr lang="en-CA" sz="2400" dirty="0">
              <a:solidFill>
                <a:schemeClr val="tx2"/>
              </a:solidFill>
            </a:endParaRPr>
          </a:p>
          <a:p>
            <a:pPr algn="l"/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A995E95-6212-480B-BF0F-259B7E6859B2}"/>
              </a:ext>
            </a:extLst>
          </p:cNvPr>
          <p:cNvSpPr/>
          <p:nvPr/>
        </p:nvSpPr>
        <p:spPr>
          <a:xfrm>
            <a:off x="1187888" y="3273403"/>
            <a:ext cx="715933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  <a:sym typeface="Symbol" panose="05050102010706020507" pitchFamily="18" charset="2"/>
              </a:rPr>
              <a:t>2. </a:t>
            </a:r>
            <a:r>
              <a:rPr lang="en-CA" sz="2400" b="1" dirty="0">
                <a:solidFill>
                  <a:schemeClr val="tx2"/>
                </a:solidFill>
              </a:rPr>
              <a:t>to ensure each is a programming assignment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CD26227-9B9C-42D5-9307-721990D7D8A1}"/>
              </a:ext>
            </a:extLst>
          </p:cNvPr>
          <p:cNvSpPr/>
          <p:nvPr/>
        </p:nvSpPr>
        <p:spPr>
          <a:xfrm>
            <a:off x="1187888" y="4215825"/>
            <a:ext cx="396294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1. to cover all the material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11DF3E8-2774-43DE-A877-3BA384D6355A}"/>
              </a:ext>
            </a:extLst>
          </p:cNvPr>
          <p:cNvSpPr/>
          <p:nvPr/>
        </p:nvSpPr>
        <p:spPr bwMode="auto">
          <a:xfrm>
            <a:off x="195735" y="5171998"/>
            <a:ext cx="8739862" cy="1686002"/>
          </a:xfrm>
          <a:prstGeom prst="ellipse">
            <a:avLst/>
          </a:prstGeom>
          <a:solidFill>
            <a:srgbClr val="33FFFF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br>
              <a:rPr kumimoji="0" lang="en-CA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CA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49BA8CC-4FD7-4F3E-8EC0-65419E738847}"/>
              </a:ext>
            </a:extLst>
          </p:cNvPr>
          <p:cNvSpPr/>
          <p:nvPr/>
        </p:nvSpPr>
        <p:spPr>
          <a:xfrm>
            <a:off x="849215" y="5475173"/>
            <a:ext cx="237436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b="1" dirty="0">
                <a:solidFill>
                  <a:srgbClr val="FF0000"/>
                </a:solidFill>
              </a:rPr>
              <a:t>Consequences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B7292AC-F1D5-4590-AC86-6BB6CBC3F72E}"/>
              </a:ext>
            </a:extLst>
          </p:cNvPr>
          <p:cNvSpPr/>
          <p:nvPr/>
        </p:nvSpPr>
        <p:spPr>
          <a:xfrm>
            <a:off x="1743382" y="5802193"/>
            <a:ext cx="6542176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1. Quick descriptions first, more depth later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6E03380-9DC9-4F12-8324-FA19187475DC}"/>
              </a:ext>
            </a:extLst>
          </p:cNvPr>
          <p:cNvSpPr/>
          <p:nvPr/>
        </p:nvSpPr>
        <p:spPr>
          <a:xfrm>
            <a:off x="1743381" y="6168329"/>
            <a:ext cx="717856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2. Out of order material, makes sense ultimately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276ABEA-AE3A-4013-A1E7-4F3D5D2DDE42}"/>
              </a:ext>
            </a:extLst>
          </p:cNvPr>
          <p:cNvSpPr/>
          <p:nvPr/>
        </p:nvSpPr>
        <p:spPr bwMode="auto">
          <a:xfrm>
            <a:off x="8018612" y="12954000"/>
            <a:ext cx="397545" cy="381000"/>
          </a:xfrm>
          <a:prstGeom prst="rect">
            <a:avLst/>
          </a:prstGeom>
          <a:solidFill>
            <a:srgbClr val="C0C0C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2B3A85-8DF8-4280-9D3E-EF3BD1EB011C}"/>
              </a:ext>
            </a:extLst>
          </p:cNvPr>
          <p:cNvSpPr txBox="1">
            <a:spLocks/>
          </p:cNvSpPr>
          <p:nvPr/>
        </p:nvSpPr>
        <p:spPr bwMode="auto">
          <a:xfrm>
            <a:off x="609600" y="649129"/>
            <a:ext cx="8325997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kern="0" dirty="0"/>
              <a:t>More advanced than typical compiler courses</a:t>
            </a:r>
          </a:p>
        </p:txBody>
      </p:sp>
    </p:spTree>
    <p:extLst>
      <p:ext uri="{BB962C8B-B14F-4D97-AF65-F5344CB8AC3E}">
        <p14:creationId xmlns:p14="http://schemas.microsoft.com/office/powerpoint/2010/main" val="190183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44" grpId="0" animBg="1"/>
      <p:bldP spid="44" grpId="1" animBg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50" grpId="0"/>
      <p:bldP spid="50" grpId="1"/>
      <p:bldP spid="52" grpId="0" animBg="1"/>
      <p:bldP spid="52" grpId="1" animBg="1"/>
      <p:bldP spid="53" grpId="0"/>
      <p:bldP spid="53" grpId="1"/>
      <p:bldP spid="54" grpId="0"/>
      <p:bldP spid="54" grpId="1"/>
      <p:bldP spid="55" grpId="0"/>
      <p:bldP spid="5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A7179B1-CBE8-48D2-838E-ACA1343E1A1F}"/>
              </a:ext>
            </a:extLst>
          </p:cNvPr>
          <p:cNvSpPr txBox="1">
            <a:spLocks/>
          </p:cNvSpPr>
          <p:nvPr/>
        </p:nvSpPr>
        <p:spPr bwMode="auto">
          <a:xfrm>
            <a:off x="609599" y="2611874"/>
            <a:ext cx="2311530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kern="0" dirty="0"/>
              <a:t>Innovative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8A689-F72A-4961-B917-02DC93AA4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6543458" cy="480774"/>
          </a:xfrm>
        </p:spPr>
        <p:txBody>
          <a:bodyPr wrap="none"/>
          <a:lstStyle/>
          <a:p>
            <a:r>
              <a:rPr lang="en-CA" dirty="0"/>
              <a:t>Enough material for 2 half courses.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574B5A9-32C7-4117-B59A-165E7F4F7C55}"/>
              </a:ext>
            </a:extLst>
          </p:cNvPr>
          <p:cNvSpPr txBox="1">
            <a:spLocks/>
          </p:cNvSpPr>
          <p:nvPr/>
        </p:nvSpPr>
        <p:spPr bwMode="auto">
          <a:xfrm>
            <a:off x="609600" y="1972671"/>
            <a:ext cx="5006179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kern="0" dirty="0"/>
              <a:t>But given in 1 half course.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0EDA927-BF52-42F9-8F8A-F89FC61490DE}"/>
              </a:ext>
            </a:extLst>
          </p:cNvPr>
          <p:cNvSpPr/>
          <p:nvPr/>
        </p:nvSpPr>
        <p:spPr>
          <a:xfrm>
            <a:off x="3094338" y="11942576"/>
            <a:ext cx="542969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1800" b="1" dirty="0">
                <a:solidFill>
                  <a:schemeClr val="tx2"/>
                </a:solidFill>
              </a:rPr>
              <a:t>2. Out of order material, makes sense ultimately</a:t>
            </a:r>
            <a:endParaRPr lang="en-CA" sz="1800" dirty="0">
              <a:solidFill>
                <a:schemeClr val="tx2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0D555E1-DC7F-4537-882E-D276D145574B}"/>
              </a:ext>
            </a:extLst>
          </p:cNvPr>
          <p:cNvSpPr/>
          <p:nvPr/>
        </p:nvSpPr>
        <p:spPr bwMode="auto">
          <a:xfrm>
            <a:off x="781740" y="1942808"/>
            <a:ext cx="8133660" cy="3048000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br>
              <a:rPr kumimoji="0" lang="en-C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CA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5944DF1-B6F3-4E7F-B824-C49C0A80FA19}"/>
              </a:ext>
            </a:extLst>
          </p:cNvPr>
          <p:cNvSpPr/>
          <p:nvPr/>
        </p:nvSpPr>
        <p:spPr>
          <a:xfrm>
            <a:off x="1642259" y="2733651"/>
            <a:ext cx="303801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rgbClr val="FF0000"/>
                </a:solidFill>
              </a:rPr>
              <a:t>Innovation requires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A5CD841-9078-439B-9435-9E447BB75E39}"/>
              </a:ext>
            </a:extLst>
          </p:cNvPr>
          <p:cNvSpPr/>
          <p:nvPr/>
        </p:nvSpPr>
        <p:spPr>
          <a:xfrm>
            <a:off x="2064293" y="3067460"/>
            <a:ext cx="4793707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1. A fast prototyping language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A995E95-6212-480B-BF0F-259B7E6859B2}"/>
              </a:ext>
            </a:extLst>
          </p:cNvPr>
          <p:cNvSpPr/>
          <p:nvPr/>
        </p:nvSpPr>
        <p:spPr>
          <a:xfrm>
            <a:off x="2064293" y="3461468"/>
            <a:ext cx="680570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  <a:sym typeface="Symbol" panose="05050102010706020507" pitchFamily="18" charset="2"/>
              </a:rPr>
              <a:t>2. T</a:t>
            </a:r>
            <a:r>
              <a:rPr lang="en-CA" sz="2400" b="1" dirty="0">
                <a:solidFill>
                  <a:schemeClr val="tx2"/>
                </a:solidFill>
              </a:rPr>
              <a:t>ransduction grammars are very advanced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CD26227-9B9C-42D5-9307-721990D7D8A1}"/>
              </a:ext>
            </a:extLst>
          </p:cNvPr>
          <p:cNvSpPr/>
          <p:nvPr/>
        </p:nvSpPr>
        <p:spPr>
          <a:xfrm>
            <a:off x="2064293" y="3842468"/>
            <a:ext cx="449033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3. Implemented with relations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11DF3E8-2774-43DE-A877-3BA384D6355A}"/>
              </a:ext>
            </a:extLst>
          </p:cNvPr>
          <p:cNvSpPr/>
          <p:nvPr/>
        </p:nvSpPr>
        <p:spPr bwMode="auto">
          <a:xfrm>
            <a:off x="934140" y="5068633"/>
            <a:ext cx="7752660" cy="1686002"/>
          </a:xfrm>
          <a:prstGeom prst="ellipse">
            <a:avLst/>
          </a:prstGeom>
          <a:solidFill>
            <a:srgbClr val="33FFFF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br>
              <a:rPr kumimoji="0" lang="en-C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CA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49BA8CC-4FD7-4F3E-8EC0-65419E738847}"/>
              </a:ext>
            </a:extLst>
          </p:cNvPr>
          <p:cNvSpPr/>
          <p:nvPr/>
        </p:nvSpPr>
        <p:spPr>
          <a:xfrm>
            <a:off x="1587620" y="5295608"/>
            <a:ext cx="237436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b="1" dirty="0">
                <a:solidFill>
                  <a:srgbClr val="FF0000"/>
                </a:solidFill>
              </a:rPr>
              <a:t>Consequences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B7292AC-F1D5-4590-AC86-6BB6CBC3F72E}"/>
              </a:ext>
            </a:extLst>
          </p:cNvPr>
          <p:cNvSpPr/>
          <p:nvPr/>
        </p:nvSpPr>
        <p:spPr>
          <a:xfrm>
            <a:off x="2481787" y="5664524"/>
            <a:ext cx="485722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1. Not using LEX, YACC (1970's)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6E03380-9DC9-4F12-8324-FA19187475DC}"/>
              </a:ext>
            </a:extLst>
          </p:cNvPr>
          <p:cNvSpPr/>
          <p:nvPr/>
        </p:nvSpPr>
        <p:spPr>
          <a:xfrm>
            <a:off x="2481786" y="6057956"/>
            <a:ext cx="589776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2. Not based on context-free grammars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276ABEA-AE3A-4013-A1E7-4F3D5D2DDE42}"/>
              </a:ext>
            </a:extLst>
          </p:cNvPr>
          <p:cNvSpPr/>
          <p:nvPr/>
        </p:nvSpPr>
        <p:spPr bwMode="auto">
          <a:xfrm>
            <a:off x="8018612" y="12954000"/>
            <a:ext cx="397545" cy="381000"/>
          </a:xfrm>
          <a:prstGeom prst="rect">
            <a:avLst/>
          </a:prstGeom>
          <a:solidFill>
            <a:srgbClr val="C0C0C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013DE429-5A20-4302-AFC8-28C353A48616}"/>
              </a:ext>
            </a:extLst>
          </p:cNvPr>
          <p:cNvSpPr txBox="1">
            <a:spLocks/>
          </p:cNvSpPr>
          <p:nvPr/>
        </p:nvSpPr>
        <p:spPr bwMode="auto">
          <a:xfrm>
            <a:off x="609600" y="649129"/>
            <a:ext cx="8325997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kern="0" dirty="0"/>
              <a:t>More advanced than typical compiler courses</a:t>
            </a:r>
          </a:p>
        </p:txBody>
      </p:sp>
    </p:spTree>
    <p:extLst>
      <p:ext uri="{BB962C8B-B14F-4D97-AF65-F5344CB8AC3E}">
        <p14:creationId xmlns:p14="http://schemas.microsoft.com/office/powerpoint/2010/main" val="354083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44" grpId="0" animBg="1"/>
      <p:bldP spid="44" grpId="1" animBg="1"/>
      <p:bldP spid="45" grpId="0"/>
      <p:bldP spid="45" grpId="1"/>
      <p:bldP spid="47" grpId="0"/>
      <p:bldP spid="47" grpId="1"/>
      <p:bldP spid="48" grpId="0"/>
      <p:bldP spid="48" grpId="1"/>
      <p:bldP spid="50" grpId="0"/>
      <p:bldP spid="50" grpId="1"/>
      <p:bldP spid="52" grpId="0" animBg="1"/>
      <p:bldP spid="52" grpId="1" animBg="1"/>
      <p:bldP spid="53" grpId="0"/>
      <p:bldP spid="53" grpId="1"/>
      <p:bldP spid="54" grpId="0"/>
      <p:bldP spid="54" grpId="1"/>
      <p:bldP spid="55" grpId="0"/>
      <p:bldP spid="5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E2FD7E94-4269-4D87-A2FE-7F07FADD309B}"/>
              </a:ext>
            </a:extLst>
          </p:cNvPr>
          <p:cNvSpPr txBox="1">
            <a:spLocks/>
          </p:cNvSpPr>
          <p:nvPr/>
        </p:nvSpPr>
        <p:spPr bwMode="auto">
          <a:xfrm>
            <a:off x="609600" y="3176826"/>
            <a:ext cx="3451266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kern="0" dirty="0"/>
              <a:t>Unusual aspects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A7179B1-CBE8-48D2-838E-ACA1343E1A1F}"/>
              </a:ext>
            </a:extLst>
          </p:cNvPr>
          <p:cNvSpPr txBox="1">
            <a:spLocks/>
          </p:cNvSpPr>
          <p:nvPr/>
        </p:nvSpPr>
        <p:spPr bwMode="auto">
          <a:xfrm>
            <a:off x="609599" y="2611874"/>
            <a:ext cx="2311530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kern="0" dirty="0"/>
              <a:t>Innovative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8A689-F72A-4961-B917-02DC93AA4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6543458" cy="480774"/>
          </a:xfrm>
        </p:spPr>
        <p:txBody>
          <a:bodyPr wrap="none"/>
          <a:lstStyle/>
          <a:p>
            <a:r>
              <a:rPr lang="en-CA" dirty="0"/>
              <a:t>Enough material for 2 half courses.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574B5A9-32C7-4117-B59A-165E7F4F7C55}"/>
              </a:ext>
            </a:extLst>
          </p:cNvPr>
          <p:cNvSpPr txBox="1">
            <a:spLocks/>
          </p:cNvSpPr>
          <p:nvPr/>
        </p:nvSpPr>
        <p:spPr bwMode="auto">
          <a:xfrm>
            <a:off x="609600" y="1972671"/>
            <a:ext cx="5006179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kern="0" dirty="0"/>
              <a:t>But given in 1 half course.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0EDA927-BF52-42F9-8F8A-F89FC61490DE}"/>
              </a:ext>
            </a:extLst>
          </p:cNvPr>
          <p:cNvSpPr/>
          <p:nvPr/>
        </p:nvSpPr>
        <p:spPr>
          <a:xfrm>
            <a:off x="3094338" y="11942576"/>
            <a:ext cx="542969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1800" b="1" dirty="0">
                <a:solidFill>
                  <a:schemeClr val="tx2"/>
                </a:solidFill>
              </a:rPr>
              <a:t>2. Out of order material, makes sense ultimately</a:t>
            </a:r>
            <a:endParaRPr lang="en-CA" sz="1800" dirty="0">
              <a:solidFill>
                <a:schemeClr val="tx2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0D555E1-DC7F-4537-882E-D276D145574B}"/>
              </a:ext>
            </a:extLst>
          </p:cNvPr>
          <p:cNvSpPr/>
          <p:nvPr/>
        </p:nvSpPr>
        <p:spPr bwMode="auto">
          <a:xfrm>
            <a:off x="457198" y="1956002"/>
            <a:ext cx="8229601" cy="3048000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br>
              <a:rPr kumimoji="0" lang="en-C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CA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5944DF1-B6F3-4E7F-B824-C49C0A80FA19}"/>
              </a:ext>
            </a:extLst>
          </p:cNvPr>
          <p:cNvSpPr/>
          <p:nvPr/>
        </p:nvSpPr>
        <p:spPr>
          <a:xfrm>
            <a:off x="1288952" y="2555360"/>
            <a:ext cx="3483646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rgbClr val="FF0000"/>
                </a:solidFill>
              </a:rPr>
              <a:t>What I'll do is give you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A5CD841-9078-439B-9435-9E447BB75E39}"/>
              </a:ext>
            </a:extLst>
          </p:cNvPr>
          <p:cNvSpPr/>
          <p:nvPr/>
        </p:nvSpPr>
        <p:spPr>
          <a:xfrm>
            <a:off x="1739752" y="3026062"/>
            <a:ext cx="4564070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1. Smalltalk (it's not that hard)</a:t>
            </a:r>
            <a:endParaRPr lang="en-CA" sz="2400" dirty="0">
              <a:solidFill>
                <a:schemeClr val="tx2"/>
              </a:solidFill>
            </a:endParaRPr>
          </a:p>
          <a:p>
            <a:pPr algn="l"/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A995E95-6212-480B-BF0F-259B7E6859B2}"/>
              </a:ext>
            </a:extLst>
          </p:cNvPr>
          <p:cNvSpPr/>
          <p:nvPr/>
        </p:nvSpPr>
        <p:spPr>
          <a:xfrm>
            <a:off x="1739752" y="3351090"/>
            <a:ext cx="679506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  <a:sym typeface="Symbol" panose="05050102010706020507" pitchFamily="18" charset="2"/>
              </a:rPr>
              <a:t>2. Teach and implement c</a:t>
            </a:r>
            <a:r>
              <a:rPr lang="en-CA" sz="2400" b="1" dirty="0">
                <a:solidFill>
                  <a:schemeClr val="tx2"/>
                </a:solidFill>
              </a:rPr>
              <a:t>ode generators first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CD26227-9B9C-42D5-9307-721990D7D8A1}"/>
              </a:ext>
            </a:extLst>
          </p:cNvPr>
          <p:cNvSpPr/>
          <p:nvPr/>
        </p:nvSpPr>
        <p:spPr>
          <a:xfrm>
            <a:off x="1739752" y="3697372"/>
            <a:ext cx="634340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3. I'll give you a scanner/parser right away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11DF3E8-2774-43DE-A877-3BA384D6355A}"/>
              </a:ext>
            </a:extLst>
          </p:cNvPr>
          <p:cNvSpPr/>
          <p:nvPr/>
        </p:nvSpPr>
        <p:spPr bwMode="auto">
          <a:xfrm>
            <a:off x="609599" y="5081827"/>
            <a:ext cx="8534401" cy="1686002"/>
          </a:xfrm>
          <a:prstGeom prst="ellipse">
            <a:avLst/>
          </a:prstGeom>
          <a:solidFill>
            <a:srgbClr val="33FFFF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br>
              <a:rPr kumimoji="0" lang="en-C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CA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49BA8CC-4FD7-4F3E-8EC0-65419E738847}"/>
              </a:ext>
            </a:extLst>
          </p:cNvPr>
          <p:cNvSpPr/>
          <p:nvPr/>
        </p:nvSpPr>
        <p:spPr>
          <a:xfrm>
            <a:off x="1258682" y="5269041"/>
            <a:ext cx="237436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b="1" dirty="0">
                <a:solidFill>
                  <a:srgbClr val="FF0000"/>
                </a:solidFill>
              </a:rPr>
              <a:t>Consequences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B7292AC-F1D5-4590-AC86-6BB6CBC3F72E}"/>
              </a:ext>
            </a:extLst>
          </p:cNvPr>
          <p:cNvSpPr/>
          <p:nvPr/>
        </p:nvSpPr>
        <p:spPr>
          <a:xfrm>
            <a:off x="2157246" y="5594878"/>
            <a:ext cx="580960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1. Brief walkthrough of scanner/parser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6E03380-9DC9-4F12-8324-FA19187475DC}"/>
              </a:ext>
            </a:extLst>
          </p:cNvPr>
          <p:cNvSpPr/>
          <p:nvPr/>
        </p:nvSpPr>
        <p:spPr>
          <a:xfrm>
            <a:off x="2157245" y="5906422"/>
            <a:ext cx="617072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2. You'll hand-translate to Swift if using it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276ABEA-AE3A-4013-A1E7-4F3D5D2DDE42}"/>
              </a:ext>
            </a:extLst>
          </p:cNvPr>
          <p:cNvSpPr/>
          <p:nvPr/>
        </p:nvSpPr>
        <p:spPr bwMode="auto">
          <a:xfrm>
            <a:off x="8018612" y="12954000"/>
            <a:ext cx="397545" cy="381000"/>
          </a:xfrm>
          <a:prstGeom prst="rect">
            <a:avLst/>
          </a:prstGeom>
          <a:solidFill>
            <a:srgbClr val="C0C0C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02BC1A9-095F-4475-A070-15E273DAFB97}"/>
              </a:ext>
            </a:extLst>
          </p:cNvPr>
          <p:cNvSpPr/>
          <p:nvPr/>
        </p:nvSpPr>
        <p:spPr>
          <a:xfrm>
            <a:off x="2171891" y="6213930"/>
            <a:ext cx="667843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3. In depth with transduction grammars later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58CF3F1-D064-45E7-AA42-FF6F9AD4B650}"/>
              </a:ext>
            </a:extLst>
          </p:cNvPr>
          <p:cNvSpPr/>
          <p:nvPr/>
        </p:nvSpPr>
        <p:spPr>
          <a:xfrm>
            <a:off x="1719431" y="4043654"/>
            <a:ext cx="598433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4. Present transduction grammars early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6CC6A3FB-F102-4B89-BCF7-42FF4D01A364}"/>
              </a:ext>
            </a:extLst>
          </p:cNvPr>
          <p:cNvSpPr txBox="1">
            <a:spLocks/>
          </p:cNvSpPr>
          <p:nvPr/>
        </p:nvSpPr>
        <p:spPr bwMode="auto">
          <a:xfrm>
            <a:off x="609600" y="649129"/>
            <a:ext cx="8325997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kern="0" dirty="0"/>
              <a:t>More advanced than typical compiler courses</a:t>
            </a:r>
          </a:p>
        </p:txBody>
      </p:sp>
    </p:spTree>
    <p:extLst>
      <p:ext uri="{BB962C8B-B14F-4D97-AF65-F5344CB8AC3E}">
        <p14:creationId xmlns:p14="http://schemas.microsoft.com/office/powerpoint/2010/main" val="33026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44" grpId="0" animBg="1"/>
      <p:bldP spid="44" grpId="1" animBg="1"/>
      <p:bldP spid="45" grpId="0"/>
      <p:bldP spid="45" grpId="1"/>
      <p:bldP spid="47" grpId="0"/>
      <p:bldP spid="47" grpId="1"/>
      <p:bldP spid="48" grpId="0"/>
      <p:bldP spid="48" grpId="1"/>
      <p:bldP spid="50" grpId="0"/>
      <p:bldP spid="50" grpId="1"/>
      <p:bldP spid="52" grpId="0" animBg="1"/>
      <p:bldP spid="52" grpId="1" animBg="1"/>
      <p:bldP spid="53" grpId="0"/>
      <p:bldP spid="53" grpId="1"/>
      <p:bldP spid="54" grpId="0"/>
      <p:bldP spid="54" grpId="1"/>
      <p:bldP spid="55" grpId="0"/>
      <p:bldP spid="55" grpId="1"/>
      <p:bldP spid="57" grpId="0"/>
      <p:bldP spid="57" grpId="1"/>
      <p:bldP spid="21" grpId="0"/>
      <p:bldP spid="21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5364">
            <a:off x="843451" y="3129330"/>
            <a:ext cx="7457098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Why Smalltalk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943E29A-C796-411F-9518-BF5421AC4395}"/>
              </a:ext>
            </a:extLst>
          </p:cNvPr>
          <p:cNvGrpSpPr/>
          <p:nvPr/>
        </p:nvGrpSpPr>
        <p:grpSpPr>
          <a:xfrm>
            <a:off x="7984724" y="3878229"/>
            <a:ext cx="836378" cy="3534875"/>
            <a:chOff x="7907943" y="3566563"/>
            <a:chExt cx="836378" cy="3534875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E76B0325-B726-472E-81D9-7B950B7F3199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8172821" y="4278262"/>
              <a:ext cx="1143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20BB404F-8D05-4EDE-8ED6-397EB3DD7890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6140505" y="5334001"/>
              <a:ext cx="353487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7283722-B738-450D-AA9E-6B7C63E9AF46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7849095" y="4999644"/>
              <a:ext cx="15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3F45C96-C93A-4366-BB56-158FAAA24588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7427911" y="4731889"/>
              <a:ext cx="20197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D0A83A4-52C0-4D84-B3A9-DAFFC3D383CF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7233676" y="4955870"/>
              <a:ext cx="22483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5430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BB575-5AFD-45A3-82ED-72FB148AB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69875"/>
            <a:ext cx="8715375" cy="640867"/>
          </a:xfrm>
        </p:spPr>
        <p:txBody>
          <a:bodyPr/>
          <a:lstStyle/>
          <a:p>
            <a:r>
              <a:rPr lang="en-CA" dirty="0"/>
              <a:t>Smalltalk 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8A689-F72A-4961-B917-02DC93AA4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5743560" cy="480774"/>
          </a:xfrm>
        </p:spPr>
        <p:txBody>
          <a:bodyPr wrap="none"/>
          <a:lstStyle/>
          <a:p>
            <a:r>
              <a:rPr lang="en-CA" dirty="0"/>
              <a:t>Built-in browser and debugger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0EDA927-BF52-42F9-8F8A-F89FC61490DE}"/>
              </a:ext>
            </a:extLst>
          </p:cNvPr>
          <p:cNvSpPr/>
          <p:nvPr/>
        </p:nvSpPr>
        <p:spPr>
          <a:xfrm>
            <a:off x="3094338" y="11942576"/>
            <a:ext cx="542969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1800" b="1" dirty="0">
                <a:solidFill>
                  <a:schemeClr val="tx2"/>
                </a:solidFill>
              </a:rPr>
              <a:t>2. Out of order material, makes sense ultimately</a:t>
            </a:r>
            <a:endParaRPr lang="en-CA" sz="1800" dirty="0">
              <a:solidFill>
                <a:schemeClr val="tx2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0D555E1-DC7F-4537-882E-D276D145574B}"/>
              </a:ext>
            </a:extLst>
          </p:cNvPr>
          <p:cNvSpPr/>
          <p:nvPr/>
        </p:nvSpPr>
        <p:spPr bwMode="auto">
          <a:xfrm>
            <a:off x="621770" y="1776174"/>
            <a:ext cx="8522229" cy="2668277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br>
              <a:rPr kumimoji="0" lang="en-CA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CA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5944DF1-B6F3-4E7F-B824-C49C0A80FA19}"/>
              </a:ext>
            </a:extLst>
          </p:cNvPr>
          <p:cNvSpPr/>
          <p:nvPr/>
        </p:nvSpPr>
        <p:spPr>
          <a:xfrm>
            <a:off x="1364312" y="2063495"/>
            <a:ext cx="199285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rgbClr val="FF0000"/>
                </a:solidFill>
              </a:rPr>
              <a:t>Good things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A5CD841-9078-439B-9435-9E447BB75E39}"/>
              </a:ext>
            </a:extLst>
          </p:cNvPr>
          <p:cNvSpPr/>
          <p:nvPr/>
        </p:nvSpPr>
        <p:spPr>
          <a:xfrm>
            <a:off x="1740748" y="2425340"/>
            <a:ext cx="770805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1. You can browse the library (don't need internet)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A995E95-6212-480B-BF0F-259B7E6859B2}"/>
              </a:ext>
            </a:extLst>
          </p:cNvPr>
          <p:cNvSpPr/>
          <p:nvPr/>
        </p:nvSpPr>
        <p:spPr>
          <a:xfrm>
            <a:off x="1740748" y="2750368"/>
            <a:ext cx="618836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  <a:sym typeface="Symbol" panose="05050102010706020507" pitchFamily="18" charset="2"/>
              </a:rPr>
              <a:t>2. You can find example uses of methods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CD26227-9B9C-42D5-9307-721990D7D8A1}"/>
              </a:ext>
            </a:extLst>
          </p:cNvPr>
          <p:cNvSpPr/>
          <p:nvPr/>
        </p:nvSpPr>
        <p:spPr>
          <a:xfrm>
            <a:off x="1740748" y="3096650"/>
            <a:ext cx="478368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3. Makes a record of your work.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11DF3E8-2774-43DE-A877-3BA384D6355A}"/>
              </a:ext>
            </a:extLst>
          </p:cNvPr>
          <p:cNvSpPr/>
          <p:nvPr/>
        </p:nvSpPr>
        <p:spPr bwMode="auto">
          <a:xfrm>
            <a:off x="629877" y="4587729"/>
            <a:ext cx="8288698" cy="206700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br>
              <a:rPr kumimoji="0" lang="en-CA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CA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49BA8CC-4FD7-4F3E-8EC0-65419E738847}"/>
              </a:ext>
            </a:extLst>
          </p:cNvPr>
          <p:cNvSpPr/>
          <p:nvPr/>
        </p:nvSpPr>
        <p:spPr>
          <a:xfrm>
            <a:off x="1583923" y="4770329"/>
            <a:ext cx="177324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b="1" dirty="0">
                <a:solidFill>
                  <a:srgbClr val="FF0000"/>
                </a:solidFill>
              </a:rPr>
              <a:t>Bad things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B7292AC-F1D5-4590-AC86-6BB6CBC3F72E}"/>
              </a:ext>
            </a:extLst>
          </p:cNvPr>
          <p:cNvSpPr/>
          <p:nvPr/>
        </p:nvSpPr>
        <p:spPr>
          <a:xfrm>
            <a:off x="2166361" y="5097276"/>
            <a:ext cx="617027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1. Some library classes are of no interest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6E03380-9DC9-4F12-8324-FA19187475DC}"/>
              </a:ext>
            </a:extLst>
          </p:cNvPr>
          <p:cNvSpPr/>
          <p:nvPr/>
        </p:nvSpPr>
        <p:spPr>
          <a:xfrm>
            <a:off x="2166360" y="5432874"/>
            <a:ext cx="364811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273050"/>
            <a:r>
              <a:rPr lang="en-CA" sz="2400" b="1" dirty="0">
                <a:solidFill>
                  <a:schemeClr val="tx2"/>
                </a:solidFill>
              </a:rPr>
              <a:t>2. Runs only on PC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276ABEA-AE3A-4013-A1E7-4F3D5D2DDE42}"/>
              </a:ext>
            </a:extLst>
          </p:cNvPr>
          <p:cNvSpPr/>
          <p:nvPr/>
        </p:nvSpPr>
        <p:spPr bwMode="auto">
          <a:xfrm>
            <a:off x="8018612" y="12954000"/>
            <a:ext cx="397545" cy="381000"/>
          </a:xfrm>
          <a:prstGeom prst="rect">
            <a:avLst/>
          </a:prstGeom>
          <a:solidFill>
            <a:srgbClr val="C0C0C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02BC1A9-095F-4475-A070-15E273DAFB97}"/>
              </a:ext>
            </a:extLst>
          </p:cNvPr>
          <p:cNvSpPr/>
          <p:nvPr/>
        </p:nvSpPr>
        <p:spPr>
          <a:xfrm>
            <a:off x="2166361" y="5768472"/>
            <a:ext cx="388119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3. Does sometimes crash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58CF3F1-D064-45E7-AA42-FF6F9AD4B650}"/>
              </a:ext>
            </a:extLst>
          </p:cNvPr>
          <p:cNvSpPr/>
          <p:nvPr/>
        </p:nvSpPr>
        <p:spPr>
          <a:xfrm>
            <a:off x="1740748" y="3442932"/>
            <a:ext cx="686918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4. Can find methods from approximate names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EB14ECA-BD38-4318-B6AB-E658E48B03AB}"/>
              </a:ext>
            </a:extLst>
          </p:cNvPr>
          <p:cNvSpPr/>
          <p:nvPr/>
        </p:nvSpPr>
        <p:spPr>
          <a:xfrm>
            <a:off x="2181980" y="6115418"/>
            <a:ext cx="4679486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4. Not as good as C++ browser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01E52ED-7273-409D-8103-B7D720C1658B}"/>
              </a:ext>
            </a:extLst>
          </p:cNvPr>
          <p:cNvSpPr/>
          <p:nvPr/>
        </p:nvSpPr>
        <p:spPr>
          <a:xfrm>
            <a:off x="1740748" y="3808352"/>
            <a:ext cx="5022417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5. Can extend the library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30D284D-9868-4834-B39C-9870587B0A93}"/>
              </a:ext>
            </a:extLst>
          </p:cNvPr>
          <p:cNvSpPr/>
          <p:nvPr/>
        </p:nvSpPr>
        <p:spPr>
          <a:xfrm>
            <a:off x="6020535" y="5740572"/>
            <a:ext cx="2541080" cy="4247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(but not for me).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03130D-8543-434E-81B7-53497A3DA025}"/>
              </a:ext>
            </a:extLst>
          </p:cNvPr>
          <p:cNvSpPr/>
          <p:nvPr/>
        </p:nvSpPr>
        <p:spPr>
          <a:xfrm>
            <a:off x="5436648" y="3898465"/>
            <a:ext cx="3634328" cy="10895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CA" sz="3600" b="1" kern="0" dirty="0"/>
              <a:t>But hey, it's just a browser</a:t>
            </a:r>
          </a:p>
        </p:txBody>
      </p:sp>
    </p:spTree>
    <p:extLst>
      <p:ext uri="{BB962C8B-B14F-4D97-AF65-F5344CB8AC3E}">
        <p14:creationId xmlns:p14="http://schemas.microsoft.com/office/powerpoint/2010/main" val="92581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5" grpId="0"/>
      <p:bldP spid="45" grpId="1"/>
      <p:bldP spid="47" grpId="0"/>
      <p:bldP spid="47" grpId="1"/>
      <p:bldP spid="48" grpId="0"/>
      <p:bldP spid="48" grpId="1"/>
      <p:bldP spid="50" grpId="0"/>
      <p:bldP spid="50" grpId="1"/>
      <p:bldP spid="52" grpId="0" animBg="1"/>
      <p:bldP spid="52" grpId="1" animBg="1"/>
      <p:bldP spid="53" grpId="0"/>
      <p:bldP spid="53" grpId="1"/>
      <p:bldP spid="54" grpId="0"/>
      <p:bldP spid="54" grpId="1"/>
      <p:bldP spid="55" grpId="0"/>
      <p:bldP spid="55" grpId="1"/>
      <p:bldP spid="57" grpId="0"/>
      <p:bldP spid="57" grpId="1"/>
      <p:bldP spid="21" grpId="0"/>
      <p:bldP spid="21" grpId="1"/>
      <p:bldP spid="26" grpId="0"/>
      <p:bldP spid="26" grpId="1"/>
      <p:bldP spid="35" grpId="0"/>
      <p:bldP spid="35" grpId="1"/>
      <p:bldP spid="33" grpId="0" animBg="1"/>
      <p:bldP spid="33" grpId="1" animBg="1"/>
      <p:bldP spid="4" grpId="0" animBg="1"/>
      <p:bldP spid="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BB575-5AFD-45A3-82ED-72FB148AB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76200"/>
            <a:ext cx="8715375" cy="640867"/>
          </a:xfrm>
        </p:spPr>
        <p:txBody>
          <a:bodyPr/>
          <a:lstStyle/>
          <a:p>
            <a:r>
              <a:rPr lang="en-CA" dirty="0"/>
              <a:t>Smalltalk 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8A689-F72A-4961-B917-02DC93AA4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59808"/>
            <a:ext cx="5743560" cy="480774"/>
          </a:xfrm>
        </p:spPr>
        <p:txBody>
          <a:bodyPr wrap="none"/>
          <a:lstStyle/>
          <a:p>
            <a:r>
              <a:rPr lang="en-CA" dirty="0"/>
              <a:t>Built-in browser and debugger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574B5A9-32C7-4117-B59A-165E7F4F7C55}"/>
              </a:ext>
            </a:extLst>
          </p:cNvPr>
          <p:cNvSpPr txBox="1">
            <a:spLocks/>
          </p:cNvSpPr>
          <p:nvPr/>
        </p:nvSpPr>
        <p:spPr bwMode="auto">
          <a:xfrm>
            <a:off x="609600" y="1537079"/>
            <a:ext cx="5006179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kern="0" dirty="0"/>
              <a:t>Inheritance for everything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0EDA927-BF52-42F9-8F8A-F89FC61490DE}"/>
              </a:ext>
            </a:extLst>
          </p:cNvPr>
          <p:cNvSpPr/>
          <p:nvPr/>
        </p:nvSpPr>
        <p:spPr>
          <a:xfrm>
            <a:off x="3094338" y="11942576"/>
            <a:ext cx="542969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2. Out of order material, makes sense ultimately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srgbClr val="181BE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0D555E1-DC7F-4537-882E-D276D145574B}"/>
              </a:ext>
            </a:extLst>
          </p:cNvPr>
          <p:cNvSpPr/>
          <p:nvPr/>
        </p:nvSpPr>
        <p:spPr bwMode="auto">
          <a:xfrm>
            <a:off x="1394678" y="1431176"/>
            <a:ext cx="6705600" cy="2433517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endParaRPr kumimoji="0" lang="en-CA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5944DF1-B6F3-4E7F-B824-C49C0A80FA19}"/>
              </a:ext>
            </a:extLst>
          </p:cNvPr>
          <p:cNvSpPr/>
          <p:nvPr/>
        </p:nvSpPr>
        <p:spPr>
          <a:xfrm>
            <a:off x="2286000" y="1788130"/>
            <a:ext cx="199285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Good things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A5CD841-9078-439B-9435-9E447BB75E39}"/>
              </a:ext>
            </a:extLst>
          </p:cNvPr>
          <p:cNvSpPr/>
          <p:nvPr/>
        </p:nvSpPr>
        <p:spPr>
          <a:xfrm>
            <a:off x="2626861" y="2167209"/>
            <a:ext cx="4266034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</a:rPr>
              <a:t>1. </a:t>
            </a:r>
            <a:r>
              <a:rPr lang="en-CA" sz="2400" b="1" dirty="0">
                <a:solidFill>
                  <a:schemeClr val="tx2"/>
                </a:solidFill>
              </a:rPr>
              <a:t>Basic types are objects.</a:t>
            </a:r>
            <a:endParaRPr lang="en-CA" sz="2400" dirty="0">
              <a:solidFill>
                <a:schemeClr val="tx2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181BE5"/>
              </a:solidFill>
              <a:effectLst/>
              <a:uLnTx/>
              <a:uFillTx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A995E95-6212-480B-BF0F-259B7E6859B2}"/>
              </a:ext>
            </a:extLst>
          </p:cNvPr>
          <p:cNvSpPr/>
          <p:nvPr/>
        </p:nvSpPr>
        <p:spPr>
          <a:xfrm>
            <a:off x="2626861" y="2492237"/>
            <a:ext cx="340189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/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sym typeface="Symbol" panose="05050102010706020507" pitchFamily="18" charset="2"/>
              </a:rPr>
              <a:t>2.</a:t>
            </a:r>
            <a:r>
              <a:rPr lang="en-CA" sz="2400" b="1" dirty="0">
                <a:solidFill>
                  <a:schemeClr val="tx2"/>
                </a:solidFill>
                <a:sym typeface="Symbol" panose="05050102010706020507" pitchFamily="18" charset="2"/>
              </a:rPr>
              <a:t> Classes are objects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181BE5"/>
              </a:solidFill>
              <a:effectLst/>
              <a:uLnTx/>
              <a:uFillTx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CD26227-9B9C-42D5-9307-721990D7D8A1}"/>
              </a:ext>
            </a:extLst>
          </p:cNvPr>
          <p:cNvSpPr/>
          <p:nvPr/>
        </p:nvSpPr>
        <p:spPr>
          <a:xfrm>
            <a:off x="2626861" y="2838519"/>
            <a:ext cx="5473417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3050" algn="l"/>
              </a:tabLst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3. No difference between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instance 	 and class inheritance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181BE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276ABEA-AE3A-4013-A1E7-4F3D5D2DDE42}"/>
              </a:ext>
            </a:extLst>
          </p:cNvPr>
          <p:cNvSpPr/>
          <p:nvPr/>
        </p:nvSpPr>
        <p:spPr bwMode="auto">
          <a:xfrm>
            <a:off x="8018612" y="12954000"/>
            <a:ext cx="397545" cy="381000"/>
          </a:xfrm>
          <a:prstGeom prst="rect">
            <a:avLst/>
          </a:prstGeom>
          <a:solidFill>
            <a:srgbClr val="C0C0C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5CA18CA-35A5-4E8F-99FF-C7B0507816AE}"/>
              </a:ext>
            </a:extLst>
          </p:cNvPr>
          <p:cNvSpPr/>
          <p:nvPr/>
        </p:nvSpPr>
        <p:spPr>
          <a:xfrm>
            <a:off x="0" y="4017454"/>
            <a:ext cx="9144000" cy="7571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Smalltalk, Ruby, Python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allow 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highlight>
                  <a:srgbClr val="00FF00"/>
                </a:highligh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collections of anything</a:t>
            </a:r>
            <a:r>
              <a:rPr lang="en-CA" sz="2400" dirty="0">
                <a:solidFill>
                  <a:srgbClr val="222222"/>
                </a:solidFill>
                <a:highlight>
                  <a:srgbClr val="00FF00"/>
                </a:highlight>
                <a:latin typeface="arial" panose="020B0604020202020204" pitchFamily="34" charset="0"/>
              </a:rPr>
              <a:t> 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CA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ints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and classes too). Classes are not objects in C++. They are in Java. 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BF3344D-FFB9-47B8-8263-7627ECA22495}"/>
              </a:ext>
            </a:extLst>
          </p:cNvPr>
          <p:cNvSpPr/>
          <p:nvPr/>
        </p:nvSpPr>
        <p:spPr>
          <a:xfrm>
            <a:off x="1101694" y="5426824"/>
            <a:ext cx="7291568" cy="7571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internet struggles to explain how inheritance works in C++ and Java static methods. 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FB1D837-5468-46B6-A2F2-577CCA823328}"/>
              </a:ext>
            </a:extLst>
          </p:cNvPr>
          <p:cNvSpPr/>
          <p:nvPr/>
        </p:nvSpPr>
        <p:spPr>
          <a:xfrm>
            <a:off x="1060274" y="4927345"/>
            <a:ext cx="7374408" cy="4247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Class Inheritance partially disabled in C++ and Java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BB62E9D-EEC3-4254-BD0A-B3B85126E330}"/>
              </a:ext>
            </a:extLst>
          </p:cNvPr>
          <p:cNvSpPr/>
          <p:nvPr/>
        </p:nvSpPr>
        <p:spPr>
          <a:xfrm>
            <a:off x="1819079" y="6304369"/>
            <a:ext cx="7129066" cy="3693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answer is that it supports “compile time” inheritance only.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245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4" grpId="0" animBg="1"/>
      <p:bldP spid="44" grpId="1" animBg="1"/>
      <p:bldP spid="45" grpId="0"/>
      <p:bldP spid="45" grpId="1"/>
      <p:bldP spid="47" grpId="0"/>
      <p:bldP spid="47" grpId="1"/>
      <p:bldP spid="48" grpId="0"/>
      <p:bldP spid="48" grpId="1"/>
      <p:bldP spid="50" grpId="0"/>
      <p:bldP spid="50" grpId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A7179B1-CBE8-48D2-838E-ACA1343E1A1F}"/>
              </a:ext>
            </a:extLst>
          </p:cNvPr>
          <p:cNvSpPr txBox="1">
            <a:spLocks/>
          </p:cNvSpPr>
          <p:nvPr/>
        </p:nvSpPr>
        <p:spPr bwMode="auto">
          <a:xfrm>
            <a:off x="609599" y="2611874"/>
            <a:ext cx="7984558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  <a:tabLst/>
              <a:defRPr/>
            </a:pPr>
            <a:r>
              <a: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Supports object-oriented control structures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7BB575-5AFD-45A3-82ED-72FB148AB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69875"/>
            <a:ext cx="8715375" cy="640867"/>
          </a:xfrm>
        </p:spPr>
        <p:txBody>
          <a:bodyPr/>
          <a:lstStyle/>
          <a:p>
            <a:r>
              <a:rPr lang="en-CA" dirty="0"/>
              <a:t>Smalltalk 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8A689-F72A-4961-B917-02DC93AA4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5743560" cy="480774"/>
          </a:xfrm>
        </p:spPr>
        <p:txBody>
          <a:bodyPr wrap="none"/>
          <a:lstStyle/>
          <a:p>
            <a:r>
              <a:rPr lang="en-CA" dirty="0"/>
              <a:t>Built-in browser and debugger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574B5A9-32C7-4117-B59A-165E7F4F7C55}"/>
              </a:ext>
            </a:extLst>
          </p:cNvPr>
          <p:cNvSpPr txBox="1">
            <a:spLocks/>
          </p:cNvSpPr>
          <p:nvPr/>
        </p:nvSpPr>
        <p:spPr bwMode="auto">
          <a:xfrm>
            <a:off x="609600" y="1972671"/>
            <a:ext cx="5006179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kern="0" dirty="0"/>
              <a:t>Inheritance for everything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0EDA927-BF52-42F9-8F8A-F89FC61490DE}"/>
              </a:ext>
            </a:extLst>
          </p:cNvPr>
          <p:cNvSpPr/>
          <p:nvPr/>
        </p:nvSpPr>
        <p:spPr>
          <a:xfrm>
            <a:off x="3094338" y="11942576"/>
            <a:ext cx="542969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2. Out of order material, makes sense ultimately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srgbClr val="181BE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0D555E1-DC7F-4537-882E-D276D145574B}"/>
              </a:ext>
            </a:extLst>
          </p:cNvPr>
          <p:cNvSpPr/>
          <p:nvPr/>
        </p:nvSpPr>
        <p:spPr bwMode="auto">
          <a:xfrm>
            <a:off x="228600" y="1881182"/>
            <a:ext cx="8809170" cy="2674798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endParaRPr kumimoji="0" lang="en-CA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5944DF1-B6F3-4E7F-B824-C49C0A80FA19}"/>
              </a:ext>
            </a:extLst>
          </p:cNvPr>
          <p:cNvSpPr/>
          <p:nvPr/>
        </p:nvSpPr>
        <p:spPr>
          <a:xfrm>
            <a:off x="1036770" y="2371148"/>
            <a:ext cx="199285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Good things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A5CD841-9078-439B-9435-9E447BB75E39}"/>
              </a:ext>
            </a:extLst>
          </p:cNvPr>
          <p:cNvSpPr/>
          <p:nvPr/>
        </p:nvSpPr>
        <p:spPr>
          <a:xfrm>
            <a:off x="1418936" y="2732662"/>
            <a:ext cx="6680483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1. You can build your own control structures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181BE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181BE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A995E95-6212-480B-BF0F-259B7E6859B2}"/>
              </a:ext>
            </a:extLst>
          </p:cNvPr>
          <p:cNvSpPr/>
          <p:nvPr/>
        </p:nvSpPr>
        <p:spPr>
          <a:xfrm>
            <a:off x="1418936" y="3057690"/>
            <a:ext cx="576196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anose="05050102010706020507" pitchFamily="18" charset="2"/>
              </a:rPr>
              <a:t>2. You can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anose="05050102010706020507" pitchFamily="18" charset="2"/>
              </a:rPr>
              <a:t>re-implement existing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anose="05050102010706020507" pitchFamily="18" charset="2"/>
              </a:rPr>
              <a:t> ones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181BE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CD26227-9B9C-42D5-9307-721990D7D8A1}"/>
              </a:ext>
            </a:extLst>
          </p:cNvPr>
          <p:cNvSpPr/>
          <p:nvPr/>
        </p:nvSpPr>
        <p:spPr>
          <a:xfrm>
            <a:off x="1418936" y="3403972"/>
            <a:ext cx="789491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3. Also, useful for implementing collections methods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181BE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276ABEA-AE3A-4013-A1E7-4F3D5D2DDE42}"/>
              </a:ext>
            </a:extLst>
          </p:cNvPr>
          <p:cNvSpPr/>
          <p:nvPr/>
        </p:nvSpPr>
        <p:spPr bwMode="auto">
          <a:xfrm>
            <a:off x="8018612" y="12954000"/>
            <a:ext cx="397545" cy="381000"/>
          </a:xfrm>
          <a:prstGeom prst="rect">
            <a:avLst/>
          </a:prstGeom>
          <a:solidFill>
            <a:srgbClr val="C0C0C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5CA18CA-35A5-4E8F-99FF-C7B0507816AE}"/>
              </a:ext>
            </a:extLst>
          </p:cNvPr>
          <p:cNvSpPr/>
          <p:nvPr/>
        </p:nvSpPr>
        <p:spPr>
          <a:xfrm>
            <a:off x="1729077" y="4936381"/>
            <a:ext cx="5808215" cy="7571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C++ and Java (2019) introduced lambdas to implement a subset of the capabilities.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FB1D837-5468-46B6-A2F2-577CCA823328}"/>
              </a:ext>
            </a:extLst>
          </p:cNvPr>
          <p:cNvSpPr/>
          <p:nvPr/>
        </p:nvSpPr>
        <p:spPr>
          <a:xfrm>
            <a:off x="6084811" y="5938571"/>
            <a:ext cx="2904962" cy="4247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More on that shortly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3BCAE6D-319A-45CE-971C-8B22D8B35ADC}"/>
              </a:ext>
            </a:extLst>
          </p:cNvPr>
          <p:cNvSpPr/>
          <p:nvPr/>
        </p:nvSpPr>
        <p:spPr>
          <a:xfrm>
            <a:off x="1408454" y="3753745"/>
            <a:ext cx="499046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</a:rPr>
              <a:t>4. </a:t>
            </a:r>
            <a:r>
              <a:rPr lang="en-CA" sz="2400" b="1" dirty="0">
                <a:solidFill>
                  <a:srgbClr val="181BE5"/>
                </a:solidFill>
              </a:rPr>
              <a:t>Smalltalk already has lambdas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181BE5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2881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4" grpId="0" animBg="1"/>
      <p:bldP spid="44" grpId="1" animBg="1"/>
      <p:bldP spid="45" grpId="0"/>
      <p:bldP spid="45" grpId="1"/>
      <p:bldP spid="47" grpId="0"/>
      <p:bldP spid="47" grpId="1"/>
      <p:bldP spid="48" grpId="0"/>
      <p:bldP spid="48" grpId="1"/>
      <p:bldP spid="50" grpId="0"/>
      <p:bldP spid="50" grpId="1"/>
      <p:bldP spid="23" grpId="0" animBg="1"/>
      <p:bldP spid="23" grpId="1" animBg="1"/>
      <p:bldP spid="25" grpId="0" animBg="1"/>
      <p:bldP spid="25" grpId="1" animBg="1"/>
      <p:bldP spid="26" grpId="0"/>
      <p:bldP spid="2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E2FD7E94-4269-4D87-A2FE-7F07FADD309B}"/>
              </a:ext>
            </a:extLst>
          </p:cNvPr>
          <p:cNvSpPr txBox="1">
            <a:spLocks/>
          </p:cNvSpPr>
          <p:nvPr/>
        </p:nvSpPr>
        <p:spPr bwMode="auto">
          <a:xfrm>
            <a:off x="609600" y="3176826"/>
            <a:ext cx="5328382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  <a:tabLst/>
              <a:defRPr/>
            </a:pPr>
            <a:r>
              <a: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Friendly</a:t>
            </a:r>
            <a:r>
              <a:rPr kumimoji="0" lang="en-CA" sz="28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meta-level facilities</a:t>
            </a:r>
            <a:endParaRPr kumimoji="0" lang="en-CA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A7179B1-CBE8-48D2-838E-ACA1343E1A1F}"/>
              </a:ext>
            </a:extLst>
          </p:cNvPr>
          <p:cNvSpPr txBox="1">
            <a:spLocks/>
          </p:cNvSpPr>
          <p:nvPr/>
        </p:nvSpPr>
        <p:spPr bwMode="auto">
          <a:xfrm>
            <a:off x="609599" y="2611874"/>
            <a:ext cx="7984558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  <a:tabLst/>
              <a:defRPr/>
            </a:pPr>
            <a:r>
              <a: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Supports object-oriented control structures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7BB575-5AFD-45A3-82ED-72FB148AB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69875"/>
            <a:ext cx="8715375" cy="640867"/>
          </a:xfrm>
        </p:spPr>
        <p:txBody>
          <a:bodyPr/>
          <a:lstStyle/>
          <a:p>
            <a:r>
              <a:rPr lang="en-CA" dirty="0"/>
              <a:t>Smalltalk 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8A689-F72A-4961-B917-02DC93AA4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5743560" cy="480774"/>
          </a:xfrm>
        </p:spPr>
        <p:txBody>
          <a:bodyPr wrap="none"/>
          <a:lstStyle/>
          <a:p>
            <a:r>
              <a:rPr lang="en-CA" dirty="0"/>
              <a:t>Built-in browser and debugger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574B5A9-32C7-4117-B59A-165E7F4F7C55}"/>
              </a:ext>
            </a:extLst>
          </p:cNvPr>
          <p:cNvSpPr txBox="1">
            <a:spLocks/>
          </p:cNvSpPr>
          <p:nvPr/>
        </p:nvSpPr>
        <p:spPr bwMode="auto">
          <a:xfrm>
            <a:off x="609600" y="1972671"/>
            <a:ext cx="5006179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kern="0" dirty="0"/>
              <a:t>Inheritance for everything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0EDA927-BF52-42F9-8F8A-F89FC61490DE}"/>
              </a:ext>
            </a:extLst>
          </p:cNvPr>
          <p:cNvSpPr/>
          <p:nvPr/>
        </p:nvSpPr>
        <p:spPr>
          <a:xfrm>
            <a:off x="3094338" y="11942576"/>
            <a:ext cx="542969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2. Out of order material, makes sense ultimately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srgbClr val="181BE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0D555E1-DC7F-4537-882E-D276D145574B}"/>
              </a:ext>
            </a:extLst>
          </p:cNvPr>
          <p:cNvSpPr/>
          <p:nvPr/>
        </p:nvSpPr>
        <p:spPr bwMode="auto">
          <a:xfrm>
            <a:off x="826187" y="1776174"/>
            <a:ext cx="7589970" cy="30480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endParaRPr kumimoji="0" lang="en-CA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5944DF1-B6F3-4E7F-B824-C49C0A80FA19}"/>
              </a:ext>
            </a:extLst>
          </p:cNvPr>
          <p:cNvSpPr/>
          <p:nvPr/>
        </p:nvSpPr>
        <p:spPr>
          <a:xfrm>
            <a:off x="1595047" y="2404365"/>
            <a:ext cx="361509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What can you do with it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A5CD841-9078-439B-9435-9E447BB75E39}"/>
              </a:ext>
            </a:extLst>
          </p:cNvPr>
          <p:cNvSpPr/>
          <p:nvPr/>
        </p:nvSpPr>
        <p:spPr>
          <a:xfrm>
            <a:off x="2016523" y="2779078"/>
            <a:ext cx="5317481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1. Define classes programmatically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181BE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181BE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A995E95-6212-480B-BF0F-259B7E6859B2}"/>
              </a:ext>
            </a:extLst>
          </p:cNvPr>
          <p:cNvSpPr/>
          <p:nvPr/>
        </p:nvSpPr>
        <p:spPr>
          <a:xfrm>
            <a:off x="2016523" y="3104106"/>
            <a:ext cx="513134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  <a:sym typeface="Symbol" panose="05050102010706020507" pitchFamily="18" charset="2"/>
              </a:rPr>
              <a:t>2. Add methods programmatically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181BE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CD26227-9B9C-42D5-9307-721990D7D8A1}"/>
              </a:ext>
            </a:extLst>
          </p:cNvPr>
          <p:cNvSpPr/>
          <p:nvPr/>
        </p:nvSpPr>
        <p:spPr>
          <a:xfrm>
            <a:off x="2016523" y="3450388"/>
            <a:ext cx="6326219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3050" algn="l"/>
              </a:tabLst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3. You have a method name in a variables.</a:t>
            </a:r>
            <a:b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	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It's easy to execute it.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181BE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276ABEA-AE3A-4013-A1E7-4F3D5D2DDE42}"/>
              </a:ext>
            </a:extLst>
          </p:cNvPr>
          <p:cNvSpPr/>
          <p:nvPr/>
        </p:nvSpPr>
        <p:spPr bwMode="auto">
          <a:xfrm>
            <a:off x="8018612" y="12954000"/>
            <a:ext cx="397545" cy="381000"/>
          </a:xfrm>
          <a:prstGeom prst="rect">
            <a:avLst/>
          </a:prstGeom>
          <a:solidFill>
            <a:srgbClr val="C0C0C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5CA18CA-35A5-4E8F-99FF-C7B0507816AE}"/>
              </a:ext>
            </a:extLst>
          </p:cNvPr>
          <p:cNvSpPr/>
          <p:nvPr/>
        </p:nvSpPr>
        <p:spPr>
          <a:xfrm>
            <a:off x="905318" y="4973495"/>
            <a:ext cx="6910127" cy="4247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2400" dirty="0">
                <a:solidFill>
                  <a:srgbClr val="222222"/>
                </a:solidFill>
                <a:latin typeface="arial" panose="020B0604020202020204" pitchFamily="34" charset="0"/>
              </a:rPr>
              <a:t>T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</a:rPr>
              <a:t>his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</a:rPr>
              <a:t> is supported by </a:t>
            </a:r>
            <a:r>
              <a:rPr lang="en-CA" sz="2400" dirty="0">
                <a:solidFill>
                  <a:srgbClr val="222222"/>
                </a:solidFill>
                <a:latin typeface="arial" panose="020B0604020202020204" pitchFamily="34" charset="0"/>
              </a:rPr>
              <a:t>Python, Ruby, and 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</a:rPr>
              <a:t>Java too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FB1D837-5468-46B6-A2F2-577CCA823328}"/>
              </a:ext>
            </a:extLst>
          </p:cNvPr>
          <p:cNvSpPr/>
          <p:nvPr/>
        </p:nvSpPr>
        <p:spPr>
          <a:xfrm>
            <a:off x="3916328" y="5441205"/>
            <a:ext cx="4129656" cy="369332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2000" noProof="0" dirty="0">
                <a:solidFill>
                  <a:srgbClr val="222222"/>
                </a:solidFill>
                <a:latin typeface="arial" panose="020B0604020202020204" pitchFamily="34" charset="0"/>
              </a:rPr>
              <a:t>T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</a:rPr>
              <a:t>he syntax is cumbersome in Java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F95E8A-113F-44DF-A07E-9EA262D3351E}"/>
              </a:ext>
            </a:extLst>
          </p:cNvPr>
          <p:cNvSpPr/>
          <p:nvPr/>
        </p:nvSpPr>
        <p:spPr>
          <a:xfrm>
            <a:off x="697136" y="5915867"/>
            <a:ext cx="8077201" cy="757130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r>
              <a:rPr lang="en-CA" sz="2400" dirty="0">
                <a:solidFill>
                  <a:srgbClr val="222222"/>
                </a:solidFill>
                <a:latin typeface="arial" panose="020B0604020202020204" pitchFamily="34" charset="0"/>
              </a:rPr>
              <a:t>Java has a syntax that says “You don’t want you to do this” but I will allow you if you really </a:t>
            </a:r>
            <a:r>
              <a:rPr lang="en-CA" sz="2400" dirty="0" err="1">
                <a:solidFill>
                  <a:srgbClr val="222222"/>
                </a:solidFill>
                <a:latin typeface="arial" panose="020B0604020202020204" pitchFamily="34" charset="0"/>
              </a:rPr>
              <a:t>really</a:t>
            </a:r>
            <a:r>
              <a:rPr lang="en-CA" sz="2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CA" sz="2400" dirty="0" err="1">
                <a:solidFill>
                  <a:srgbClr val="222222"/>
                </a:solidFill>
                <a:latin typeface="arial" panose="020B0604020202020204" pitchFamily="34" charset="0"/>
              </a:rPr>
              <a:t>really</a:t>
            </a:r>
            <a:r>
              <a:rPr lang="en-CA" sz="2400" dirty="0">
                <a:solidFill>
                  <a:srgbClr val="222222"/>
                </a:solidFill>
                <a:latin typeface="arial" panose="020B0604020202020204" pitchFamily="34" charset="0"/>
              </a:rPr>
              <a:t> want to.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94998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44" grpId="0" animBg="1"/>
      <p:bldP spid="44" grpId="1" animBg="1"/>
      <p:bldP spid="45" grpId="0"/>
      <p:bldP spid="45" grpId="1"/>
      <p:bldP spid="47" grpId="0"/>
      <p:bldP spid="47" grpId="1"/>
      <p:bldP spid="48" grpId="0"/>
      <p:bldP spid="48" grpId="1"/>
      <p:bldP spid="50" grpId="0"/>
      <p:bldP spid="50" grpId="1"/>
      <p:bldP spid="23" grpId="0" animBg="1"/>
      <p:bldP spid="23" grpId="1" animBg="1"/>
      <p:bldP spid="25" grpId="0" animBg="1"/>
      <p:bldP spid="25" grpId="1" animBg="1"/>
      <p:bldP spid="16" grpId="0" animBg="1"/>
      <p:bldP spid="1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E2FD7E94-4269-4D87-A2FE-7F07FADD309B}"/>
              </a:ext>
            </a:extLst>
          </p:cNvPr>
          <p:cNvSpPr txBox="1">
            <a:spLocks/>
          </p:cNvSpPr>
          <p:nvPr/>
        </p:nvSpPr>
        <p:spPr bwMode="auto">
          <a:xfrm>
            <a:off x="609600" y="3176826"/>
            <a:ext cx="5328382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  <a:tabLst/>
              <a:defRPr/>
            </a:pPr>
            <a:r>
              <a: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Friendly</a:t>
            </a:r>
            <a:r>
              <a:rPr kumimoji="0" lang="en-CA" sz="28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meta-level facilities</a:t>
            </a:r>
            <a:endParaRPr kumimoji="0" lang="en-CA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A7179B1-CBE8-48D2-838E-ACA1343E1A1F}"/>
              </a:ext>
            </a:extLst>
          </p:cNvPr>
          <p:cNvSpPr txBox="1">
            <a:spLocks/>
          </p:cNvSpPr>
          <p:nvPr/>
        </p:nvSpPr>
        <p:spPr bwMode="auto">
          <a:xfrm>
            <a:off x="609599" y="2611874"/>
            <a:ext cx="7984558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  <a:tabLst/>
              <a:defRPr/>
            </a:pPr>
            <a:r>
              <a: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Supports object-oriented control structures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7BB575-5AFD-45A3-82ED-72FB148AB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69875"/>
            <a:ext cx="8715375" cy="640867"/>
          </a:xfrm>
        </p:spPr>
        <p:txBody>
          <a:bodyPr/>
          <a:lstStyle/>
          <a:p>
            <a:r>
              <a:rPr lang="en-CA" dirty="0"/>
              <a:t>Smalltalk 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8A689-F72A-4961-B917-02DC93AA4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5743560" cy="480774"/>
          </a:xfrm>
        </p:spPr>
        <p:txBody>
          <a:bodyPr wrap="none"/>
          <a:lstStyle/>
          <a:p>
            <a:r>
              <a:rPr lang="en-CA" dirty="0"/>
              <a:t>Built-in browser and debugger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574B5A9-32C7-4117-B59A-165E7F4F7C55}"/>
              </a:ext>
            </a:extLst>
          </p:cNvPr>
          <p:cNvSpPr txBox="1">
            <a:spLocks/>
          </p:cNvSpPr>
          <p:nvPr/>
        </p:nvSpPr>
        <p:spPr bwMode="auto">
          <a:xfrm>
            <a:off x="609600" y="1972671"/>
            <a:ext cx="5006179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kern="0" dirty="0"/>
              <a:t>Inheritance for everything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0EDA927-BF52-42F9-8F8A-F89FC61490DE}"/>
              </a:ext>
            </a:extLst>
          </p:cNvPr>
          <p:cNvSpPr/>
          <p:nvPr/>
        </p:nvSpPr>
        <p:spPr>
          <a:xfrm>
            <a:off x="3094338" y="11942576"/>
            <a:ext cx="542969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181BE5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2. Out of order material, makes sense ultimately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srgbClr val="181BE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276ABEA-AE3A-4013-A1E7-4F3D5D2DDE42}"/>
              </a:ext>
            </a:extLst>
          </p:cNvPr>
          <p:cNvSpPr/>
          <p:nvPr/>
        </p:nvSpPr>
        <p:spPr bwMode="auto">
          <a:xfrm>
            <a:off x="8018612" y="12954000"/>
            <a:ext cx="397545" cy="381000"/>
          </a:xfrm>
          <a:prstGeom prst="rect">
            <a:avLst/>
          </a:prstGeom>
          <a:solidFill>
            <a:srgbClr val="C0C0C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FB1D837-5468-46B6-A2F2-577CCA823328}"/>
              </a:ext>
            </a:extLst>
          </p:cNvPr>
          <p:cNvSpPr/>
          <p:nvPr/>
        </p:nvSpPr>
        <p:spPr>
          <a:xfrm>
            <a:off x="2040517" y="4467776"/>
            <a:ext cx="6553640" cy="86793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2800" dirty="0">
                <a:solidFill>
                  <a:srgbClr val="222222"/>
                </a:solidFill>
                <a:latin typeface="arial" panose="020B0604020202020204" pitchFamily="34" charset="0"/>
              </a:rPr>
              <a:t>Before Java, Smalltalk was Carleton's teaching language</a:t>
            </a: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574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5364">
            <a:off x="176954" y="1348750"/>
            <a:ext cx="7457098" cy="166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Compiler</a:t>
            </a:r>
            <a:br>
              <a:rPr lang="en-US" sz="4800" b="1" dirty="0">
                <a:solidFill>
                  <a:srgbClr val="FF0000"/>
                </a:solidFill>
                <a:latin typeface="Times" charset="0"/>
              </a:rPr>
            </a:b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Construction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 rot="1925364">
            <a:off x="1808666" y="4338718"/>
            <a:ext cx="3619970" cy="67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9600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3200" b="1" dirty="0">
                <a:solidFill>
                  <a:schemeClr val="tx2"/>
                </a:solidFill>
                <a:latin typeface="Times" charset="0"/>
              </a:rPr>
              <a:t>Wilf Lalonde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91952F-746C-4A54-BFB3-0C8B11EDA363}"/>
              </a:ext>
            </a:extLst>
          </p:cNvPr>
          <p:cNvSpPr>
            <a:spLocks noChangeArrowheads="1"/>
          </p:cNvSpPr>
          <p:nvPr/>
        </p:nvSpPr>
        <p:spPr bwMode="auto">
          <a:xfrm rot="20627473">
            <a:off x="4932866" y="3729118"/>
            <a:ext cx="3619970" cy="67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9600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3200" b="1" dirty="0">
                <a:solidFill>
                  <a:schemeClr val="tx2"/>
                </a:solidFill>
                <a:latin typeface="Times" charset="0"/>
              </a:rPr>
              <a:t>Comp 3002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60E376-57D3-4272-A341-6033A85BC50E}"/>
              </a:ext>
            </a:extLst>
          </p:cNvPr>
          <p:cNvGrpSpPr/>
          <p:nvPr/>
        </p:nvGrpSpPr>
        <p:grpSpPr>
          <a:xfrm>
            <a:off x="7918464" y="3838473"/>
            <a:ext cx="836378" cy="3534875"/>
            <a:chOff x="7907943" y="3566563"/>
            <a:chExt cx="836378" cy="3534875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170868C-D4EC-4239-9931-2FB9327CA46E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8172821" y="4278262"/>
              <a:ext cx="1143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A96430C-39B1-49C9-AE3C-85D14DC0AD28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6140505" y="5334001"/>
              <a:ext cx="353487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B38628-C399-40D4-98E3-D0C0CD081E1E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7849095" y="4999644"/>
              <a:ext cx="15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A15428F-2D36-4D5F-AFAC-A4CE451DF38A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7427911" y="4731889"/>
              <a:ext cx="20197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7B61237-27D2-4979-936E-F533AD2EA588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7233676" y="4955870"/>
              <a:ext cx="22483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955320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5364">
            <a:off x="843451" y="3129330"/>
            <a:ext cx="7457098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Lambdas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7C64B71-8ED3-4D80-AD09-2C1916429E26}"/>
              </a:ext>
            </a:extLst>
          </p:cNvPr>
          <p:cNvGrpSpPr/>
          <p:nvPr/>
        </p:nvGrpSpPr>
        <p:grpSpPr>
          <a:xfrm>
            <a:off x="7984724" y="3878229"/>
            <a:ext cx="836378" cy="3534875"/>
            <a:chOff x="7907943" y="3566563"/>
            <a:chExt cx="836378" cy="3534875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3CE5EDA9-5376-4E42-AB36-5CDF184E8FF5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8172821" y="4278262"/>
              <a:ext cx="1143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7A878880-07C5-4C47-82E6-DBD98A6998CB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6140505" y="5334001"/>
              <a:ext cx="353487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17F4329-E45F-421E-86F8-F4BF3F1232E8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7849095" y="4999644"/>
              <a:ext cx="15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B3A6C4E-F172-4008-9EF8-C4E043CE9C10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7427911" y="4731889"/>
              <a:ext cx="20197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17DD951-315D-4114-8ADF-7C3B80925CE8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7233676" y="4955870"/>
              <a:ext cx="22483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34451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D28D5C4-5F7E-445A-BAB3-3E771753D975}"/>
              </a:ext>
            </a:extLst>
          </p:cNvPr>
          <p:cNvSpPr txBox="1">
            <a:spLocks/>
          </p:cNvSpPr>
          <p:nvPr/>
        </p:nvSpPr>
        <p:spPr bwMode="auto">
          <a:xfrm>
            <a:off x="1180825" y="3733800"/>
            <a:ext cx="4879541" cy="4253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2400" kern="0" dirty="0"/>
              <a:t>Lambdas + return from lambdas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C79E85-21EB-40A9-9ED2-5E6721C94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69875"/>
            <a:ext cx="8715375" cy="640867"/>
          </a:xfrm>
        </p:spPr>
        <p:txBody>
          <a:bodyPr/>
          <a:lstStyle/>
          <a:p>
            <a:r>
              <a:rPr lang="en-CA" dirty="0"/>
              <a:t>Lambdas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E489C-0B0C-4220-9225-46C99A98D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125" y="1166298"/>
            <a:ext cx="8172450" cy="425374"/>
          </a:xfrm>
        </p:spPr>
        <p:txBody>
          <a:bodyPr/>
          <a:lstStyle/>
          <a:p>
            <a:r>
              <a:rPr lang="en-CA" sz="2400" dirty="0"/>
              <a:t>Lambdas are just C-style functions inside methods.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E53CEE-C25A-47D6-9462-3E0AD33003E6}"/>
              </a:ext>
            </a:extLst>
          </p:cNvPr>
          <p:cNvSpPr txBox="1">
            <a:spLocks/>
          </p:cNvSpPr>
          <p:nvPr/>
        </p:nvSpPr>
        <p:spPr bwMode="auto">
          <a:xfrm>
            <a:off x="755853" y="3187264"/>
            <a:ext cx="5083123" cy="4253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2400" kern="0" dirty="0"/>
              <a:t>List + object-oriented List (1960s)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95CCAC9-1503-4BE8-BFA8-90C317551CB5}"/>
              </a:ext>
            </a:extLst>
          </p:cNvPr>
          <p:cNvSpPr txBox="1">
            <a:spLocks/>
          </p:cNvSpPr>
          <p:nvPr/>
        </p:nvSpPr>
        <p:spPr bwMode="auto">
          <a:xfrm>
            <a:off x="755853" y="4956398"/>
            <a:ext cx="4342535" cy="4253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2400" kern="0" dirty="0"/>
              <a:t>Extended by </a:t>
            </a:r>
            <a:r>
              <a:rPr lang="en-CA" sz="2400" kern="0" dirty="0" err="1"/>
              <a:t>Smalltak</a:t>
            </a:r>
            <a:r>
              <a:rPr lang="en-CA" sz="2400" kern="0" dirty="0"/>
              <a:t> (1972)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254A196-9790-4062-BB0B-9B22C41A5DEE}"/>
              </a:ext>
            </a:extLst>
          </p:cNvPr>
          <p:cNvSpPr txBox="1">
            <a:spLocks/>
          </p:cNvSpPr>
          <p:nvPr/>
        </p:nvSpPr>
        <p:spPr bwMode="auto">
          <a:xfrm>
            <a:off x="755853" y="1972033"/>
            <a:ext cx="1556516" cy="4253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2400" kern="0" dirty="0"/>
              <a:t>C (1950s)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401EFAF-5852-4003-BE70-E06023DC8AFF}"/>
              </a:ext>
            </a:extLst>
          </p:cNvPr>
          <p:cNvSpPr txBox="1">
            <a:spLocks/>
          </p:cNvSpPr>
          <p:nvPr/>
        </p:nvSpPr>
        <p:spPr bwMode="auto">
          <a:xfrm>
            <a:off x="1180825" y="2477588"/>
            <a:ext cx="5168081" cy="4253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2400" kern="0" dirty="0"/>
              <a:t>Functions + return from anywhere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245161B-1F59-4B45-B80E-335C16AB4C76}"/>
              </a:ext>
            </a:extLst>
          </p:cNvPr>
          <p:cNvSpPr txBox="1">
            <a:spLocks/>
          </p:cNvSpPr>
          <p:nvPr/>
        </p:nvSpPr>
        <p:spPr bwMode="auto">
          <a:xfrm>
            <a:off x="1168293" y="4299026"/>
            <a:ext cx="4844275" cy="4253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2400" kern="0" dirty="0"/>
              <a:t>Methods + return from methods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AB37888-A30A-470B-8F91-E92D5543EF1E}"/>
              </a:ext>
            </a:extLst>
          </p:cNvPr>
          <p:cNvSpPr txBox="1">
            <a:spLocks/>
          </p:cNvSpPr>
          <p:nvPr/>
        </p:nvSpPr>
        <p:spPr bwMode="auto">
          <a:xfrm>
            <a:off x="1180825" y="5542631"/>
            <a:ext cx="5741956" cy="4253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2400" kern="0" dirty="0"/>
              <a:t>Note that lambdas are inside methods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4DE891C-4180-4523-8CDB-826FE5C82710}"/>
              </a:ext>
            </a:extLst>
          </p:cNvPr>
          <p:cNvSpPr txBox="1">
            <a:spLocks/>
          </p:cNvSpPr>
          <p:nvPr/>
        </p:nvSpPr>
        <p:spPr bwMode="auto">
          <a:xfrm>
            <a:off x="1180825" y="6162751"/>
            <a:ext cx="7893186" cy="4253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2400" kern="0" dirty="0"/>
              <a:t>Allows returns from a method from inside a lambda?</a:t>
            </a:r>
          </a:p>
        </p:txBody>
      </p:sp>
    </p:spTree>
    <p:extLst>
      <p:ext uri="{BB962C8B-B14F-4D97-AF65-F5344CB8AC3E}">
        <p14:creationId xmlns:p14="http://schemas.microsoft.com/office/powerpoint/2010/main" val="398306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B6DEC599-ECE2-418E-B5DC-42848F537069}"/>
              </a:ext>
            </a:extLst>
          </p:cNvPr>
          <p:cNvGrpSpPr/>
          <p:nvPr/>
        </p:nvGrpSpPr>
        <p:grpSpPr>
          <a:xfrm>
            <a:off x="761999" y="2366235"/>
            <a:ext cx="7427162" cy="2129565"/>
            <a:chOff x="761999" y="2366235"/>
            <a:chExt cx="7427162" cy="2129565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F49931BD-13AD-4BC8-9F99-464D02C09265}"/>
                </a:ext>
              </a:extLst>
            </p:cNvPr>
            <p:cNvGrpSpPr/>
            <p:nvPr/>
          </p:nvGrpSpPr>
          <p:grpSpPr>
            <a:xfrm>
              <a:off x="762000" y="2366235"/>
              <a:ext cx="7427161" cy="1795562"/>
              <a:chOff x="762000" y="2366235"/>
              <a:chExt cx="7427161" cy="1795562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91A0E667-64D9-49B7-A0D6-2AAFC6889DEF}"/>
                  </a:ext>
                </a:extLst>
              </p:cNvPr>
              <p:cNvSpPr/>
              <p:nvPr/>
            </p:nvSpPr>
            <p:spPr bwMode="auto">
              <a:xfrm>
                <a:off x="762000" y="2876879"/>
                <a:ext cx="7427161" cy="1284918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4B34542B-E192-4C67-BDC3-3149A1686271}"/>
                  </a:ext>
                </a:extLst>
              </p:cNvPr>
              <p:cNvSpPr/>
              <p:nvPr/>
            </p:nvSpPr>
            <p:spPr bwMode="auto">
              <a:xfrm>
                <a:off x="5448300" y="2366235"/>
                <a:ext cx="2740861" cy="680884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90000"/>
                  </a:lnSpc>
                  <a:spcBef>
                    <a:spcPct val="4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1CC1DA1-8165-44DE-8287-1836FEAF08BD}"/>
                </a:ext>
              </a:extLst>
            </p:cNvPr>
            <p:cNvSpPr/>
            <p:nvPr/>
          </p:nvSpPr>
          <p:spPr bwMode="auto">
            <a:xfrm>
              <a:off x="761999" y="3814916"/>
              <a:ext cx="449291" cy="68088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6F6D20B-7274-4572-A3D7-CCD4B4762AEC}"/>
              </a:ext>
            </a:extLst>
          </p:cNvPr>
          <p:cNvSpPr/>
          <p:nvPr/>
        </p:nvSpPr>
        <p:spPr bwMode="auto">
          <a:xfrm>
            <a:off x="4073174" y="2896931"/>
            <a:ext cx="556536" cy="389237"/>
          </a:xfrm>
          <a:prstGeom prst="rect">
            <a:avLst/>
          </a:prstGeom>
          <a:solidFill>
            <a:srgbClr val="02B19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FDDB3FE-554C-4652-984C-8A8763511A10}"/>
              </a:ext>
            </a:extLst>
          </p:cNvPr>
          <p:cNvSpPr/>
          <p:nvPr/>
        </p:nvSpPr>
        <p:spPr bwMode="auto">
          <a:xfrm>
            <a:off x="2815454" y="3787665"/>
            <a:ext cx="2104321" cy="387973"/>
          </a:xfrm>
          <a:prstGeom prst="rect">
            <a:avLst/>
          </a:prstGeom>
          <a:solidFill>
            <a:srgbClr val="00FF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4E4CC80-0AB8-4D27-A530-43CC698FFEBF}"/>
              </a:ext>
            </a:extLst>
          </p:cNvPr>
          <p:cNvSpPr/>
          <p:nvPr/>
        </p:nvSpPr>
        <p:spPr bwMode="auto">
          <a:xfrm>
            <a:off x="2811361" y="3360055"/>
            <a:ext cx="2104321" cy="371612"/>
          </a:xfrm>
          <a:prstGeom prst="rect">
            <a:avLst/>
          </a:prstGeom>
          <a:solidFill>
            <a:srgbClr val="00FF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043D05D-9A82-4189-98A7-3FB85D8D72AD}"/>
              </a:ext>
            </a:extLst>
          </p:cNvPr>
          <p:cNvSpPr/>
          <p:nvPr/>
        </p:nvSpPr>
        <p:spPr bwMode="auto">
          <a:xfrm>
            <a:off x="954839" y="1954696"/>
            <a:ext cx="1483562" cy="419222"/>
          </a:xfrm>
          <a:prstGeom prst="rect">
            <a:avLst/>
          </a:prstGeom>
          <a:solidFill>
            <a:srgbClr val="02B19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4E55732-AC24-4983-95BC-2FF4E031844B}"/>
              </a:ext>
            </a:extLst>
          </p:cNvPr>
          <p:cNvSpPr/>
          <p:nvPr/>
        </p:nvSpPr>
        <p:spPr bwMode="auto">
          <a:xfrm>
            <a:off x="5449865" y="2440420"/>
            <a:ext cx="2038814" cy="416033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C79E85-21EB-40A9-9ED2-5E6721C94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69875"/>
            <a:ext cx="8715375" cy="640867"/>
          </a:xfrm>
        </p:spPr>
        <p:txBody>
          <a:bodyPr/>
          <a:lstStyle/>
          <a:p>
            <a:r>
              <a:rPr lang="en-CA" dirty="0"/>
              <a:t>Let me use half-Java and half-Smalltalk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E489C-0B0C-4220-9225-46C99A98D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563" y="1314221"/>
            <a:ext cx="2340384" cy="425374"/>
          </a:xfrm>
        </p:spPr>
        <p:txBody>
          <a:bodyPr wrap="none"/>
          <a:lstStyle/>
          <a:p>
            <a:pPr marL="0" indent="0">
              <a:buNone/>
            </a:pPr>
            <a:r>
              <a:rPr lang="en-CA" sz="2400" dirty="0" err="1"/>
              <a:t>sampleMethod</a:t>
            </a:r>
            <a:endParaRPr lang="en-CA" sz="2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A91CCAF-AF2C-4317-A1FF-5F2152857B04}"/>
              </a:ext>
            </a:extLst>
          </p:cNvPr>
          <p:cNvSpPr txBox="1">
            <a:spLocks/>
          </p:cNvSpPr>
          <p:nvPr/>
        </p:nvSpPr>
        <p:spPr bwMode="auto">
          <a:xfrm>
            <a:off x="2701622" y="4221892"/>
            <a:ext cx="4787056" cy="3699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2000" kern="0" dirty="0"/>
              <a:t>A lambda is a code block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10D6BFE-C3CE-4ED9-8A1C-C4A75915228F}"/>
              </a:ext>
            </a:extLst>
          </p:cNvPr>
          <p:cNvSpPr txBox="1">
            <a:spLocks/>
          </p:cNvSpPr>
          <p:nvPr/>
        </p:nvSpPr>
        <p:spPr bwMode="auto">
          <a:xfrm>
            <a:off x="2745947" y="4712107"/>
            <a:ext cx="4787056" cy="3699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2000" kern="0" dirty="0"/>
              <a:t>possibly with parameters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A499F34-F451-4FD3-824A-F7485190EAE5}"/>
              </a:ext>
            </a:extLst>
          </p:cNvPr>
          <p:cNvSpPr txBox="1">
            <a:spLocks/>
          </p:cNvSpPr>
          <p:nvPr/>
        </p:nvSpPr>
        <p:spPr bwMode="auto">
          <a:xfrm>
            <a:off x="2717853" y="5220292"/>
            <a:ext cx="4787056" cy="64697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2000" kern="0" dirty="0"/>
              <a:t>To return from COMPUTE, you need a lambda return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B9A17A2-E7D5-4009-8303-830AC6FEEF06}"/>
              </a:ext>
            </a:extLst>
          </p:cNvPr>
          <p:cNvSpPr txBox="1">
            <a:spLocks/>
          </p:cNvSpPr>
          <p:nvPr/>
        </p:nvSpPr>
        <p:spPr bwMode="auto">
          <a:xfrm>
            <a:off x="2745947" y="5941152"/>
            <a:ext cx="4787056" cy="64697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2000" kern="0" dirty="0"/>
              <a:t>To return from </a:t>
            </a:r>
            <a:r>
              <a:rPr lang="en-CA" sz="2000" kern="0" dirty="0" err="1"/>
              <a:t>sampleMethod</a:t>
            </a:r>
            <a:r>
              <a:rPr lang="en-CA" sz="2000" kern="0" dirty="0"/>
              <a:t> you need a method return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0F60ACC-75AF-4818-95BF-893D3911AAA4}"/>
              </a:ext>
            </a:extLst>
          </p:cNvPr>
          <p:cNvSpPr txBox="1">
            <a:spLocks/>
          </p:cNvSpPr>
          <p:nvPr/>
        </p:nvSpPr>
        <p:spPr bwMode="auto">
          <a:xfrm>
            <a:off x="3310029" y="1162665"/>
            <a:ext cx="5608546" cy="3699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2000" kern="0" dirty="0"/>
              <a:t>A lambda can access outer level variables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574AFCBD-D7D9-4E2E-B05A-DF1FF99B1256}"/>
              </a:ext>
            </a:extLst>
          </p:cNvPr>
          <p:cNvSpPr txBox="1">
            <a:spLocks/>
          </p:cNvSpPr>
          <p:nvPr/>
        </p:nvSpPr>
        <p:spPr bwMode="auto">
          <a:xfrm>
            <a:off x="7610823" y="5020867"/>
            <a:ext cx="1391407" cy="59157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3600" kern="0" dirty="0">
                <a:solidFill>
                  <a:schemeClr val="bg1"/>
                </a:solidFill>
              </a:rPr>
              <a:t>Got It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2B67837-583C-473B-BC00-8E58D6A8131B}"/>
              </a:ext>
            </a:extLst>
          </p:cNvPr>
          <p:cNvSpPr txBox="1">
            <a:spLocks/>
          </p:cNvSpPr>
          <p:nvPr/>
        </p:nvSpPr>
        <p:spPr bwMode="auto">
          <a:xfrm>
            <a:off x="954838" y="2460534"/>
            <a:ext cx="6977872" cy="2530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sum = </a:t>
            </a:r>
            <a:r>
              <a:rPr lang="en-CA" sz="2400" kern="0" dirty="0" err="1"/>
              <a:t>aCollection</a:t>
            </a:r>
            <a:r>
              <a:rPr lang="en-CA" sz="2400" kern="0" dirty="0"/>
              <a:t> COMPUTE  (</a:t>
            </a:r>
            <a:r>
              <a:rPr lang="en-CA" sz="2400" kern="0" dirty="0" err="1"/>
              <a:t>loopVariable</a:t>
            </a:r>
            <a:r>
              <a:rPr lang="en-CA" sz="2400" kern="0" dirty="0"/>
              <a:t>) {</a:t>
            </a:r>
          </a:p>
          <a:p>
            <a:pPr marL="0" indent="0">
              <a:buFontTx/>
              <a:buNone/>
            </a:pPr>
            <a:r>
              <a:rPr lang="en-CA" sz="2400" kern="0" dirty="0"/>
              <a:t>	… can access test …</a:t>
            </a:r>
          </a:p>
          <a:p>
            <a:pPr marL="0" indent="0">
              <a:buFontTx/>
              <a:buNone/>
            </a:pPr>
            <a:r>
              <a:rPr lang="en-CA" sz="2400" kern="0" dirty="0"/>
              <a:t>	if (…) method return something1;</a:t>
            </a:r>
          </a:p>
          <a:p>
            <a:pPr marL="0" indent="0">
              <a:buFontTx/>
              <a:buNone/>
            </a:pPr>
            <a:r>
              <a:rPr lang="en-CA" sz="2400" kern="0" dirty="0"/>
              <a:t>	if (…) lambda return something2;</a:t>
            </a:r>
            <a:br>
              <a:rPr lang="en-CA" sz="2400" kern="0" dirty="0"/>
            </a:br>
            <a:r>
              <a:rPr lang="en-CA" sz="2400" kern="0" dirty="0"/>
              <a:t>} </a:t>
            </a:r>
          </a:p>
          <a:p>
            <a:pPr marL="0" indent="0">
              <a:buFontTx/>
              <a:buNone/>
            </a:pPr>
            <a:r>
              <a:rPr lang="en-CA" sz="2400" kern="0" dirty="0"/>
              <a:t>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5DCF89-44E6-467F-A698-E5C48C3A3066}"/>
              </a:ext>
            </a:extLst>
          </p:cNvPr>
          <p:cNvSpPr/>
          <p:nvPr/>
        </p:nvSpPr>
        <p:spPr>
          <a:xfrm>
            <a:off x="5269477" y="2451672"/>
            <a:ext cx="28725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b="1" kern="0" dirty="0"/>
              <a:t>(</a:t>
            </a:r>
            <a:endParaRPr lang="en-CA" sz="24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62BC44-3F2F-4823-B6CA-541FE8344CDC}"/>
              </a:ext>
            </a:extLst>
          </p:cNvPr>
          <p:cNvSpPr/>
          <p:nvPr/>
        </p:nvSpPr>
        <p:spPr>
          <a:xfrm>
            <a:off x="1165501" y="4091100"/>
            <a:ext cx="28725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b="1" kern="0" dirty="0"/>
              <a:t>)</a:t>
            </a:r>
            <a:endParaRPr lang="en-CA" sz="2400" b="1" dirty="0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AE1085F-B2CE-48DB-A386-EA5895F2C04C}"/>
              </a:ext>
            </a:extLst>
          </p:cNvPr>
          <p:cNvSpPr txBox="1">
            <a:spLocks/>
          </p:cNvSpPr>
          <p:nvPr/>
        </p:nvSpPr>
        <p:spPr bwMode="auto">
          <a:xfrm>
            <a:off x="3609785" y="4991100"/>
            <a:ext cx="5000815" cy="53617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600" kern="0" dirty="0"/>
              <a:t>In this case, the lambda ITSELF looks like a parameter to COMPUTE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D84E3C7-1A9B-4457-BBE5-5F2EF49A4B3F}"/>
              </a:ext>
            </a:extLst>
          </p:cNvPr>
          <p:cNvGrpSpPr/>
          <p:nvPr/>
        </p:nvGrpSpPr>
        <p:grpSpPr>
          <a:xfrm>
            <a:off x="2725660" y="1976572"/>
            <a:ext cx="4701929" cy="427964"/>
            <a:chOff x="2725660" y="2090517"/>
            <a:chExt cx="4701929" cy="42796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DA2CBF0-AAC1-431F-A5C9-37EFFDFC54D0}"/>
                </a:ext>
              </a:extLst>
            </p:cNvPr>
            <p:cNvSpPr/>
            <p:nvPr/>
          </p:nvSpPr>
          <p:spPr>
            <a:xfrm>
              <a:off x="2725660" y="2093749"/>
              <a:ext cx="4701929" cy="42473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none">
              <a:spAutoFit/>
            </a:bodyPr>
            <a:lstStyle/>
            <a:p>
              <a:pPr marL="0" indent="0">
                <a:buFontTx/>
                <a:buNone/>
              </a:pPr>
              <a:r>
                <a:rPr lang="en-CA" sz="2400" kern="0" dirty="0"/>
                <a:t>if (…) method return something0;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7E10115-8C9E-4E30-BFBD-38216F3DC797}"/>
                </a:ext>
              </a:extLst>
            </p:cNvPr>
            <p:cNvSpPr/>
            <p:nvPr/>
          </p:nvSpPr>
          <p:spPr bwMode="auto">
            <a:xfrm>
              <a:off x="3602949" y="2090517"/>
              <a:ext cx="1979187" cy="424733"/>
            </a:xfrm>
            <a:prstGeom prst="rect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CA" sz="2000" b="1" kern="0" dirty="0"/>
                <a:t>method return</a:t>
              </a:r>
              <a:endParaRPr kumimoji="0" lang="en-CA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F672E94B-B4AF-4EAB-815A-BF698182B0F6}"/>
              </a:ext>
            </a:extLst>
          </p:cNvPr>
          <p:cNvSpPr txBox="1">
            <a:spLocks/>
          </p:cNvSpPr>
          <p:nvPr/>
        </p:nvSpPr>
        <p:spPr bwMode="auto">
          <a:xfrm>
            <a:off x="3310029" y="1606636"/>
            <a:ext cx="5608546" cy="3145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600" kern="0" dirty="0"/>
              <a:t>Of course, you can "method return" outside a lambda</a:t>
            </a: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26718FF2-3294-4664-A3D1-CB67C4D9E204}"/>
              </a:ext>
            </a:extLst>
          </p:cNvPr>
          <p:cNvSpPr txBox="1">
            <a:spLocks/>
          </p:cNvSpPr>
          <p:nvPr/>
        </p:nvSpPr>
        <p:spPr bwMode="auto">
          <a:xfrm>
            <a:off x="977390" y="1958560"/>
            <a:ext cx="1614224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test = 10; </a:t>
            </a:r>
          </a:p>
        </p:txBody>
      </p:sp>
    </p:spTree>
    <p:extLst>
      <p:ext uri="{BB962C8B-B14F-4D97-AF65-F5344CB8AC3E}">
        <p14:creationId xmlns:p14="http://schemas.microsoft.com/office/powerpoint/2010/main" val="406415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6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  <p:bldP spid="33" grpId="0" animBg="1"/>
      <p:bldP spid="31" grpId="0" animBg="1"/>
      <p:bldP spid="30" grpId="0" animBg="1"/>
      <p:bldP spid="7" grpId="0" animBg="1"/>
      <p:bldP spid="14" grpId="0" animBg="1"/>
      <p:bldP spid="16" grpId="0" animBg="1"/>
      <p:bldP spid="17" grpId="0" animBg="1"/>
      <p:bldP spid="22" grpId="0" animBg="1"/>
      <p:bldP spid="25" grpId="0" animBg="1"/>
      <p:bldP spid="4" grpId="0"/>
      <p:bldP spid="5" grpId="0"/>
      <p:bldP spid="23" grpId="0" animBg="1"/>
      <p:bldP spid="23" grpId="1" animBg="1"/>
      <p:bldP spid="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D1CC1DA1-8165-44DE-8287-1836FEAF08BD}"/>
              </a:ext>
            </a:extLst>
          </p:cNvPr>
          <p:cNvSpPr/>
          <p:nvPr/>
        </p:nvSpPr>
        <p:spPr bwMode="auto">
          <a:xfrm>
            <a:off x="761999" y="3814916"/>
            <a:ext cx="449291" cy="680884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4E4CC80-0AB8-4D27-A530-43CC698FFEBF}"/>
              </a:ext>
            </a:extLst>
          </p:cNvPr>
          <p:cNvSpPr/>
          <p:nvPr/>
        </p:nvSpPr>
        <p:spPr bwMode="auto">
          <a:xfrm>
            <a:off x="2810254" y="3362438"/>
            <a:ext cx="2336405" cy="369974"/>
          </a:xfrm>
          <a:prstGeom prst="rect">
            <a:avLst/>
          </a:prstGeom>
          <a:solidFill>
            <a:srgbClr val="00FF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2400" b="1" dirty="0"/>
              <a:t>method return</a:t>
            </a:r>
            <a:endParaRPr kumimoji="0" lang="en-CA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C79E85-21EB-40A9-9ED2-5E6721C94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69875"/>
            <a:ext cx="8715375" cy="640867"/>
          </a:xfrm>
        </p:spPr>
        <p:txBody>
          <a:bodyPr/>
          <a:lstStyle/>
          <a:p>
            <a:r>
              <a:rPr lang="en-CA" dirty="0"/>
              <a:t>How it's defined in Lisp, C++,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E489C-0B0C-4220-9225-46C99A98D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563" y="1314221"/>
            <a:ext cx="2340384" cy="425374"/>
          </a:xfrm>
        </p:spPr>
        <p:txBody>
          <a:bodyPr wrap="none"/>
          <a:lstStyle/>
          <a:p>
            <a:pPr marL="0" indent="0">
              <a:buNone/>
            </a:pPr>
            <a:r>
              <a:rPr lang="en-CA" sz="2400" dirty="0" err="1"/>
              <a:t>sampleMethod</a:t>
            </a:r>
            <a:endParaRPr lang="en-CA" sz="2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2B67837-583C-473B-BC00-8E58D6A8131B}"/>
              </a:ext>
            </a:extLst>
          </p:cNvPr>
          <p:cNvSpPr txBox="1">
            <a:spLocks/>
          </p:cNvSpPr>
          <p:nvPr/>
        </p:nvSpPr>
        <p:spPr bwMode="auto">
          <a:xfrm>
            <a:off x="954838" y="2108317"/>
            <a:ext cx="6977872" cy="286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test = 10; </a:t>
            </a:r>
            <a:br>
              <a:rPr lang="en-CA" sz="2400" kern="0" dirty="0"/>
            </a:br>
            <a:r>
              <a:rPr lang="en-CA" sz="2400" kern="0" dirty="0"/>
              <a:t>sum = </a:t>
            </a:r>
            <a:r>
              <a:rPr lang="en-CA" sz="2400" kern="0" dirty="0" err="1"/>
              <a:t>aCollection</a:t>
            </a:r>
            <a:r>
              <a:rPr lang="en-CA" sz="2400" kern="0" dirty="0"/>
              <a:t> COMPUTE ( (</a:t>
            </a:r>
            <a:r>
              <a:rPr lang="en-CA" sz="2400" kern="0" dirty="0" err="1"/>
              <a:t>loopVariable</a:t>
            </a:r>
            <a:r>
              <a:rPr lang="en-CA" sz="2400" kern="0" dirty="0"/>
              <a:t>) {</a:t>
            </a:r>
          </a:p>
          <a:p>
            <a:pPr marL="0" indent="0">
              <a:buFontTx/>
              <a:buNone/>
            </a:pPr>
            <a:r>
              <a:rPr lang="en-CA" sz="2400" kern="0" dirty="0"/>
              <a:t>	… can access test …</a:t>
            </a:r>
          </a:p>
          <a:p>
            <a:pPr marL="0" indent="0">
              <a:buFontTx/>
              <a:buNone/>
            </a:pPr>
            <a:r>
              <a:rPr lang="en-CA" sz="2400" kern="0" dirty="0"/>
              <a:t>	if (…)                             something1;</a:t>
            </a:r>
          </a:p>
          <a:p>
            <a:pPr marL="0" indent="0">
              <a:buFontTx/>
              <a:buNone/>
            </a:pPr>
            <a:r>
              <a:rPr lang="en-CA" sz="2400" kern="0" dirty="0"/>
              <a:t>	if (…)                             something2;</a:t>
            </a:r>
            <a:br>
              <a:rPr lang="en-CA" sz="2400" kern="0" dirty="0"/>
            </a:br>
            <a:r>
              <a:rPr lang="en-CA" sz="2400" kern="0" dirty="0"/>
              <a:t>}  )</a:t>
            </a:r>
          </a:p>
          <a:p>
            <a:pPr marL="0" indent="0">
              <a:buFontTx/>
              <a:buNone/>
            </a:pPr>
            <a:r>
              <a:rPr lang="en-CA" sz="2400" kern="0" dirty="0"/>
              <a:t>…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709E333E-7B37-4F25-917F-CB94B8D781E3}"/>
              </a:ext>
            </a:extLst>
          </p:cNvPr>
          <p:cNvSpPr txBox="1">
            <a:spLocks/>
          </p:cNvSpPr>
          <p:nvPr/>
        </p:nvSpPr>
        <p:spPr bwMode="auto">
          <a:xfrm>
            <a:off x="2229105" y="4461903"/>
            <a:ext cx="3465692" cy="4253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return </a:t>
            </a:r>
            <a:r>
              <a:rPr lang="en-CA" sz="2400" kern="0" dirty="0">
                <a:sym typeface="Symbol" panose="05050102010706020507" pitchFamily="18" charset="2"/>
              </a:rPr>
              <a:t> lambda return</a:t>
            </a:r>
            <a:endParaRPr lang="en-CA" sz="2400" kern="0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2E7DB65-310B-430B-AFD4-06CA7F18B669}"/>
              </a:ext>
            </a:extLst>
          </p:cNvPr>
          <p:cNvSpPr txBox="1">
            <a:spLocks/>
          </p:cNvSpPr>
          <p:nvPr/>
        </p:nvSpPr>
        <p:spPr bwMode="auto">
          <a:xfrm>
            <a:off x="5692715" y="4485633"/>
            <a:ext cx="2492670" cy="4253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inside a lambda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76B91EE4-9421-4753-8BA8-5A5644B3B1C6}"/>
              </a:ext>
            </a:extLst>
          </p:cNvPr>
          <p:cNvSpPr txBox="1">
            <a:spLocks/>
          </p:cNvSpPr>
          <p:nvPr/>
        </p:nvSpPr>
        <p:spPr bwMode="auto">
          <a:xfrm>
            <a:off x="2227023" y="5127316"/>
            <a:ext cx="3499356" cy="4253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return </a:t>
            </a:r>
            <a:r>
              <a:rPr lang="en-CA" sz="2400" kern="0" dirty="0">
                <a:sym typeface="Symbol" panose="05050102010706020507" pitchFamily="18" charset="2"/>
              </a:rPr>
              <a:t> method return</a:t>
            </a:r>
            <a:endParaRPr lang="en-CA" sz="2400" kern="0" dirty="0"/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88E53C5F-923F-4B0C-8F62-8C9254064CD7}"/>
              </a:ext>
            </a:extLst>
          </p:cNvPr>
          <p:cNvSpPr txBox="1">
            <a:spLocks/>
          </p:cNvSpPr>
          <p:nvPr/>
        </p:nvSpPr>
        <p:spPr bwMode="auto">
          <a:xfrm>
            <a:off x="5690633" y="5151046"/>
            <a:ext cx="2697854" cy="4253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outside a lambda</a:t>
            </a: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C4923286-F069-4314-B5BD-ADE915835146}"/>
              </a:ext>
            </a:extLst>
          </p:cNvPr>
          <p:cNvSpPr txBox="1">
            <a:spLocks/>
          </p:cNvSpPr>
          <p:nvPr/>
        </p:nvSpPr>
        <p:spPr bwMode="auto">
          <a:xfrm>
            <a:off x="1204741" y="5600700"/>
            <a:ext cx="6849632" cy="3699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000" kern="0" dirty="0"/>
              <a:t>How do you perform a method return inside a lambda?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095A4AC1-A569-4E09-990A-338DEFA05D5E}"/>
              </a:ext>
            </a:extLst>
          </p:cNvPr>
          <p:cNvSpPr txBox="1">
            <a:spLocks/>
          </p:cNvSpPr>
          <p:nvPr/>
        </p:nvSpPr>
        <p:spPr bwMode="auto">
          <a:xfrm>
            <a:off x="1295400" y="6178287"/>
            <a:ext cx="1413849" cy="36997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000" kern="0" dirty="0">
                <a:solidFill>
                  <a:schemeClr val="bg1"/>
                </a:solidFill>
              </a:rPr>
              <a:t>It's messy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F831317D-D508-4174-8EAA-C1B930B76F9A}"/>
              </a:ext>
            </a:extLst>
          </p:cNvPr>
          <p:cNvSpPr txBox="1">
            <a:spLocks/>
          </p:cNvSpPr>
          <p:nvPr/>
        </p:nvSpPr>
        <p:spPr bwMode="auto">
          <a:xfrm>
            <a:off x="2990054" y="6021743"/>
            <a:ext cx="5621732" cy="36997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000" kern="0" dirty="0"/>
              <a:t>1. Assign result to a variable. Perform a </a:t>
            </a:r>
            <a:r>
              <a:rPr lang="en-CA" sz="2000" kern="0" dirty="0" err="1"/>
              <a:t>goto</a:t>
            </a:r>
            <a:endParaRPr lang="en-CA" sz="2000" kern="0" dirty="0"/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109FF7D0-E82D-40D7-B2D5-7231C8B9833F}"/>
              </a:ext>
            </a:extLst>
          </p:cNvPr>
          <p:cNvSpPr txBox="1">
            <a:spLocks/>
          </p:cNvSpPr>
          <p:nvPr/>
        </p:nvSpPr>
        <p:spPr bwMode="auto">
          <a:xfrm>
            <a:off x="2990054" y="6443756"/>
            <a:ext cx="6054543" cy="36997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000" kern="0" dirty="0"/>
              <a:t>2. Use catch and throw around the method body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4707599-C168-40CA-9860-7DAD78E1ACD7}"/>
              </a:ext>
            </a:extLst>
          </p:cNvPr>
          <p:cNvSpPr/>
          <p:nvPr/>
        </p:nvSpPr>
        <p:spPr>
          <a:xfrm>
            <a:off x="2749708" y="2093749"/>
            <a:ext cx="4923143" cy="4247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indent="0" algn="l">
              <a:buFontTx/>
              <a:buNone/>
            </a:pPr>
            <a:r>
              <a:rPr lang="en-CA" sz="2400" b="1" kern="0" dirty="0"/>
              <a:t>if (…)                         something0;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158BA48-CFBB-4A77-9164-B1934EFA3312}"/>
              </a:ext>
            </a:extLst>
          </p:cNvPr>
          <p:cNvSpPr/>
          <p:nvPr/>
        </p:nvSpPr>
        <p:spPr bwMode="auto">
          <a:xfrm>
            <a:off x="3659462" y="2091216"/>
            <a:ext cx="1979187" cy="369975"/>
          </a:xfrm>
          <a:prstGeom prst="rect">
            <a:avLst/>
          </a:prstGeom>
          <a:solidFill>
            <a:srgbClr val="00FF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CA" sz="2000" b="1" kern="0" dirty="0"/>
              <a:t>method return</a:t>
            </a:r>
            <a:endParaRPr kumimoji="0" lang="en-CA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2C02D67-F396-47CE-BBA2-6A471DD9A9A6}"/>
              </a:ext>
            </a:extLst>
          </p:cNvPr>
          <p:cNvSpPr/>
          <p:nvPr/>
        </p:nvSpPr>
        <p:spPr bwMode="auto">
          <a:xfrm>
            <a:off x="2810253" y="3769713"/>
            <a:ext cx="2336402" cy="3699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CA" sz="2000" b="1" kern="0" dirty="0"/>
              <a:t>return</a:t>
            </a:r>
            <a:endParaRPr kumimoji="0" lang="en-CA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D539D3D-8E9F-4A22-BA35-FFDAF69AAD53}"/>
              </a:ext>
            </a:extLst>
          </p:cNvPr>
          <p:cNvSpPr/>
          <p:nvPr/>
        </p:nvSpPr>
        <p:spPr bwMode="auto">
          <a:xfrm>
            <a:off x="3672162" y="2108317"/>
            <a:ext cx="1977476" cy="3699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CA" sz="2000" b="1" kern="0" dirty="0"/>
              <a:t>return</a:t>
            </a:r>
            <a:endParaRPr kumimoji="0" lang="en-CA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5BB19E5-4A71-4B62-8551-87304C84EC62}"/>
              </a:ext>
            </a:extLst>
          </p:cNvPr>
          <p:cNvSpPr/>
          <p:nvPr/>
        </p:nvSpPr>
        <p:spPr bwMode="auto">
          <a:xfrm>
            <a:off x="2810257" y="3363826"/>
            <a:ext cx="2336402" cy="369974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CA" sz="2000" b="1" kern="0" dirty="0"/>
              <a:t>return</a:t>
            </a:r>
            <a:endParaRPr kumimoji="0" lang="en-CA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92A2ADF-872E-4F75-9903-6955A2C26890}"/>
              </a:ext>
            </a:extLst>
          </p:cNvPr>
          <p:cNvSpPr/>
          <p:nvPr/>
        </p:nvSpPr>
        <p:spPr bwMode="auto">
          <a:xfrm>
            <a:off x="2810253" y="3746500"/>
            <a:ext cx="2336405" cy="369974"/>
          </a:xfrm>
          <a:prstGeom prst="rect">
            <a:avLst/>
          </a:prstGeom>
          <a:solidFill>
            <a:srgbClr val="00FF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2400" b="1" dirty="0"/>
              <a:t>lambda return</a:t>
            </a:r>
            <a:endParaRPr kumimoji="0" lang="en-CA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4CF93A-A69A-453E-837E-8C1FFFEA2BBD}"/>
              </a:ext>
            </a:extLst>
          </p:cNvPr>
          <p:cNvGrpSpPr/>
          <p:nvPr/>
        </p:nvGrpSpPr>
        <p:grpSpPr>
          <a:xfrm>
            <a:off x="2810253" y="3352800"/>
            <a:ext cx="2345549" cy="379612"/>
            <a:chOff x="2810253" y="3352800"/>
            <a:chExt cx="2345549" cy="379612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FBE8C83-A9CD-41EE-91C4-A32E80519741}"/>
                </a:ext>
              </a:extLst>
            </p:cNvPr>
            <p:cNvCxnSpPr/>
            <p:nvPr/>
          </p:nvCxnSpPr>
          <p:spPr bwMode="auto">
            <a:xfrm>
              <a:off x="2810253" y="3362438"/>
              <a:ext cx="2336402" cy="369974"/>
            </a:xfrm>
            <a:prstGeom prst="line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8BC0846-123A-4A0E-B984-DE4B1E537C5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819400" y="3352800"/>
              <a:ext cx="2336402" cy="369974"/>
            </a:xfrm>
            <a:prstGeom prst="line">
              <a:avLst/>
            </a:prstGeom>
            <a:solidFill>
              <a:srgbClr val="C0C0C0"/>
            </a:solidFill>
            <a:ln w="762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8941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6" presetClass="emph" presetSubtype="0" repeatCount="400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9" dur="500" fill="hold"/>
                                        <p:tgtEl>
                                          <p:spTgt spid="4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3" grpId="0" animBg="1"/>
      <p:bldP spid="24" grpId="0" animBg="1"/>
      <p:bldP spid="28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5" grpId="1" animBg="1"/>
      <p:bldP spid="4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79E85-21EB-40A9-9ED2-5E6721C94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69875"/>
            <a:ext cx="8715375" cy="640867"/>
          </a:xfrm>
        </p:spPr>
        <p:txBody>
          <a:bodyPr/>
          <a:lstStyle/>
          <a:p>
            <a:r>
              <a:rPr lang="en-CA" dirty="0"/>
              <a:t>Non-lambdas in Smalltalk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E489C-0B0C-4220-9225-46C99A98D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6951" y="1433086"/>
            <a:ext cx="6405600" cy="3749361"/>
          </a:xfrm>
        </p:spPr>
        <p:txBody>
          <a:bodyPr wrap="none"/>
          <a:lstStyle/>
          <a:p>
            <a:pPr marL="0" indent="0">
              <a:spcBef>
                <a:spcPts val="0"/>
              </a:spcBef>
              <a:buNone/>
            </a:pPr>
            <a:r>
              <a:rPr lang="en-CA" sz="2400" dirty="0"/>
              <a:t>[a &gt; b] </a:t>
            </a:r>
            <a:r>
              <a:rPr lang="en-CA" sz="2400" dirty="0" err="1"/>
              <a:t>whileTrue</a:t>
            </a:r>
            <a:r>
              <a:rPr lang="en-CA" sz="2400" dirty="0"/>
              <a:t>: [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2400" dirty="0"/>
              <a:t>	positives := #(1 2 3) select: </a:t>
            </a:r>
            <a:r>
              <a:rPr lang="en-CA" sz="2400" dirty="0">
                <a:highlight>
                  <a:srgbClr val="FFFF00"/>
                </a:highlight>
              </a:rPr>
              <a:t>[:object |</a:t>
            </a:r>
            <a:br>
              <a:rPr lang="en-CA" sz="2400" dirty="0">
                <a:highlight>
                  <a:srgbClr val="FFFF00"/>
                </a:highlight>
              </a:rPr>
            </a:br>
            <a:r>
              <a:rPr lang="en-CA" sz="2400" dirty="0">
                <a:highlight>
                  <a:srgbClr val="FFFF00"/>
                </a:highlight>
              </a:rPr>
              <a:t>		object </a:t>
            </a:r>
            <a:r>
              <a:rPr lang="en-CA" sz="2400" dirty="0" err="1">
                <a:highlight>
                  <a:srgbClr val="FFFF00"/>
                </a:highlight>
              </a:rPr>
              <a:t>isInteger</a:t>
            </a:r>
            <a:r>
              <a:rPr lang="en-CA" sz="2400" dirty="0">
                <a:highlight>
                  <a:srgbClr val="FFFF00"/>
                </a:highlight>
              </a:rPr>
              <a:t> </a:t>
            </a:r>
            <a:r>
              <a:rPr lang="en-CA" sz="2400" dirty="0" err="1">
                <a:highlight>
                  <a:srgbClr val="FFFF00"/>
                </a:highlight>
              </a:rPr>
              <a:t>ifFalse</a:t>
            </a:r>
            <a:r>
              <a:rPr lang="en-CA" sz="2400" dirty="0">
                <a:highlight>
                  <a:srgbClr val="FFFF00"/>
                </a:highlight>
              </a:rPr>
              <a:t>: [^nil].</a:t>
            </a:r>
            <a:br>
              <a:rPr lang="en-CA" sz="2400" dirty="0">
                <a:highlight>
                  <a:srgbClr val="FFFF00"/>
                </a:highlight>
              </a:rPr>
            </a:br>
            <a:r>
              <a:rPr lang="en-CA" sz="2400" dirty="0">
                <a:highlight>
                  <a:srgbClr val="FFFF00"/>
                </a:highlight>
              </a:rPr>
              <a:t>		object </a:t>
            </a:r>
            <a:r>
              <a:rPr lang="en-CA" sz="2400" dirty="0" err="1">
                <a:highlight>
                  <a:srgbClr val="FFFF00"/>
                </a:highlight>
              </a:rPr>
              <a:t>isOdd</a:t>
            </a:r>
            <a:r>
              <a:rPr lang="en-CA" sz="2400" dirty="0">
                <a:highlight>
                  <a:srgbClr val="FFFF00"/>
                </a:highlight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2400" dirty="0"/>
              <a:t>].</a:t>
            </a:r>
          </a:p>
          <a:p>
            <a:pPr marL="0" indent="0">
              <a:spcBef>
                <a:spcPts val="0"/>
              </a:spcBef>
              <a:buNone/>
            </a:pPr>
            <a:endParaRPr lang="en-CA" sz="2400" dirty="0"/>
          </a:p>
          <a:p>
            <a:pPr marL="0" indent="0">
              <a:spcBef>
                <a:spcPts val="0"/>
              </a:spcBef>
              <a:buNone/>
            </a:pPr>
            <a:r>
              <a:rPr lang="en-CA" sz="2400" dirty="0"/>
              <a:t>1 to: 10 do: [:index1 |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2400" dirty="0"/>
              <a:t>	 1 to: 10 do: [:index2 |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2400" dirty="0"/>
              <a:t>		 1 to: 10 do: </a:t>
            </a:r>
            <a:r>
              <a:rPr lang="en-CA" sz="2400" dirty="0">
                <a:highlight>
                  <a:srgbClr val="FFFF00"/>
                </a:highlight>
              </a:rPr>
              <a:t>[:index3 |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2400" dirty="0">
                <a:highlight>
                  <a:srgbClr val="FFFF00"/>
                </a:highlight>
              </a:rPr>
              <a:t>			index3 &lt; 0 </a:t>
            </a:r>
            <a:r>
              <a:rPr lang="en-CA" sz="2400" dirty="0" err="1">
                <a:highlight>
                  <a:srgbClr val="FFFF00"/>
                </a:highlight>
              </a:rPr>
              <a:t>ifTrue</a:t>
            </a:r>
            <a:r>
              <a:rPr lang="en-CA" sz="2400" dirty="0">
                <a:highlight>
                  <a:srgbClr val="FFFF00"/>
                </a:highlight>
              </a:rPr>
              <a:t>: [^nil]</a:t>
            </a:r>
            <a:r>
              <a:rPr lang="en-CA" sz="24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2400" dirty="0"/>
              <a:t>]]]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C44D37FC-1924-4660-B0A6-FD6AD9E5337D}"/>
              </a:ext>
            </a:extLst>
          </p:cNvPr>
          <p:cNvSpPr txBox="1">
            <a:spLocks/>
          </p:cNvSpPr>
          <p:nvPr/>
        </p:nvSpPr>
        <p:spPr bwMode="auto">
          <a:xfrm>
            <a:off x="4140564" y="2957252"/>
            <a:ext cx="4360168" cy="3699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000" kern="0" dirty="0"/>
              <a:t>Square brackets instead of braces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CCB6BBF7-F132-4A59-96E4-29B3C4781F60}"/>
              </a:ext>
            </a:extLst>
          </p:cNvPr>
          <p:cNvSpPr txBox="1">
            <a:spLocks/>
          </p:cNvSpPr>
          <p:nvPr/>
        </p:nvSpPr>
        <p:spPr bwMode="auto">
          <a:xfrm>
            <a:off x="1752600" y="5638800"/>
            <a:ext cx="6777496" cy="3699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000" kern="0" dirty="0"/>
              <a:t>The notation for lambdas coming up on the next slide </a:t>
            </a:r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A4BAC3A4-ABA1-4EE4-9FCD-31E16AE7CB70}"/>
              </a:ext>
            </a:extLst>
          </p:cNvPr>
          <p:cNvSpPr txBox="1">
            <a:spLocks/>
          </p:cNvSpPr>
          <p:nvPr/>
        </p:nvSpPr>
        <p:spPr bwMode="auto">
          <a:xfrm>
            <a:off x="4322323" y="6081421"/>
            <a:ext cx="2802049" cy="59157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3600" kern="0" dirty="0">
                <a:solidFill>
                  <a:schemeClr val="bg1"/>
                </a:solidFill>
              </a:rPr>
              <a:t>Here We Go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FC42310-5D92-469A-BE40-B869B1997807}"/>
              </a:ext>
            </a:extLst>
          </p:cNvPr>
          <p:cNvGrpSpPr/>
          <p:nvPr/>
        </p:nvGrpSpPr>
        <p:grpSpPr>
          <a:xfrm>
            <a:off x="6495797" y="3594957"/>
            <a:ext cx="2426946" cy="659879"/>
            <a:chOff x="6645496" y="3451053"/>
            <a:chExt cx="2426946" cy="659879"/>
          </a:xfrm>
        </p:grpSpPr>
        <p:sp>
          <p:nvSpPr>
            <p:cNvPr id="7" name="Content Placeholder 2">
              <a:extLst>
                <a:ext uri="{FF2B5EF4-FFF2-40B4-BE49-F238E27FC236}">
                  <a16:creationId xmlns:a16="http://schemas.microsoft.com/office/drawing/2014/main" id="{C16B7FFB-ECE5-4E74-B64E-49D07793C92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645496" y="3451053"/>
              <a:ext cx="2426946" cy="3699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en-CA" sz="2000" kern="0" dirty="0"/>
                <a:t>^ instead of return</a:t>
              </a: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98CB5986-35A8-4016-BBF1-038FA02615E3}"/>
                </a:ext>
              </a:extLst>
            </p:cNvPr>
            <p:cNvCxnSpPr>
              <a:cxnSpLocks/>
              <a:stCxn id="7" idx="2"/>
            </p:cNvCxnSpPr>
            <p:nvPr/>
          </p:nvCxnSpPr>
          <p:spPr bwMode="auto">
            <a:xfrm>
              <a:off x="7858969" y="3821027"/>
              <a:ext cx="0" cy="289905"/>
            </a:xfrm>
            <a:prstGeom prst="straightConnector1">
              <a:avLst/>
            </a:prstGeom>
            <a:solidFill>
              <a:srgbClr val="C0C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36FAADB-5083-4AF1-BFF3-8028C4CBECC2}"/>
              </a:ext>
            </a:extLst>
          </p:cNvPr>
          <p:cNvGrpSpPr/>
          <p:nvPr/>
        </p:nvGrpSpPr>
        <p:grpSpPr>
          <a:xfrm>
            <a:off x="5680533" y="1320713"/>
            <a:ext cx="3133871" cy="562581"/>
            <a:chOff x="5831087" y="1030461"/>
            <a:chExt cx="3133871" cy="562581"/>
          </a:xfrm>
        </p:grpSpPr>
        <p:sp>
          <p:nvSpPr>
            <p:cNvPr id="11" name="Content Placeholder 2">
              <a:extLst>
                <a:ext uri="{FF2B5EF4-FFF2-40B4-BE49-F238E27FC236}">
                  <a16:creationId xmlns:a16="http://schemas.microsoft.com/office/drawing/2014/main" id="{E0616CD4-9CB5-4CE6-8AAD-8D225D992F5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831087" y="1030461"/>
              <a:ext cx="3133871" cy="3699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en-CA" sz="2000" kern="0" dirty="0"/>
                <a:t>looping over collections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F8FC786B-B5A1-4F6A-BF29-81986B8909A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620000" y="1400435"/>
              <a:ext cx="131510" cy="192607"/>
            </a:xfrm>
            <a:prstGeom prst="straightConnector1">
              <a:avLst/>
            </a:prstGeom>
            <a:solidFill>
              <a:srgbClr val="C0C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322924C-3F27-43FC-BA3C-F4A0EC686E70}"/>
              </a:ext>
            </a:extLst>
          </p:cNvPr>
          <p:cNvSpPr txBox="1">
            <a:spLocks/>
          </p:cNvSpPr>
          <p:nvPr/>
        </p:nvSpPr>
        <p:spPr bwMode="auto">
          <a:xfrm>
            <a:off x="1513325" y="1007712"/>
            <a:ext cx="2340384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en-CA" sz="2400" kern="0" dirty="0" err="1"/>
              <a:t>sampleMethod</a:t>
            </a:r>
            <a:endParaRPr lang="en-CA" sz="2400" kern="0" dirty="0"/>
          </a:p>
        </p:txBody>
      </p:sp>
    </p:spTree>
    <p:extLst>
      <p:ext uri="{BB962C8B-B14F-4D97-AF65-F5344CB8AC3E}">
        <p14:creationId xmlns:p14="http://schemas.microsoft.com/office/powerpoint/2010/main" val="367128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2" grpId="0" animBg="1"/>
      <p:bldP spid="4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D7707B2-F596-42ED-A295-71A7046C6A2E}"/>
              </a:ext>
            </a:extLst>
          </p:cNvPr>
          <p:cNvSpPr/>
          <p:nvPr/>
        </p:nvSpPr>
        <p:spPr bwMode="auto">
          <a:xfrm>
            <a:off x="7531403" y="4419356"/>
            <a:ext cx="559049" cy="377631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E802E00-11EF-4090-9629-007C7BB6ABCE}"/>
              </a:ext>
            </a:extLst>
          </p:cNvPr>
          <p:cNvSpPr/>
          <p:nvPr/>
        </p:nvSpPr>
        <p:spPr bwMode="auto">
          <a:xfrm>
            <a:off x="7518151" y="2114513"/>
            <a:ext cx="559049" cy="377631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5294C2-FA67-4241-935E-E15E793108FA}"/>
              </a:ext>
            </a:extLst>
          </p:cNvPr>
          <p:cNvSpPr/>
          <p:nvPr/>
        </p:nvSpPr>
        <p:spPr bwMode="auto">
          <a:xfrm>
            <a:off x="3886200" y="2441769"/>
            <a:ext cx="1981200" cy="377631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C79E85-21EB-40A9-9ED2-5E6721C94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69875"/>
            <a:ext cx="8715375" cy="640867"/>
          </a:xfrm>
        </p:spPr>
        <p:txBody>
          <a:bodyPr/>
          <a:lstStyle/>
          <a:p>
            <a:r>
              <a:rPr lang="en-CA" dirty="0"/>
              <a:t>Non-lambdas in Smalltalk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E489C-0B0C-4220-9225-46C99A98D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6951" y="1433086"/>
            <a:ext cx="6405600" cy="3749361"/>
          </a:xfrm>
        </p:spPr>
        <p:txBody>
          <a:bodyPr wrap="none"/>
          <a:lstStyle/>
          <a:p>
            <a:pPr marL="0" indent="0">
              <a:spcBef>
                <a:spcPts val="0"/>
              </a:spcBef>
              <a:buNone/>
            </a:pPr>
            <a:r>
              <a:rPr lang="en-CA" sz="2400" dirty="0"/>
              <a:t>[a &gt; b] </a:t>
            </a:r>
            <a:r>
              <a:rPr lang="en-CA" sz="2400" dirty="0" err="1"/>
              <a:t>whileTrue</a:t>
            </a:r>
            <a:r>
              <a:rPr lang="en-CA" sz="2400" dirty="0"/>
              <a:t>: [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2400" dirty="0"/>
              <a:t>	positives := #(1 2 3) select: [:object |</a:t>
            </a:r>
            <a:br>
              <a:rPr lang="en-CA" sz="2400" dirty="0"/>
            </a:br>
            <a:r>
              <a:rPr lang="en-CA" sz="2400" dirty="0"/>
              <a:t>		object </a:t>
            </a:r>
            <a:r>
              <a:rPr lang="en-CA" sz="2400" dirty="0" err="1"/>
              <a:t>isInteger</a:t>
            </a:r>
            <a:r>
              <a:rPr lang="en-CA" sz="2400" dirty="0"/>
              <a:t> </a:t>
            </a:r>
            <a:r>
              <a:rPr lang="en-CA" sz="2400" dirty="0" err="1"/>
              <a:t>ifFalse</a:t>
            </a:r>
            <a:r>
              <a:rPr lang="en-CA" sz="2400" dirty="0"/>
              <a:t>: [^nil].</a:t>
            </a:r>
            <a:br>
              <a:rPr lang="en-CA" sz="2400" dirty="0"/>
            </a:br>
            <a:r>
              <a:rPr lang="en-CA" sz="2400" dirty="0"/>
              <a:t>		object </a:t>
            </a:r>
            <a:r>
              <a:rPr lang="en-CA" sz="2400" dirty="0" err="1"/>
              <a:t>isOdd</a:t>
            </a:r>
            <a:r>
              <a:rPr lang="en-CA" sz="2400" dirty="0"/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2400" dirty="0"/>
              <a:t>].</a:t>
            </a:r>
          </a:p>
          <a:p>
            <a:pPr marL="0" indent="0">
              <a:spcBef>
                <a:spcPts val="0"/>
              </a:spcBef>
              <a:buNone/>
            </a:pPr>
            <a:endParaRPr lang="en-CA" sz="2400" dirty="0"/>
          </a:p>
          <a:p>
            <a:pPr marL="0" indent="0">
              <a:spcBef>
                <a:spcPts val="0"/>
              </a:spcBef>
              <a:buNone/>
            </a:pPr>
            <a:r>
              <a:rPr lang="en-CA" sz="2400" dirty="0"/>
              <a:t>1 to: 10 do: [:index1 |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2400" dirty="0"/>
              <a:t>	 1 to: 10 do: [:index2 |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2400" dirty="0"/>
              <a:t>		 1 to: 10 do: [:index3 |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2400" dirty="0"/>
              <a:t>			index3 &lt; 0 </a:t>
            </a:r>
            <a:r>
              <a:rPr lang="en-CA" sz="2400" dirty="0" err="1"/>
              <a:t>ifTrue</a:t>
            </a:r>
            <a:r>
              <a:rPr lang="en-CA" sz="2400" dirty="0"/>
              <a:t>: [^nil].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2400" dirty="0"/>
              <a:t>]]]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FE914C9-AAF2-49A3-BAFC-E8DD698D1AC1}"/>
              </a:ext>
            </a:extLst>
          </p:cNvPr>
          <p:cNvSpPr txBox="1">
            <a:spLocks/>
          </p:cNvSpPr>
          <p:nvPr/>
        </p:nvSpPr>
        <p:spPr bwMode="auto">
          <a:xfrm>
            <a:off x="311943" y="5687672"/>
            <a:ext cx="8497888" cy="109017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3600" kern="0" dirty="0">
                <a:solidFill>
                  <a:schemeClr val="bg1"/>
                </a:solidFill>
              </a:rPr>
              <a:t>YES. All square brackets are lambdas but Smalltalk calls them blocks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FD64087-53B8-4100-BF7F-A7CCF0F6E11F}"/>
              </a:ext>
            </a:extLst>
          </p:cNvPr>
          <p:cNvSpPr txBox="1">
            <a:spLocks/>
          </p:cNvSpPr>
          <p:nvPr/>
        </p:nvSpPr>
        <p:spPr bwMode="auto">
          <a:xfrm>
            <a:off x="5287921" y="2907068"/>
            <a:ext cx="3658256" cy="75777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>
                <a:sym typeface="Symbol" panose="05050102010706020507" pitchFamily="18" charset="2"/>
              </a:rPr>
              <a:t>lambda return  the last expression in a block</a:t>
            </a:r>
            <a:endParaRPr lang="en-CA" sz="2400" kern="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5097554-EA11-4E16-9B61-0890C001FB17}"/>
              </a:ext>
            </a:extLst>
          </p:cNvPr>
          <p:cNvSpPr txBox="1">
            <a:spLocks/>
          </p:cNvSpPr>
          <p:nvPr/>
        </p:nvSpPr>
        <p:spPr bwMode="auto">
          <a:xfrm>
            <a:off x="5486400" y="4969760"/>
            <a:ext cx="2789225" cy="4253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>
                <a:sym typeface="Symbol" panose="05050102010706020507" pitchFamily="18" charset="2"/>
              </a:rPr>
              <a:t>method return  ^</a:t>
            </a:r>
            <a:endParaRPr lang="en-CA" sz="2400" kern="0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9732C62-5E81-41E9-9E28-65B0FE909BEE}"/>
              </a:ext>
            </a:extLst>
          </p:cNvPr>
          <p:cNvSpPr txBox="1">
            <a:spLocks/>
          </p:cNvSpPr>
          <p:nvPr/>
        </p:nvSpPr>
        <p:spPr bwMode="auto">
          <a:xfrm>
            <a:off x="1513325" y="1007712"/>
            <a:ext cx="2340384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en-CA" sz="2400" kern="0" dirty="0" err="1"/>
              <a:t>sampleMethod</a:t>
            </a:r>
            <a:endParaRPr lang="en-CA" sz="2400" kern="0" dirty="0"/>
          </a:p>
        </p:txBody>
      </p:sp>
    </p:spTree>
    <p:extLst>
      <p:ext uri="{BB962C8B-B14F-4D97-AF65-F5344CB8AC3E}">
        <p14:creationId xmlns:p14="http://schemas.microsoft.com/office/powerpoint/2010/main" val="406265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  <p:bldP spid="4" grpId="0" animBg="1"/>
      <p:bldP spid="13" grpId="0" animBg="1"/>
      <p:bldP spid="14" grpId="0" animBg="1"/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5364">
            <a:off x="843451" y="2759998"/>
            <a:ext cx="7457098" cy="166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A Very Little Bit About Smalltalk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78D750A-4EE9-4E29-92FA-7768A9E23A76}"/>
              </a:ext>
            </a:extLst>
          </p:cNvPr>
          <p:cNvGrpSpPr/>
          <p:nvPr/>
        </p:nvGrpSpPr>
        <p:grpSpPr>
          <a:xfrm>
            <a:off x="7984724" y="3878229"/>
            <a:ext cx="836378" cy="3534875"/>
            <a:chOff x="7907943" y="3566563"/>
            <a:chExt cx="836378" cy="3534875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0970CCB8-0480-4FC2-BE09-F10D4E71BDFC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8172821" y="4278262"/>
              <a:ext cx="1143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B55D1C2D-D6E0-4E4D-B1F8-953D7ECA51D2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6140505" y="5334001"/>
              <a:ext cx="353487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245E8D1-6C23-4F26-AB94-FE8859E66BD0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7849095" y="4999644"/>
              <a:ext cx="15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CF741B5-2E97-487B-8AEF-45D11D647A97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7427911" y="4731889"/>
              <a:ext cx="20197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C201DF5-1B82-4BFC-B9A7-E9CF1635610F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7233676" y="4955870"/>
              <a:ext cx="22483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15025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AA80E-81F8-4DB5-9C93-195C8D98A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Smalltalk Most Known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CDE97-497D-460B-9D01-236F433C0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892" y="1092313"/>
            <a:ext cx="8172450" cy="480774"/>
          </a:xfrm>
        </p:spPr>
        <p:txBody>
          <a:bodyPr/>
          <a:lstStyle/>
          <a:p>
            <a:r>
              <a:rPr lang="en-CA" dirty="0"/>
              <a:t>Keyword based messages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7B41DEA8-031B-4C00-8CAB-CFE4D04D4BE3}"/>
              </a:ext>
            </a:extLst>
          </p:cNvPr>
          <p:cNvSpPr txBox="1">
            <a:spLocks/>
          </p:cNvSpPr>
          <p:nvPr/>
        </p:nvSpPr>
        <p:spPr bwMode="auto">
          <a:xfrm>
            <a:off x="761999" y="1855954"/>
            <a:ext cx="5717761" cy="3699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2000" b="0" kern="0" dirty="0">
                <a:highlight>
                  <a:srgbClr val="00FF00"/>
                </a:highlight>
              </a:rPr>
              <a:t>Java</a:t>
            </a:r>
            <a:r>
              <a:rPr lang="en-CA" sz="2000" b="0" kern="0" dirty="0"/>
              <a:t>:       object1 . between (object2, object3)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817355-66FD-46E2-BC51-A72322EF99CA}"/>
              </a:ext>
            </a:extLst>
          </p:cNvPr>
          <p:cNvSpPr/>
          <p:nvPr/>
        </p:nvSpPr>
        <p:spPr>
          <a:xfrm>
            <a:off x="740734" y="2304217"/>
            <a:ext cx="5739027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CA" sz="2000" dirty="0">
                <a:solidFill>
                  <a:srgbClr val="222222"/>
                </a:solidFill>
                <a:highlight>
                  <a:srgbClr val="00FF00"/>
                </a:highlight>
                <a:latin typeface="arial" panose="020B0604020202020204" pitchFamily="34" charset="0"/>
              </a:rPr>
              <a:t>Smalltalk</a:t>
            </a:r>
            <a:r>
              <a:rPr lang="en-CA" sz="2000" dirty="0">
                <a:solidFill>
                  <a:srgbClr val="222222"/>
                </a:solidFill>
                <a:latin typeface="arial" panose="020B0604020202020204" pitchFamily="34" charset="0"/>
              </a:rPr>
              <a:t>: object1 </a:t>
            </a:r>
            <a:r>
              <a:rPr lang="en-CA" sz="2000" b="1" dirty="0">
                <a:solidFill>
                  <a:srgbClr val="222222"/>
                </a:solidFill>
                <a:latin typeface="arial" panose="020B0604020202020204" pitchFamily="34" charset="0"/>
              </a:rPr>
              <a:t>between:</a:t>
            </a:r>
            <a:r>
              <a:rPr lang="en-CA" sz="2000" dirty="0">
                <a:solidFill>
                  <a:srgbClr val="222222"/>
                </a:solidFill>
                <a:latin typeface="arial" panose="020B0604020202020204" pitchFamily="34" charset="0"/>
              </a:rPr>
              <a:t> object2 </a:t>
            </a:r>
            <a:r>
              <a:rPr lang="en-CA" sz="2000" b="1" dirty="0">
                <a:solidFill>
                  <a:srgbClr val="222222"/>
                </a:solidFill>
                <a:latin typeface="arial" panose="020B0604020202020204" pitchFamily="34" charset="0"/>
              </a:rPr>
              <a:t>and:</a:t>
            </a:r>
            <a:r>
              <a:rPr lang="en-CA" sz="2000" dirty="0">
                <a:solidFill>
                  <a:srgbClr val="222222"/>
                </a:solidFill>
                <a:latin typeface="arial" panose="020B0604020202020204" pitchFamily="34" charset="0"/>
              </a:rPr>
              <a:t> object3</a:t>
            </a:r>
            <a:endParaRPr lang="en-CA" sz="20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1B20FE2-EADB-4D75-9393-DC888406CFB1}"/>
              </a:ext>
            </a:extLst>
          </p:cNvPr>
          <p:cNvGrpSpPr/>
          <p:nvPr/>
        </p:nvGrpSpPr>
        <p:grpSpPr>
          <a:xfrm>
            <a:off x="1911608" y="2573958"/>
            <a:ext cx="7146456" cy="790953"/>
            <a:chOff x="2472916" y="2654979"/>
            <a:chExt cx="7146456" cy="79095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3F149FB-D3CE-42F4-9DE4-AD9289CAC5D8}"/>
                </a:ext>
              </a:extLst>
            </p:cNvPr>
            <p:cNvSpPr/>
            <p:nvPr/>
          </p:nvSpPr>
          <p:spPr>
            <a:xfrm>
              <a:off x="2472916" y="2994899"/>
              <a:ext cx="1038927" cy="3693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r>
                <a:rPr lang="en-CA" sz="2000" dirty="0">
                  <a:solidFill>
                    <a:srgbClr val="222222"/>
                  </a:solidFill>
                  <a:latin typeface="arial" panose="020B0604020202020204" pitchFamily="34" charset="0"/>
                </a:rPr>
                <a:t>No dot </a:t>
              </a:r>
              <a:endParaRPr lang="en-CA" sz="2000" dirty="0"/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D3CCEA8C-A635-4D28-A25A-97478544163D}"/>
                </a:ext>
              </a:extLst>
            </p:cNvPr>
            <p:cNvCxnSpPr>
              <a:cxnSpLocks/>
              <a:stCxn id="10" idx="0"/>
            </p:cNvCxnSpPr>
            <p:nvPr/>
          </p:nvCxnSpPr>
          <p:spPr bwMode="auto">
            <a:xfrm flipV="1">
              <a:off x="2992380" y="2695167"/>
              <a:ext cx="388328" cy="299732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43D71B9-958A-448A-9984-891D66AB8E83}"/>
                </a:ext>
              </a:extLst>
            </p:cNvPr>
            <p:cNvSpPr/>
            <p:nvPr/>
          </p:nvSpPr>
          <p:spPr>
            <a:xfrm>
              <a:off x="4029055" y="3011487"/>
              <a:ext cx="1396031" cy="3693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r>
                <a:rPr lang="en-CA" sz="2000" dirty="0">
                  <a:solidFill>
                    <a:srgbClr val="222222"/>
                  </a:solidFill>
                  <a:latin typeface="arial" panose="020B0604020202020204" pitchFamily="34" charset="0"/>
                </a:rPr>
                <a:t>Keywords</a:t>
              </a:r>
              <a:endParaRPr lang="en-CA" sz="2000" dirty="0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191145BF-8B84-46AE-933C-733F15106166}"/>
                </a:ext>
              </a:extLst>
            </p:cNvPr>
            <p:cNvCxnSpPr>
              <a:cxnSpLocks/>
              <a:stCxn id="17" idx="0"/>
            </p:cNvCxnSpPr>
            <p:nvPr/>
          </p:nvCxnSpPr>
          <p:spPr bwMode="auto">
            <a:xfrm flipH="1" flipV="1">
              <a:off x="4043417" y="2654979"/>
              <a:ext cx="683654" cy="356508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93B7D735-9FBD-48B9-AF24-D334A102BF2B}"/>
                </a:ext>
              </a:extLst>
            </p:cNvPr>
            <p:cNvCxnSpPr>
              <a:cxnSpLocks/>
              <a:stCxn id="17" idx="0"/>
            </p:cNvCxnSpPr>
            <p:nvPr/>
          </p:nvCxnSpPr>
          <p:spPr bwMode="auto">
            <a:xfrm flipV="1">
              <a:off x="4727071" y="2695167"/>
              <a:ext cx="912478" cy="316320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66AF1D7-3684-4752-ADDF-6936568C037D}"/>
                </a:ext>
              </a:extLst>
            </p:cNvPr>
            <p:cNvSpPr/>
            <p:nvPr/>
          </p:nvSpPr>
          <p:spPr>
            <a:xfrm>
              <a:off x="6087794" y="2799601"/>
              <a:ext cx="3531578" cy="646331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r>
                <a:rPr lang="en-CA" sz="2000" dirty="0">
                  <a:solidFill>
                    <a:srgbClr val="222222"/>
                  </a:solidFill>
                  <a:latin typeface="arial" panose="020B0604020202020204" pitchFamily="34" charset="0"/>
                </a:rPr>
                <a:t>The name of the method</a:t>
              </a:r>
              <a:br>
                <a:rPr lang="en-CA" sz="2000" dirty="0">
                  <a:solidFill>
                    <a:srgbClr val="222222"/>
                  </a:solidFill>
                  <a:latin typeface="arial" panose="020B0604020202020204" pitchFamily="34" charset="0"/>
                </a:rPr>
              </a:br>
              <a:r>
                <a:rPr lang="en-CA" sz="2000" dirty="0">
                  <a:solidFill>
                    <a:srgbClr val="222222"/>
                  </a:solidFill>
                  <a:latin typeface="arial" panose="020B0604020202020204" pitchFamily="34" charset="0"/>
                </a:rPr>
                <a:t> is </a:t>
              </a:r>
              <a:r>
                <a:rPr lang="en-CA" sz="2000" b="1" dirty="0" err="1">
                  <a:solidFill>
                    <a:srgbClr val="222222"/>
                  </a:solidFill>
                  <a:latin typeface="arial" panose="020B0604020202020204" pitchFamily="34" charset="0"/>
                </a:rPr>
                <a:t>between:and</a:t>
              </a:r>
              <a:r>
                <a:rPr lang="en-CA" sz="2000" b="1" dirty="0">
                  <a:solidFill>
                    <a:srgbClr val="222222"/>
                  </a:solidFill>
                  <a:latin typeface="arial" panose="020B0604020202020204" pitchFamily="34" charset="0"/>
                </a:rPr>
                <a:t>:</a:t>
              </a:r>
              <a:endParaRPr lang="en-CA" sz="2000" b="1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A9BA3336-ABF6-445F-8938-EF3E24A5868B}"/>
              </a:ext>
            </a:extLst>
          </p:cNvPr>
          <p:cNvSpPr/>
          <p:nvPr/>
        </p:nvSpPr>
        <p:spPr>
          <a:xfrm>
            <a:off x="540668" y="3999786"/>
            <a:ext cx="362509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r>
              <a:rPr lang="en-CA" sz="2000" dirty="0">
                <a:solidFill>
                  <a:srgbClr val="222222"/>
                </a:solidFill>
                <a:latin typeface="arial" panose="020B0604020202020204" pitchFamily="34" charset="0"/>
              </a:rPr>
              <a:t>Note that it’s CONSISTENTLY</a:t>
            </a:r>
            <a:endParaRPr lang="en-CA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5FEFCC-6A2B-4E8C-BEF5-CD16AA6B322B}"/>
              </a:ext>
            </a:extLst>
          </p:cNvPr>
          <p:cNvSpPr/>
          <p:nvPr/>
        </p:nvSpPr>
        <p:spPr>
          <a:xfrm>
            <a:off x="762001" y="3433491"/>
            <a:ext cx="289560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CA" sz="2000" dirty="0">
                <a:solidFill>
                  <a:srgbClr val="222222"/>
                </a:solidFill>
                <a:highlight>
                  <a:srgbClr val="00FF00"/>
                </a:highlight>
                <a:latin typeface="arial" panose="020B0604020202020204" pitchFamily="34" charset="0"/>
              </a:rPr>
              <a:t>Smalltalk</a:t>
            </a:r>
            <a:r>
              <a:rPr lang="en-CA" sz="2000" dirty="0">
                <a:solidFill>
                  <a:srgbClr val="222222"/>
                </a:solidFill>
                <a:latin typeface="arial" panose="020B0604020202020204" pitchFamily="34" charset="0"/>
              </a:rPr>
              <a:t>: 100 </a:t>
            </a:r>
            <a:r>
              <a:rPr lang="en-CA" sz="2000" b="1" dirty="0">
                <a:solidFill>
                  <a:srgbClr val="222222"/>
                </a:solidFill>
                <a:latin typeface="arial" panose="020B0604020202020204" pitchFamily="34" charset="0"/>
              </a:rPr>
              <a:t>factorial</a:t>
            </a:r>
            <a:endParaRPr lang="en-CA" sz="20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D94D7E-F2A9-4755-844C-2F19CA25652F}"/>
              </a:ext>
            </a:extLst>
          </p:cNvPr>
          <p:cNvSpPr/>
          <p:nvPr/>
        </p:nvSpPr>
        <p:spPr>
          <a:xfrm>
            <a:off x="3890173" y="3404679"/>
            <a:ext cx="3272627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CA" sz="2000" dirty="0">
                <a:solidFill>
                  <a:srgbClr val="222222"/>
                </a:solidFill>
                <a:latin typeface="arial" panose="020B0604020202020204" pitchFamily="34" charset="0"/>
              </a:rPr>
              <a:t>No colon if no parameters</a:t>
            </a:r>
            <a:endParaRPr lang="en-CA" sz="2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7B04E51-F92D-48DA-9C1F-DD6608B0FC99}"/>
              </a:ext>
            </a:extLst>
          </p:cNvPr>
          <p:cNvSpPr/>
          <p:nvPr/>
        </p:nvSpPr>
        <p:spPr>
          <a:xfrm>
            <a:off x="427426" y="5204680"/>
            <a:ext cx="55351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000" dirty="0">
                <a:solidFill>
                  <a:srgbClr val="222222"/>
                </a:solidFill>
                <a:latin typeface="arial" panose="020B0604020202020204" pitchFamily="34" charset="0"/>
              </a:rPr>
              <a:t>Implication: More bracket needed (sometimes)</a:t>
            </a:r>
            <a:endParaRPr lang="en-CA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185C752-A4E1-42E5-8BC3-DB05419E5B15}"/>
              </a:ext>
            </a:extLst>
          </p:cNvPr>
          <p:cNvSpPr/>
          <p:nvPr/>
        </p:nvSpPr>
        <p:spPr>
          <a:xfrm>
            <a:off x="762000" y="4365213"/>
            <a:ext cx="3015797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CA" sz="2000" dirty="0">
                <a:solidFill>
                  <a:srgbClr val="222222"/>
                </a:solidFill>
                <a:highlight>
                  <a:srgbClr val="00FF00"/>
                </a:highlight>
                <a:latin typeface="arial" panose="020B0604020202020204" pitchFamily="34" charset="0"/>
              </a:rPr>
              <a:t>Smalltalk</a:t>
            </a:r>
            <a:r>
              <a:rPr lang="en-CA" sz="2000" dirty="0">
                <a:solidFill>
                  <a:srgbClr val="222222"/>
                </a:solidFill>
                <a:latin typeface="arial" panose="020B0604020202020204" pitchFamily="34" charset="0"/>
              </a:rPr>
              <a:t>: Array new: 10</a:t>
            </a:r>
            <a:endParaRPr lang="en-CA" sz="2000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2957381-8A50-4BAA-8361-B152BC491D13}"/>
              </a:ext>
            </a:extLst>
          </p:cNvPr>
          <p:cNvSpPr/>
          <p:nvPr/>
        </p:nvSpPr>
        <p:spPr>
          <a:xfrm>
            <a:off x="762000" y="4763357"/>
            <a:ext cx="3015797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CA" sz="2000" dirty="0">
                <a:solidFill>
                  <a:srgbClr val="222222"/>
                </a:solidFill>
                <a:highlight>
                  <a:srgbClr val="00FF00"/>
                </a:highlight>
                <a:latin typeface="arial" panose="020B0604020202020204" pitchFamily="34" charset="0"/>
              </a:rPr>
              <a:t>Java</a:t>
            </a:r>
            <a:r>
              <a:rPr lang="en-CA" sz="2000" dirty="0">
                <a:solidFill>
                  <a:srgbClr val="222222"/>
                </a:solidFill>
                <a:latin typeface="arial" panose="020B0604020202020204" pitchFamily="34" charset="0"/>
              </a:rPr>
              <a:t>:        new int [10]</a:t>
            </a:r>
            <a:endParaRPr lang="en-CA" sz="2000" b="1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A374842-1A70-4FD1-A77B-2EDBEE080359}"/>
              </a:ext>
            </a:extLst>
          </p:cNvPr>
          <p:cNvSpPr/>
          <p:nvPr/>
        </p:nvSpPr>
        <p:spPr>
          <a:xfrm>
            <a:off x="762000" y="5568624"/>
            <a:ext cx="7070881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CA" sz="2000" dirty="0">
                <a:solidFill>
                  <a:srgbClr val="222222"/>
                </a:solidFill>
                <a:highlight>
                  <a:srgbClr val="00FF00"/>
                </a:highlight>
                <a:latin typeface="arial" panose="020B0604020202020204" pitchFamily="34" charset="0"/>
              </a:rPr>
              <a:t>Smalltalk</a:t>
            </a:r>
            <a:r>
              <a:rPr lang="en-CA" sz="2000" dirty="0">
                <a:solidFill>
                  <a:srgbClr val="222222"/>
                </a:solidFill>
                <a:latin typeface="arial" panose="020B0604020202020204" pitchFamily="34" charset="0"/>
              </a:rPr>
              <a:t>: object1 </a:t>
            </a:r>
            <a:r>
              <a:rPr lang="en-CA" sz="2000" b="1" dirty="0">
                <a:solidFill>
                  <a:srgbClr val="222222"/>
                </a:solidFill>
                <a:latin typeface="arial" panose="020B0604020202020204" pitchFamily="34" charset="0"/>
              </a:rPr>
              <a:t>between:</a:t>
            </a:r>
            <a:r>
              <a:rPr lang="en-CA" sz="2000" dirty="0">
                <a:solidFill>
                  <a:srgbClr val="222222"/>
                </a:solidFill>
                <a:latin typeface="arial" panose="020B0604020202020204" pitchFamily="34" charset="0"/>
              </a:rPr>
              <a:t> (3 </a:t>
            </a:r>
            <a:r>
              <a:rPr lang="en-CA" sz="2000" b="1" dirty="0" err="1">
                <a:solidFill>
                  <a:srgbClr val="222222"/>
                </a:solidFill>
                <a:latin typeface="arial" panose="020B0604020202020204" pitchFamily="34" charset="0"/>
              </a:rPr>
              <a:t>raisedTo</a:t>
            </a:r>
            <a:r>
              <a:rPr lang="en-CA" sz="2000" b="1" dirty="0">
                <a:solidFill>
                  <a:srgbClr val="222222"/>
                </a:solidFill>
                <a:latin typeface="arial" panose="020B0604020202020204" pitchFamily="34" charset="0"/>
              </a:rPr>
              <a:t>:</a:t>
            </a:r>
            <a:r>
              <a:rPr lang="en-CA" sz="2000" dirty="0">
                <a:solidFill>
                  <a:srgbClr val="222222"/>
                </a:solidFill>
                <a:latin typeface="arial" panose="020B0604020202020204" pitchFamily="34" charset="0"/>
              </a:rPr>
              <a:t> 3.14) </a:t>
            </a:r>
            <a:r>
              <a:rPr lang="en-CA" sz="2000" b="1" dirty="0">
                <a:solidFill>
                  <a:srgbClr val="222222"/>
                </a:solidFill>
                <a:latin typeface="arial" panose="020B0604020202020204" pitchFamily="34" charset="0"/>
              </a:rPr>
              <a:t>and:</a:t>
            </a:r>
            <a:r>
              <a:rPr lang="en-CA" sz="2000" dirty="0">
                <a:solidFill>
                  <a:srgbClr val="222222"/>
                </a:solidFill>
                <a:latin typeface="arial" panose="020B0604020202020204" pitchFamily="34" charset="0"/>
              </a:rPr>
              <a:t> object3</a:t>
            </a:r>
            <a:endParaRPr lang="en-CA" sz="2000" b="1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ED4AA14-C801-4CED-B6E4-54BED17F86EE}"/>
              </a:ext>
            </a:extLst>
          </p:cNvPr>
          <p:cNvSpPr/>
          <p:nvPr/>
        </p:nvSpPr>
        <p:spPr>
          <a:xfrm>
            <a:off x="762000" y="5985041"/>
            <a:ext cx="7054465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CA" sz="2000" dirty="0">
                <a:solidFill>
                  <a:srgbClr val="222222"/>
                </a:solidFill>
                <a:highlight>
                  <a:srgbClr val="00FF00"/>
                </a:highlight>
                <a:latin typeface="arial" panose="020B0604020202020204" pitchFamily="34" charset="0"/>
              </a:rPr>
              <a:t>Smalltalk</a:t>
            </a:r>
            <a:r>
              <a:rPr lang="en-CA" sz="2000" dirty="0">
                <a:solidFill>
                  <a:srgbClr val="222222"/>
                </a:solidFill>
                <a:latin typeface="arial" panose="020B0604020202020204" pitchFamily="34" charset="0"/>
              </a:rPr>
              <a:t>: object1 </a:t>
            </a:r>
            <a:r>
              <a:rPr lang="en-CA" sz="2000" b="1" dirty="0">
                <a:solidFill>
                  <a:srgbClr val="222222"/>
                </a:solidFill>
                <a:latin typeface="arial" panose="020B0604020202020204" pitchFamily="34" charset="0"/>
              </a:rPr>
              <a:t>between:</a:t>
            </a:r>
            <a:r>
              <a:rPr lang="en-CA" sz="2000" dirty="0">
                <a:solidFill>
                  <a:srgbClr val="222222"/>
                </a:solidFill>
                <a:latin typeface="arial" panose="020B0604020202020204" pitchFamily="34" charset="0"/>
              </a:rPr>
              <a:t> 3 </a:t>
            </a:r>
            <a:r>
              <a:rPr lang="en-CA" sz="2000" b="1" dirty="0" err="1">
                <a:solidFill>
                  <a:srgbClr val="222222"/>
                </a:solidFill>
                <a:latin typeface="arial" panose="020B0604020202020204" pitchFamily="34" charset="0"/>
              </a:rPr>
              <a:t>raisedTo</a:t>
            </a:r>
            <a:r>
              <a:rPr lang="en-CA" sz="2000" b="1" dirty="0">
                <a:solidFill>
                  <a:srgbClr val="222222"/>
                </a:solidFill>
                <a:latin typeface="arial" panose="020B0604020202020204" pitchFamily="34" charset="0"/>
              </a:rPr>
              <a:t>:</a:t>
            </a:r>
            <a:r>
              <a:rPr lang="en-CA" sz="2000" dirty="0">
                <a:solidFill>
                  <a:srgbClr val="222222"/>
                </a:solidFill>
                <a:latin typeface="arial" panose="020B0604020202020204" pitchFamily="34" charset="0"/>
              </a:rPr>
              <a:t> 3.14 </a:t>
            </a:r>
            <a:r>
              <a:rPr lang="en-CA" sz="2000" b="1" dirty="0">
                <a:solidFill>
                  <a:srgbClr val="222222"/>
                </a:solidFill>
                <a:latin typeface="arial" panose="020B0604020202020204" pitchFamily="34" charset="0"/>
              </a:rPr>
              <a:t>and:</a:t>
            </a:r>
            <a:r>
              <a:rPr lang="en-CA" sz="2000" dirty="0">
                <a:solidFill>
                  <a:srgbClr val="222222"/>
                </a:solidFill>
                <a:latin typeface="arial" panose="020B0604020202020204" pitchFamily="34" charset="0"/>
              </a:rPr>
              <a:t> object3</a:t>
            </a:r>
            <a:endParaRPr lang="en-CA" sz="2000" b="1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382EFDF-AF94-4007-B77F-7FB428058A97}"/>
              </a:ext>
            </a:extLst>
          </p:cNvPr>
          <p:cNvGrpSpPr/>
          <p:nvPr/>
        </p:nvGrpSpPr>
        <p:grpSpPr>
          <a:xfrm>
            <a:off x="4395326" y="3441163"/>
            <a:ext cx="4348620" cy="1361756"/>
            <a:chOff x="3742910" y="3821496"/>
            <a:chExt cx="4348620" cy="136175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F53900E-2F00-4D68-A231-E8BE2686D4C9}"/>
                </a:ext>
              </a:extLst>
            </p:cNvPr>
            <p:cNvSpPr/>
            <p:nvPr/>
          </p:nvSpPr>
          <p:spPr>
            <a:xfrm>
              <a:off x="3742910" y="4536921"/>
              <a:ext cx="4348620" cy="646331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r>
                <a:rPr lang="en-CA" sz="2000" b="1" dirty="0">
                  <a:solidFill>
                    <a:srgbClr val="222222"/>
                  </a:solidFill>
                  <a:latin typeface="arial" panose="020B0604020202020204" pitchFamily="34" charset="0"/>
                </a:rPr>
                <a:t>receiver first, message (i.e., selector and parameters) second</a:t>
              </a:r>
              <a:endParaRPr lang="en-CA" sz="2000" b="1" dirty="0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C6DEE02A-1522-44E4-B390-78015CB8413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662219" y="3821496"/>
              <a:ext cx="450703" cy="643461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FE4EA574-4372-4F19-AB9C-298243EEB9DA}"/>
              </a:ext>
            </a:extLst>
          </p:cNvPr>
          <p:cNvSpPr/>
          <p:nvPr/>
        </p:nvSpPr>
        <p:spPr>
          <a:xfrm>
            <a:off x="3930083" y="6401458"/>
            <a:ext cx="4548778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CA" sz="2000" dirty="0"/>
              <a:t>This selector is </a:t>
            </a:r>
            <a:r>
              <a:rPr lang="en-CA" sz="2000" dirty="0" err="1"/>
              <a:t>between:raisedTo:and</a:t>
            </a:r>
            <a:r>
              <a:rPr lang="en-CA" sz="20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93235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2" grpId="0"/>
      <p:bldP spid="13" grpId="0" animBg="1"/>
      <p:bldP spid="14" grpId="0" animBg="1"/>
      <p:bldP spid="15" grpId="0"/>
      <p:bldP spid="20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AA80E-81F8-4DB5-9C93-195C8D98A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What’s Annoying About Smalltalk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3FD863C-CA8B-4655-A6F4-8848D1343AED}"/>
              </a:ext>
            </a:extLst>
          </p:cNvPr>
          <p:cNvSpPr txBox="1">
            <a:spLocks/>
          </p:cNvSpPr>
          <p:nvPr/>
        </p:nvSpPr>
        <p:spPr bwMode="auto">
          <a:xfrm>
            <a:off x="336421" y="4038487"/>
            <a:ext cx="8423902" cy="369974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sz="2000" kern="0" dirty="0"/>
              <a:t>Since square brackets are taken, you can’t subscript with them.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73F4567-DFB8-4BBD-89E8-34A725219B20}"/>
              </a:ext>
            </a:extLst>
          </p:cNvPr>
          <p:cNvSpPr/>
          <p:nvPr/>
        </p:nvSpPr>
        <p:spPr>
          <a:xfrm>
            <a:off x="1185036" y="4419734"/>
            <a:ext cx="382567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CA" sz="2000" dirty="0">
                <a:solidFill>
                  <a:srgbClr val="222222"/>
                </a:solidFill>
                <a:highlight>
                  <a:srgbClr val="00FF00"/>
                </a:highlight>
                <a:latin typeface="arial" panose="020B0604020202020204" pitchFamily="34" charset="0"/>
              </a:rPr>
              <a:t>Other languages</a:t>
            </a:r>
            <a:r>
              <a:rPr lang="en-CA" sz="2000" dirty="0">
                <a:solidFill>
                  <a:srgbClr val="222222"/>
                </a:solidFill>
                <a:latin typeface="arial" panose="020B0604020202020204" pitchFamily="34" charset="0"/>
              </a:rPr>
              <a:t>: </a:t>
            </a:r>
            <a:r>
              <a:rPr lang="en-CA" sz="2000" b="1" dirty="0">
                <a:solidFill>
                  <a:srgbClr val="222222"/>
                </a:solidFill>
                <a:latin typeface="arial" panose="020B0604020202020204" pitchFamily="34" charset="0"/>
              </a:rPr>
              <a:t>a [p] = b [q]</a:t>
            </a:r>
            <a:endParaRPr lang="en-CA" sz="20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63EEDB1-70C8-4440-B92A-8F92D6839411}"/>
              </a:ext>
            </a:extLst>
          </p:cNvPr>
          <p:cNvSpPr txBox="1">
            <a:spLocks/>
          </p:cNvSpPr>
          <p:nvPr/>
        </p:nvSpPr>
        <p:spPr bwMode="auto">
          <a:xfrm>
            <a:off x="336421" y="5180395"/>
            <a:ext cx="8718808" cy="369974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sz="2000" kern="0" dirty="0"/>
              <a:t>The Smalltalk we use is not supported on Macs.</a:t>
            </a:r>
            <a:endParaRPr lang="en-CA" sz="2400" kern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8C8D2CA-AC19-431D-86AB-956498991866}"/>
              </a:ext>
            </a:extLst>
          </p:cNvPr>
          <p:cNvSpPr/>
          <p:nvPr/>
        </p:nvSpPr>
        <p:spPr>
          <a:xfrm>
            <a:off x="1185035" y="5652637"/>
            <a:ext cx="7266984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CA" sz="2000" dirty="0">
                <a:solidFill>
                  <a:srgbClr val="222222"/>
                </a:solidFill>
                <a:latin typeface="arial" panose="020B0604020202020204" pitchFamily="34" charset="0"/>
              </a:rPr>
              <a:t>Some people used virtual machines to get around the problem.</a:t>
            </a:r>
            <a:endParaRPr lang="en-CA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CA10463-6003-4E8E-8850-EDF74DD4D8B2}"/>
              </a:ext>
            </a:extLst>
          </p:cNvPr>
          <p:cNvSpPr/>
          <p:nvPr/>
        </p:nvSpPr>
        <p:spPr>
          <a:xfrm>
            <a:off x="1877016" y="6101329"/>
            <a:ext cx="7266984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CA" sz="2000" dirty="0">
                <a:solidFill>
                  <a:srgbClr val="222222"/>
                </a:solidFill>
                <a:latin typeface="arial" panose="020B0604020202020204" pitchFamily="34" charset="0"/>
              </a:rPr>
              <a:t>Runs on lab machines (WHICH WE CAN'T USE THIS YEAR)</a:t>
            </a:r>
            <a:endParaRPr lang="en-CA" sz="2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222FF1-40EC-4B82-8844-821C9814E80F}"/>
              </a:ext>
            </a:extLst>
          </p:cNvPr>
          <p:cNvSpPr/>
          <p:nvPr/>
        </p:nvSpPr>
        <p:spPr>
          <a:xfrm>
            <a:off x="1185036" y="4748161"/>
            <a:ext cx="382567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/>
            <a:r>
              <a:rPr lang="en-CA" sz="2000" dirty="0">
                <a:solidFill>
                  <a:srgbClr val="222222"/>
                </a:solidFill>
                <a:highlight>
                  <a:srgbClr val="00FF00"/>
                </a:highlight>
                <a:latin typeface="arial" panose="020B0604020202020204" pitchFamily="34" charset="0"/>
              </a:rPr>
              <a:t>Smalltalk</a:t>
            </a:r>
            <a:r>
              <a:rPr lang="en-CA" sz="2000" dirty="0">
                <a:solidFill>
                  <a:srgbClr val="222222"/>
                </a:solidFill>
                <a:latin typeface="arial" panose="020B0604020202020204" pitchFamily="34" charset="0"/>
              </a:rPr>
              <a:t>: </a:t>
            </a:r>
            <a:r>
              <a:rPr lang="en-CA" sz="2000" b="1" dirty="0">
                <a:solidFill>
                  <a:srgbClr val="222222"/>
                </a:solidFill>
                <a:latin typeface="arial" panose="020B0604020202020204" pitchFamily="34" charset="0"/>
              </a:rPr>
              <a:t>a at: p put: (b at: q)</a:t>
            </a:r>
            <a:endParaRPr lang="en-CA" sz="2000" b="1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C121EB3-8B01-4EB9-A89C-46F26907B293}"/>
              </a:ext>
            </a:extLst>
          </p:cNvPr>
          <p:cNvSpPr txBox="1">
            <a:spLocks/>
          </p:cNvSpPr>
          <p:nvPr/>
        </p:nvSpPr>
        <p:spPr bwMode="auto">
          <a:xfrm>
            <a:off x="336421" y="1166412"/>
            <a:ext cx="8534400" cy="369974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sz="2000" kern="0" dirty="0"/>
              <a:t>Uses := for assignment and . for end of statement.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A162822-3124-4DCB-866C-710F258067A3}"/>
              </a:ext>
            </a:extLst>
          </p:cNvPr>
          <p:cNvSpPr/>
          <p:nvPr/>
        </p:nvSpPr>
        <p:spPr>
          <a:xfrm>
            <a:off x="995945" y="1562493"/>
            <a:ext cx="8119702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CA" sz="2000" dirty="0">
                <a:solidFill>
                  <a:srgbClr val="222222"/>
                </a:solidFill>
                <a:highlight>
                  <a:srgbClr val="FF0000"/>
                </a:highlight>
                <a:latin typeface="arial" panose="020B0604020202020204" pitchFamily="34" charset="0"/>
              </a:rPr>
              <a:t>a = b</a:t>
            </a:r>
            <a:r>
              <a:rPr lang="en-CA" sz="2000" dirty="0">
                <a:solidFill>
                  <a:srgbClr val="222222"/>
                </a:solidFill>
                <a:latin typeface="arial" panose="020B0604020202020204" pitchFamily="34" charset="0"/>
              </a:rPr>
              <a:t>  (equal compare), </a:t>
            </a:r>
            <a:r>
              <a:rPr lang="en-CA" sz="2000" dirty="0">
                <a:solidFill>
                  <a:srgbClr val="222222"/>
                </a:solidFill>
                <a:highlight>
                  <a:srgbClr val="FF0000"/>
                </a:highlight>
                <a:latin typeface="arial" panose="020B0604020202020204" pitchFamily="34" charset="0"/>
              </a:rPr>
              <a:t>a == b</a:t>
            </a:r>
            <a:r>
              <a:rPr lang="en-CA" sz="2000" dirty="0">
                <a:solidFill>
                  <a:srgbClr val="222222"/>
                </a:solidFill>
                <a:latin typeface="arial" panose="020B0604020202020204" pitchFamily="34" charset="0"/>
              </a:rPr>
              <a:t> (identity compare), </a:t>
            </a:r>
            <a:r>
              <a:rPr lang="en-CA" sz="2000" dirty="0">
                <a:solidFill>
                  <a:srgbClr val="222222"/>
                </a:solidFill>
                <a:highlight>
                  <a:srgbClr val="FF0000"/>
                </a:highlight>
                <a:latin typeface="arial" panose="020B0604020202020204" pitchFamily="34" charset="0"/>
              </a:rPr>
              <a:t>a := 5</a:t>
            </a:r>
            <a:r>
              <a:rPr lang="en-CA" sz="2000" dirty="0">
                <a:solidFill>
                  <a:srgbClr val="222222"/>
                </a:solidFill>
                <a:latin typeface="arial" panose="020B0604020202020204" pitchFamily="34" charset="0"/>
              </a:rPr>
              <a:t>. (assignment)</a:t>
            </a:r>
            <a:endParaRPr lang="en-CA" sz="20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04E4261-C0FA-45EA-BD56-21440390227A}"/>
              </a:ext>
            </a:extLst>
          </p:cNvPr>
          <p:cNvGrpSpPr/>
          <p:nvPr/>
        </p:nvGrpSpPr>
        <p:grpSpPr>
          <a:xfrm>
            <a:off x="995945" y="2785792"/>
            <a:ext cx="5176255" cy="784137"/>
            <a:chOff x="995945" y="2785792"/>
            <a:chExt cx="5176255" cy="784137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3BB6569-8B3F-4246-97C4-603BCB992B44}"/>
                </a:ext>
              </a:extLst>
            </p:cNvPr>
            <p:cNvSpPr/>
            <p:nvPr/>
          </p:nvSpPr>
          <p:spPr>
            <a:xfrm>
              <a:off x="995945" y="2785792"/>
              <a:ext cx="4924461" cy="3693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r>
                <a:rPr lang="en-CA" sz="2000" dirty="0">
                  <a:solidFill>
                    <a:srgbClr val="222222"/>
                  </a:solidFill>
                  <a:highlight>
                    <a:srgbClr val="FF0000"/>
                  </a:highlight>
                  <a:latin typeface="arial" panose="020B0604020202020204" pitchFamily="34" charset="0"/>
                </a:rPr>
                <a:t>'this is a string'</a:t>
              </a:r>
              <a:r>
                <a:rPr lang="en-CA" sz="2000" dirty="0">
                  <a:solidFill>
                    <a:srgbClr val="222222"/>
                  </a:solidFill>
                  <a:latin typeface="arial" panose="020B0604020202020204" pitchFamily="34" charset="0"/>
                </a:rPr>
                <a:t>      versus       character </a:t>
              </a:r>
              <a:r>
                <a:rPr lang="en-CA" sz="2000" dirty="0">
                  <a:solidFill>
                    <a:srgbClr val="222222"/>
                  </a:solidFill>
                  <a:highlight>
                    <a:srgbClr val="FF0000"/>
                  </a:highlight>
                  <a:latin typeface="arial" panose="020B0604020202020204" pitchFamily="34" charset="0"/>
                </a:rPr>
                <a:t>$a</a:t>
              </a:r>
              <a:endParaRPr lang="en-CA" sz="2000" dirty="0">
                <a:highlight>
                  <a:srgbClr val="FF0000"/>
                </a:highlight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08E86BA-B266-4555-8F30-8ED6FD14CAC1}"/>
                </a:ext>
              </a:extLst>
            </p:cNvPr>
            <p:cNvSpPr/>
            <p:nvPr/>
          </p:nvSpPr>
          <p:spPr>
            <a:xfrm>
              <a:off x="995945" y="3200597"/>
              <a:ext cx="5176255" cy="3693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r>
                <a:rPr lang="en-CA" sz="2000" dirty="0">
                  <a:solidFill>
                    <a:srgbClr val="222222"/>
                  </a:solidFill>
                  <a:latin typeface="arial" panose="020B0604020202020204" pitchFamily="34" charset="0"/>
                </a:rPr>
                <a:t>1 to: 10 do: [:k | Transcript </a:t>
              </a:r>
              <a:r>
                <a:rPr lang="en-CA" sz="2000" dirty="0">
                  <a:solidFill>
                    <a:srgbClr val="222222"/>
                  </a:solidFill>
                  <a:highlight>
                    <a:srgbClr val="FFFF00"/>
                  </a:highlight>
                  <a:latin typeface="arial" panose="020B0604020202020204" pitchFamily="34" charset="0"/>
                </a:rPr>
                <a:t>space</a:t>
              </a:r>
              <a:r>
                <a:rPr lang="en-CA" sz="2000" dirty="0">
                  <a:solidFill>
                    <a:srgbClr val="222222"/>
                  </a:solidFill>
                  <a:highlight>
                    <a:srgbClr val="FF0000"/>
                  </a:highlight>
                  <a:latin typeface="arial" panose="020B0604020202020204" pitchFamily="34" charset="0"/>
                </a:rPr>
                <a:t>;</a:t>
              </a:r>
              <a:r>
                <a:rPr lang="en-CA" sz="2000" dirty="0">
                  <a:solidFill>
                    <a:srgbClr val="222222"/>
                  </a:solidFill>
                  <a:latin typeface="arial" panose="020B0604020202020204" pitchFamily="34" charset="0"/>
                </a:rPr>
                <a:t> </a:t>
              </a:r>
              <a:r>
                <a:rPr lang="en-CA" sz="2000" dirty="0">
                  <a:solidFill>
                    <a:srgbClr val="222222"/>
                  </a:solidFill>
                  <a:highlight>
                    <a:srgbClr val="FFFF00"/>
                  </a:highlight>
                  <a:latin typeface="arial" panose="020B0604020202020204" pitchFamily="34" charset="0"/>
                </a:rPr>
                <a:t>&lt;&lt;</a:t>
              </a:r>
              <a:r>
                <a:rPr lang="en-CA" sz="2000" dirty="0">
                  <a:solidFill>
                    <a:srgbClr val="222222"/>
                  </a:solidFill>
                  <a:latin typeface="arial" panose="020B0604020202020204" pitchFamily="34" charset="0"/>
                </a:rPr>
                <a:t> k</a:t>
              </a:r>
              <a:r>
                <a:rPr lang="en-CA" sz="2000" dirty="0">
                  <a:solidFill>
                    <a:srgbClr val="222222"/>
                  </a:solidFill>
                  <a:highlight>
                    <a:srgbClr val="FF0000"/>
                  </a:highlight>
                  <a:latin typeface="arial" panose="020B0604020202020204" pitchFamily="34" charset="0"/>
                </a:rPr>
                <a:t>.</a:t>
              </a:r>
              <a:r>
                <a:rPr lang="en-CA" sz="2000" dirty="0">
                  <a:solidFill>
                    <a:srgbClr val="222222"/>
                  </a:solidFill>
                  <a:latin typeface="arial" panose="020B0604020202020204" pitchFamily="34" charset="0"/>
                </a:rPr>
                <a:t>]</a:t>
              </a:r>
              <a:endParaRPr lang="en-CA" sz="2000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EE48F16-A2B0-4D1C-915A-35BC7D9E3D10}"/>
              </a:ext>
            </a:extLst>
          </p:cNvPr>
          <p:cNvGrpSpPr/>
          <p:nvPr/>
        </p:nvGrpSpPr>
        <p:grpSpPr>
          <a:xfrm>
            <a:off x="2200926" y="3500358"/>
            <a:ext cx="6730313" cy="496340"/>
            <a:chOff x="1140082" y="2397076"/>
            <a:chExt cx="6730313" cy="496340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B1ABDDFD-CC84-413E-BB56-01E8197DEA3E}"/>
                </a:ext>
              </a:extLst>
            </p:cNvPr>
            <p:cNvCxnSpPr/>
            <p:nvPr/>
          </p:nvCxnSpPr>
          <p:spPr bwMode="auto">
            <a:xfrm flipV="1">
              <a:off x="2654470" y="2397076"/>
              <a:ext cx="1295400" cy="26510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0D9ACE2-97C8-4128-B655-87012D2A77F1}"/>
                </a:ext>
              </a:extLst>
            </p:cNvPr>
            <p:cNvSpPr/>
            <p:nvPr/>
          </p:nvSpPr>
          <p:spPr>
            <a:xfrm>
              <a:off x="1140082" y="2524084"/>
              <a:ext cx="6730313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>
              <a:spAutoFit/>
            </a:bodyPr>
            <a:lstStyle/>
            <a:p>
              <a:r>
                <a:rPr lang="en-CA" sz="2000" dirty="0">
                  <a:solidFill>
                    <a:srgbClr val="222222"/>
                  </a:solidFill>
                  <a:latin typeface="arial" panose="020B0604020202020204" pitchFamily="34" charset="0"/>
                </a:rPr>
                <a:t>Semicolon Sends a second message to the same receiver</a:t>
              </a:r>
              <a:endParaRPr lang="en-CA" sz="2000" dirty="0"/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3A079AD-E51A-4986-8330-6B0CC9509F0D}"/>
              </a:ext>
            </a:extLst>
          </p:cNvPr>
          <p:cNvSpPr txBox="1">
            <a:spLocks/>
          </p:cNvSpPr>
          <p:nvPr/>
        </p:nvSpPr>
        <p:spPr bwMode="auto">
          <a:xfrm>
            <a:off x="336421" y="1984323"/>
            <a:ext cx="8718808" cy="64697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sz="2000" dirty="0"/>
              <a:t>Uses square brackets [ and ] instead of braces { and }, single quotes for strings instead of double quotes, and “;” is also used.</a:t>
            </a:r>
            <a:endParaRPr lang="en-CA" sz="2400" kern="0" dirty="0"/>
          </a:p>
        </p:txBody>
      </p:sp>
    </p:spTree>
    <p:extLst>
      <p:ext uri="{BB962C8B-B14F-4D97-AF65-F5344CB8AC3E}">
        <p14:creationId xmlns:p14="http://schemas.microsoft.com/office/powerpoint/2010/main" val="292591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2" grpId="0"/>
      <p:bldP spid="13" grpId="0" animBg="1"/>
      <p:bldP spid="14" grpId="0" animBg="1"/>
      <p:bldP spid="15" grpId="0" animBg="1"/>
      <p:bldP spid="16" grpId="0"/>
      <p:bldP spid="17" grpId="0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AA80E-81F8-4DB5-9C93-195C8D98A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87" y="157246"/>
            <a:ext cx="8705850" cy="640867"/>
          </a:xfrm>
        </p:spPr>
        <p:txBody>
          <a:bodyPr anchor="ctr" anchorCtr="1"/>
          <a:lstStyle/>
          <a:p>
            <a:r>
              <a:rPr lang="en-CA" dirty="0"/>
              <a:t>Knowing Java 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C121EB3-8B01-4EB9-A89C-46F26907B293}"/>
              </a:ext>
            </a:extLst>
          </p:cNvPr>
          <p:cNvSpPr txBox="1">
            <a:spLocks/>
          </p:cNvSpPr>
          <p:nvPr/>
        </p:nvSpPr>
        <p:spPr bwMode="auto">
          <a:xfrm>
            <a:off x="463661" y="1082910"/>
            <a:ext cx="8534400" cy="86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kern="0" dirty="0"/>
              <a:t>Helps you program in non-object oriented languages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A162822-3124-4DCB-866C-710F258067A3}"/>
              </a:ext>
            </a:extLst>
          </p:cNvPr>
          <p:cNvSpPr/>
          <p:nvPr/>
        </p:nvSpPr>
        <p:spPr>
          <a:xfrm>
            <a:off x="914400" y="2127888"/>
            <a:ext cx="8010525" cy="7571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CA" sz="2400" dirty="0">
                <a:solidFill>
                  <a:srgbClr val="222222"/>
                </a:solidFill>
                <a:highlight>
                  <a:srgbClr val="00FF00"/>
                </a:highlight>
                <a:latin typeface="arial" panose="020B0604020202020204" pitchFamily="34" charset="0"/>
              </a:rPr>
              <a:t>Java programmers</a:t>
            </a:r>
            <a:r>
              <a:rPr lang="en-CA" sz="2400" dirty="0">
                <a:solidFill>
                  <a:srgbClr val="222222"/>
                </a:solidFill>
                <a:latin typeface="arial" panose="020B0604020202020204" pitchFamily="34" charset="0"/>
              </a:rPr>
              <a:t> structure </a:t>
            </a:r>
            <a:r>
              <a:rPr lang="en-CA" sz="2400" dirty="0">
                <a:solidFill>
                  <a:srgbClr val="222222"/>
                </a:solidFill>
                <a:highlight>
                  <a:srgbClr val="FF0000"/>
                </a:highlight>
                <a:latin typeface="arial" panose="020B0604020202020204" pitchFamily="34" charset="0"/>
              </a:rPr>
              <a:t>C programs</a:t>
            </a:r>
            <a:r>
              <a:rPr lang="en-CA" sz="2400" dirty="0">
                <a:solidFill>
                  <a:srgbClr val="222222"/>
                </a:solidFill>
                <a:latin typeface="arial" panose="020B0604020202020204" pitchFamily="34" charset="0"/>
              </a:rPr>
              <a:t> better than those who don’t understand object oriented programming</a:t>
            </a:r>
            <a:endParaRPr lang="en-CA" sz="2400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EFF91AEA-E805-4E4B-97FD-1D3E7F7E1A18}"/>
              </a:ext>
            </a:extLst>
          </p:cNvPr>
          <p:cNvSpPr txBox="1">
            <a:spLocks/>
          </p:cNvSpPr>
          <p:nvPr/>
        </p:nvSpPr>
        <p:spPr bwMode="auto">
          <a:xfrm>
            <a:off x="230187" y="3380940"/>
            <a:ext cx="8705850" cy="573087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CA" kern="0" dirty="0"/>
              <a:t>Knowing Smalltalk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1562607-BD4C-4302-82CD-941BF4ACE18D}"/>
              </a:ext>
            </a:extLst>
          </p:cNvPr>
          <p:cNvSpPr txBox="1">
            <a:spLocks/>
          </p:cNvSpPr>
          <p:nvPr/>
        </p:nvSpPr>
        <p:spPr bwMode="auto">
          <a:xfrm>
            <a:off x="476361" y="4188742"/>
            <a:ext cx="8534400" cy="86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kern="0" dirty="0"/>
              <a:t>Helps you program in other object oriented languages like Ruby or Python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68B03AF-35BB-4ADF-9DF0-0C173D8E7106}"/>
              </a:ext>
            </a:extLst>
          </p:cNvPr>
          <p:cNvSpPr/>
          <p:nvPr/>
        </p:nvSpPr>
        <p:spPr>
          <a:xfrm>
            <a:off x="914400" y="5135562"/>
            <a:ext cx="8083661" cy="1421928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CA" sz="2400" dirty="0">
                <a:solidFill>
                  <a:srgbClr val="222222"/>
                </a:solidFill>
                <a:highlight>
                  <a:srgbClr val="00FF00"/>
                </a:highlight>
                <a:latin typeface="arial" panose="020B0604020202020204" pitchFamily="34" charset="0"/>
              </a:rPr>
              <a:t>Smalltalk programmers</a:t>
            </a:r>
            <a:r>
              <a:rPr lang="en-CA" sz="2400" dirty="0">
                <a:solidFill>
                  <a:srgbClr val="222222"/>
                </a:solidFill>
                <a:latin typeface="arial" panose="020B0604020202020204" pitchFamily="34" charset="0"/>
              </a:rPr>
              <a:t> structure </a:t>
            </a:r>
            <a:r>
              <a:rPr lang="en-CA" sz="2400" dirty="0">
                <a:solidFill>
                  <a:srgbClr val="222222"/>
                </a:solidFill>
                <a:highlight>
                  <a:srgbClr val="FF0000"/>
                </a:highlight>
                <a:latin typeface="arial" panose="020B0604020202020204" pitchFamily="34" charset="0"/>
              </a:rPr>
              <a:t>Ruby and Python</a:t>
            </a:r>
            <a:r>
              <a:rPr lang="en-CA" sz="2400" dirty="0">
                <a:solidFill>
                  <a:srgbClr val="222222"/>
                </a:solidFill>
                <a:latin typeface="arial" panose="020B0604020202020204" pitchFamily="34" charset="0"/>
              </a:rPr>
              <a:t> programs better than those who just know Python. They also use their meta-level facilities better since they got used to doing it in Smalltalk.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13263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9" grpId="0" animBg="1"/>
      <p:bldP spid="20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223838" y="273050"/>
            <a:ext cx="8675687" cy="640867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/>
              <a:t>What You Already Know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2925" y="1752600"/>
            <a:ext cx="8575675" cy="462307"/>
          </a:xfrm>
          <a:noFill/>
        </p:spPr>
        <p:txBody>
          <a:bodyPr/>
          <a:lstStyle/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Class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Mon 6pm </a:t>
            </a:r>
            <a:r>
              <a:rPr lang="en-US" sz="2400" dirty="0"/>
              <a:t>(3 hours) </a:t>
            </a:r>
            <a:r>
              <a:rPr lang="en-CA" sz="2100" dirty="0"/>
              <a:t>via Zoom</a:t>
            </a:r>
            <a:endParaRPr lang="en-US" sz="210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BB4F434-2C39-4381-BBD8-289C68DA0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4234030"/>
            <a:ext cx="8575675" cy="1200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400" dirty="0">
                <a:solidFill>
                  <a:schemeClr val="tx2"/>
                </a:solidFill>
              </a:rPr>
              <a:t>Help Sessions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FF"/>
                </a:solidFill>
              </a:rPr>
              <a:t>voluntary but recommended</a:t>
            </a:r>
            <a:r>
              <a:rPr lang="en-US" sz="2400" dirty="0"/>
              <a:t>) via Zoom: Tues 6pm (3 hours), Wed 8pm (2 hours), Sat 9am (as long as you want).</a:t>
            </a:r>
            <a:endParaRPr lang="en-US" sz="2400" kern="0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5B38C56-4E7F-44C8-94A0-5EBA51D63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3394361"/>
            <a:ext cx="85756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400" kern="0" dirty="0">
                <a:solidFill>
                  <a:srgbClr val="0000FF"/>
                </a:solidFill>
              </a:rPr>
              <a:t>TA: </a:t>
            </a:r>
            <a:r>
              <a:rPr lang="en-US" sz="2400" kern="0" dirty="0">
                <a:solidFill>
                  <a:srgbClr val="FF0000"/>
                </a:solidFill>
              </a:rPr>
              <a:t>None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F22CD9-C16D-4D57-A84C-E740551CB9B0}"/>
              </a:ext>
            </a:extLst>
          </p:cNvPr>
          <p:cNvSpPr txBox="1"/>
          <p:nvPr/>
        </p:nvSpPr>
        <p:spPr>
          <a:xfrm>
            <a:off x="542925" y="2592268"/>
            <a:ext cx="5715000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85900" indent="-1485900" algn="just"/>
            <a:r>
              <a:rPr lang="en-US" sz="2400" b="1" dirty="0">
                <a:solidFill>
                  <a:schemeClr val="tx2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Contact</a:t>
            </a:r>
            <a:r>
              <a:rPr lang="en-US" sz="24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u="sng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wilf.lalonde@gmail.com</a:t>
            </a:r>
            <a:endParaRPr lang="en-CA" sz="2400" b="1" dirty="0">
              <a:solidFill>
                <a:srgbClr val="FF0000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74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6" grpId="0"/>
      <p:bldP spid="5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80000">
              <a:srgbClr val="FF00FF"/>
            </a:gs>
            <a:gs pos="1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223838" y="273050"/>
            <a:ext cx="8675687" cy="640867"/>
          </a:xfrm>
          <a:ln cap="flat"/>
        </p:spPr>
        <p:txBody>
          <a:bodyPr/>
          <a:lstStyle/>
          <a:p>
            <a:pPr>
              <a:defRPr/>
            </a:pPr>
            <a:r>
              <a:rPr lang="en-US" dirty="0"/>
              <a:t>Let’s Go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1" y="3200400"/>
            <a:ext cx="6553200" cy="923972"/>
          </a:xfrm>
          <a:noFill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5400" dirty="0">
                <a:solidFill>
                  <a:srgbClr val="0000FF"/>
                </a:solidFill>
              </a:rPr>
              <a:t>Let’s get cracking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91534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69875"/>
            <a:ext cx="8715375" cy="641350"/>
          </a:xfrm>
        </p:spPr>
        <p:txBody>
          <a:bodyPr/>
          <a:lstStyle/>
          <a:p>
            <a:pPr>
              <a:defRPr/>
            </a:pPr>
            <a:r>
              <a:rPr lang="en-CA" dirty="0"/>
              <a:t>My Background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55600" y="6238380"/>
            <a:ext cx="8686800" cy="591573"/>
          </a:xfrm>
        </p:spPr>
        <p:txBody>
          <a:bodyPr/>
          <a:lstStyle/>
          <a:p>
            <a:pPr marL="0" indent="0">
              <a:buNone/>
            </a:pPr>
            <a:r>
              <a:rPr lang="en-CA" sz="1800" dirty="0">
                <a:solidFill>
                  <a:schemeClr val="tx2"/>
                </a:solidFill>
              </a:rPr>
              <a:t>Previous courses taught </a:t>
            </a:r>
            <a:r>
              <a:rPr lang="en-CA" sz="1800" dirty="0"/>
              <a:t>– "</a:t>
            </a:r>
            <a:r>
              <a:rPr lang="en-CA" sz="1800" dirty="0">
                <a:solidFill>
                  <a:srgbClr val="FF0000"/>
                </a:solidFill>
              </a:rPr>
              <a:t>Math for Game Programmers</a:t>
            </a:r>
            <a:r>
              <a:rPr lang="en-CA" sz="1800" dirty="0"/>
              <a:t>", “</a:t>
            </a:r>
            <a:r>
              <a:rPr lang="en-CA" sz="1800" dirty="0">
                <a:solidFill>
                  <a:srgbClr val="FF0000"/>
                </a:solidFill>
              </a:rPr>
              <a:t>Advanced Shaders</a:t>
            </a:r>
            <a:r>
              <a:rPr lang="en-CA" sz="1800" dirty="0"/>
              <a:t>” and other 4th year gaming courses.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D116A3-4D36-46F3-8277-2664532F6F0D}"/>
              </a:ext>
            </a:extLst>
          </p:cNvPr>
          <p:cNvSpPr txBox="1">
            <a:spLocks/>
          </p:cNvSpPr>
          <p:nvPr/>
        </p:nvSpPr>
        <p:spPr bwMode="auto">
          <a:xfrm>
            <a:off x="355600" y="1143000"/>
            <a:ext cx="8686800" cy="591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800" kern="0" dirty="0">
                <a:solidFill>
                  <a:srgbClr val="0000FF"/>
                </a:solidFill>
              </a:rPr>
              <a:t>Introduced </a:t>
            </a:r>
            <a:r>
              <a:rPr lang="en-CA" sz="1800" kern="0" dirty="0"/>
              <a:t>“</a:t>
            </a:r>
            <a:r>
              <a:rPr lang="en-CA" sz="1800" kern="0" dirty="0">
                <a:solidFill>
                  <a:srgbClr val="FF0000"/>
                </a:solidFill>
              </a:rPr>
              <a:t>Regular Right Part Grammars</a:t>
            </a:r>
            <a:r>
              <a:rPr lang="en-CA" sz="1800" kern="0" dirty="0"/>
              <a:t>” in my PhD thesis from </a:t>
            </a:r>
            <a:r>
              <a:rPr lang="en-CA" sz="1800" kern="0" dirty="0">
                <a:solidFill>
                  <a:srgbClr val="FF0000"/>
                </a:solidFill>
              </a:rPr>
              <a:t>Univ. Waterloo in 1975</a:t>
            </a:r>
            <a:r>
              <a:rPr lang="en-CA" sz="1800" kern="0" dirty="0"/>
              <a:t>. Google it.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9B8574F-D917-48A6-92D7-845E05CB1B71}"/>
              </a:ext>
            </a:extLst>
          </p:cNvPr>
          <p:cNvSpPr txBox="1">
            <a:spLocks/>
          </p:cNvSpPr>
          <p:nvPr/>
        </p:nvSpPr>
        <p:spPr bwMode="auto">
          <a:xfrm>
            <a:off x="355600" y="1867580"/>
            <a:ext cx="8686800" cy="591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800" kern="0" dirty="0">
                <a:solidFill>
                  <a:schemeClr val="tx2"/>
                </a:solidFill>
              </a:rPr>
              <a:t>Implemented</a:t>
            </a:r>
            <a:r>
              <a:rPr lang="en-CA" sz="1800" kern="0" dirty="0"/>
              <a:t> Carleton University's Honeywell machine </a:t>
            </a:r>
            <a:r>
              <a:rPr lang="en-CA" sz="1800" kern="0" dirty="0">
                <a:solidFill>
                  <a:srgbClr val="FF0000"/>
                </a:solidFill>
              </a:rPr>
              <a:t>PASCAL compiler </a:t>
            </a:r>
            <a:r>
              <a:rPr lang="en-CA" sz="1800" kern="0" dirty="0"/>
              <a:t>3 decades ago with Jim des Rivieres.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A5A3869-3CCD-477D-949C-D330691D470C}"/>
              </a:ext>
            </a:extLst>
          </p:cNvPr>
          <p:cNvSpPr txBox="1">
            <a:spLocks/>
          </p:cNvSpPr>
          <p:nvPr/>
        </p:nvSpPr>
        <p:spPr bwMode="auto">
          <a:xfrm>
            <a:off x="355600" y="2592160"/>
            <a:ext cx="8686800" cy="1090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800" kern="0" dirty="0">
                <a:solidFill>
                  <a:srgbClr val="0000FF"/>
                </a:solidFill>
              </a:rPr>
              <a:t>Smalltalk Supporter</a:t>
            </a:r>
            <a:r>
              <a:rPr lang="en-CA" sz="1800" kern="0" dirty="0"/>
              <a:t>, co-author of 3 books, </a:t>
            </a:r>
            <a:r>
              <a:rPr lang="en-CA" sz="1800" kern="0" dirty="0">
                <a:solidFill>
                  <a:srgbClr val="FF0000"/>
                </a:solidFill>
              </a:rPr>
              <a:t>Inside Smalltalk, Vols. 1 and 2</a:t>
            </a:r>
            <a:r>
              <a:rPr lang="en-CA" sz="1800" kern="0" dirty="0"/>
              <a:t>, and </a:t>
            </a:r>
            <a:r>
              <a:rPr lang="en-CA" sz="1800" kern="0" dirty="0">
                <a:solidFill>
                  <a:srgbClr val="FF0000"/>
                </a:solidFill>
              </a:rPr>
              <a:t>Smalltalk/V: Practice and Experience</a:t>
            </a:r>
            <a:r>
              <a:rPr lang="en-CA" sz="1800" kern="0" dirty="0"/>
              <a:t>, and sole author of </a:t>
            </a:r>
            <a:r>
              <a:rPr lang="en-CA" sz="1800" kern="0" dirty="0">
                <a:solidFill>
                  <a:srgbClr val="FF0000"/>
                </a:solidFill>
              </a:rPr>
              <a:t>Discovering Smalltalk</a:t>
            </a:r>
            <a:r>
              <a:rPr lang="en-CA" sz="1800" kern="0" dirty="0"/>
              <a:t>, </a:t>
            </a:r>
            <a:r>
              <a:rPr lang="en-CA" sz="1800" kern="0" dirty="0">
                <a:solidFill>
                  <a:schemeClr val="tx2"/>
                </a:solidFill>
              </a:rPr>
              <a:t>32</a:t>
            </a:r>
            <a:r>
              <a:rPr lang="en-CA" sz="1800" kern="0" dirty="0">
                <a:solidFill>
                  <a:srgbClr val="FF0000"/>
                </a:solidFill>
              </a:rPr>
              <a:t> refereed papers</a:t>
            </a:r>
            <a:r>
              <a:rPr lang="en-CA" sz="1800" kern="0" dirty="0"/>
              <a:t>, </a:t>
            </a:r>
            <a:r>
              <a:rPr lang="en-CA" sz="1800" kern="0" dirty="0">
                <a:solidFill>
                  <a:schemeClr val="tx2"/>
                </a:solidFill>
              </a:rPr>
              <a:t>89 </a:t>
            </a:r>
            <a:r>
              <a:rPr lang="en-CA" sz="1800" kern="0" dirty="0"/>
              <a:t>“</a:t>
            </a:r>
            <a:r>
              <a:rPr lang="en-US" sz="1800" kern="0" dirty="0"/>
              <a:t>Smalltalk Column” articles in</a:t>
            </a:r>
            <a:r>
              <a:rPr lang="en-CA" sz="1800" kern="0" dirty="0"/>
              <a:t> </a:t>
            </a:r>
            <a:r>
              <a:rPr lang="en-CA" sz="1800" kern="0" dirty="0">
                <a:solidFill>
                  <a:srgbClr val="FF0000"/>
                </a:solidFill>
              </a:rPr>
              <a:t>JOOP (Journal of Object-Oriented Programming)</a:t>
            </a:r>
            <a:endParaRPr lang="en-CA" sz="1800" kern="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743D9B3-084E-4DD8-9F26-9EFC1584107B}"/>
              </a:ext>
            </a:extLst>
          </p:cNvPr>
          <p:cNvSpPr txBox="1">
            <a:spLocks/>
          </p:cNvSpPr>
          <p:nvPr/>
        </p:nvSpPr>
        <p:spPr bwMode="auto">
          <a:xfrm>
            <a:off x="355600" y="3815338"/>
            <a:ext cx="8686800" cy="84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800" kern="0" dirty="0">
                <a:solidFill>
                  <a:srgbClr val="0000FF"/>
                </a:solidFill>
              </a:rPr>
              <a:t>Game engine developer</a:t>
            </a:r>
            <a:r>
              <a:rPr lang="en-CA" sz="1800" kern="0" dirty="0"/>
              <a:t>. Published (</a:t>
            </a:r>
            <a:r>
              <a:rPr lang="en-CA" sz="1800" kern="0" dirty="0" err="1">
                <a:solidFill>
                  <a:schemeClr val="tx2"/>
                </a:solidFill>
              </a:rPr>
              <a:t>MultiWorld</a:t>
            </a:r>
            <a:r>
              <a:rPr lang="en-CA" sz="1800" kern="0" dirty="0">
                <a:solidFill>
                  <a:schemeClr val="tx2"/>
                </a:solidFill>
              </a:rPr>
              <a:t> Racing</a:t>
            </a:r>
            <a:r>
              <a:rPr lang="en-CA" sz="1800" kern="0" dirty="0"/>
              <a:t>) on the </a:t>
            </a:r>
            <a:r>
              <a:rPr lang="en-CA" sz="1800" kern="0" dirty="0">
                <a:solidFill>
                  <a:srgbClr val="FF0000"/>
                </a:solidFill>
              </a:rPr>
              <a:t>iPhone</a:t>
            </a:r>
            <a:r>
              <a:rPr lang="en-CA" sz="1800" kern="0" dirty="0"/>
              <a:t>. Developed but did not publish on </a:t>
            </a:r>
            <a:r>
              <a:rPr lang="en-CA" sz="1800" kern="0" dirty="0">
                <a:solidFill>
                  <a:srgbClr val="FF0000"/>
                </a:solidFill>
              </a:rPr>
              <a:t>Android. </a:t>
            </a:r>
            <a:r>
              <a:rPr lang="en-CA" sz="1800" kern="0" dirty="0"/>
              <a:t>Racing / exploration game in an infinite but small world; no longer available.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A1DCCA8-E902-4D6D-9BB1-C189717162F0}"/>
              </a:ext>
            </a:extLst>
          </p:cNvPr>
          <p:cNvSpPr txBox="1">
            <a:spLocks/>
          </p:cNvSpPr>
          <p:nvPr/>
        </p:nvSpPr>
        <p:spPr bwMode="auto">
          <a:xfrm>
            <a:off x="355600" y="4789217"/>
            <a:ext cx="8686800" cy="591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800" kern="0" dirty="0">
                <a:solidFill>
                  <a:srgbClr val="0000FF"/>
                </a:solidFill>
              </a:rPr>
              <a:t>Had employees working with me </a:t>
            </a:r>
            <a:r>
              <a:rPr lang="en-CA" sz="1800" kern="0" dirty="0"/>
              <a:t>building a PC game which became the basis for mobile version.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914597F-525C-421F-9F94-1A3A0EB2F744}"/>
              </a:ext>
            </a:extLst>
          </p:cNvPr>
          <p:cNvSpPr txBox="1">
            <a:spLocks/>
          </p:cNvSpPr>
          <p:nvPr/>
        </p:nvSpPr>
        <p:spPr bwMode="auto">
          <a:xfrm>
            <a:off x="355600" y="5513797"/>
            <a:ext cx="8686800" cy="591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800" kern="0" dirty="0"/>
              <a:t>A number of my </a:t>
            </a:r>
            <a:r>
              <a:rPr lang="en-CA" sz="1800" kern="0" dirty="0">
                <a:solidFill>
                  <a:srgbClr val="0000FF"/>
                </a:solidFill>
              </a:rPr>
              <a:t>former employees </a:t>
            </a:r>
            <a:r>
              <a:rPr lang="en-CA" sz="1800" kern="0" dirty="0"/>
              <a:t>working for </a:t>
            </a:r>
            <a:r>
              <a:rPr lang="en-CA" sz="1800" kern="0" dirty="0">
                <a:solidFill>
                  <a:srgbClr val="FF0000"/>
                </a:solidFill>
              </a:rPr>
              <a:t>Silicon Knights </a:t>
            </a:r>
            <a:r>
              <a:rPr lang="en-CA" sz="1800" kern="0" dirty="0"/>
              <a:t>(Jeff </a:t>
            </a:r>
            <a:r>
              <a:rPr lang="en-CA" sz="1800" kern="0" dirty="0" err="1"/>
              <a:t>Giffen</a:t>
            </a:r>
            <a:r>
              <a:rPr lang="en-CA" sz="1800" kern="0" dirty="0"/>
              <a:t>) and </a:t>
            </a:r>
            <a:r>
              <a:rPr lang="en-CA" sz="1800" kern="0" dirty="0">
                <a:solidFill>
                  <a:srgbClr val="FF0000"/>
                </a:solidFill>
              </a:rPr>
              <a:t>Rock Star Games</a:t>
            </a:r>
            <a:r>
              <a:rPr lang="en-CA" sz="1800" kern="0" dirty="0"/>
              <a:t> (Nan Ma, </a:t>
            </a:r>
            <a:r>
              <a:rPr lang="en-US" sz="1800" kern="0" dirty="0" err="1"/>
              <a:t>Adriaan</a:t>
            </a:r>
            <a:r>
              <a:rPr lang="en-US" sz="1800" kern="0" dirty="0"/>
              <a:t> </a:t>
            </a:r>
            <a:r>
              <a:rPr lang="en-US" sz="1800" kern="0" dirty="0" err="1"/>
              <a:t>Blaauw</a:t>
            </a:r>
            <a:r>
              <a:rPr lang="en-CA" sz="1800" kern="0" dirty="0"/>
              <a:t>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B5077A-39BF-4F24-9C17-4BC023B79F0D}"/>
              </a:ext>
            </a:extLst>
          </p:cNvPr>
          <p:cNvSpPr/>
          <p:nvPr/>
        </p:nvSpPr>
        <p:spPr bwMode="auto">
          <a:xfrm>
            <a:off x="355600" y="1143000"/>
            <a:ext cx="8715375" cy="5715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3744C5-7363-4457-BBBB-9FDB2243B0DE}"/>
              </a:ext>
            </a:extLst>
          </p:cNvPr>
          <p:cNvSpPr/>
          <p:nvPr/>
        </p:nvSpPr>
        <p:spPr>
          <a:xfrm>
            <a:off x="735818" y="1477210"/>
            <a:ext cx="7926363" cy="757130"/>
          </a:xfrm>
          <a:prstGeom prst="rect">
            <a:avLst/>
          </a:prstGeom>
          <a:solidFill>
            <a:schemeClr val="accent1"/>
          </a:solidFill>
        </p:spPr>
        <p:txBody>
          <a:bodyPr wrap="square" anchor="ctr" anchorCtr="1">
            <a:noAutofit/>
          </a:bodyPr>
          <a:lstStyle/>
          <a:p>
            <a:pPr marL="0" marR="0" lvl="0" indent="0" defTabSz="357188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CA" sz="2400" b="1" dirty="0">
                <a:solidFill>
                  <a:srgbClr val="000000"/>
                </a:solidFill>
              </a:rPr>
              <a:t>Wrote some Smalltalk books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490926-D2D1-4E0B-B95C-D89D7C2FD8E4}"/>
              </a:ext>
            </a:extLst>
          </p:cNvPr>
          <p:cNvSpPr/>
          <p:nvPr/>
        </p:nvSpPr>
        <p:spPr>
          <a:xfrm>
            <a:off x="735817" y="2719307"/>
            <a:ext cx="7926363" cy="757130"/>
          </a:xfrm>
          <a:prstGeom prst="rect">
            <a:avLst/>
          </a:prstGeom>
          <a:solidFill>
            <a:schemeClr val="accent1"/>
          </a:solidFill>
        </p:spPr>
        <p:txBody>
          <a:bodyPr wrap="square" anchor="ctr" anchorCtr="1">
            <a:noAutofit/>
          </a:bodyPr>
          <a:lstStyle/>
          <a:p>
            <a:pPr marL="0" marR="0" lvl="0" indent="0" defTabSz="357188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CA" sz="2400" b="1" dirty="0">
                <a:solidFill>
                  <a:srgbClr val="000000"/>
                </a:solidFill>
              </a:rPr>
              <a:t>Built a Mobile game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D63EF1-C74C-4EB8-83E1-1D1344CEBE76}"/>
              </a:ext>
            </a:extLst>
          </p:cNvPr>
          <p:cNvSpPr/>
          <p:nvPr/>
        </p:nvSpPr>
        <p:spPr>
          <a:xfrm>
            <a:off x="750105" y="3961404"/>
            <a:ext cx="7926363" cy="757130"/>
          </a:xfrm>
          <a:prstGeom prst="rect">
            <a:avLst/>
          </a:prstGeom>
          <a:solidFill>
            <a:schemeClr val="accent1"/>
          </a:solidFill>
        </p:spPr>
        <p:txBody>
          <a:bodyPr wrap="square" anchor="ctr" anchorCtr="1">
            <a:noAutofit/>
          </a:bodyPr>
          <a:lstStyle/>
          <a:p>
            <a:pPr marL="0" marR="0" lvl="0" indent="0" defTabSz="357188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CA" sz="2400" b="1" dirty="0">
                <a:solidFill>
                  <a:srgbClr val="000000"/>
                </a:solidFill>
              </a:rPr>
              <a:t>Implemented Real Compiler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19B3831-9152-46BB-8BCD-27B5C8CC3BE8}"/>
              </a:ext>
            </a:extLst>
          </p:cNvPr>
          <p:cNvSpPr/>
          <p:nvPr/>
        </p:nvSpPr>
        <p:spPr>
          <a:xfrm>
            <a:off x="750105" y="5203502"/>
            <a:ext cx="7926363" cy="757130"/>
          </a:xfrm>
          <a:prstGeom prst="rect">
            <a:avLst/>
          </a:prstGeom>
          <a:solidFill>
            <a:schemeClr val="accent1"/>
          </a:solidFill>
        </p:spPr>
        <p:txBody>
          <a:bodyPr wrap="square" anchor="ctr" anchorCtr="1">
            <a:noAutofit/>
          </a:bodyPr>
          <a:lstStyle/>
          <a:p>
            <a:pPr marL="0" marR="0" lvl="0" indent="0" defTabSz="357188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CA" sz="2400" b="1" dirty="0">
                <a:solidFill>
                  <a:srgbClr val="000000"/>
                </a:solidFill>
              </a:rPr>
              <a:t>Taught Advanced Gaming Courses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64D0B7B-E967-415F-9AC8-5CD2EC87E58E}"/>
              </a:ext>
            </a:extLst>
          </p:cNvPr>
          <p:cNvSpPr/>
          <p:nvPr/>
        </p:nvSpPr>
        <p:spPr>
          <a:xfrm>
            <a:off x="3267880" y="6210333"/>
            <a:ext cx="5650695" cy="359098"/>
          </a:xfrm>
          <a:prstGeom prst="rect">
            <a:avLst/>
          </a:prstGeom>
          <a:solidFill>
            <a:srgbClr val="FF0000"/>
          </a:solidFill>
        </p:spPr>
        <p:txBody>
          <a:bodyPr wrap="square" anchor="ctr" anchorCtr="1">
            <a:noAutofit/>
          </a:bodyPr>
          <a:lstStyle/>
          <a:p>
            <a:pPr marL="0" marR="0" lvl="0" indent="0" defTabSz="357188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CA" sz="2400" b="1" dirty="0">
                <a:solidFill>
                  <a:srgbClr val="000000"/>
                </a:solidFill>
              </a:rPr>
              <a:t>Math for Programmers – Comp 1008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4" grpId="0"/>
      <p:bldP spid="5" grpId="0"/>
      <p:bldP spid="6" grpId="0"/>
      <p:bldP spid="7" grpId="0"/>
      <p:bldP spid="8" grpId="0"/>
      <p:bldP spid="9" grpId="0"/>
      <p:bldP spid="3" grpId="0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AF2F4-163F-4F44-84D9-4D7BB4BEF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69875"/>
            <a:ext cx="8715375" cy="621524"/>
          </a:xfrm>
        </p:spPr>
        <p:txBody>
          <a:bodyPr/>
          <a:lstStyle/>
          <a:p>
            <a:r>
              <a:rPr lang="en-CA" sz="2700" dirty="0"/>
              <a:t>Relevance of a Scanners/Parsers to my Game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F0FB782-F4E2-44B6-8B50-BEA5EE00B4B8}"/>
              </a:ext>
            </a:extLst>
          </p:cNvPr>
          <p:cNvSpPr/>
          <p:nvPr/>
        </p:nvSpPr>
        <p:spPr>
          <a:xfrm>
            <a:off x="531837" y="10783202"/>
            <a:ext cx="8688363" cy="2585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anchor="ctr" anchorCtr="1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In general, the scanning and parsing technology is more relevant to games than the compilation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051919B-A4E0-4B18-B297-64E01FEEC43C}"/>
              </a:ext>
            </a:extLst>
          </p:cNvPr>
          <p:cNvSpPr/>
          <p:nvPr/>
        </p:nvSpPr>
        <p:spPr>
          <a:xfrm>
            <a:off x="1752600" y="1098508"/>
            <a:ext cx="5030763" cy="75713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anchor="ctr" anchorCtr="1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Defined 5 small languages needing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a simple scanner/parser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663E8F3-8226-4DBA-A251-94BCD138C11B}"/>
              </a:ext>
            </a:extLst>
          </p:cNvPr>
          <p:cNvSpPr/>
          <p:nvPr/>
        </p:nvSpPr>
        <p:spPr>
          <a:xfrm>
            <a:off x="528524" y="2209800"/>
            <a:ext cx="7926363" cy="757130"/>
          </a:xfrm>
          <a:prstGeom prst="rect">
            <a:avLst/>
          </a:prstGeom>
          <a:solidFill>
            <a:schemeClr val="accent1"/>
          </a:solidFill>
        </p:spPr>
        <p:txBody>
          <a:bodyPr wrap="square" anchor="ctr" anchorCtr="1">
            <a:noAutofit/>
          </a:bodyPr>
          <a:lstStyle/>
          <a:p>
            <a:pPr marL="0" marR="0" lvl="0" indent="0" defTabSz="357188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 "look" language for shader settings; e.g., an underwater look, a terrain look, a vehicle look.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FFEC653-4424-415F-9584-A484F858093A}"/>
              </a:ext>
            </a:extLst>
          </p:cNvPr>
          <p:cNvSpPr/>
          <p:nvPr/>
        </p:nvSpPr>
        <p:spPr>
          <a:xfrm>
            <a:off x="528524" y="3215802"/>
            <a:ext cx="7926363" cy="757130"/>
          </a:xfrm>
          <a:prstGeom prst="rect">
            <a:avLst/>
          </a:prstGeom>
          <a:solidFill>
            <a:schemeClr val="accent1"/>
          </a:solidFill>
        </p:spPr>
        <p:txBody>
          <a:bodyPr wrap="square" anchor="ctr" anchorCtr="1">
            <a:noAutofit/>
          </a:bodyPr>
          <a:lstStyle/>
          <a:p>
            <a:pPr marL="0" marR="0" lvl="0" indent="0" defTabSz="357188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 </a:t>
            </a:r>
            <a:r>
              <a:rPr lang="en-CA" sz="2400" b="1" dirty="0">
                <a:solidFill>
                  <a:srgbClr val="000000"/>
                </a:solidFill>
              </a:rPr>
              <a:t>"model" language to integrate </a:t>
            </a: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visibility and collision detection level of detail.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765BA9-5A07-4E89-92C7-FDC10D9A3D12}"/>
              </a:ext>
            </a:extLst>
          </p:cNvPr>
          <p:cNvSpPr/>
          <p:nvPr/>
        </p:nvSpPr>
        <p:spPr>
          <a:xfrm>
            <a:off x="556553" y="4221804"/>
            <a:ext cx="7898334" cy="424732"/>
          </a:xfrm>
          <a:prstGeom prst="rect">
            <a:avLst/>
          </a:prstGeom>
          <a:solidFill>
            <a:schemeClr val="accent1"/>
          </a:solidFill>
        </p:spPr>
        <p:txBody>
          <a:bodyPr wrap="square" anchor="ctr" anchorCtr="1">
            <a:noAutofit/>
          </a:bodyPr>
          <a:lstStyle/>
          <a:p>
            <a:pPr marL="0" marR="0" lvl="0" indent="0" defTabSz="357188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 terrain export language.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4F5CBA-4F03-471E-B7F2-F6C13EAE4DE7}"/>
              </a:ext>
            </a:extLst>
          </p:cNvPr>
          <p:cNvSpPr/>
          <p:nvPr/>
        </p:nvSpPr>
        <p:spPr>
          <a:xfrm>
            <a:off x="556553" y="4895408"/>
            <a:ext cx="7893233" cy="757130"/>
          </a:xfrm>
          <a:prstGeom prst="rect">
            <a:avLst/>
          </a:prstGeom>
          <a:solidFill>
            <a:schemeClr val="accent1"/>
          </a:solidFill>
        </p:spPr>
        <p:txBody>
          <a:bodyPr wrap="square" anchor="ctr" anchorCtr="1">
            <a:noAutofit/>
          </a:bodyPr>
          <a:lstStyle/>
          <a:p>
            <a:pPr marL="0" marR="0" lvl="0" indent="0" defTabSz="357188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An articulated figure </a:t>
            </a:r>
            <a:r>
              <a:rPr lang="en-CA" sz="2400" b="1" dirty="0">
                <a:solidFill>
                  <a:srgbClr val="000000"/>
                </a:solidFill>
              </a:rPr>
              <a:t>task language; distinguishes between a guard, a path leader, a worker.</a:t>
            </a:r>
            <a:endParaRPr kumimoji="0" lang="en-CA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68C9879-C86E-4F64-9D54-3BF257D824A4}"/>
              </a:ext>
            </a:extLst>
          </p:cNvPr>
          <p:cNvSpPr/>
          <p:nvPr/>
        </p:nvSpPr>
        <p:spPr>
          <a:xfrm>
            <a:off x="561654" y="5901411"/>
            <a:ext cx="7893233" cy="757130"/>
          </a:xfrm>
          <a:prstGeom prst="rect">
            <a:avLst/>
          </a:prstGeom>
          <a:solidFill>
            <a:schemeClr val="accent1"/>
          </a:solidFill>
        </p:spPr>
        <p:txBody>
          <a:bodyPr wrap="square" anchor="ctr" anchorCtr="1">
            <a:noAutofit/>
          </a:bodyPr>
          <a:lstStyle/>
          <a:p>
            <a:pPr marL="0" marR="0" lvl="0" indent="0" defTabSz="357188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</a:t>
            </a:r>
            <a:r>
              <a:rPr kumimoji="0" lang="en-CA" sz="24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lang="en-CA" sz="2400" b="1" dirty="0">
                <a:solidFill>
                  <a:srgbClr val="000000"/>
                </a:solidFill>
              </a:rPr>
              <a:t>p</a:t>
            </a: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article systems description language to describe emit rates, die rates, rotation rates, scale rates, …</a:t>
            </a:r>
          </a:p>
        </p:txBody>
      </p:sp>
    </p:spTree>
    <p:extLst>
      <p:ext uri="{BB962C8B-B14F-4D97-AF65-F5344CB8AC3E}">
        <p14:creationId xmlns:p14="http://schemas.microsoft.com/office/powerpoint/2010/main" val="400615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9" grpId="0" animBg="1"/>
      <p:bldP spid="21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64" y="109029"/>
            <a:ext cx="8715375" cy="640867"/>
          </a:xfrm>
        </p:spPr>
        <p:txBody>
          <a:bodyPr/>
          <a:lstStyle/>
          <a:p>
            <a:pPr>
              <a:defRPr/>
            </a:pPr>
            <a:r>
              <a:rPr lang="en-CA" dirty="0"/>
              <a:t>Course Goals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ED94B2F9-2C6B-463B-AED0-3740DBEA8EE4}"/>
              </a:ext>
            </a:extLst>
          </p:cNvPr>
          <p:cNvSpPr txBox="1">
            <a:spLocks/>
          </p:cNvSpPr>
          <p:nvPr/>
        </p:nvSpPr>
        <p:spPr bwMode="auto">
          <a:xfrm>
            <a:off x="653154" y="1069733"/>
            <a:ext cx="7508832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kern="0" dirty="0">
                <a:solidFill>
                  <a:schemeClr val="tx2"/>
                </a:solidFill>
              </a:rPr>
              <a:t>Goal 1:</a:t>
            </a:r>
            <a:r>
              <a:rPr lang="en-US" sz="2400" kern="0" dirty="0"/>
              <a:t>	To learn compiler technology</a:t>
            </a:r>
            <a:endParaRPr lang="en-CA" sz="2400" kern="0" dirty="0"/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8BF074B-3A26-45EE-9F87-A930C8A05CE0}"/>
              </a:ext>
            </a:extLst>
          </p:cNvPr>
          <p:cNvSpPr txBox="1">
            <a:spLocks/>
          </p:cNvSpPr>
          <p:nvPr/>
        </p:nvSpPr>
        <p:spPr bwMode="auto">
          <a:xfrm>
            <a:off x="663093" y="1467967"/>
            <a:ext cx="8274007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kern="0" dirty="0">
                <a:solidFill>
                  <a:schemeClr val="tx2"/>
                </a:solidFill>
              </a:rPr>
              <a:t>Goal 2:</a:t>
            </a:r>
            <a:r>
              <a:rPr lang="en-US" sz="2400" kern="0" dirty="0"/>
              <a:t>	To learn compiler construction technology</a:t>
            </a:r>
            <a:endParaRPr lang="en-CA" sz="2400" kern="0" dirty="0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FC2F66AC-809F-46FE-AABC-C49B5D595F77}"/>
              </a:ext>
            </a:extLst>
          </p:cNvPr>
          <p:cNvSpPr txBox="1">
            <a:spLocks/>
          </p:cNvSpPr>
          <p:nvPr/>
        </p:nvSpPr>
        <p:spPr bwMode="auto">
          <a:xfrm>
            <a:off x="2790766" y="5873094"/>
            <a:ext cx="6174767" cy="34227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>
                <a:solidFill>
                  <a:srgbClr val="FF00FF"/>
                </a:solidFill>
              </a:rPr>
              <a:t>Smalltalk is called a prototyping language for a reason</a:t>
            </a:r>
            <a:endParaRPr lang="en-CA" sz="1800" kern="0" dirty="0">
              <a:solidFill>
                <a:srgbClr val="FF00FF"/>
              </a:solidFill>
            </a:endParaRPr>
          </a:p>
        </p:txBody>
      </p:sp>
      <p:sp>
        <p:nvSpPr>
          <p:cNvPr id="29" name="Content Placeholder 3">
            <a:extLst>
              <a:ext uri="{FF2B5EF4-FFF2-40B4-BE49-F238E27FC236}">
                <a16:creationId xmlns:a16="http://schemas.microsoft.com/office/drawing/2014/main" id="{04F7CB42-8C3E-4784-B2C3-BC1495061FD1}"/>
              </a:ext>
            </a:extLst>
          </p:cNvPr>
          <p:cNvSpPr txBox="1">
            <a:spLocks/>
          </p:cNvSpPr>
          <p:nvPr/>
        </p:nvSpPr>
        <p:spPr bwMode="auto">
          <a:xfrm>
            <a:off x="694938" y="6412884"/>
            <a:ext cx="8274007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kern="0" dirty="0">
                <a:solidFill>
                  <a:schemeClr val="tx2"/>
                </a:solidFill>
              </a:rPr>
              <a:t>Goal 3:</a:t>
            </a:r>
            <a:r>
              <a:rPr lang="en-US" sz="2400" kern="0" dirty="0"/>
              <a:t>	To end up with useful tools</a:t>
            </a:r>
            <a:endParaRPr lang="en-CA" sz="2400" kern="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B00AD53-D2E6-4CAE-A6F6-B529D28F1B91}"/>
              </a:ext>
            </a:extLst>
          </p:cNvPr>
          <p:cNvSpPr txBox="1"/>
          <p:nvPr/>
        </p:nvSpPr>
        <p:spPr>
          <a:xfrm>
            <a:off x="1301598" y="1993224"/>
            <a:ext cx="7602192" cy="1421928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+mn-lt"/>
                <a:ea typeface="Times New Roman" panose="02020603050405020304" pitchFamily="18" charset="0"/>
              </a:rPr>
              <a:t>Because of special times, 6 or more programming assignments (exact number not yet determined)</a:t>
            </a:r>
            <a:br>
              <a:rPr lang="en-US" sz="2400" b="1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en-US" sz="2400" b="1" dirty="0">
                <a:effectLst/>
                <a:latin typeface="+mn-lt"/>
                <a:ea typeface="Times New Roman" panose="02020603050405020304" pitchFamily="18" charset="0"/>
              </a:rPr>
              <a:t>marked A/B/C for 100%, 70%, 50%. </a:t>
            </a:r>
            <a:br>
              <a:rPr lang="en-US" sz="2400" b="1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en-US" sz="2400" b="1" dirty="0">
                <a:effectLst/>
                <a:latin typeface="+mn-lt"/>
                <a:ea typeface="Times New Roman" panose="02020603050405020304" pitchFamily="18" charset="0"/>
                <a:cs typeface="Times" panose="02020603050405020304" pitchFamily="18" charset="0"/>
              </a:rPr>
              <a:t>No tests or exams. Nothing due in last week. </a:t>
            </a:r>
            <a:endParaRPr lang="en-CA" sz="2400" b="1" dirty="0">
              <a:latin typeface="+mn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0FE4122-620F-49D0-824D-DB4570F70E33}"/>
              </a:ext>
            </a:extLst>
          </p:cNvPr>
          <p:cNvSpPr txBox="1"/>
          <p:nvPr/>
        </p:nvSpPr>
        <p:spPr>
          <a:xfrm>
            <a:off x="1301596" y="3555182"/>
            <a:ext cx="7602193" cy="1421928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+mn-lt"/>
                <a:ea typeface="Times New Roman" panose="02020603050405020304" pitchFamily="18" charset="0"/>
              </a:rPr>
              <a:t>The emphasis is NOT on marks but on making sure that you develop your skills. So it is very important that YOU do the assignments and NOT LET A FRIEND do it for you.</a:t>
            </a:r>
            <a:endParaRPr lang="en-CA" sz="2400" b="1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Content Placeholder 3">
            <a:extLst>
              <a:ext uri="{FF2B5EF4-FFF2-40B4-BE49-F238E27FC236}">
                <a16:creationId xmlns:a16="http://schemas.microsoft.com/office/drawing/2014/main" id="{95C0ADC0-A1BA-4910-B359-F6CC2F6C9797}"/>
              </a:ext>
            </a:extLst>
          </p:cNvPr>
          <p:cNvSpPr txBox="1">
            <a:spLocks/>
          </p:cNvSpPr>
          <p:nvPr/>
        </p:nvSpPr>
        <p:spPr bwMode="auto">
          <a:xfrm>
            <a:off x="2126402" y="5181638"/>
            <a:ext cx="6860740" cy="59157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/>
              <a:t>If you object to using Smalltalk: Can use Swift after the first assignment but will have to install and learn it on your own.</a:t>
            </a:r>
            <a:endParaRPr lang="en-CA" sz="1800" kern="0" dirty="0"/>
          </a:p>
        </p:txBody>
      </p:sp>
    </p:spTree>
    <p:extLst>
      <p:ext uri="{BB962C8B-B14F-4D97-AF65-F5344CB8AC3E}">
        <p14:creationId xmlns:p14="http://schemas.microsoft.com/office/powerpoint/2010/main" val="227807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 animBg="1"/>
      <p:bldP spid="29" grpId="0"/>
      <p:bldP spid="20" grpId="0" animBg="1"/>
      <p:bldP spid="26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64" y="109029"/>
            <a:ext cx="8715375" cy="640867"/>
          </a:xfrm>
        </p:spPr>
        <p:txBody>
          <a:bodyPr/>
          <a:lstStyle/>
          <a:p>
            <a:pPr>
              <a:defRPr/>
            </a:pPr>
            <a:r>
              <a:rPr lang="en-CA" dirty="0"/>
              <a:t>Course Goals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ED94B2F9-2C6B-463B-AED0-3740DBEA8EE4}"/>
              </a:ext>
            </a:extLst>
          </p:cNvPr>
          <p:cNvSpPr txBox="1">
            <a:spLocks/>
          </p:cNvSpPr>
          <p:nvPr/>
        </p:nvSpPr>
        <p:spPr bwMode="auto">
          <a:xfrm>
            <a:off x="653154" y="1069733"/>
            <a:ext cx="7508832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kern="0" dirty="0">
                <a:solidFill>
                  <a:schemeClr val="tx2"/>
                </a:solidFill>
              </a:rPr>
              <a:t>Goal 1:</a:t>
            </a:r>
            <a:r>
              <a:rPr lang="en-US" sz="2400" kern="0" dirty="0"/>
              <a:t>	To learn compiler technology</a:t>
            </a:r>
            <a:endParaRPr lang="en-CA" sz="2400" kern="0" dirty="0"/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8BF074B-3A26-45EE-9F87-A930C8A05CE0}"/>
              </a:ext>
            </a:extLst>
          </p:cNvPr>
          <p:cNvSpPr txBox="1">
            <a:spLocks/>
          </p:cNvSpPr>
          <p:nvPr/>
        </p:nvSpPr>
        <p:spPr bwMode="auto">
          <a:xfrm>
            <a:off x="663093" y="1467967"/>
            <a:ext cx="8274007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kern="0" dirty="0">
                <a:solidFill>
                  <a:schemeClr val="tx2"/>
                </a:solidFill>
              </a:rPr>
              <a:t>Goal 2:</a:t>
            </a:r>
            <a:r>
              <a:rPr lang="en-US" sz="2400" kern="0" dirty="0"/>
              <a:t>	To learn compiler construction technology</a:t>
            </a:r>
            <a:endParaRPr lang="en-CA" sz="2400" kern="0" dirty="0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FC2F66AC-809F-46FE-AABC-C49B5D595F77}"/>
              </a:ext>
            </a:extLst>
          </p:cNvPr>
          <p:cNvSpPr txBox="1">
            <a:spLocks/>
          </p:cNvSpPr>
          <p:nvPr/>
        </p:nvSpPr>
        <p:spPr bwMode="auto">
          <a:xfrm>
            <a:off x="2790766" y="5873094"/>
            <a:ext cx="6174767" cy="34227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>
                <a:solidFill>
                  <a:srgbClr val="FF00FF"/>
                </a:solidFill>
              </a:rPr>
              <a:t>Smalltalk is called a prototyping language for a reason</a:t>
            </a:r>
            <a:endParaRPr lang="en-CA" sz="1800" kern="0" dirty="0">
              <a:solidFill>
                <a:srgbClr val="FF00FF"/>
              </a:solidFill>
            </a:endParaRPr>
          </a:p>
        </p:txBody>
      </p:sp>
      <p:sp>
        <p:nvSpPr>
          <p:cNvPr id="29" name="Content Placeholder 3">
            <a:extLst>
              <a:ext uri="{FF2B5EF4-FFF2-40B4-BE49-F238E27FC236}">
                <a16:creationId xmlns:a16="http://schemas.microsoft.com/office/drawing/2014/main" id="{04F7CB42-8C3E-4784-B2C3-BC1495061FD1}"/>
              </a:ext>
            </a:extLst>
          </p:cNvPr>
          <p:cNvSpPr txBox="1">
            <a:spLocks/>
          </p:cNvSpPr>
          <p:nvPr/>
        </p:nvSpPr>
        <p:spPr bwMode="auto">
          <a:xfrm>
            <a:off x="694938" y="6412884"/>
            <a:ext cx="8274007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kern="0" dirty="0">
                <a:solidFill>
                  <a:schemeClr val="tx2"/>
                </a:solidFill>
              </a:rPr>
              <a:t>Goal 3:</a:t>
            </a:r>
            <a:r>
              <a:rPr lang="en-US" sz="2400" kern="0" dirty="0"/>
              <a:t>	To end up with useful tools</a:t>
            </a:r>
            <a:endParaRPr lang="en-CA" sz="2400" kern="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B00AD53-D2E6-4CAE-A6F6-B529D28F1B91}"/>
              </a:ext>
            </a:extLst>
          </p:cNvPr>
          <p:cNvSpPr txBox="1"/>
          <p:nvPr/>
        </p:nvSpPr>
        <p:spPr>
          <a:xfrm>
            <a:off x="1301598" y="1993224"/>
            <a:ext cx="7602192" cy="1421928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+mn-lt"/>
                <a:ea typeface="Times New Roman" panose="02020603050405020304" pitchFamily="18" charset="0"/>
              </a:rPr>
              <a:t>Because of special times, 6 or more programming assignments (exact number not yet determined)</a:t>
            </a:r>
            <a:br>
              <a:rPr lang="en-US" sz="2400" b="1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en-US" sz="2400" b="1" dirty="0">
                <a:effectLst/>
                <a:latin typeface="+mn-lt"/>
                <a:ea typeface="Times New Roman" panose="02020603050405020304" pitchFamily="18" charset="0"/>
              </a:rPr>
              <a:t>marked A/B/C for 100%, 70%, 50%. </a:t>
            </a:r>
            <a:br>
              <a:rPr lang="en-US" sz="2400" b="1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en-US" sz="2400" b="1" dirty="0">
                <a:effectLst/>
                <a:latin typeface="+mn-lt"/>
                <a:ea typeface="Times New Roman" panose="02020603050405020304" pitchFamily="18" charset="0"/>
                <a:cs typeface="Times" panose="02020603050405020304" pitchFamily="18" charset="0"/>
              </a:rPr>
              <a:t>No tests or exams. Nothing due in last week. </a:t>
            </a:r>
            <a:endParaRPr lang="en-CA" sz="2400" b="1" dirty="0">
              <a:latin typeface="+mn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0FE4122-620F-49D0-824D-DB4570F70E33}"/>
              </a:ext>
            </a:extLst>
          </p:cNvPr>
          <p:cNvSpPr txBox="1"/>
          <p:nvPr/>
        </p:nvSpPr>
        <p:spPr>
          <a:xfrm>
            <a:off x="1301596" y="3555182"/>
            <a:ext cx="7602193" cy="1421928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+mn-lt"/>
                <a:ea typeface="Times New Roman" panose="02020603050405020304" pitchFamily="18" charset="0"/>
              </a:rPr>
              <a:t>The emphasis is NOT on marks but on making sure that you develop your skills. So it is very important that YOU do the assignments and NOT LET A FRIEND do it for you.</a:t>
            </a:r>
            <a:endParaRPr lang="en-CA" sz="2400" b="1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Content Placeholder 3">
            <a:extLst>
              <a:ext uri="{FF2B5EF4-FFF2-40B4-BE49-F238E27FC236}">
                <a16:creationId xmlns:a16="http://schemas.microsoft.com/office/drawing/2014/main" id="{95C0ADC0-A1BA-4910-B359-F6CC2F6C9797}"/>
              </a:ext>
            </a:extLst>
          </p:cNvPr>
          <p:cNvSpPr txBox="1">
            <a:spLocks/>
          </p:cNvSpPr>
          <p:nvPr/>
        </p:nvSpPr>
        <p:spPr bwMode="auto">
          <a:xfrm>
            <a:off x="2126402" y="5181638"/>
            <a:ext cx="6860740" cy="59157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/>
              <a:t>If you object to using Smalltalk: Can use Swift after the first assignment but will have to install and learn it on your own.</a:t>
            </a:r>
            <a:endParaRPr lang="en-CA" sz="1800" kern="0" dirty="0"/>
          </a:p>
        </p:txBody>
      </p:sp>
    </p:spTree>
    <p:extLst>
      <p:ext uri="{BB962C8B-B14F-4D97-AF65-F5344CB8AC3E}">
        <p14:creationId xmlns:p14="http://schemas.microsoft.com/office/powerpoint/2010/main" val="47176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 animBg="1"/>
      <p:bldP spid="29" grpId="0"/>
      <p:bldP spid="20" grpId="0" animBg="1"/>
      <p:bldP spid="26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5364">
            <a:off x="416160" y="3165254"/>
            <a:ext cx="8739842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The Course Material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06FB97F-724B-4408-9051-1F83AAC15D47}"/>
              </a:ext>
            </a:extLst>
          </p:cNvPr>
          <p:cNvGrpSpPr/>
          <p:nvPr/>
        </p:nvGrpSpPr>
        <p:grpSpPr>
          <a:xfrm>
            <a:off x="7984724" y="3878229"/>
            <a:ext cx="836378" cy="3534875"/>
            <a:chOff x="7907943" y="3566563"/>
            <a:chExt cx="836378" cy="3534875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CB9EAC9-089E-4A4E-89F5-D1D73FD61EF7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8172821" y="4278262"/>
              <a:ext cx="11430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948E95C-BB86-404D-AC4E-A3B86CDE9C4F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6140505" y="5334001"/>
              <a:ext cx="353487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5607727-7A4E-4D41-AE39-09F33064D6E0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7849095" y="4999644"/>
              <a:ext cx="15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52CC19F-DDD0-42CA-848E-4A6722F975CC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7427911" y="4731889"/>
              <a:ext cx="20197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CFE514-8E94-4BB6-BBC6-CC99D1C6E7D0}"/>
                </a:ext>
              </a:extLst>
            </p:cNvPr>
            <p:cNvCxnSpPr>
              <a:cxnSpLocks/>
            </p:cNvCxnSpPr>
            <p:nvPr/>
          </p:nvCxnSpPr>
          <p:spPr>
            <a:xfrm rot="18862491">
              <a:off x="7233676" y="4955870"/>
              <a:ext cx="22483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734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0FA17CD-6EED-4772-927A-D3ADF82F3F05}"/>
              </a:ext>
            </a:extLst>
          </p:cNvPr>
          <p:cNvSpPr/>
          <p:nvPr/>
        </p:nvSpPr>
        <p:spPr bwMode="auto">
          <a:xfrm>
            <a:off x="1219200" y="1981044"/>
            <a:ext cx="6705600" cy="3048000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br>
              <a:rPr kumimoji="0" lang="en-C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CA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1F0EDE0-0AB7-4A49-B8B1-E0685D6AAECA}"/>
              </a:ext>
            </a:extLst>
          </p:cNvPr>
          <p:cNvSpPr/>
          <p:nvPr/>
        </p:nvSpPr>
        <p:spPr bwMode="auto">
          <a:xfrm>
            <a:off x="457200" y="5339020"/>
            <a:ext cx="8461375" cy="1506634"/>
          </a:xfrm>
          <a:prstGeom prst="ellipse">
            <a:avLst/>
          </a:prstGeom>
          <a:solidFill>
            <a:srgbClr val="33FFFF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br>
              <a:rPr kumimoji="0" lang="en-C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CA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3F0093-B360-44B4-A8E9-B9C6BA9D0C85}"/>
              </a:ext>
            </a:extLst>
          </p:cNvPr>
          <p:cNvSpPr/>
          <p:nvPr/>
        </p:nvSpPr>
        <p:spPr>
          <a:xfrm>
            <a:off x="1219200" y="5667605"/>
            <a:ext cx="245138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>
                <a:solidFill>
                  <a:srgbClr val="FF0000"/>
                </a:solidFill>
              </a:rPr>
              <a:t>Disadvantages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742639B-3287-4BA1-86E5-B79D95D2810A}"/>
              </a:ext>
            </a:extLst>
          </p:cNvPr>
          <p:cNvSpPr/>
          <p:nvPr/>
        </p:nvSpPr>
        <p:spPr>
          <a:xfrm>
            <a:off x="1891458" y="2837484"/>
            <a:ext cx="268054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rgbClr val="FF0000"/>
                </a:solidFill>
              </a:rPr>
              <a:t>Course based on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C65BBD2-26D9-4E10-B0E2-0B2125BDD77B}"/>
              </a:ext>
            </a:extLst>
          </p:cNvPr>
          <p:cNvSpPr/>
          <p:nvPr/>
        </p:nvSpPr>
        <p:spPr>
          <a:xfrm>
            <a:off x="2618289" y="3341554"/>
            <a:ext cx="303801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1. LR(k) technology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6DED5C5-66E9-4BB3-A77A-995501ED9C19}"/>
              </a:ext>
            </a:extLst>
          </p:cNvPr>
          <p:cNvSpPr/>
          <p:nvPr/>
        </p:nvSpPr>
        <p:spPr>
          <a:xfrm>
            <a:off x="2614976" y="3720898"/>
            <a:ext cx="485421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  <a:sym typeface="Symbol" panose="05050102010706020507" pitchFamily="18" charset="2"/>
              </a:rPr>
              <a:t>2. </a:t>
            </a:r>
            <a:r>
              <a:rPr lang="en-CA" sz="2400" b="1" dirty="0">
                <a:solidFill>
                  <a:schemeClr val="tx2"/>
                </a:solidFill>
              </a:rPr>
              <a:t>Regular Right Part Grammars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718AAC3-C2B6-4A59-BB12-BC61D2F6C312}"/>
              </a:ext>
            </a:extLst>
          </p:cNvPr>
          <p:cNvSpPr/>
          <p:nvPr/>
        </p:nvSpPr>
        <p:spPr>
          <a:xfrm>
            <a:off x="1734256" y="6092337"/>
            <a:ext cx="695254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CA" sz="2400" b="1" dirty="0">
                <a:solidFill>
                  <a:schemeClr val="tx2"/>
                </a:solidFill>
              </a:rPr>
              <a:t>1. No textbooks exist that is advanced enough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00014145-F4D3-4C66-B304-F3B602C86695}"/>
              </a:ext>
            </a:extLst>
          </p:cNvPr>
          <p:cNvSpPr txBox="1">
            <a:spLocks/>
          </p:cNvSpPr>
          <p:nvPr/>
        </p:nvSpPr>
        <p:spPr bwMode="auto">
          <a:xfrm>
            <a:off x="609600" y="649129"/>
            <a:ext cx="8325997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kern="0" dirty="0"/>
              <a:t>More advanced than typical compiler courses</a:t>
            </a:r>
          </a:p>
        </p:txBody>
      </p:sp>
    </p:spTree>
    <p:extLst>
      <p:ext uri="{BB962C8B-B14F-4D97-AF65-F5344CB8AC3E}">
        <p14:creationId xmlns:p14="http://schemas.microsoft.com/office/powerpoint/2010/main" val="43552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3" grpId="0" animBg="1"/>
      <p:bldP spid="13" grpId="1" animBg="1"/>
      <p:bldP spid="14" grpId="0"/>
      <p:bldP spid="14" grpId="1"/>
      <p:bldP spid="17" grpId="0"/>
      <p:bldP spid="17" grpId="1"/>
      <p:bldP spid="18" grpId="0"/>
      <p:bldP spid="18" grpId="1"/>
      <p:bldP spid="19" grpId="0"/>
      <p:bldP spid="19" grpId="1"/>
      <p:bldP spid="22" grpId="0"/>
      <p:bldP spid="22" grpId="1"/>
      <p:bldP spid="25" grpId="0" build="p"/>
    </p:bldLst>
  </p:timing>
</p:sld>
</file>

<file path=ppt/theme/theme1.xml><?xml version="1.0" encoding="utf-8"?>
<a:theme xmlns:a="http://schemas.openxmlformats.org/drawingml/2006/main" name="st02">
  <a:themeElements>
    <a:clrScheme name="">
      <a:dk1>
        <a:srgbClr val="000000"/>
      </a:dk1>
      <a:lt1>
        <a:srgbClr val="FFFFFF"/>
      </a:lt1>
      <a:dk2>
        <a:srgbClr val="181BE5"/>
      </a:dk2>
      <a:lt2>
        <a:srgbClr val="FF00FF"/>
      </a:lt2>
      <a:accent1>
        <a:srgbClr val="33FF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FFFF"/>
      </a:accent5>
      <a:accent6>
        <a:srgbClr val="8AE7B9"/>
      </a:accent6>
      <a:hlink>
        <a:srgbClr val="77D7F7"/>
      </a:hlink>
      <a:folHlink>
        <a:srgbClr val="F73700"/>
      </a:folHlink>
    </a:clrScheme>
    <a:fontScheme name="st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t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G:\Courses\Introduction to Smalltalk\Notes\st02.ppt</Template>
  <TotalTime>63382036</TotalTime>
  <Pages>3</Pages>
  <Words>2378</Words>
  <Application>Microsoft Office PowerPoint</Application>
  <PresentationFormat>Letter Paper (8.5x11 in)</PresentationFormat>
  <Paragraphs>327</Paragraphs>
  <Slides>30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Arial</vt:lpstr>
      <vt:lpstr>Times</vt:lpstr>
      <vt:lpstr>Times New Roman</vt:lpstr>
      <vt:lpstr>st02</vt:lpstr>
      <vt:lpstr>PowerPoint Presentation</vt:lpstr>
      <vt:lpstr>PowerPoint Presentation</vt:lpstr>
      <vt:lpstr>What You Already Know</vt:lpstr>
      <vt:lpstr>My Background</vt:lpstr>
      <vt:lpstr>Relevance of a Scanners/Parsers to my Game</vt:lpstr>
      <vt:lpstr>Course Goals</vt:lpstr>
      <vt:lpstr>Course Goals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Smalltalk Advantages</vt:lpstr>
      <vt:lpstr>Smalltalk Advantages</vt:lpstr>
      <vt:lpstr>Smalltalk Advantages</vt:lpstr>
      <vt:lpstr>Smalltalk Advantages</vt:lpstr>
      <vt:lpstr>Smalltalk Advantages</vt:lpstr>
      <vt:lpstr>PowerPoint Presentation</vt:lpstr>
      <vt:lpstr>Lambdas</vt:lpstr>
      <vt:lpstr>Let me use half-Java and half-Smalltalk</vt:lpstr>
      <vt:lpstr>How it's defined in Lisp, C++, Java</vt:lpstr>
      <vt:lpstr>Non-lambdas in Smalltalk</vt:lpstr>
      <vt:lpstr>Non-lambdas in Smalltalk</vt:lpstr>
      <vt:lpstr>PowerPoint Presentation</vt:lpstr>
      <vt:lpstr>What is Smalltalk Most Known For?</vt:lpstr>
      <vt:lpstr>What’s Annoying About Smalltalk</vt:lpstr>
      <vt:lpstr>Knowing Java </vt:lpstr>
      <vt:lpstr>Let’s 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Orinted Programming in Smalltalk /V</dc:title>
  <dc:creator>The Staff</dc:creator>
  <cp:lastModifiedBy>Wilf LaLonde</cp:lastModifiedBy>
  <cp:revision>509</cp:revision>
  <cp:lastPrinted>2000-03-27T01:53:15Z</cp:lastPrinted>
  <dcterms:created xsi:type="dcterms:W3CDTF">1995-01-12T17:04:20Z</dcterms:created>
  <dcterms:modified xsi:type="dcterms:W3CDTF">2021-01-05T19:35:47Z</dcterms:modified>
</cp:coreProperties>
</file>