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0" r:id="rId3"/>
    <p:sldMasterId id="2147483702" r:id="rId4"/>
  </p:sldMasterIdLst>
  <p:notesMasterIdLst>
    <p:notesMasterId r:id="rId60"/>
  </p:notesMasterIdLst>
  <p:sldIdLst>
    <p:sldId id="502" r:id="rId5"/>
    <p:sldId id="504" r:id="rId6"/>
    <p:sldId id="271" r:id="rId7"/>
    <p:sldId id="507" r:id="rId8"/>
    <p:sldId id="508" r:id="rId9"/>
    <p:sldId id="509" r:id="rId10"/>
    <p:sldId id="510" r:id="rId11"/>
    <p:sldId id="511" r:id="rId12"/>
    <p:sldId id="512" r:id="rId13"/>
    <p:sldId id="517" r:id="rId14"/>
    <p:sldId id="518" r:id="rId15"/>
    <p:sldId id="519" r:id="rId16"/>
    <p:sldId id="520" r:id="rId17"/>
    <p:sldId id="521" r:id="rId18"/>
    <p:sldId id="530" r:id="rId19"/>
    <p:sldId id="534" r:id="rId20"/>
    <p:sldId id="531" r:id="rId21"/>
    <p:sldId id="539" r:id="rId22"/>
    <p:sldId id="535" r:id="rId23"/>
    <p:sldId id="540" r:id="rId24"/>
    <p:sldId id="542" r:id="rId25"/>
    <p:sldId id="543" r:id="rId26"/>
    <p:sldId id="538" r:id="rId27"/>
    <p:sldId id="544" r:id="rId28"/>
    <p:sldId id="506" r:id="rId29"/>
    <p:sldId id="643" r:id="rId30"/>
    <p:sldId id="349" r:id="rId31"/>
    <p:sldId id="348" r:id="rId32"/>
    <p:sldId id="354" r:id="rId33"/>
    <p:sldId id="347" r:id="rId34"/>
    <p:sldId id="350" r:id="rId35"/>
    <p:sldId id="355" r:id="rId36"/>
    <p:sldId id="351" r:id="rId37"/>
    <p:sldId id="352" r:id="rId38"/>
    <p:sldId id="353" r:id="rId39"/>
    <p:sldId id="625" r:id="rId40"/>
    <p:sldId id="626" r:id="rId41"/>
    <p:sldId id="627" r:id="rId42"/>
    <p:sldId id="628" r:id="rId43"/>
    <p:sldId id="642" r:id="rId44"/>
    <p:sldId id="630" r:id="rId45"/>
    <p:sldId id="631" r:id="rId46"/>
    <p:sldId id="632" r:id="rId47"/>
    <p:sldId id="633" r:id="rId48"/>
    <p:sldId id="634" r:id="rId49"/>
    <p:sldId id="635" r:id="rId50"/>
    <p:sldId id="870" r:id="rId51"/>
    <p:sldId id="505" r:id="rId52"/>
    <p:sldId id="644" r:id="rId53"/>
    <p:sldId id="636" r:id="rId54"/>
    <p:sldId id="637" r:id="rId55"/>
    <p:sldId id="638" r:id="rId56"/>
    <p:sldId id="639" r:id="rId57"/>
    <p:sldId id="640" r:id="rId58"/>
    <p:sldId id="522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58" autoAdjust="0"/>
    <p:restoredTop sz="94660"/>
  </p:normalViewPr>
  <p:slideViewPr>
    <p:cSldViewPr snapToGrid="0">
      <p:cViewPr>
        <p:scale>
          <a:sx n="52" d="100"/>
          <a:sy n="52" d="100"/>
        </p:scale>
        <p:origin x="4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7838A-A0D6-462C-BD51-F8CC298F6D51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247AE-4012-48AF-9AD2-FED734538A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68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3" y="76200"/>
            <a:ext cx="8021637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D49BD0-11E6-473C-AF01-A312D36154F5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915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D49BD0-11E6-473C-AF01-A312D36154F5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901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53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691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262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47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151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5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385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3" y="76200"/>
            <a:ext cx="8021637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77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3" y="76200"/>
            <a:ext cx="8021637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91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4067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3726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732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9622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505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729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529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92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736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315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546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3" y="76200"/>
            <a:ext cx="8021637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24A03-9B95-44F5-ABD7-11CC7B3A2B9C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80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779911" y="1169931"/>
            <a:ext cx="6419780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533401"/>
            <a:ext cx="8206284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843868"/>
            <a:ext cx="6605667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3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533400"/>
            <a:ext cx="107696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3843867"/>
            <a:ext cx="9708443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1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114800"/>
            <a:ext cx="8511403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96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533400"/>
            <a:ext cx="9146383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1" y="3429000"/>
            <a:ext cx="8536623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301070"/>
            <a:ext cx="8509815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71062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5142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3429000"/>
            <a:ext cx="8509815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5132981"/>
            <a:ext cx="8511403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37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2" y="533400"/>
            <a:ext cx="9146381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886200"/>
            <a:ext cx="8509815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953000"/>
            <a:ext cx="850981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71062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0380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034211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928534"/>
            <a:ext cx="850981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766736"/>
            <a:ext cx="850981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8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533401"/>
            <a:ext cx="8739823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99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8" y="533400"/>
            <a:ext cx="2725592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0"/>
            <a:ext cx="7800016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6408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8077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7294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675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533400"/>
            <a:ext cx="8739823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8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872564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36926"/>
            <a:ext cx="10363200" cy="36997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0422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1295401"/>
            <a:ext cx="5346700" cy="2413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701" y="1295401"/>
            <a:ext cx="5346700" cy="2413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2079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08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49501"/>
            <a:ext cx="5386917" cy="4253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76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49501"/>
            <a:ext cx="5389033" cy="4253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76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054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063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517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48699"/>
            <a:ext cx="4011084" cy="486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3151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286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929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80937"/>
            <a:ext cx="7315200" cy="486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361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286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5958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8063" y="1295401"/>
            <a:ext cx="8631337" cy="2613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0926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46909" y="269875"/>
            <a:ext cx="1344525" cy="363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2589" y="269875"/>
            <a:ext cx="3891578" cy="363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84321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52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981200"/>
            <a:ext cx="8536624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487334"/>
            <a:ext cx="8536623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048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5643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8077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7938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F95E0-2020-4E0E-83E7-E1DA095B9E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1774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76334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36926"/>
            <a:ext cx="10363200" cy="36997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1151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1295401"/>
            <a:ext cx="5346700" cy="2413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701" y="1295401"/>
            <a:ext cx="5346700" cy="2413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3842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439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49501"/>
            <a:ext cx="5386917" cy="4253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76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49501"/>
            <a:ext cx="5389033" cy="4253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76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376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5701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3151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286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6053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35580"/>
            <a:ext cx="7315200" cy="431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361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286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285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8249" y="1295401"/>
            <a:ext cx="5141151" cy="2613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7384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56301" y="274639"/>
            <a:ext cx="1128784" cy="3633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3953" y="274639"/>
            <a:ext cx="3115981" cy="3633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57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1" y="533401"/>
            <a:ext cx="5266623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533400"/>
            <a:ext cx="5264317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097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5643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8077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69777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11643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76334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36926"/>
            <a:ext cx="10363200" cy="36997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48679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1295401"/>
            <a:ext cx="5346700" cy="2413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701" y="1295401"/>
            <a:ext cx="5346700" cy="2413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4627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439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49501"/>
            <a:ext cx="5386917" cy="4253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76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49501"/>
            <a:ext cx="5389033" cy="4253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76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47886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78968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3825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03342"/>
            <a:ext cx="4011084" cy="431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3151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286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347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35580"/>
            <a:ext cx="7315200" cy="431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361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286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9558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8249" y="1295401"/>
            <a:ext cx="5141151" cy="2613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68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533400"/>
            <a:ext cx="4955821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1143001"/>
            <a:ext cx="5260623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566738"/>
            <a:ext cx="50187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1143000"/>
            <a:ext cx="5275607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183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56301" y="274639"/>
            <a:ext cx="1128784" cy="3633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3953" y="274639"/>
            <a:ext cx="3115981" cy="3633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413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0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8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89" y="533400"/>
            <a:ext cx="42672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533400"/>
            <a:ext cx="5918340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89" y="2209803"/>
            <a:ext cx="4267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6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1447800"/>
            <a:ext cx="4751011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0" y="914400"/>
            <a:ext cx="4374632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4" y="2743200"/>
            <a:ext cx="4752297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1200" y="6172201"/>
            <a:ext cx="7748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4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894234" y="3894668"/>
            <a:ext cx="3293941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533401"/>
            <a:ext cx="8739823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4" y="6172204"/>
            <a:ext cx="160061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172201"/>
            <a:ext cx="774896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2" y="5578479"/>
            <a:ext cx="1142543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CBC670F-FED9-4C0A-A531-7AB4BEC0D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51456" y="6470981"/>
            <a:ext cx="23368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defRPr/>
            </a:pPr>
            <a:r>
              <a:rPr lang="en-US" sz="1800" dirty="0">
                <a:latin typeface="Times New Roman" pitchFamily="18" charset="0"/>
              </a:rPr>
              <a:t>Wilf LaLonde ©2019</a:t>
            </a:r>
          </a:p>
        </p:txBody>
      </p:sp>
    </p:spTree>
    <p:extLst>
      <p:ext uri="{BB962C8B-B14F-4D97-AF65-F5344CB8AC3E}">
        <p14:creationId xmlns:p14="http://schemas.microsoft.com/office/powerpoint/2010/main" val="3097345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295401"/>
            <a:ext cx="108966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819634" y="6434052"/>
            <a:ext cx="228145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dirty="0">
                <a:latin typeface="Times New Roman" pitchFamily="18" charset="0"/>
              </a:rPr>
              <a:t>Wilf LaLonde, @2020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0908" y="6403138"/>
            <a:ext cx="64761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dirty="0">
                <a:latin typeface="Times New Roman" pitchFamily="18" charset="0"/>
              </a:rPr>
              <a:t>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70934" y="269875"/>
            <a:ext cx="11620500" cy="64086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067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4488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2pPr>
      <a:lvl3pPr marL="1255713" indent="-3397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817688" indent="-4476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4pPr>
      <a:lvl5pPr marL="22304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6876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31448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6020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40592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295401"/>
            <a:ext cx="108966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766049" y="6426951"/>
            <a:ext cx="233916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dirty="0">
                <a:latin typeface="Times New Roman" pitchFamily="18" charset="0"/>
              </a:rPr>
              <a:t>Wilf LaLonde, @ 2020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6784" y="6426951"/>
            <a:ext cx="64761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dirty="0">
                <a:latin typeface="Times New Roman" pitchFamily="18" charset="0"/>
              </a:rPr>
              <a:t>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77284" y="274639"/>
            <a:ext cx="11607800" cy="57308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3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114300" algn="l" rtl="0" eaLnBrk="0" fontAlgn="base" hangingPunct="0"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2pPr>
      <a:lvl3pPr marL="974725" indent="-2889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316038" indent="-2270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4pPr>
      <a:lvl5pPr marL="17240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1812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2638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0956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35528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295401"/>
            <a:ext cx="108966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18118" y="6575426"/>
            <a:ext cx="2836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913284" y="6616700"/>
            <a:ext cx="337791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>
                <a:latin typeface="Times New Roman" pitchFamily="18" charset="0"/>
              </a:rPr>
              <a:t>Wilf LaLonde @1998, 1999, 2000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69333" y="6618288"/>
            <a:ext cx="94256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dirty="0">
                <a:latin typeface="Times New Roman" pitchFamily="18" charset="0"/>
              </a:rPr>
              <a:t>95:3002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77284" y="274639"/>
            <a:ext cx="11607800" cy="57308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06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114300" algn="l" rtl="0" eaLnBrk="0" fontAlgn="base" hangingPunct="0"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2pPr>
      <a:lvl3pPr marL="974725" indent="-2889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316038" indent="-2270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4pPr>
      <a:lvl5pPr marL="17240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1812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2638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0956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35528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2681614" y="3316380"/>
            <a:ext cx="7013799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 defTabSz="457200"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lang="en-US" sz="4800" b="1" dirty="0">
                <a:solidFill>
                  <a:prstClr val="white"/>
                </a:solidFill>
                <a:latin typeface="Times" charset="0"/>
              </a:rPr>
              <a:t>Takeaway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FFFB03-7E3B-4178-A824-5C7EF27167EC}"/>
              </a:ext>
            </a:extLst>
          </p:cNvPr>
          <p:cNvSpPr/>
          <p:nvPr/>
        </p:nvSpPr>
        <p:spPr>
          <a:xfrm>
            <a:off x="5335331" y="570892"/>
            <a:ext cx="1901668" cy="4101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Automation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8078BE-7791-4287-B123-BB7A75B01435}"/>
              </a:ext>
            </a:extLst>
          </p:cNvPr>
          <p:cNvSpPr/>
          <p:nvPr/>
        </p:nvSpPr>
        <p:spPr>
          <a:xfrm>
            <a:off x="2166072" y="1614523"/>
            <a:ext cx="3396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Parsers: a tree of tokens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0DFB21-534A-4C07-9F3C-AC6D5E7FF950}"/>
              </a:ext>
            </a:extLst>
          </p:cNvPr>
          <p:cNvSpPr/>
          <p:nvPr/>
        </p:nvSpPr>
        <p:spPr>
          <a:xfrm>
            <a:off x="2166070" y="2967759"/>
            <a:ext cx="339653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Scanners: tokens; i.e., simple trees of characters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08AE15-F390-45EE-9D46-0DE1CE6B83F0}"/>
              </a:ext>
            </a:extLst>
          </p:cNvPr>
          <p:cNvSpPr/>
          <p:nvPr/>
        </p:nvSpPr>
        <p:spPr>
          <a:xfrm>
            <a:off x="5944931" y="1556013"/>
            <a:ext cx="316926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needs a description that can be recursive.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434D5B5-C7B2-4D9F-A3E7-79968A327604}"/>
              </a:ext>
            </a:extLst>
          </p:cNvPr>
          <p:cNvSpPr/>
          <p:nvPr/>
        </p:nvSpPr>
        <p:spPr>
          <a:xfrm>
            <a:off x="5944930" y="2865001"/>
            <a:ext cx="3169261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need not have a recursive description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3D658A-28DE-4E00-AA35-1C90B3751033}"/>
              </a:ext>
            </a:extLst>
          </p:cNvPr>
          <p:cNvSpPr/>
          <p:nvPr/>
        </p:nvSpPr>
        <p:spPr>
          <a:xfrm>
            <a:off x="2179208" y="4272763"/>
            <a:ext cx="8044190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But both need to describe the construction of some form of tree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A5B764-3CFF-4E67-B569-1014E1AA6779}"/>
              </a:ext>
            </a:extLst>
          </p:cNvPr>
          <p:cNvSpPr/>
          <p:nvPr/>
        </p:nvSpPr>
        <p:spPr>
          <a:xfrm>
            <a:off x="2184463" y="5533665"/>
            <a:ext cx="483658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The theoretical construct for this is a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860CFF-F1CC-4F4D-A712-EB00EA780923}"/>
              </a:ext>
            </a:extLst>
          </p:cNvPr>
          <p:cNvSpPr/>
          <p:nvPr/>
        </p:nvSpPr>
        <p:spPr>
          <a:xfrm>
            <a:off x="7021043" y="5366274"/>
            <a:ext cx="2452350" cy="8679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800" b="1" dirty="0">
                <a:solidFill>
                  <a:srgbClr val="000000"/>
                </a:solidFill>
                <a:latin typeface="Arial" pitchFamily="34" charset="0"/>
              </a:rPr>
              <a:t>Transduction Grammar</a:t>
            </a:r>
            <a:endParaRPr lang="en-CA" sz="28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55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328622" y="3217464"/>
            <a:ext cx="7815556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 eaLnBrk="0" fontAlgn="base" hangingPunct="0">
              <a:spcBef>
                <a:spcPct val="96000"/>
              </a:spcBef>
              <a:spcAft>
                <a:spcPct val="0"/>
              </a:spcAft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Transduction Grammars</a:t>
            </a:r>
          </a:p>
        </p:txBody>
      </p:sp>
    </p:spTree>
    <p:extLst>
      <p:ext uri="{BB962C8B-B14F-4D97-AF65-F5344CB8AC3E}">
        <p14:creationId xmlns:p14="http://schemas.microsoft.com/office/powerpoint/2010/main" val="2816683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826C8-B559-4EB9-856A-19ED8E8D7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Transduction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0AC1C-E38D-4579-A602-FAAFBF05D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295400"/>
            <a:ext cx="7772400" cy="48077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Notations within transduction grammars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DC8F95-7A58-47FE-8D34-07D89091EA2F}"/>
              </a:ext>
            </a:extLst>
          </p:cNvPr>
          <p:cNvSpPr txBox="1">
            <a:spLocks/>
          </p:cNvSpPr>
          <p:nvPr/>
        </p:nvSpPr>
        <p:spPr bwMode="auto">
          <a:xfrm>
            <a:off x="3048000" y="1801964"/>
            <a:ext cx="4203074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</a:pPr>
            <a:r>
              <a:rPr lang="en-CA" kern="0" dirty="0">
                <a:solidFill>
                  <a:srgbClr val="000000"/>
                </a:solidFill>
                <a:latin typeface="Arial"/>
              </a:rPr>
              <a:t>1. </a:t>
            </a:r>
            <a:r>
              <a:rPr lang="en-CA" kern="0" dirty="0">
                <a:solidFill>
                  <a:srgbClr val="FF0000"/>
                </a:solidFill>
                <a:latin typeface="Arial"/>
              </a:rPr>
              <a:t>Boolean expressions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B1E42-43C2-4124-893B-A10413C21F3C}"/>
              </a:ext>
            </a:extLst>
          </p:cNvPr>
          <p:cNvSpPr/>
          <p:nvPr/>
        </p:nvSpPr>
        <p:spPr>
          <a:xfrm>
            <a:off x="2362200" y="3801070"/>
            <a:ext cx="7932458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A </a:t>
            </a:r>
            <a:r>
              <a:rPr lang="en-CA" sz="2000" b="1" dirty="0" err="1">
                <a:solidFill>
                  <a:srgbClr val="FF0000"/>
                </a:solidFill>
                <a:latin typeface="Arial" pitchFamily="34" charset="0"/>
              </a:rPr>
              <a:t>boolean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 expression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is an arithmetic expression encompassing </a:t>
            </a:r>
            <a:r>
              <a:rPr lang="en-CA" sz="2000" b="1" dirty="0" err="1">
                <a:solidFill>
                  <a:srgbClr val="181BE5"/>
                </a:solidFill>
                <a:latin typeface="Arial" pitchFamily="34" charset="0"/>
              </a:rPr>
              <a:t>boolean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 operators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&amp;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(and), 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|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(or),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 -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(minus) including 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parentheses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(or brackets). 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9614C20-30F3-4D90-9EF7-578970F9EE4B}"/>
              </a:ext>
            </a:extLst>
          </p:cNvPr>
          <p:cNvSpPr txBox="1">
            <a:spLocks/>
          </p:cNvSpPr>
          <p:nvPr/>
        </p:nvSpPr>
        <p:spPr bwMode="auto">
          <a:xfrm>
            <a:off x="3048000" y="2268857"/>
            <a:ext cx="4122924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</a:pPr>
            <a:r>
              <a:rPr lang="en-CA" kern="0" dirty="0">
                <a:solidFill>
                  <a:srgbClr val="000000"/>
                </a:solidFill>
                <a:latin typeface="Arial"/>
              </a:rPr>
              <a:t>2. </a:t>
            </a:r>
            <a:r>
              <a:rPr lang="en-CA" kern="0" dirty="0">
                <a:solidFill>
                  <a:srgbClr val="FF0000"/>
                </a:solidFill>
                <a:latin typeface="Arial"/>
              </a:rPr>
              <a:t>Regular expressions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72091-0B2C-483E-AECB-B1C61F849380}"/>
              </a:ext>
            </a:extLst>
          </p:cNvPr>
          <p:cNvSpPr/>
          <p:nvPr/>
        </p:nvSpPr>
        <p:spPr>
          <a:xfrm>
            <a:off x="2362200" y="4774528"/>
            <a:ext cx="7932458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A regular expression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is an arithmetic expression encompassing </a:t>
            </a:r>
            <a:r>
              <a:rPr lang="en-CA" sz="2000" b="1" dirty="0" err="1">
                <a:solidFill>
                  <a:srgbClr val="000000"/>
                </a:solidFill>
                <a:latin typeface="Arial" pitchFamily="34" charset="0"/>
              </a:rPr>
              <a:t>boolean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operators and also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regular operators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* (zero or more), + (one or more), ? (zero or one) including parentheses (or brackets). 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AE11E8-F364-4536-8FC6-034AABCD24C1}"/>
              </a:ext>
            </a:extLst>
          </p:cNvPr>
          <p:cNvSpPr txBox="1">
            <a:spLocks/>
          </p:cNvSpPr>
          <p:nvPr/>
        </p:nvSpPr>
        <p:spPr bwMode="auto">
          <a:xfrm>
            <a:off x="3048000" y="2704465"/>
            <a:ext cx="559929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</a:pPr>
            <a:r>
              <a:rPr lang="en-CA" kern="0" dirty="0">
                <a:solidFill>
                  <a:srgbClr val="000000"/>
                </a:solidFill>
                <a:latin typeface="Arial"/>
              </a:rPr>
              <a:t>3. Ability to represent </a:t>
            </a:r>
            <a:r>
              <a:rPr lang="en-CA" kern="0" dirty="0">
                <a:solidFill>
                  <a:srgbClr val="FF0000"/>
                </a:solidFill>
                <a:latin typeface="Arial"/>
              </a:rPr>
              <a:t>recursion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BCAB010-827E-40A4-B4F3-FCBF373AA066}"/>
              </a:ext>
            </a:extLst>
          </p:cNvPr>
          <p:cNvSpPr txBox="1">
            <a:spLocks/>
          </p:cNvSpPr>
          <p:nvPr/>
        </p:nvSpPr>
        <p:spPr bwMode="auto">
          <a:xfrm>
            <a:off x="3048001" y="3206115"/>
            <a:ext cx="7235955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</a:pPr>
            <a:r>
              <a:rPr lang="en-CA" kern="0" dirty="0">
                <a:solidFill>
                  <a:srgbClr val="000000"/>
                </a:solidFill>
                <a:latin typeface="Arial"/>
              </a:rPr>
              <a:t>4. Ability to describe the </a:t>
            </a:r>
            <a:r>
              <a:rPr lang="en-CA" kern="0" dirty="0">
                <a:solidFill>
                  <a:srgbClr val="FF0000"/>
                </a:solidFill>
                <a:latin typeface="Arial"/>
              </a:rPr>
              <a:t>building of trees</a:t>
            </a:r>
          </a:p>
        </p:txBody>
      </p:sp>
    </p:spTree>
    <p:extLst>
      <p:ext uri="{BB962C8B-B14F-4D97-AF65-F5344CB8AC3E}">
        <p14:creationId xmlns:p14="http://schemas.microsoft.com/office/powerpoint/2010/main" val="94215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An Example Scanner Transduction Grammar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1959291" y="2590800"/>
            <a:ext cx="8502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 err="1">
                <a:solidFill>
                  <a:srgbClr val="000000"/>
                </a:solidFill>
                <a:latin typeface="Arial" pitchFamily="34" charset="0"/>
              </a:rPr>
              <a:t>anInteger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($0 | $1 | $2 | $3 | $4 | $5 | $6 | $7 | $8 | $9) +  "Integer"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C076F0-31DB-4DAD-9E7E-9FCD0D7E5038}"/>
              </a:ext>
            </a:extLst>
          </p:cNvPr>
          <p:cNvSpPr/>
          <p:nvPr/>
        </p:nvSpPr>
        <p:spPr>
          <a:xfrm>
            <a:off x="1959289" y="3429000"/>
            <a:ext cx="3658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 err="1">
                <a:solidFill>
                  <a:srgbClr val="000000"/>
                </a:solidFill>
                <a:latin typeface="Arial" pitchFamily="34" charset="0"/>
              </a:rPr>
              <a:t>anOperator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$+  "Plus"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BB496CD-17FC-435A-B081-2F9482C63911}"/>
              </a:ext>
            </a:extLst>
          </p:cNvPr>
          <p:cNvGrpSpPr/>
          <p:nvPr/>
        </p:nvGrpSpPr>
        <p:grpSpPr>
          <a:xfrm>
            <a:off x="1922528" y="3176541"/>
            <a:ext cx="3515706" cy="2510247"/>
            <a:chOff x="203200" y="2944112"/>
            <a:chExt cx="3515706" cy="251024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C29B7F-7DF1-40E6-AC5F-5300AE1CC377}"/>
                </a:ext>
              </a:extLst>
            </p:cNvPr>
            <p:cNvSpPr/>
            <p:nvPr/>
          </p:nvSpPr>
          <p:spPr>
            <a:xfrm>
              <a:off x="203200" y="5085026"/>
              <a:ext cx="351570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tokens we want to describe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14CA27C-44D0-4A96-A4B6-9E1525670917}"/>
                </a:ext>
              </a:extLst>
            </p:cNvPr>
            <p:cNvGrpSpPr/>
            <p:nvPr/>
          </p:nvGrpSpPr>
          <p:grpSpPr>
            <a:xfrm>
              <a:off x="751156" y="2944112"/>
              <a:ext cx="1209897" cy="2140914"/>
              <a:chOff x="751156" y="2944112"/>
              <a:chExt cx="1209897" cy="2140914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F7523555-B5F6-40E5-957C-CB21231721D1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 bwMode="auto">
              <a:xfrm flipH="1" flipV="1">
                <a:off x="751156" y="3565903"/>
                <a:ext cx="1209897" cy="1519123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EF00BF68-FB7D-44D0-B573-B2DB35F3A911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 bwMode="auto">
              <a:xfrm flipH="1" flipV="1">
                <a:off x="1193805" y="2944112"/>
                <a:ext cx="767248" cy="2140914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FE31CC6-C3A7-4864-8FCD-4BD4DDC6AC0A}"/>
              </a:ext>
            </a:extLst>
          </p:cNvPr>
          <p:cNvGrpSpPr/>
          <p:nvPr/>
        </p:nvGrpSpPr>
        <p:grpSpPr>
          <a:xfrm>
            <a:off x="3788476" y="3176542"/>
            <a:ext cx="6553318" cy="2510246"/>
            <a:chOff x="2264476" y="3176542"/>
            <a:chExt cx="6553318" cy="251024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7564D0C-EE2B-4BD3-95DC-78A5BA9B381D}"/>
                </a:ext>
              </a:extLst>
            </p:cNvPr>
            <p:cNvGrpSpPr/>
            <p:nvPr/>
          </p:nvGrpSpPr>
          <p:grpSpPr>
            <a:xfrm>
              <a:off x="4120674" y="3176542"/>
              <a:ext cx="4697120" cy="2510246"/>
              <a:chOff x="203200" y="2944112"/>
              <a:chExt cx="4697120" cy="251024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7F4B03D-7EB8-4D9E-B24D-5102FE0EDE7E}"/>
                  </a:ext>
                </a:extLst>
              </p:cNvPr>
              <p:cNvSpPr/>
              <p:nvPr/>
            </p:nvSpPr>
            <p:spPr>
              <a:xfrm>
                <a:off x="203200" y="5085026"/>
                <a:ext cx="469712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characters that are part of the tokens</a:t>
                </a: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1203184-BDCB-480F-A382-B56D2CE3AB14}"/>
                  </a:ext>
                </a:extLst>
              </p:cNvPr>
              <p:cNvGrpSpPr/>
              <p:nvPr/>
            </p:nvGrpSpPr>
            <p:grpSpPr>
              <a:xfrm>
                <a:off x="1193812" y="2944112"/>
                <a:ext cx="1357948" cy="2140914"/>
                <a:chOff x="1193812" y="2944112"/>
                <a:chExt cx="1357948" cy="2140914"/>
              </a:xfrm>
            </p:grpSpPr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D8760335-5A5F-43A7-909D-F301395FFD51}"/>
                    </a:ext>
                  </a:extLst>
                </p:cNvPr>
                <p:cNvCxnSpPr>
                  <a:cxnSpLocks/>
                  <a:stCxn id="17" idx="0"/>
                </p:cNvCxnSpPr>
                <p:nvPr/>
              </p:nvCxnSpPr>
              <p:spPr bwMode="auto">
                <a:xfrm flipH="1" flipV="1">
                  <a:off x="2330928" y="2944112"/>
                  <a:ext cx="220832" cy="2140914"/>
                </a:xfrm>
                <a:prstGeom prst="straightConnector1">
                  <a:avLst/>
                </a:prstGeom>
                <a:solidFill>
                  <a:srgbClr val="C0C0C0"/>
                </a:solidFill>
                <a:ln w="5715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BAEF5E00-E045-404F-A22B-EB61A5908D0E}"/>
                    </a:ext>
                  </a:extLst>
                </p:cNvPr>
                <p:cNvCxnSpPr>
                  <a:cxnSpLocks/>
                  <a:stCxn id="17" idx="0"/>
                </p:cNvCxnSpPr>
                <p:nvPr/>
              </p:nvCxnSpPr>
              <p:spPr bwMode="auto">
                <a:xfrm flipH="1" flipV="1">
                  <a:off x="1193812" y="2944112"/>
                  <a:ext cx="1357948" cy="2140914"/>
                </a:xfrm>
                <a:prstGeom prst="straightConnector1">
                  <a:avLst/>
                </a:prstGeom>
                <a:solidFill>
                  <a:srgbClr val="C0C0C0"/>
                </a:solidFill>
                <a:ln w="5715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</p:grpSp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72194F6-7C31-4955-AE93-51F5DD7C2916}"/>
                </a:ext>
              </a:extLst>
            </p:cNvPr>
            <p:cNvCxnSpPr>
              <a:cxnSpLocks/>
              <a:stCxn id="17" idx="0"/>
              <a:endCxn id="7" idx="2"/>
            </p:cNvCxnSpPr>
            <p:nvPr/>
          </p:nvCxnSpPr>
          <p:spPr bwMode="auto">
            <a:xfrm flipH="1" flipV="1">
              <a:off x="2264476" y="3798332"/>
              <a:ext cx="4204758" cy="1519124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C18BBE1-31B3-4B86-BC71-AF0D43BB82C3}"/>
              </a:ext>
            </a:extLst>
          </p:cNvPr>
          <p:cNvGrpSpPr/>
          <p:nvPr/>
        </p:nvGrpSpPr>
        <p:grpSpPr>
          <a:xfrm>
            <a:off x="5723515" y="2960132"/>
            <a:ext cx="4841390" cy="2726656"/>
            <a:chOff x="203200" y="2727702"/>
            <a:chExt cx="4841390" cy="272665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A8D8A44-A393-4902-BC1D-B88A80024895}"/>
                </a:ext>
              </a:extLst>
            </p:cNvPr>
            <p:cNvSpPr/>
            <p:nvPr/>
          </p:nvSpPr>
          <p:spPr>
            <a:xfrm>
              <a:off x="203200" y="5085026"/>
              <a:ext cx="484139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regular operator meaning one or more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FDB0389-9646-4122-8706-12D86B331194}"/>
                </a:ext>
              </a:extLst>
            </p:cNvPr>
            <p:cNvCxnSpPr>
              <a:cxnSpLocks/>
              <a:stCxn id="27" idx="0"/>
            </p:cNvCxnSpPr>
            <p:nvPr/>
          </p:nvCxnSpPr>
          <p:spPr bwMode="auto">
            <a:xfrm flipV="1">
              <a:off x="2623895" y="2727702"/>
              <a:ext cx="390190" cy="2357324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3CCEAC-DEE2-4007-8C9E-B5E5447A46F2}"/>
              </a:ext>
            </a:extLst>
          </p:cNvPr>
          <p:cNvGrpSpPr/>
          <p:nvPr/>
        </p:nvGrpSpPr>
        <p:grpSpPr>
          <a:xfrm>
            <a:off x="3144550" y="2992025"/>
            <a:ext cx="5055124" cy="2694762"/>
            <a:chOff x="203200" y="2847264"/>
            <a:chExt cx="5055124" cy="259317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BA7540A-92B4-47BD-88F4-012EB02C3745}"/>
                </a:ext>
              </a:extLst>
            </p:cNvPr>
            <p:cNvSpPr/>
            <p:nvPr/>
          </p:nvSpPr>
          <p:spPr>
            <a:xfrm>
              <a:off x="203200" y="5085026"/>
              <a:ext cx="1239442" cy="355408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brackets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A1F0F970-7A0F-493A-A8FE-F999F20A26CA}"/>
                </a:ext>
              </a:extLst>
            </p:cNvPr>
            <p:cNvGrpSpPr/>
            <p:nvPr/>
          </p:nvGrpSpPr>
          <p:grpSpPr>
            <a:xfrm>
              <a:off x="714648" y="2847264"/>
              <a:ext cx="4543676" cy="2237762"/>
              <a:chOff x="714648" y="2847264"/>
              <a:chExt cx="4543676" cy="2237762"/>
            </a:xfrm>
          </p:grpSpPr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55148B7C-E43E-4C9F-9F1B-FF382DCA8A33}"/>
                  </a:ext>
                </a:extLst>
              </p:cNvPr>
              <p:cNvCxnSpPr>
                <a:cxnSpLocks/>
                <a:stCxn id="40" idx="0"/>
              </p:cNvCxnSpPr>
              <p:nvPr/>
            </p:nvCxnSpPr>
            <p:spPr bwMode="auto">
              <a:xfrm flipH="1" flipV="1">
                <a:off x="714648" y="2847265"/>
                <a:ext cx="108273" cy="2237761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928596BD-30F1-4020-8EFE-57FE6552EC7F}"/>
                  </a:ext>
                </a:extLst>
              </p:cNvPr>
              <p:cNvCxnSpPr>
                <a:cxnSpLocks/>
                <a:stCxn id="40" idx="0"/>
              </p:cNvCxnSpPr>
              <p:nvPr/>
            </p:nvCxnSpPr>
            <p:spPr bwMode="auto">
              <a:xfrm flipV="1">
                <a:off x="822921" y="2847264"/>
                <a:ext cx="4435403" cy="2237762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F4BBD0-79EA-4C3C-860E-CBCF6D24B4AF}"/>
              </a:ext>
            </a:extLst>
          </p:cNvPr>
          <p:cNvGrpSpPr/>
          <p:nvPr/>
        </p:nvGrpSpPr>
        <p:grpSpPr>
          <a:xfrm>
            <a:off x="4447312" y="2960133"/>
            <a:ext cx="4536819" cy="2726655"/>
            <a:chOff x="-307356" y="3004703"/>
            <a:chExt cx="4536819" cy="272665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843A930-5D8B-4FB8-A5D7-A42EE0BE8A66}"/>
                </a:ext>
              </a:extLst>
            </p:cNvPr>
            <p:cNvSpPr/>
            <p:nvPr/>
          </p:nvSpPr>
          <p:spPr>
            <a:xfrm>
              <a:off x="-307356" y="5085026"/>
              <a:ext cx="4536819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 </a:t>
              </a: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indicates a token is to be created</a:t>
              </a:r>
              <a:b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with it's name on the right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767FA10-65EE-4405-A41E-B5F3EA22CC9E}"/>
                </a:ext>
              </a:extLst>
            </p:cNvPr>
            <p:cNvGrpSpPr/>
            <p:nvPr/>
          </p:nvGrpSpPr>
          <p:grpSpPr>
            <a:xfrm>
              <a:off x="-247532" y="3004703"/>
              <a:ext cx="4315092" cy="2080323"/>
              <a:chOff x="-247532" y="3004703"/>
              <a:chExt cx="4315092" cy="2080323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DF54AB06-A7AD-41DE-8395-5F23386899D7}"/>
                  </a:ext>
                </a:extLst>
              </p:cNvPr>
              <p:cNvCxnSpPr>
                <a:cxnSpLocks/>
                <a:stCxn id="50" idx="0"/>
              </p:cNvCxnSpPr>
              <p:nvPr/>
            </p:nvCxnSpPr>
            <p:spPr bwMode="auto">
              <a:xfrm flipV="1">
                <a:off x="1961054" y="3004703"/>
                <a:ext cx="2106506" cy="2080323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276CB085-7229-4C18-BD08-33483FD1EA73}"/>
                  </a:ext>
                </a:extLst>
              </p:cNvPr>
              <p:cNvCxnSpPr>
                <a:cxnSpLocks/>
                <a:stCxn id="50" idx="0"/>
              </p:cNvCxnSpPr>
              <p:nvPr/>
            </p:nvCxnSpPr>
            <p:spPr bwMode="auto">
              <a:xfrm flipH="1" flipV="1">
                <a:off x="-247532" y="3811011"/>
                <a:ext cx="2208586" cy="1274015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94351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An Example Parser Transduction Grammar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2483187" y="1489122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BB496CD-17FC-435A-B081-2F9482C63911}"/>
              </a:ext>
            </a:extLst>
          </p:cNvPr>
          <p:cNvGrpSpPr/>
          <p:nvPr/>
        </p:nvGrpSpPr>
        <p:grpSpPr>
          <a:xfrm>
            <a:off x="3919799" y="2503227"/>
            <a:ext cx="6418745" cy="2510193"/>
            <a:chOff x="203200" y="2944166"/>
            <a:chExt cx="6418745" cy="25101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C29B7F-7DF1-40E6-AC5F-5300AE1CC377}"/>
                </a:ext>
              </a:extLst>
            </p:cNvPr>
            <p:cNvSpPr/>
            <p:nvPr/>
          </p:nvSpPr>
          <p:spPr>
            <a:xfrm>
              <a:off x="203200" y="5085026"/>
              <a:ext cx="6418745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Indicates that an Integer should be part of the tree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14CA27C-44D0-4A96-A4B6-9E1525670917}"/>
                </a:ext>
              </a:extLst>
            </p:cNvPr>
            <p:cNvGrpSpPr/>
            <p:nvPr/>
          </p:nvGrpSpPr>
          <p:grpSpPr>
            <a:xfrm>
              <a:off x="1193822" y="2944166"/>
              <a:ext cx="2218751" cy="2140860"/>
              <a:chOff x="1193822" y="2944166"/>
              <a:chExt cx="2218751" cy="214086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F7523555-B5F6-40E5-957C-CB21231721D1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 bwMode="auto">
              <a:xfrm flipH="1" flipV="1">
                <a:off x="2311974" y="3432005"/>
                <a:ext cx="1100599" cy="1653021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EF00BF68-FB7D-44D0-B573-B2DB35F3A911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 bwMode="auto">
              <a:xfrm flipH="1" flipV="1">
                <a:off x="1193822" y="2944166"/>
                <a:ext cx="2218751" cy="2140860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C18BBE1-31B3-4B86-BC71-AF0D43BB82C3}"/>
              </a:ext>
            </a:extLst>
          </p:cNvPr>
          <p:cNvGrpSpPr/>
          <p:nvPr/>
        </p:nvGrpSpPr>
        <p:grpSpPr>
          <a:xfrm>
            <a:off x="4907494" y="2971801"/>
            <a:ext cx="5206875" cy="2572226"/>
            <a:chOff x="-2046516" y="3436130"/>
            <a:chExt cx="5206875" cy="257222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A8D8A44-A393-4902-BC1D-B88A80024895}"/>
                </a:ext>
              </a:extLst>
            </p:cNvPr>
            <p:cNvSpPr/>
            <p:nvPr/>
          </p:nvSpPr>
          <p:spPr>
            <a:xfrm>
              <a:off x="-2046516" y="5085026"/>
              <a:ext cx="5206875" cy="92333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 </a:t>
              </a: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indicates that trees (if they exist) to the left (associated with variables or via node) are to become children of '+' 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FDB0389-9646-4122-8706-12D86B331194}"/>
                </a:ext>
              </a:extLst>
            </p:cNvPr>
            <p:cNvCxnSpPr>
              <a:cxnSpLocks/>
              <a:stCxn id="27" idx="0"/>
            </p:cNvCxnSpPr>
            <p:nvPr/>
          </p:nvCxnSpPr>
          <p:spPr bwMode="auto">
            <a:xfrm flipH="1" flipV="1">
              <a:off x="38240" y="3436130"/>
              <a:ext cx="518682" cy="1648896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07ED3E17-2A14-40F5-840A-8559552DFE72}"/>
              </a:ext>
            </a:extLst>
          </p:cNvPr>
          <p:cNvSpPr/>
          <p:nvPr/>
        </p:nvSpPr>
        <p:spPr>
          <a:xfrm>
            <a:off x="2533165" y="2227202"/>
            <a:ext cx="4979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         | Sum Plus Integer [node]  "+"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B0D6288-2BBD-4AB8-B5DE-7BA5E9C75A0C}"/>
              </a:ext>
            </a:extLst>
          </p:cNvPr>
          <p:cNvGrpSpPr/>
          <p:nvPr/>
        </p:nvGrpSpPr>
        <p:grpSpPr>
          <a:xfrm>
            <a:off x="2419352" y="3081215"/>
            <a:ext cx="3143249" cy="1957213"/>
            <a:chOff x="203200" y="3497144"/>
            <a:chExt cx="3143249" cy="1957213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169A0AA-6398-414F-8DD9-8072079B0E1D}"/>
                </a:ext>
              </a:extLst>
            </p:cNvPr>
            <p:cNvSpPr/>
            <p:nvPr/>
          </p:nvSpPr>
          <p:spPr>
            <a:xfrm>
              <a:off x="203200" y="5085025"/>
              <a:ext cx="3143249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| </a:t>
              </a: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indicates an alternative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C83A250-8AE0-4356-BB4C-AD88095A2424}"/>
                </a:ext>
              </a:extLst>
            </p:cNvPr>
            <p:cNvCxnSpPr>
              <a:cxnSpLocks/>
              <a:stCxn id="44" idx="0"/>
            </p:cNvCxnSpPr>
            <p:nvPr/>
          </p:nvCxnSpPr>
          <p:spPr bwMode="auto">
            <a:xfrm flipH="1" flipV="1">
              <a:off x="1208980" y="3497144"/>
              <a:ext cx="565845" cy="1587881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3CCEAC-DEE2-4007-8C9E-B5E5447A46F2}"/>
              </a:ext>
            </a:extLst>
          </p:cNvPr>
          <p:cNvGrpSpPr/>
          <p:nvPr/>
        </p:nvGrpSpPr>
        <p:grpSpPr>
          <a:xfrm>
            <a:off x="1922528" y="1806735"/>
            <a:ext cx="8212072" cy="2215654"/>
            <a:chOff x="-953681" y="3258540"/>
            <a:chExt cx="8212072" cy="213212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BA7540A-92B4-47BD-88F4-012EB02C3745}"/>
                </a:ext>
              </a:extLst>
            </p:cNvPr>
            <p:cNvSpPr/>
            <p:nvPr/>
          </p:nvSpPr>
          <p:spPr>
            <a:xfrm>
              <a:off x="-953681" y="5035256"/>
              <a:ext cx="8212072" cy="35540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Variables that can be used recursively (</a:t>
              </a: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</a:t>
              </a: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 indicates it's definition)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A1F0F970-7A0F-493A-A8FE-F999F20A26CA}"/>
                </a:ext>
              </a:extLst>
            </p:cNvPr>
            <p:cNvGrpSpPr/>
            <p:nvPr/>
          </p:nvGrpSpPr>
          <p:grpSpPr>
            <a:xfrm>
              <a:off x="18199" y="3258540"/>
              <a:ext cx="664147" cy="1825439"/>
              <a:chOff x="18199" y="3258540"/>
              <a:chExt cx="664147" cy="1825439"/>
            </a:xfrm>
          </p:grpSpPr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55148B7C-E43E-4C9F-9F1B-FF382DCA8A3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18199" y="3983602"/>
                <a:ext cx="664147" cy="1051654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928596BD-30F1-4020-8EFE-57FE6552EC7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01823" y="3258540"/>
                <a:ext cx="280523" cy="1825439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6822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3808B-A7A7-4607-89C6-CEBE6CDB2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Abstract Syntax Tree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65C028-8D75-4BEF-8DF1-31D43812AFBE}"/>
              </a:ext>
            </a:extLst>
          </p:cNvPr>
          <p:cNvSpPr/>
          <p:nvPr/>
        </p:nvSpPr>
        <p:spPr>
          <a:xfrm>
            <a:off x="1727201" y="1425575"/>
            <a:ext cx="7092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Statement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if ( Expression ) '{' </a:t>
            </a:r>
            <a:r>
              <a:rPr lang="en-CA" sz="2000" b="1" dirty="0" err="1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StatementList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'}'  "if"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F37E6B-F1D8-4A02-9540-3D14DE5110F1}"/>
              </a:ext>
            </a:extLst>
          </p:cNvPr>
          <p:cNvSpPr/>
          <p:nvPr/>
        </p:nvSpPr>
        <p:spPr>
          <a:xfrm>
            <a:off x="2565401" y="3178175"/>
            <a:ext cx="3172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if ( a &gt; b *c ) { S</a:t>
            </a:r>
            <a:r>
              <a:rPr lang="en-CA" sz="2000" b="1" baseline="-25000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1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;S</a:t>
            </a:r>
            <a:r>
              <a:rPr lang="en-CA" sz="2000" b="1" baseline="-25000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2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; S</a:t>
            </a:r>
            <a:r>
              <a:rPr lang="en-CA" sz="2000" b="1" baseline="-25000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3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;};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8EACC9-C60C-4679-B6F0-12E9D21D3D36}"/>
              </a:ext>
            </a:extLst>
          </p:cNvPr>
          <p:cNvSpPr/>
          <p:nvPr/>
        </p:nvSpPr>
        <p:spPr>
          <a:xfrm>
            <a:off x="1727201" y="2560565"/>
            <a:ext cx="218040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Concrete syntax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C9C4E2-B667-4BCC-B6BF-3C61887D7596}"/>
              </a:ext>
            </a:extLst>
          </p:cNvPr>
          <p:cNvSpPr/>
          <p:nvPr/>
        </p:nvSpPr>
        <p:spPr>
          <a:xfrm>
            <a:off x="1727201" y="4012023"/>
            <a:ext cx="299152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Abstract syntax syntax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31BA07-2A98-4D85-AD86-B0E14F1383C3}"/>
              </a:ext>
            </a:extLst>
          </p:cNvPr>
          <p:cNvSpPr/>
          <p:nvPr/>
        </p:nvSpPr>
        <p:spPr>
          <a:xfrm>
            <a:off x="2022194" y="4443566"/>
            <a:ext cx="4273014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The structure of the tree reflects the structure of the program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37F894D-6AC3-49F3-8750-A73CC9AC8DD8}"/>
              </a:ext>
            </a:extLst>
          </p:cNvPr>
          <p:cNvSpPr/>
          <p:nvPr/>
        </p:nvSpPr>
        <p:spPr>
          <a:xfrm>
            <a:off x="2053240" y="5320348"/>
            <a:ext cx="4273014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Unlimited number of children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544CDD-2DC0-4C18-9FDB-5E56E3D27CE2}"/>
              </a:ext>
            </a:extLst>
          </p:cNvPr>
          <p:cNvSpPr/>
          <p:nvPr/>
        </p:nvSpPr>
        <p:spPr>
          <a:xfrm>
            <a:off x="2015224" y="5963133"/>
            <a:ext cx="4273014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Precedence built-in to the tree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0D7FED-0CB4-4624-B648-4CB73C25D9C4}"/>
              </a:ext>
            </a:extLst>
          </p:cNvPr>
          <p:cNvSpPr/>
          <p:nvPr/>
        </p:nvSpPr>
        <p:spPr>
          <a:xfrm>
            <a:off x="1727201" y="1876711"/>
            <a:ext cx="4900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 err="1">
                <a:solidFill>
                  <a:srgbClr val="000000"/>
                </a:solidFill>
                <a:latin typeface="Arial" pitchFamily="34" charset="0"/>
              </a:rPr>
              <a:t>StatementList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Statement*   "list"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EBBA32-EBD1-40D0-AE22-8F798A0C7290}"/>
              </a:ext>
            </a:extLst>
          </p:cNvPr>
          <p:cNvGrpSpPr/>
          <p:nvPr/>
        </p:nvGrpSpPr>
        <p:grpSpPr>
          <a:xfrm>
            <a:off x="6475588" y="3495495"/>
            <a:ext cx="4588362" cy="2856020"/>
            <a:chOff x="6475588" y="3495495"/>
            <a:chExt cx="4588362" cy="285602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AC7CD0A7-07EC-42B5-8558-3952A6142C32}"/>
                </a:ext>
              </a:extLst>
            </p:cNvPr>
            <p:cNvSpPr/>
            <p:nvPr/>
          </p:nvSpPr>
          <p:spPr bwMode="auto">
            <a:xfrm>
              <a:off x="8800642" y="5608677"/>
              <a:ext cx="588941" cy="565666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endParaRPr lang="en-CA" sz="1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E94540-AC4A-477A-BA0C-7DBC271BDD5B}"/>
                </a:ext>
              </a:extLst>
            </p:cNvPr>
            <p:cNvSpPr/>
            <p:nvPr/>
          </p:nvSpPr>
          <p:spPr>
            <a:xfrm>
              <a:off x="9184383" y="4516927"/>
              <a:ext cx="553357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list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C39B9AF-D73E-4288-8DCD-89832DE89E2D}"/>
                </a:ext>
              </a:extLst>
            </p:cNvPr>
            <p:cNvSpPr/>
            <p:nvPr/>
          </p:nvSpPr>
          <p:spPr>
            <a:xfrm>
              <a:off x="6943901" y="4490449"/>
              <a:ext cx="34015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&gt;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5182C16-CBF9-468B-B39C-1404DAC0431E}"/>
                </a:ext>
              </a:extLst>
            </p:cNvPr>
            <p:cNvSpPr/>
            <p:nvPr/>
          </p:nvSpPr>
          <p:spPr>
            <a:xfrm>
              <a:off x="6475588" y="5208515"/>
              <a:ext cx="34015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a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C7EC30C-C1D3-4741-9DD6-E972386AA69D}"/>
                </a:ext>
              </a:extLst>
            </p:cNvPr>
            <p:cNvSpPr/>
            <p:nvPr/>
          </p:nvSpPr>
          <p:spPr>
            <a:xfrm>
              <a:off x="8900720" y="5805011"/>
              <a:ext cx="450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S</a:t>
              </a:r>
              <a:r>
                <a:rPr lang="en-CA" sz="2000" b="1" baseline="-25000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1</a:t>
              </a:r>
              <a:endParaRPr lang="en-CA" sz="2000" b="1" baseline="-25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3674C5E-43A5-4A32-A6E3-73E1D3678DD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284059" y="3935195"/>
              <a:ext cx="1340354" cy="555254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7F140BC-943D-42E9-B3AA-AEF1D7798D6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073723" y="5065091"/>
              <a:ext cx="314278" cy="541297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3F9A81A-1F14-439A-89D4-6AB0F46835C3}"/>
                </a:ext>
              </a:extLst>
            </p:cNvPr>
            <p:cNvSpPr/>
            <p:nvPr/>
          </p:nvSpPr>
          <p:spPr bwMode="auto">
            <a:xfrm>
              <a:off x="9616152" y="5608677"/>
              <a:ext cx="588941" cy="565666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endParaRPr lang="en-CA" sz="1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8109A4F-82CD-4C03-9BC5-23527ACEE7D8}"/>
                </a:ext>
              </a:extLst>
            </p:cNvPr>
            <p:cNvSpPr/>
            <p:nvPr/>
          </p:nvSpPr>
          <p:spPr>
            <a:xfrm>
              <a:off x="9716230" y="5805011"/>
              <a:ext cx="450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S</a:t>
              </a:r>
              <a:r>
                <a:rPr lang="en-CA" sz="2000" b="1" baseline="-25000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2</a:t>
              </a:r>
              <a:endParaRPr lang="en-CA" sz="2000" b="1" baseline="-25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554CD28-F184-4ABC-9DA0-7EDE69F507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388001" y="5065091"/>
              <a:ext cx="501232" cy="541297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23B11A-A9D4-4650-BD83-81AEB402E319}"/>
                </a:ext>
              </a:extLst>
            </p:cNvPr>
            <p:cNvSpPr/>
            <p:nvPr/>
          </p:nvSpPr>
          <p:spPr bwMode="auto">
            <a:xfrm>
              <a:off x="10475009" y="5589627"/>
              <a:ext cx="588941" cy="565666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endParaRPr lang="en-CA" sz="1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709746A-99FC-4216-B1FE-A843CB8DF7F2}"/>
                </a:ext>
              </a:extLst>
            </p:cNvPr>
            <p:cNvSpPr/>
            <p:nvPr/>
          </p:nvSpPr>
          <p:spPr>
            <a:xfrm>
              <a:off x="10575087" y="5785961"/>
              <a:ext cx="450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S</a:t>
              </a:r>
              <a:r>
                <a:rPr lang="en-CA" sz="2000" b="1" baseline="-25000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3</a:t>
              </a:r>
              <a:endParaRPr lang="en-CA" sz="2000" b="1" baseline="-25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0AA1631-CD44-48ED-97B0-5F7DE1A083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403649" y="5089897"/>
              <a:ext cx="1344441" cy="497441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DA7A74E-5704-49D4-8EAD-E8C84F72D505}"/>
                </a:ext>
              </a:extLst>
            </p:cNvPr>
            <p:cNvCxnSpPr/>
            <p:nvPr/>
          </p:nvCxnSpPr>
          <p:spPr bwMode="auto">
            <a:xfrm flipH="1">
              <a:off x="6674111" y="4870305"/>
              <a:ext cx="364692" cy="364754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2C0A71E-0A91-4663-B9E7-C4F3C29F9A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4065" y="4870305"/>
              <a:ext cx="364692" cy="364754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DF71A65-F2E5-40D4-A4FE-3160A34BF212}"/>
                </a:ext>
              </a:extLst>
            </p:cNvPr>
            <p:cNvSpPr/>
            <p:nvPr/>
          </p:nvSpPr>
          <p:spPr>
            <a:xfrm>
              <a:off x="7448413" y="5245067"/>
              <a:ext cx="28405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*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832E0DE-087A-4A41-8EEF-D228BA3F1037}"/>
                </a:ext>
              </a:extLst>
            </p:cNvPr>
            <p:cNvSpPr/>
            <p:nvPr/>
          </p:nvSpPr>
          <p:spPr>
            <a:xfrm>
              <a:off x="6980100" y="5963133"/>
              <a:ext cx="34015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b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583E95F-6E59-4681-8B0F-34A5551E6C3E}"/>
                </a:ext>
              </a:extLst>
            </p:cNvPr>
            <p:cNvSpPr/>
            <p:nvPr/>
          </p:nvSpPr>
          <p:spPr>
            <a:xfrm>
              <a:off x="7832155" y="5982183"/>
              <a:ext cx="34015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c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C1DE8CE-CA15-4833-A454-7A39E8411714}"/>
                </a:ext>
              </a:extLst>
            </p:cNvPr>
            <p:cNvCxnSpPr/>
            <p:nvPr/>
          </p:nvCxnSpPr>
          <p:spPr bwMode="auto">
            <a:xfrm flipH="1">
              <a:off x="7178623" y="5624923"/>
              <a:ext cx="364692" cy="364754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2FA0CD2-C42C-4103-B56D-7A6BED541F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58577" y="5624923"/>
              <a:ext cx="364692" cy="364754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C9E54ED-19C5-49D4-A123-FD9E315DCE6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624413" y="3955408"/>
              <a:ext cx="559970" cy="425947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0621FA1-8537-4595-AF8F-48294345E8F5}"/>
                </a:ext>
              </a:extLst>
            </p:cNvPr>
            <p:cNvSpPr/>
            <p:nvPr/>
          </p:nvSpPr>
          <p:spPr>
            <a:xfrm>
              <a:off x="8347363" y="3495495"/>
              <a:ext cx="34015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  <a:sym typeface="Symbol" panose="05050102010706020507" pitchFamily="18" charset="2"/>
                </a:rPr>
                <a:t>if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303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29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655CD9E-22A2-4903-9948-2DBB0FE35644}"/>
              </a:ext>
            </a:extLst>
          </p:cNvPr>
          <p:cNvSpPr/>
          <p:nvPr/>
        </p:nvSpPr>
        <p:spPr>
          <a:xfrm>
            <a:off x="7317932" y="3989936"/>
            <a:ext cx="2784523" cy="646331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But first a word about notation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504BD1-8732-4CC2-ABBE-8232B53A87B0}"/>
              </a:ext>
            </a:extLst>
          </p:cNvPr>
          <p:cNvSpPr/>
          <p:nvPr/>
        </p:nvSpPr>
        <p:spPr>
          <a:xfrm>
            <a:off x="6855627" y="1686017"/>
            <a:ext cx="367705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A transduction grammar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269876"/>
            <a:ext cx="9962148" cy="694985"/>
          </a:xfrm>
        </p:spPr>
        <p:txBody>
          <a:bodyPr/>
          <a:lstStyle/>
          <a:p>
            <a:r>
              <a:rPr lang="en-CA" dirty="0"/>
              <a:t>How an Abstract Syntax Tree is Built Conceptually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2483187" y="1489122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ED3E17-2A14-40F5-840A-8559552DFE72}"/>
              </a:ext>
            </a:extLst>
          </p:cNvPr>
          <p:cNvSpPr/>
          <p:nvPr/>
        </p:nvSpPr>
        <p:spPr>
          <a:xfrm>
            <a:off x="2533165" y="2227202"/>
            <a:ext cx="4979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         | Sum Plus Integer [node]  "+"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8B64E75-D9C0-4507-B8F7-0F9C964BC54B}"/>
              </a:ext>
            </a:extLst>
          </p:cNvPr>
          <p:cNvGrpSpPr/>
          <p:nvPr/>
        </p:nvGrpSpPr>
        <p:grpSpPr>
          <a:xfrm>
            <a:off x="5620834" y="3520904"/>
            <a:ext cx="2703842" cy="1249805"/>
            <a:chOff x="127267" y="5085026"/>
            <a:chExt cx="2703842" cy="124980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458BB93-9154-4E1F-B0E1-BB7149F451C0}"/>
                </a:ext>
              </a:extLst>
            </p:cNvPr>
            <p:cNvSpPr/>
            <p:nvPr/>
          </p:nvSpPr>
          <p:spPr>
            <a:xfrm>
              <a:off x="127267" y="5085026"/>
              <a:ext cx="270384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marL="342900" indent="-3429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CA" sz="2000" b="1" kern="0" dirty="0">
                  <a:solidFill>
                    <a:srgbClr val="000000"/>
                  </a:solidFill>
                  <a:latin typeface="Arial" pitchFamily="34" charset="0"/>
                </a:rPr>
                <a:t>Token (Integer, "10")  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9DD9117-D513-4667-AD2B-7CF77F17EA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71712" y="5454358"/>
              <a:ext cx="32909" cy="880473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D1AECCA-E283-46CE-A30C-AC386AE39850}"/>
              </a:ext>
            </a:extLst>
          </p:cNvPr>
          <p:cNvGrpSpPr/>
          <p:nvPr/>
        </p:nvGrpSpPr>
        <p:grpSpPr>
          <a:xfrm>
            <a:off x="4832248" y="3584565"/>
            <a:ext cx="2703842" cy="1229455"/>
            <a:chOff x="127267" y="5085026"/>
            <a:chExt cx="2703842" cy="122945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0996314-FF16-4864-A844-E4D791DF257F}"/>
                </a:ext>
              </a:extLst>
            </p:cNvPr>
            <p:cNvSpPr/>
            <p:nvPr/>
          </p:nvSpPr>
          <p:spPr>
            <a:xfrm>
              <a:off x="127267" y="5085026"/>
              <a:ext cx="270384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marL="342900" indent="-3429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CA" sz="2000" b="1" kern="0" dirty="0">
                  <a:solidFill>
                    <a:srgbClr val="000000"/>
                  </a:solidFill>
                  <a:latin typeface="Arial" pitchFamily="34" charset="0"/>
                </a:rPr>
                <a:t>Token (Plus, "+") 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8FDBC82-A03F-4298-B59A-739344BB00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4621" y="5454358"/>
              <a:ext cx="173605" cy="860123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F285DDA6-D826-41BE-8D2F-B10D313384C3}"/>
              </a:ext>
            </a:extLst>
          </p:cNvPr>
          <p:cNvSpPr/>
          <p:nvPr/>
        </p:nvSpPr>
        <p:spPr>
          <a:xfrm>
            <a:off x="6858009" y="1022001"/>
            <a:ext cx="3677050" cy="13234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We will PICK some part of the transduction grammar.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It will be the cause of what happens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3AB1D0-8D2B-43AE-AC46-E543EEC5AC27}"/>
              </a:ext>
            </a:extLst>
          </p:cNvPr>
          <p:cNvSpPr/>
          <p:nvPr/>
        </p:nvSpPr>
        <p:spPr>
          <a:xfrm>
            <a:off x="6858009" y="1615552"/>
            <a:ext cx="3677050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Prepare for a short demonstration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DB5380-F2BA-4729-A0E4-533A21D5A190}"/>
              </a:ext>
            </a:extLst>
          </p:cNvPr>
          <p:cNvSpPr/>
          <p:nvPr/>
        </p:nvSpPr>
        <p:spPr>
          <a:xfrm>
            <a:off x="2818912" y="4903352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Input For Processing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F3A541C-899D-4781-8C02-5344F3373C48}"/>
              </a:ext>
            </a:extLst>
          </p:cNvPr>
          <p:cNvSpPr/>
          <p:nvPr/>
        </p:nvSpPr>
        <p:spPr>
          <a:xfrm>
            <a:off x="2818912" y="5715000"/>
            <a:ext cx="17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Parallel trees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2BC2C69-B0C6-487B-A7F0-C1230ECB68D9}"/>
              </a:ext>
            </a:extLst>
          </p:cNvPr>
          <p:cNvSpPr/>
          <p:nvPr/>
        </p:nvSpPr>
        <p:spPr>
          <a:xfrm>
            <a:off x="5715027" y="57150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98E2FC-C93A-45B9-93C6-FADC93CF8397}"/>
              </a:ext>
            </a:extLst>
          </p:cNvPr>
          <p:cNvSpPr/>
          <p:nvPr/>
        </p:nvSpPr>
        <p:spPr>
          <a:xfrm>
            <a:off x="6189096" y="57150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315091A-87F6-4C77-8049-CFCC78F61063}"/>
              </a:ext>
            </a:extLst>
          </p:cNvPr>
          <p:cNvSpPr/>
          <p:nvPr/>
        </p:nvSpPr>
        <p:spPr>
          <a:xfrm>
            <a:off x="6752796" y="57150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8B45530-BEA5-4770-A2E4-BD9A461B8B4C}"/>
              </a:ext>
            </a:extLst>
          </p:cNvPr>
          <p:cNvSpPr/>
          <p:nvPr/>
        </p:nvSpPr>
        <p:spPr>
          <a:xfrm>
            <a:off x="7308628" y="57150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94E53DD-87C2-485F-A82D-E01F9E066321}"/>
              </a:ext>
            </a:extLst>
          </p:cNvPr>
          <p:cNvSpPr/>
          <p:nvPr/>
        </p:nvSpPr>
        <p:spPr>
          <a:xfrm>
            <a:off x="7816270" y="57150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BF6AF0E-E05F-4F64-B368-D84C70E7B860}"/>
              </a:ext>
            </a:extLst>
          </p:cNvPr>
          <p:cNvSpPr/>
          <p:nvPr/>
        </p:nvSpPr>
        <p:spPr>
          <a:xfrm>
            <a:off x="5633583" y="4913837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ACBC65F-628A-45A3-B041-0F91EDF9E36D}"/>
              </a:ext>
            </a:extLst>
          </p:cNvPr>
          <p:cNvSpPr/>
          <p:nvPr/>
        </p:nvSpPr>
        <p:spPr>
          <a:xfrm>
            <a:off x="6117277" y="4913837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997B658-7BBB-4972-BFBA-581296C2D02B}"/>
              </a:ext>
            </a:extLst>
          </p:cNvPr>
          <p:cNvSpPr/>
          <p:nvPr/>
        </p:nvSpPr>
        <p:spPr>
          <a:xfrm>
            <a:off x="6601577" y="4913837"/>
            <a:ext cx="47000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366C1D1-C7C8-469E-83C4-8A1EE021E544}"/>
              </a:ext>
            </a:extLst>
          </p:cNvPr>
          <p:cNvSpPr/>
          <p:nvPr/>
        </p:nvSpPr>
        <p:spPr>
          <a:xfrm>
            <a:off x="7229183" y="4913837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63F1F8F-1D52-4884-9A44-8D3A5859FCBC}"/>
              </a:ext>
            </a:extLst>
          </p:cNvPr>
          <p:cNvSpPr/>
          <p:nvPr/>
        </p:nvSpPr>
        <p:spPr>
          <a:xfrm>
            <a:off x="7720535" y="4913837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2AABBC-1316-450F-8E83-524B9F5F5DA9}"/>
              </a:ext>
            </a:extLst>
          </p:cNvPr>
          <p:cNvSpPr/>
          <p:nvPr/>
        </p:nvSpPr>
        <p:spPr>
          <a:xfrm>
            <a:off x="7229184" y="3989936"/>
            <a:ext cx="3003205" cy="646331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To fit on the slide, we'll use short form 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DF29F6-46FB-4105-8100-31F6A457168F}"/>
              </a:ext>
            </a:extLst>
          </p:cNvPr>
          <p:cNvSpPr/>
          <p:nvPr/>
        </p:nvSpPr>
        <p:spPr>
          <a:xfrm>
            <a:off x="7229184" y="4145806"/>
            <a:ext cx="3003205" cy="369332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Or, just +</a:t>
            </a:r>
          </a:p>
        </p:txBody>
      </p:sp>
    </p:spTree>
    <p:extLst>
      <p:ext uri="{BB962C8B-B14F-4D97-AF65-F5344CB8AC3E}">
        <p14:creationId xmlns:p14="http://schemas.microsoft.com/office/powerpoint/2010/main" val="16473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" grpId="0" animBg="1"/>
      <p:bldP spid="46" grpId="0" animBg="1"/>
      <p:bldP spid="46" grpId="1" animBg="1"/>
      <p:bldP spid="47" grpId="0" animBg="1"/>
      <p:bldP spid="47" grpId="1" animBg="1"/>
      <p:bldP spid="25" grpId="0" animBg="1"/>
      <p:bldP spid="25" grpId="1" animBg="1"/>
      <p:bldP spid="28" grpId="0" animBg="1"/>
      <p:bldP spid="2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Processing Order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2483187" y="1143000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ED3E17-2A14-40F5-840A-8559552DFE72}"/>
              </a:ext>
            </a:extLst>
          </p:cNvPr>
          <p:cNvSpPr/>
          <p:nvPr/>
        </p:nvSpPr>
        <p:spPr>
          <a:xfrm>
            <a:off x="2533165" y="1600201"/>
            <a:ext cx="4979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         | Sum Plus Integer [node]  "+"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DB5380-F2BA-4729-A0E4-533A21D5A190}"/>
              </a:ext>
            </a:extLst>
          </p:cNvPr>
          <p:cNvSpPr/>
          <p:nvPr/>
        </p:nvSpPr>
        <p:spPr>
          <a:xfrm>
            <a:off x="3265697" y="2617333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Input For Processing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F3A541C-899D-4781-8C02-5344F3373C48}"/>
              </a:ext>
            </a:extLst>
          </p:cNvPr>
          <p:cNvSpPr/>
          <p:nvPr/>
        </p:nvSpPr>
        <p:spPr>
          <a:xfrm>
            <a:off x="3265697" y="3116603"/>
            <a:ext cx="17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Parallel trees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2BC2C69-B0C6-487B-A7F0-C1230ECB68D9}"/>
              </a:ext>
            </a:extLst>
          </p:cNvPr>
          <p:cNvSpPr/>
          <p:nvPr/>
        </p:nvSpPr>
        <p:spPr>
          <a:xfrm>
            <a:off x="6104662" y="3116603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98E2FC-C93A-45B9-93C6-FADC93CF8397}"/>
              </a:ext>
            </a:extLst>
          </p:cNvPr>
          <p:cNvSpPr/>
          <p:nvPr/>
        </p:nvSpPr>
        <p:spPr>
          <a:xfrm>
            <a:off x="6616831" y="3116603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315091A-87F6-4C77-8049-CFCC78F61063}"/>
              </a:ext>
            </a:extLst>
          </p:cNvPr>
          <p:cNvSpPr/>
          <p:nvPr/>
        </p:nvSpPr>
        <p:spPr>
          <a:xfrm>
            <a:off x="7142431" y="3116603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8B45530-BEA5-4770-A2E4-BD9A461B8B4C}"/>
              </a:ext>
            </a:extLst>
          </p:cNvPr>
          <p:cNvSpPr/>
          <p:nvPr/>
        </p:nvSpPr>
        <p:spPr>
          <a:xfrm>
            <a:off x="7679213" y="3116603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94E53DD-87C2-485F-A82D-E01F9E066321}"/>
              </a:ext>
            </a:extLst>
          </p:cNvPr>
          <p:cNvSpPr/>
          <p:nvPr/>
        </p:nvSpPr>
        <p:spPr>
          <a:xfrm>
            <a:off x="8167805" y="3116603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BF6AF0E-E05F-4F64-B368-D84C70E7B860}"/>
              </a:ext>
            </a:extLst>
          </p:cNvPr>
          <p:cNvSpPr/>
          <p:nvPr/>
        </p:nvSpPr>
        <p:spPr>
          <a:xfrm>
            <a:off x="6014449" y="2627818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ACBC65F-628A-45A3-B041-0F91EDF9E36D}"/>
              </a:ext>
            </a:extLst>
          </p:cNvPr>
          <p:cNvSpPr/>
          <p:nvPr/>
        </p:nvSpPr>
        <p:spPr>
          <a:xfrm>
            <a:off x="6498143" y="2627818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997B658-7BBB-4972-BFBA-581296C2D02B}"/>
              </a:ext>
            </a:extLst>
          </p:cNvPr>
          <p:cNvSpPr/>
          <p:nvPr/>
        </p:nvSpPr>
        <p:spPr>
          <a:xfrm>
            <a:off x="6982443" y="2627818"/>
            <a:ext cx="47000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366C1D1-C7C8-469E-83C4-8A1EE021E544}"/>
              </a:ext>
            </a:extLst>
          </p:cNvPr>
          <p:cNvSpPr/>
          <p:nvPr/>
        </p:nvSpPr>
        <p:spPr>
          <a:xfrm>
            <a:off x="7610049" y="2627818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63F1F8F-1D52-4884-9A44-8D3A5859FCBC}"/>
              </a:ext>
            </a:extLst>
          </p:cNvPr>
          <p:cNvSpPr/>
          <p:nvPr/>
        </p:nvSpPr>
        <p:spPr>
          <a:xfrm>
            <a:off x="8101401" y="2627818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23EE9F-0DB3-4715-83FA-AE2EE6961557}"/>
              </a:ext>
            </a:extLst>
          </p:cNvPr>
          <p:cNvSpPr/>
          <p:nvPr/>
        </p:nvSpPr>
        <p:spPr>
          <a:xfrm>
            <a:off x="2394067" y="3966979"/>
            <a:ext cx="4823376" cy="369332"/>
          </a:xfrm>
          <a:prstGeom prst="rect">
            <a:avLst/>
          </a:prstGeom>
          <a:solidFill>
            <a:srgbClr val="FD6203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For simplicity, we will assume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221EF31-D5D9-420C-BE79-699E897AA4A1}"/>
              </a:ext>
            </a:extLst>
          </p:cNvPr>
          <p:cNvSpPr/>
          <p:nvPr/>
        </p:nvSpPr>
        <p:spPr>
          <a:xfrm>
            <a:off x="3143251" y="4438000"/>
            <a:ext cx="3469219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1. Input is there all at once.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1EF6A0-2DEB-4972-A773-0577FDDACAAC}"/>
              </a:ext>
            </a:extLst>
          </p:cNvPr>
          <p:cNvSpPr/>
          <p:nvPr/>
        </p:nvSpPr>
        <p:spPr>
          <a:xfrm>
            <a:off x="3143250" y="4898607"/>
            <a:ext cx="714330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2. In practice, it's in a file being processed as it comes in.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BDFD99-5788-4610-BFE6-B943CED30348}"/>
              </a:ext>
            </a:extLst>
          </p:cNvPr>
          <p:cNvSpPr/>
          <p:nvPr/>
        </p:nvSpPr>
        <p:spPr>
          <a:xfrm>
            <a:off x="2375018" y="5470948"/>
            <a:ext cx="6348213" cy="369332"/>
          </a:xfrm>
          <a:prstGeom prst="rect">
            <a:avLst/>
          </a:prstGeom>
          <a:solidFill>
            <a:srgbClr val="FD6203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When a change is made to input and parallel trees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B83170-DD46-40D1-9D83-AB5B8C3992A9}"/>
              </a:ext>
            </a:extLst>
          </p:cNvPr>
          <p:cNvSpPr/>
          <p:nvPr/>
        </p:nvSpPr>
        <p:spPr>
          <a:xfrm>
            <a:off x="3124200" y="5941969"/>
            <a:ext cx="459613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1. It doesn't matter which we do first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63C2F8-159E-419B-AA9B-88B28E86F6AA}"/>
              </a:ext>
            </a:extLst>
          </p:cNvPr>
          <p:cNvSpPr/>
          <p:nvPr/>
        </p:nvSpPr>
        <p:spPr>
          <a:xfrm>
            <a:off x="7650145" y="3818892"/>
            <a:ext cx="2792431" cy="5909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3600" b="1" dirty="0">
                <a:solidFill>
                  <a:srgbClr val="FFFFFF"/>
                </a:solidFill>
                <a:latin typeface="Arial" pitchFamily="34" charset="0"/>
              </a:rPr>
              <a:t>Here We Go</a:t>
            </a:r>
          </a:p>
        </p:txBody>
      </p:sp>
    </p:spTree>
    <p:extLst>
      <p:ext uri="{BB962C8B-B14F-4D97-AF65-F5344CB8AC3E}">
        <p14:creationId xmlns:p14="http://schemas.microsoft.com/office/powerpoint/2010/main" val="385439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BE8BA71-0181-4EC8-AAEA-C691BAC64017}"/>
              </a:ext>
            </a:extLst>
          </p:cNvPr>
          <p:cNvSpPr/>
          <p:nvPr/>
        </p:nvSpPr>
        <p:spPr bwMode="auto">
          <a:xfrm>
            <a:off x="6030082" y="4286250"/>
            <a:ext cx="457783" cy="1181100"/>
          </a:xfrm>
          <a:custGeom>
            <a:avLst/>
            <a:gdLst>
              <a:gd name="connsiteX0" fmla="*/ 0 w 457783"/>
              <a:gd name="connsiteY0" fmla="*/ 0 h 1181100"/>
              <a:gd name="connsiteX1" fmla="*/ 457200 w 457783"/>
              <a:gd name="connsiteY1" fmla="*/ 609600 h 1181100"/>
              <a:gd name="connsiteX2" fmla="*/ 76200 w 457783"/>
              <a:gd name="connsiteY2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783" h="1181100">
                <a:moveTo>
                  <a:pt x="0" y="0"/>
                </a:moveTo>
                <a:cubicBezTo>
                  <a:pt x="222250" y="206375"/>
                  <a:pt x="444500" y="412750"/>
                  <a:pt x="457200" y="609600"/>
                </a:cubicBezTo>
                <a:cubicBezTo>
                  <a:pt x="469900" y="806450"/>
                  <a:pt x="273050" y="993775"/>
                  <a:pt x="76200" y="118110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B916183-B7BF-4CB5-8DE8-F8EEDC36AFCF}"/>
              </a:ext>
            </a:extLst>
          </p:cNvPr>
          <p:cNvSpPr/>
          <p:nvPr/>
        </p:nvSpPr>
        <p:spPr>
          <a:xfrm>
            <a:off x="5866414" y="4057224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How a Parser Tree is Built Conceptually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2578257" y="1219200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ED3E17-2A14-40F5-840A-8559552DFE72}"/>
              </a:ext>
            </a:extLst>
          </p:cNvPr>
          <p:cNvSpPr/>
          <p:nvPr/>
        </p:nvSpPr>
        <p:spPr>
          <a:xfrm>
            <a:off x="2533165" y="1919570"/>
            <a:ext cx="4979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         | Sum Plus Integer [node]  "+"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2A033D-F8E1-499C-BE83-A7A38427A452}"/>
              </a:ext>
            </a:extLst>
          </p:cNvPr>
          <p:cNvSpPr/>
          <p:nvPr/>
        </p:nvSpPr>
        <p:spPr>
          <a:xfrm>
            <a:off x="2772532" y="4045090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Input For Processing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543436-B0E6-4B47-AA69-37AA4E257C12}"/>
              </a:ext>
            </a:extLst>
          </p:cNvPr>
          <p:cNvSpPr/>
          <p:nvPr/>
        </p:nvSpPr>
        <p:spPr>
          <a:xfrm>
            <a:off x="2772532" y="5478006"/>
            <a:ext cx="17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Parallel trees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06B1866-E064-45E9-BFF4-17DA3E30BE42}"/>
              </a:ext>
            </a:extLst>
          </p:cNvPr>
          <p:cNvSpPr/>
          <p:nvPr/>
        </p:nvSpPr>
        <p:spPr>
          <a:xfrm>
            <a:off x="6447027" y="5478006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B84C39E-29B0-4F85-AF81-28A771B3A521}"/>
              </a:ext>
            </a:extLst>
          </p:cNvPr>
          <p:cNvSpPr/>
          <p:nvPr/>
        </p:nvSpPr>
        <p:spPr>
          <a:xfrm>
            <a:off x="7010727" y="5478006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86AFEDB-1EE9-4F64-8839-F79D15AF7C46}"/>
              </a:ext>
            </a:extLst>
          </p:cNvPr>
          <p:cNvSpPr/>
          <p:nvPr/>
        </p:nvSpPr>
        <p:spPr>
          <a:xfrm>
            <a:off x="7566559" y="5478006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1807A6F-9EBE-487F-91D5-F518B23A9FCF}"/>
              </a:ext>
            </a:extLst>
          </p:cNvPr>
          <p:cNvSpPr/>
          <p:nvPr/>
        </p:nvSpPr>
        <p:spPr>
          <a:xfrm>
            <a:off x="8074201" y="5478006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74C22F5-DED1-41AB-B2B9-F20BE61AB0C2}"/>
              </a:ext>
            </a:extLst>
          </p:cNvPr>
          <p:cNvSpPr/>
          <p:nvPr/>
        </p:nvSpPr>
        <p:spPr>
          <a:xfrm>
            <a:off x="6375208" y="4055575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10C6C26-8E01-45C4-A7DD-537D83EC7BDC}"/>
              </a:ext>
            </a:extLst>
          </p:cNvPr>
          <p:cNvSpPr/>
          <p:nvPr/>
        </p:nvSpPr>
        <p:spPr>
          <a:xfrm>
            <a:off x="6859508" y="4055575"/>
            <a:ext cx="47000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3B6F0E0-B7EC-4C7D-BAB2-9024EFDFEE0F}"/>
              </a:ext>
            </a:extLst>
          </p:cNvPr>
          <p:cNvSpPr/>
          <p:nvPr/>
        </p:nvSpPr>
        <p:spPr>
          <a:xfrm>
            <a:off x="7487114" y="4055575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E2C54B-C921-4287-B26F-5F304030B870}"/>
              </a:ext>
            </a:extLst>
          </p:cNvPr>
          <p:cNvSpPr/>
          <p:nvPr/>
        </p:nvSpPr>
        <p:spPr>
          <a:xfrm>
            <a:off x="7978466" y="4055575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EBA2E1-BE9C-477F-818A-D10239004B64}"/>
              </a:ext>
            </a:extLst>
          </p:cNvPr>
          <p:cNvSpPr/>
          <p:nvPr/>
        </p:nvSpPr>
        <p:spPr>
          <a:xfrm>
            <a:off x="3966591" y="2948846"/>
            <a:ext cx="2844048" cy="369332"/>
          </a:xfrm>
          <a:prstGeom prst="rect">
            <a:avLst/>
          </a:prstGeom>
          <a:solidFill>
            <a:srgbClr val="FD6203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5AC5C4F-4B55-44B2-B479-2378B1421D45}"/>
              </a:ext>
            </a:extLst>
          </p:cNvPr>
          <p:cNvCxnSpPr>
            <a:cxnSpLocks/>
          </p:cNvCxnSpPr>
          <p:nvPr/>
        </p:nvCxnSpPr>
        <p:spPr bwMode="auto">
          <a:xfrm>
            <a:off x="4970402" y="3385575"/>
            <a:ext cx="1747873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E63F50A-EBED-4E0C-BC91-ADF4C001E19C}"/>
              </a:ext>
            </a:extLst>
          </p:cNvPr>
          <p:cNvSpPr/>
          <p:nvPr/>
        </p:nvSpPr>
        <p:spPr>
          <a:xfrm>
            <a:off x="6937527" y="2826277"/>
            <a:ext cx="1881991" cy="5355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first time node is encountered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10EE8E8-1D3C-4DC9-A0FF-57314EDBA745}"/>
              </a:ext>
            </a:extLst>
          </p:cNvPr>
          <p:cNvSpPr/>
          <p:nvPr/>
        </p:nvSpPr>
        <p:spPr>
          <a:xfrm>
            <a:off x="5972958" y="5478006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16D755C-1934-4F11-B53A-24BDE25B8D31}"/>
              </a:ext>
            </a:extLst>
          </p:cNvPr>
          <p:cNvSpPr/>
          <p:nvPr/>
        </p:nvSpPr>
        <p:spPr>
          <a:xfrm>
            <a:off x="5896731" y="4055575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9790D7-1F9C-480E-A219-88A70423F218}"/>
              </a:ext>
            </a:extLst>
          </p:cNvPr>
          <p:cNvSpPr/>
          <p:nvPr/>
        </p:nvSpPr>
        <p:spPr>
          <a:xfrm>
            <a:off x="5515731" y="4055575"/>
            <a:ext cx="740908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3AEBB53-3548-4D08-B70E-0A787797B013}"/>
              </a:ext>
            </a:extLst>
          </p:cNvPr>
          <p:cNvCxnSpPr>
            <a:cxnSpLocks/>
          </p:cNvCxnSpPr>
          <p:nvPr/>
        </p:nvCxnSpPr>
        <p:spPr bwMode="auto">
          <a:xfrm flipH="1">
            <a:off x="6023312" y="3623263"/>
            <a:ext cx="1371284" cy="16448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5272B3C2-07DD-4026-89DE-CFB0056FE4DE}"/>
              </a:ext>
            </a:extLst>
          </p:cNvPr>
          <p:cNvSpPr/>
          <p:nvPr/>
        </p:nvSpPr>
        <p:spPr bwMode="auto">
          <a:xfrm rot="16200000">
            <a:off x="5716852" y="3439614"/>
            <a:ext cx="340870" cy="787861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4DEDB23D-FB45-4758-BEF1-0BB402284B5D}"/>
              </a:ext>
            </a:extLst>
          </p:cNvPr>
          <p:cNvSpPr/>
          <p:nvPr/>
        </p:nvSpPr>
        <p:spPr bwMode="auto">
          <a:xfrm rot="5400000" flipV="1">
            <a:off x="5804643" y="2508289"/>
            <a:ext cx="201275" cy="1810719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21F7AB0-9B85-463B-8C98-F0F7B60FFE07}"/>
              </a:ext>
            </a:extLst>
          </p:cNvPr>
          <p:cNvCxnSpPr>
            <a:cxnSpLocks/>
          </p:cNvCxnSpPr>
          <p:nvPr/>
        </p:nvCxnSpPr>
        <p:spPr bwMode="auto">
          <a:xfrm>
            <a:off x="3966592" y="3385575"/>
            <a:ext cx="583991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17B2F86-2B82-4AEC-90D9-B942AC27F4B7}"/>
              </a:ext>
            </a:extLst>
          </p:cNvPr>
          <p:cNvSpPr/>
          <p:nvPr/>
        </p:nvSpPr>
        <p:spPr>
          <a:xfrm>
            <a:off x="6937526" y="2967977"/>
            <a:ext cx="2606206" cy="3139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Replace right side by left</a:t>
            </a:r>
          </a:p>
        </p:txBody>
      </p:sp>
    </p:spTree>
    <p:extLst>
      <p:ext uri="{BB962C8B-B14F-4D97-AF65-F5344CB8AC3E}">
        <p14:creationId xmlns:p14="http://schemas.microsoft.com/office/powerpoint/2010/main" val="289796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162 L 0.05139 0.09004 L -0.0007 0.20671 L -0.0007 0.20694 L -0.0007 0.20671 " pathEditMode="relative" rAng="0" ptsTypes="AAAAA">
                                      <p:cBhvr>
                                        <p:cTn id="6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ntr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9" grpId="0" animBg="1"/>
      <p:bldP spid="28" grpId="0" animBg="1"/>
      <p:bldP spid="28" grpId="1" animBg="1"/>
      <p:bldP spid="27" grpId="0" animBg="1"/>
      <p:bldP spid="27" grpId="1" animBg="1"/>
      <p:bldP spid="49" grpId="0" animBg="1"/>
      <p:bldP spid="54" grpId="0" animBg="1"/>
      <p:bldP spid="54" grpId="1" animBg="1"/>
      <p:bldP spid="66" grpId="0" animBg="1"/>
      <p:bldP spid="33" grpId="0" animBg="1"/>
      <p:bldP spid="33" grpId="1" animBg="1"/>
      <p:bldP spid="34" grpId="0" animBg="1"/>
      <p:bldP spid="34" grpId="1" animBg="1"/>
      <p:bldP spid="37" grpId="0" animBg="1"/>
      <p:bldP spid="3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AEB34FCD-AF2A-4A73-A445-B22B570EC2BF}"/>
              </a:ext>
            </a:extLst>
          </p:cNvPr>
          <p:cNvSpPr/>
          <p:nvPr/>
        </p:nvSpPr>
        <p:spPr>
          <a:xfrm>
            <a:off x="7041972" y="54864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62526E6-DCFA-4BDF-A070-D20ABF68BCD7}"/>
              </a:ext>
            </a:extLst>
          </p:cNvPr>
          <p:cNvSpPr/>
          <p:nvPr/>
        </p:nvSpPr>
        <p:spPr>
          <a:xfrm>
            <a:off x="6883773" y="5486400"/>
            <a:ext cx="47000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9790D7-1F9C-480E-A219-88A70423F218}"/>
              </a:ext>
            </a:extLst>
          </p:cNvPr>
          <p:cNvSpPr/>
          <p:nvPr/>
        </p:nvSpPr>
        <p:spPr>
          <a:xfrm>
            <a:off x="5487523" y="4055575"/>
            <a:ext cx="740908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How a Parser Tree is Built Conceptually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2578257" y="1219200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ED3E17-2A14-40F5-840A-8559552DFE72}"/>
              </a:ext>
            </a:extLst>
          </p:cNvPr>
          <p:cNvSpPr/>
          <p:nvPr/>
        </p:nvSpPr>
        <p:spPr>
          <a:xfrm>
            <a:off x="2533165" y="1919570"/>
            <a:ext cx="4979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         | Sum Plus Integer [node]  "+"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2A033D-F8E1-499C-BE83-A7A38427A452}"/>
              </a:ext>
            </a:extLst>
          </p:cNvPr>
          <p:cNvSpPr/>
          <p:nvPr/>
        </p:nvSpPr>
        <p:spPr>
          <a:xfrm>
            <a:off x="2772532" y="4045090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Input For Processing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543436-B0E6-4B47-AA69-37AA4E257C12}"/>
              </a:ext>
            </a:extLst>
          </p:cNvPr>
          <p:cNvSpPr/>
          <p:nvPr/>
        </p:nvSpPr>
        <p:spPr>
          <a:xfrm>
            <a:off x="2772532" y="5478006"/>
            <a:ext cx="17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Parallel trees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06B1866-E064-45E9-BFF4-17DA3E30BE42}"/>
              </a:ext>
            </a:extLst>
          </p:cNvPr>
          <p:cNvSpPr/>
          <p:nvPr/>
        </p:nvSpPr>
        <p:spPr>
          <a:xfrm>
            <a:off x="6485127" y="54864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86AFEDB-1EE9-4F64-8839-F79D15AF7C46}"/>
              </a:ext>
            </a:extLst>
          </p:cNvPr>
          <p:cNvSpPr/>
          <p:nvPr/>
        </p:nvSpPr>
        <p:spPr>
          <a:xfrm>
            <a:off x="7566559" y="54864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1807A6F-9EBE-487F-91D5-F518B23A9FCF}"/>
              </a:ext>
            </a:extLst>
          </p:cNvPr>
          <p:cNvSpPr/>
          <p:nvPr/>
        </p:nvSpPr>
        <p:spPr>
          <a:xfrm>
            <a:off x="8074201" y="54864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74C22F5-DED1-41AB-B2B9-F20BE61AB0C2}"/>
              </a:ext>
            </a:extLst>
          </p:cNvPr>
          <p:cNvSpPr/>
          <p:nvPr/>
        </p:nvSpPr>
        <p:spPr>
          <a:xfrm>
            <a:off x="6375208" y="4055575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3B6F0E0-B7EC-4C7D-BAB2-9024EFDFEE0F}"/>
              </a:ext>
            </a:extLst>
          </p:cNvPr>
          <p:cNvSpPr/>
          <p:nvPr/>
        </p:nvSpPr>
        <p:spPr>
          <a:xfrm>
            <a:off x="7487114" y="4055575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E2C54B-C921-4287-B26F-5F304030B870}"/>
              </a:ext>
            </a:extLst>
          </p:cNvPr>
          <p:cNvSpPr/>
          <p:nvPr/>
        </p:nvSpPr>
        <p:spPr>
          <a:xfrm>
            <a:off x="7978466" y="4055575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9AF27B9-ADA3-4AF1-AD44-AAAF77B1BF32}"/>
              </a:ext>
            </a:extLst>
          </p:cNvPr>
          <p:cNvSpPr/>
          <p:nvPr/>
        </p:nvSpPr>
        <p:spPr>
          <a:xfrm>
            <a:off x="5891443" y="5486400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8966530-2CF8-437B-BE18-EB6A98433EBB}"/>
              </a:ext>
            </a:extLst>
          </p:cNvPr>
          <p:cNvSpPr/>
          <p:nvPr/>
        </p:nvSpPr>
        <p:spPr>
          <a:xfrm>
            <a:off x="2597307" y="2927739"/>
            <a:ext cx="5081840" cy="369332"/>
          </a:xfrm>
          <a:prstGeom prst="rect">
            <a:avLst/>
          </a:prstGeom>
          <a:solidFill>
            <a:srgbClr val="FD6203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 Plus Integer [node]  "+" 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196E57E-86BB-4A21-9601-A1225D33914B}"/>
              </a:ext>
            </a:extLst>
          </p:cNvPr>
          <p:cNvCxnSpPr>
            <a:cxnSpLocks/>
          </p:cNvCxnSpPr>
          <p:nvPr/>
        </p:nvCxnSpPr>
        <p:spPr bwMode="auto">
          <a:xfrm>
            <a:off x="4820292" y="3364468"/>
            <a:ext cx="1747873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60CC6ADB-7145-4800-921E-B890BA5DB836}"/>
              </a:ext>
            </a:extLst>
          </p:cNvPr>
          <p:cNvSpPr/>
          <p:nvPr/>
        </p:nvSpPr>
        <p:spPr>
          <a:xfrm>
            <a:off x="7744134" y="2830841"/>
            <a:ext cx="2225524" cy="5355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second time node is encountered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EF40421-8164-453E-A102-B63BD527B025}"/>
              </a:ext>
            </a:extLst>
          </p:cNvPr>
          <p:cNvSpPr/>
          <p:nvPr/>
        </p:nvSpPr>
        <p:spPr bwMode="auto">
          <a:xfrm>
            <a:off x="7077249" y="4286250"/>
            <a:ext cx="457783" cy="1181100"/>
          </a:xfrm>
          <a:custGeom>
            <a:avLst/>
            <a:gdLst>
              <a:gd name="connsiteX0" fmla="*/ 0 w 457783"/>
              <a:gd name="connsiteY0" fmla="*/ 0 h 1181100"/>
              <a:gd name="connsiteX1" fmla="*/ 457200 w 457783"/>
              <a:gd name="connsiteY1" fmla="*/ 609600 h 1181100"/>
              <a:gd name="connsiteX2" fmla="*/ 76200 w 457783"/>
              <a:gd name="connsiteY2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783" h="1181100">
                <a:moveTo>
                  <a:pt x="0" y="0"/>
                </a:moveTo>
                <a:cubicBezTo>
                  <a:pt x="222250" y="206375"/>
                  <a:pt x="444500" y="412750"/>
                  <a:pt x="457200" y="609600"/>
                </a:cubicBezTo>
                <a:cubicBezTo>
                  <a:pt x="469900" y="806450"/>
                  <a:pt x="273050" y="993775"/>
                  <a:pt x="76200" y="118110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9A3452-D981-45D5-858B-AB73A669F859}"/>
              </a:ext>
            </a:extLst>
          </p:cNvPr>
          <p:cNvSpPr/>
          <p:nvPr/>
        </p:nvSpPr>
        <p:spPr>
          <a:xfrm>
            <a:off x="6913581" y="4055575"/>
            <a:ext cx="47000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2CB4C64-5470-466F-9299-D6CC1D35C5A9}"/>
              </a:ext>
            </a:extLst>
          </p:cNvPr>
          <p:cNvSpPr/>
          <p:nvPr/>
        </p:nvSpPr>
        <p:spPr>
          <a:xfrm>
            <a:off x="6893581" y="4054567"/>
            <a:ext cx="47000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510801A-15C4-4DB9-A553-70FC53A7CD7A}"/>
              </a:ext>
            </a:extLst>
          </p:cNvPr>
          <p:cNvCxnSpPr>
            <a:cxnSpLocks/>
          </p:cNvCxnSpPr>
          <p:nvPr/>
        </p:nvCxnSpPr>
        <p:spPr bwMode="auto">
          <a:xfrm flipH="1">
            <a:off x="6593799" y="5162360"/>
            <a:ext cx="1394066" cy="5318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tx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9" name="Right Brace 58">
            <a:extLst>
              <a:ext uri="{FF2B5EF4-FFF2-40B4-BE49-F238E27FC236}">
                <a16:creationId xmlns:a16="http://schemas.microsoft.com/office/drawing/2014/main" id="{C8174060-710F-494C-A846-58584DBDF57E}"/>
              </a:ext>
            </a:extLst>
          </p:cNvPr>
          <p:cNvSpPr/>
          <p:nvPr/>
        </p:nvSpPr>
        <p:spPr bwMode="auto">
          <a:xfrm rot="16200000">
            <a:off x="6425512" y="4529167"/>
            <a:ext cx="296362" cy="1655185"/>
          </a:xfrm>
          <a:prstGeom prst="rightBrac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C44A966-3640-4B47-8097-0A225EA02BF4}"/>
              </a:ext>
            </a:extLst>
          </p:cNvPr>
          <p:cNvCxnSpPr>
            <a:cxnSpLocks/>
          </p:cNvCxnSpPr>
          <p:nvPr/>
        </p:nvCxnSpPr>
        <p:spPr bwMode="auto">
          <a:xfrm flipH="1">
            <a:off x="6462633" y="3605804"/>
            <a:ext cx="1371284" cy="16448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Right Brace 61">
            <a:extLst>
              <a:ext uri="{FF2B5EF4-FFF2-40B4-BE49-F238E27FC236}">
                <a16:creationId xmlns:a16="http://schemas.microsoft.com/office/drawing/2014/main" id="{A78FD541-8858-4901-9C65-F18305509E0C}"/>
              </a:ext>
            </a:extLst>
          </p:cNvPr>
          <p:cNvSpPr/>
          <p:nvPr/>
        </p:nvSpPr>
        <p:spPr bwMode="auto">
          <a:xfrm rot="16200000">
            <a:off x="6239967" y="2859347"/>
            <a:ext cx="350604" cy="1958127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ED1B856-7D93-4A2F-A5B7-31DE7F7FDF3F}"/>
              </a:ext>
            </a:extLst>
          </p:cNvPr>
          <p:cNvCxnSpPr>
            <a:cxnSpLocks/>
          </p:cNvCxnSpPr>
          <p:nvPr/>
        </p:nvCxnSpPr>
        <p:spPr bwMode="auto">
          <a:xfrm>
            <a:off x="6594949" y="3363396"/>
            <a:ext cx="894793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ight Brace 64">
            <a:extLst>
              <a:ext uri="{FF2B5EF4-FFF2-40B4-BE49-F238E27FC236}">
                <a16:creationId xmlns:a16="http://schemas.microsoft.com/office/drawing/2014/main" id="{ED418BF7-14D3-4859-A0C3-055316E929CA}"/>
              </a:ext>
            </a:extLst>
          </p:cNvPr>
          <p:cNvSpPr/>
          <p:nvPr/>
        </p:nvSpPr>
        <p:spPr bwMode="auto">
          <a:xfrm rot="5400000" flipV="1">
            <a:off x="5008003" y="1874879"/>
            <a:ext cx="120526" cy="2999796"/>
          </a:xfrm>
          <a:prstGeom prst="rightBrac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FADB612-CC9A-48A5-BC95-95006DD59F37}"/>
              </a:ext>
            </a:extLst>
          </p:cNvPr>
          <p:cNvGrpSpPr/>
          <p:nvPr/>
        </p:nvGrpSpPr>
        <p:grpSpPr>
          <a:xfrm>
            <a:off x="6034417" y="5478006"/>
            <a:ext cx="1157661" cy="732260"/>
            <a:chOff x="4348192" y="7010400"/>
            <a:chExt cx="1157661" cy="732260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28D526D-DFA6-4E98-80A5-729FFE0A538F}"/>
                </a:ext>
              </a:extLst>
            </p:cNvPr>
            <p:cNvGrpSpPr/>
            <p:nvPr/>
          </p:nvGrpSpPr>
          <p:grpSpPr>
            <a:xfrm>
              <a:off x="4348192" y="7010400"/>
              <a:ext cx="1157661" cy="732260"/>
              <a:chOff x="2664019" y="6125740"/>
              <a:chExt cx="1157661" cy="73226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195CEA1-C237-4EFF-A4B9-AD17C23AACF6}"/>
                  </a:ext>
                </a:extLst>
              </p:cNvPr>
              <p:cNvSpPr/>
              <p:nvPr/>
            </p:nvSpPr>
            <p:spPr>
              <a:xfrm>
                <a:off x="3035236" y="6125740"/>
                <a:ext cx="327334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+ 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3C6A334-8EB5-4305-8198-889AEEB20916}"/>
                  </a:ext>
                </a:extLst>
              </p:cNvPr>
              <p:cNvSpPr/>
              <p:nvPr/>
            </p:nvSpPr>
            <p:spPr>
              <a:xfrm>
                <a:off x="2664019" y="6488668"/>
                <a:ext cx="327334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1 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F913598-4F62-452E-A686-9658D0756185}"/>
                  </a:ext>
                </a:extLst>
              </p:cNvPr>
              <p:cNvSpPr/>
              <p:nvPr/>
            </p:nvSpPr>
            <p:spPr>
              <a:xfrm>
                <a:off x="3351681" y="6488668"/>
                <a:ext cx="469999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10 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C51F69E4-78FF-4D78-AD50-02A59B77EB6D}"/>
                </a:ext>
              </a:extLst>
            </p:cNvPr>
            <p:cNvGrpSpPr/>
            <p:nvPr/>
          </p:nvGrpSpPr>
          <p:grpSpPr>
            <a:xfrm>
              <a:off x="4542956" y="7181850"/>
              <a:ext cx="670747" cy="199781"/>
              <a:chOff x="5596703" y="5549384"/>
              <a:chExt cx="670747" cy="199781"/>
            </a:xfrm>
          </p:grpSpPr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EA49F6F0-3A4C-4505-B246-1AA18A6C3F2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596703" y="5549384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67D246C4-B3C6-4FF0-9362-C9FFD7F4001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47906" y="556260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  <p:sp>
        <p:nvSpPr>
          <p:cNvPr id="75" name="Right Brace 74">
            <a:extLst>
              <a:ext uri="{FF2B5EF4-FFF2-40B4-BE49-F238E27FC236}">
                <a16:creationId xmlns:a16="http://schemas.microsoft.com/office/drawing/2014/main" id="{21B251D0-C860-43CF-B883-383AE4047198}"/>
              </a:ext>
            </a:extLst>
          </p:cNvPr>
          <p:cNvSpPr/>
          <p:nvPr/>
        </p:nvSpPr>
        <p:spPr bwMode="auto">
          <a:xfrm rot="5400000" flipV="1">
            <a:off x="5008003" y="1893929"/>
            <a:ext cx="120526" cy="2999796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399B7CE-D0C1-4663-BA9E-1E70940D18BC}"/>
              </a:ext>
            </a:extLst>
          </p:cNvPr>
          <p:cNvSpPr/>
          <p:nvPr/>
        </p:nvSpPr>
        <p:spPr>
          <a:xfrm>
            <a:off x="7772712" y="2970203"/>
            <a:ext cx="2606206" cy="3139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build a tree with root '+'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385F25F-5D21-4F42-8FDA-C3AC0529F65C}"/>
              </a:ext>
            </a:extLst>
          </p:cNvPr>
          <p:cNvCxnSpPr>
            <a:cxnSpLocks/>
          </p:cNvCxnSpPr>
          <p:nvPr/>
        </p:nvCxnSpPr>
        <p:spPr bwMode="auto">
          <a:xfrm>
            <a:off x="2533166" y="3382446"/>
            <a:ext cx="894793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141A7C48-156F-41BC-B894-249BBB60BCF2}"/>
              </a:ext>
            </a:extLst>
          </p:cNvPr>
          <p:cNvSpPr/>
          <p:nvPr/>
        </p:nvSpPr>
        <p:spPr>
          <a:xfrm>
            <a:off x="7717147" y="2970203"/>
            <a:ext cx="2606206" cy="3139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Replace right side by left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CC92615-A5B9-4C41-8ADE-5032D8D75048}"/>
              </a:ext>
            </a:extLst>
          </p:cNvPr>
          <p:cNvSpPr/>
          <p:nvPr/>
        </p:nvSpPr>
        <p:spPr>
          <a:xfrm>
            <a:off x="5492069" y="4057650"/>
            <a:ext cx="1891513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     </a:t>
            </a:r>
          </a:p>
        </p:txBody>
      </p:sp>
    </p:spTree>
    <p:extLst>
      <p:ext uri="{BB962C8B-B14F-4D97-AF65-F5344CB8AC3E}">
        <p14:creationId xmlns:p14="http://schemas.microsoft.com/office/powerpoint/2010/main" val="38281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06458 0.09166 L 2.77778E-6 0.20833 L 2.77778E-6 0.20856 L 2.77778E-6 0.20833 " pathEditMode="relative" rAng="0" ptsTypes="AAAAA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2" presetClass="entr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9" grpId="0" animBg="1"/>
      <p:bldP spid="79" grpId="1" animBg="1"/>
      <p:bldP spid="66" grpId="0" animBg="1"/>
      <p:bldP spid="50" grpId="0" animBg="1"/>
      <p:bldP spid="55" grpId="0" animBg="1"/>
      <p:bldP spid="60" grpId="0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6" grpId="0" animBg="1"/>
      <p:bldP spid="46" grpId="1" animBg="1"/>
      <p:bldP spid="46" grpId="2" animBg="1"/>
      <p:bldP spid="59" grpId="0" animBg="1"/>
      <p:bldP spid="59" grpId="1" animBg="1"/>
      <p:bldP spid="62" grpId="0" animBg="1"/>
      <p:bldP spid="62" grpId="1" animBg="1"/>
      <p:bldP spid="65" grpId="0" animBg="1"/>
      <p:bldP spid="65" grpId="1" animBg="1"/>
      <p:bldP spid="75" grpId="0" animBg="1"/>
      <p:bldP spid="75" grpId="1" animBg="1"/>
      <p:bldP spid="80" grpId="0" animBg="1"/>
      <p:bldP spid="80" grpId="1" animBg="1"/>
      <p:bldP spid="82" grpId="0" animBg="1"/>
      <p:bldP spid="82" grpId="1" animBg="1"/>
      <p:bldP spid="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F741B0E-1D4F-4F9A-809B-C97EF871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1" y="4495800"/>
            <a:ext cx="6554867" cy="1524000"/>
          </a:xfrm>
        </p:spPr>
        <p:txBody>
          <a:bodyPr/>
          <a:lstStyle/>
          <a:p>
            <a:r>
              <a:rPr lang="en-CA" dirty="0"/>
              <a:t>3 TASKS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C52A5F-DA64-4D86-B35D-8887B147959A}"/>
              </a:ext>
            </a:extLst>
          </p:cNvPr>
          <p:cNvSpPr/>
          <p:nvPr/>
        </p:nvSpPr>
        <p:spPr>
          <a:xfrm>
            <a:off x="2895600" y="1987034"/>
            <a:ext cx="2662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A Generic Compiler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7E593-C2D6-4AE8-80DC-1749DB57E1CE}"/>
              </a:ext>
            </a:extLst>
          </p:cNvPr>
          <p:cNvSpPr/>
          <p:nvPr/>
        </p:nvSpPr>
        <p:spPr>
          <a:xfrm>
            <a:off x="2895600" y="2427144"/>
            <a:ext cx="40382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Tools for Compiler Construction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C7D450-86EC-4F8A-988C-9DFCDCCF2656}"/>
              </a:ext>
            </a:extLst>
          </p:cNvPr>
          <p:cNvSpPr/>
          <p:nvPr/>
        </p:nvSpPr>
        <p:spPr>
          <a:xfrm>
            <a:off x="2895600" y="2867254"/>
            <a:ext cx="5724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A Substantial Example of Parsing Technology</a:t>
            </a:r>
          </a:p>
        </p:txBody>
      </p:sp>
    </p:spTree>
    <p:extLst>
      <p:ext uri="{BB962C8B-B14F-4D97-AF65-F5344CB8AC3E}">
        <p14:creationId xmlns:p14="http://schemas.microsoft.com/office/powerpoint/2010/main" val="140178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F1807A6F-9EBE-487F-91D5-F518B23A9FCF}"/>
              </a:ext>
            </a:extLst>
          </p:cNvPr>
          <p:cNvSpPr/>
          <p:nvPr/>
        </p:nvSpPr>
        <p:spPr>
          <a:xfrm>
            <a:off x="8153773" y="54864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CC6ADB-7145-4800-921E-B890BA5DB836}"/>
              </a:ext>
            </a:extLst>
          </p:cNvPr>
          <p:cNvSpPr/>
          <p:nvPr/>
        </p:nvSpPr>
        <p:spPr>
          <a:xfrm>
            <a:off x="7744134" y="2830841"/>
            <a:ext cx="2225524" cy="5355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third time node is encountered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399B7CE-D0C1-4663-BA9E-1E70940D18BC}"/>
              </a:ext>
            </a:extLst>
          </p:cNvPr>
          <p:cNvSpPr/>
          <p:nvPr/>
        </p:nvSpPr>
        <p:spPr>
          <a:xfrm>
            <a:off x="7772712" y="2970203"/>
            <a:ext cx="2606206" cy="3139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build a tree with root '+'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1A7C48-156F-41BC-B894-249BBB60BCF2}"/>
              </a:ext>
            </a:extLst>
          </p:cNvPr>
          <p:cNvSpPr/>
          <p:nvPr/>
        </p:nvSpPr>
        <p:spPr>
          <a:xfrm>
            <a:off x="7744134" y="2970582"/>
            <a:ext cx="2606206" cy="3139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Replace right side by left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9790D7-1F9C-480E-A219-88A70423F218}"/>
              </a:ext>
            </a:extLst>
          </p:cNvPr>
          <p:cNvSpPr/>
          <p:nvPr/>
        </p:nvSpPr>
        <p:spPr>
          <a:xfrm>
            <a:off x="5533809" y="4055575"/>
            <a:ext cx="1891513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How a Parser Tree is Built Conceptually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2578257" y="1219200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ED3E17-2A14-40F5-840A-8559552DFE72}"/>
              </a:ext>
            </a:extLst>
          </p:cNvPr>
          <p:cNvSpPr/>
          <p:nvPr/>
        </p:nvSpPr>
        <p:spPr>
          <a:xfrm>
            <a:off x="2533165" y="1919570"/>
            <a:ext cx="4979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         | Sum Plus Integer [node]  "+"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2A033D-F8E1-499C-BE83-A7A38427A452}"/>
              </a:ext>
            </a:extLst>
          </p:cNvPr>
          <p:cNvSpPr/>
          <p:nvPr/>
        </p:nvSpPr>
        <p:spPr>
          <a:xfrm>
            <a:off x="2818818" y="4045090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Input For Processing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543436-B0E6-4B47-AA69-37AA4E257C12}"/>
              </a:ext>
            </a:extLst>
          </p:cNvPr>
          <p:cNvSpPr/>
          <p:nvPr/>
        </p:nvSpPr>
        <p:spPr>
          <a:xfrm>
            <a:off x="2818818" y="5478006"/>
            <a:ext cx="17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Parallel trees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06B1866-E064-45E9-BFF4-17DA3E30BE42}"/>
              </a:ext>
            </a:extLst>
          </p:cNvPr>
          <p:cNvSpPr/>
          <p:nvPr/>
        </p:nvSpPr>
        <p:spPr>
          <a:xfrm>
            <a:off x="7739487" y="5486400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74C22F5-DED1-41AB-B2B9-F20BE61AB0C2}"/>
              </a:ext>
            </a:extLst>
          </p:cNvPr>
          <p:cNvSpPr/>
          <p:nvPr/>
        </p:nvSpPr>
        <p:spPr>
          <a:xfrm>
            <a:off x="7628571" y="4055575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8966530-2CF8-437B-BE18-EB6A98433EBB}"/>
              </a:ext>
            </a:extLst>
          </p:cNvPr>
          <p:cNvSpPr/>
          <p:nvPr/>
        </p:nvSpPr>
        <p:spPr>
          <a:xfrm>
            <a:off x="2597307" y="2927739"/>
            <a:ext cx="5081840" cy="369332"/>
          </a:xfrm>
          <a:prstGeom prst="rect">
            <a:avLst/>
          </a:prstGeom>
          <a:solidFill>
            <a:srgbClr val="FD6203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 Plus Integer [node]  "+" 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196E57E-86BB-4A21-9601-A1225D33914B}"/>
              </a:ext>
            </a:extLst>
          </p:cNvPr>
          <p:cNvCxnSpPr>
            <a:cxnSpLocks/>
          </p:cNvCxnSpPr>
          <p:nvPr/>
        </p:nvCxnSpPr>
        <p:spPr bwMode="auto">
          <a:xfrm>
            <a:off x="4820292" y="3364468"/>
            <a:ext cx="1747873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EF40421-8164-453E-A102-B63BD527B025}"/>
              </a:ext>
            </a:extLst>
          </p:cNvPr>
          <p:cNvSpPr/>
          <p:nvPr/>
        </p:nvSpPr>
        <p:spPr bwMode="auto">
          <a:xfrm>
            <a:off x="8152818" y="4286250"/>
            <a:ext cx="457783" cy="1181100"/>
          </a:xfrm>
          <a:custGeom>
            <a:avLst/>
            <a:gdLst>
              <a:gd name="connsiteX0" fmla="*/ 0 w 457783"/>
              <a:gd name="connsiteY0" fmla="*/ 0 h 1181100"/>
              <a:gd name="connsiteX1" fmla="*/ 457200 w 457783"/>
              <a:gd name="connsiteY1" fmla="*/ 609600 h 1181100"/>
              <a:gd name="connsiteX2" fmla="*/ 76200 w 457783"/>
              <a:gd name="connsiteY2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783" h="1181100">
                <a:moveTo>
                  <a:pt x="0" y="0"/>
                </a:moveTo>
                <a:cubicBezTo>
                  <a:pt x="222250" y="206375"/>
                  <a:pt x="444500" y="412750"/>
                  <a:pt x="457200" y="609600"/>
                </a:cubicBezTo>
                <a:cubicBezTo>
                  <a:pt x="469900" y="806450"/>
                  <a:pt x="273050" y="993775"/>
                  <a:pt x="76200" y="118110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2CB4C64-5470-466F-9299-D6CC1D35C5A9}"/>
              </a:ext>
            </a:extLst>
          </p:cNvPr>
          <p:cNvSpPr/>
          <p:nvPr/>
        </p:nvSpPr>
        <p:spPr>
          <a:xfrm>
            <a:off x="8105192" y="4054567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510801A-15C4-4DB9-A553-70FC53A7CD7A}"/>
              </a:ext>
            </a:extLst>
          </p:cNvPr>
          <p:cNvCxnSpPr>
            <a:cxnSpLocks/>
          </p:cNvCxnSpPr>
          <p:nvPr/>
        </p:nvCxnSpPr>
        <p:spPr bwMode="auto">
          <a:xfrm flipH="1">
            <a:off x="7177851" y="5162360"/>
            <a:ext cx="1394066" cy="5318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tx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9" name="Right Brace 58">
            <a:extLst>
              <a:ext uri="{FF2B5EF4-FFF2-40B4-BE49-F238E27FC236}">
                <a16:creationId xmlns:a16="http://schemas.microsoft.com/office/drawing/2014/main" id="{C8174060-710F-494C-A846-58584DBDF57E}"/>
              </a:ext>
            </a:extLst>
          </p:cNvPr>
          <p:cNvSpPr/>
          <p:nvPr/>
        </p:nvSpPr>
        <p:spPr bwMode="auto">
          <a:xfrm rot="16200000">
            <a:off x="6957048" y="4043917"/>
            <a:ext cx="412111" cy="2741432"/>
          </a:xfrm>
          <a:prstGeom prst="rightBrac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C44A966-3640-4B47-8097-0A225EA02BF4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0133" y="3605804"/>
            <a:ext cx="1371284" cy="16448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Right Brace 61">
            <a:extLst>
              <a:ext uri="{FF2B5EF4-FFF2-40B4-BE49-F238E27FC236}">
                <a16:creationId xmlns:a16="http://schemas.microsoft.com/office/drawing/2014/main" id="{A78FD541-8858-4901-9C65-F18305509E0C}"/>
              </a:ext>
            </a:extLst>
          </p:cNvPr>
          <p:cNvSpPr/>
          <p:nvPr/>
        </p:nvSpPr>
        <p:spPr bwMode="auto">
          <a:xfrm rot="16200000">
            <a:off x="6742298" y="2403303"/>
            <a:ext cx="480188" cy="2999798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ED1B856-7D93-4A2F-A5B7-31DE7F7FDF3F}"/>
              </a:ext>
            </a:extLst>
          </p:cNvPr>
          <p:cNvCxnSpPr>
            <a:cxnSpLocks/>
          </p:cNvCxnSpPr>
          <p:nvPr/>
        </p:nvCxnSpPr>
        <p:spPr bwMode="auto">
          <a:xfrm>
            <a:off x="6594949" y="3363396"/>
            <a:ext cx="894793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ight Brace 64">
            <a:extLst>
              <a:ext uri="{FF2B5EF4-FFF2-40B4-BE49-F238E27FC236}">
                <a16:creationId xmlns:a16="http://schemas.microsoft.com/office/drawing/2014/main" id="{ED418BF7-14D3-4859-A0C3-055316E929CA}"/>
              </a:ext>
            </a:extLst>
          </p:cNvPr>
          <p:cNvSpPr/>
          <p:nvPr/>
        </p:nvSpPr>
        <p:spPr bwMode="auto">
          <a:xfrm rot="5400000" flipV="1">
            <a:off x="5008003" y="1874879"/>
            <a:ext cx="120526" cy="2999796"/>
          </a:xfrm>
          <a:prstGeom prst="rightBrac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FADB612-CC9A-48A5-BC95-95006DD59F37}"/>
              </a:ext>
            </a:extLst>
          </p:cNvPr>
          <p:cNvGrpSpPr/>
          <p:nvPr/>
        </p:nvGrpSpPr>
        <p:grpSpPr>
          <a:xfrm>
            <a:off x="6130576" y="5478006"/>
            <a:ext cx="1157661" cy="732260"/>
            <a:chOff x="4348192" y="7010400"/>
            <a:chExt cx="1157661" cy="732260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28D526D-DFA6-4E98-80A5-729FFE0A538F}"/>
                </a:ext>
              </a:extLst>
            </p:cNvPr>
            <p:cNvGrpSpPr/>
            <p:nvPr/>
          </p:nvGrpSpPr>
          <p:grpSpPr>
            <a:xfrm>
              <a:off x="4348192" y="7010400"/>
              <a:ext cx="1157661" cy="732260"/>
              <a:chOff x="2664019" y="6125740"/>
              <a:chExt cx="1157661" cy="73226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195CEA1-C237-4EFF-A4B9-AD17C23AACF6}"/>
                  </a:ext>
                </a:extLst>
              </p:cNvPr>
              <p:cNvSpPr/>
              <p:nvPr/>
            </p:nvSpPr>
            <p:spPr>
              <a:xfrm>
                <a:off x="3035236" y="6125740"/>
                <a:ext cx="327334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+ 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3C6A334-8EB5-4305-8198-889AEEB20916}"/>
                  </a:ext>
                </a:extLst>
              </p:cNvPr>
              <p:cNvSpPr/>
              <p:nvPr/>
            </p:nvSpPr>
            <p:spPr>
              <a:xfrm>
                <a:off x="2664019" y="6488668"/>
                <a:ext cx="327334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1 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F913598-4F62-452E-A686-9658D0756185}"/>
                  </a:ext>
                </a:extLst>
              </p:cNvPr>
              <p:cNvSpPr/>
              <p:nvPr/>
            </p:nvSpPr>
            <p:spPr>
              <a:xfrm>
                <a:off x="3351681" y="6488668"/>
                <a:ext cx="469999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10 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C51F69E4-78FF-4D78-AD50-02A59B77EB6D}"/>
                </a:ext>
              </a:extLst>
            </p:cNvPr>
            <p:cNvGrpSpPr/>
            <p:nvPr/>
          </p:nvGrpSpPr>
          <p:grpSpPr>
            <a:xfrm>
              <a:off x="4542956" y="7181850"/>
              <a:ext cx="670747" cy="199781"/>
              <a:chOff x="5596703" y="5549384"/>
              <a:chExt cx="670747" cy="199781"/>
            </a:xfrm>
          </p:grpSpPr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EA49F6F0-3A4C-4505-B246-1AA18A6C3F2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596703" y="5549384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67D246C4-B3C6-4FF0-9362-C9FFD7F4001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47906" y="556260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  <p:sp>
        <p:nvSpPr>
          <p:cNvPr id="75" name="Right Brace 74">
            <a:extLst>
              <a:ext uri="{FF2B5EF4-FFF2-40B4-BE49-F238E27FC236}">
                <a16:creationId xmlns:a16="http://schemas.microsoft.com/office/drawing/2014/main" id="{21B251D0-C860-43CF-B883-383AE4047198}"/>
              </a:ext>
            </a:extLst>
          </p:cNvPr>
          <p:cNvSpPr/>
          <p:nvPr/>
        </p:nvSpPr>
        <p:spPr bwMode="auto">
          <a:xfrm rot="5400000" flipV="1">
            <a:off x="5008003" y="1893929"/>
            <a:ext cx="120526" cy="2999796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385F25F-5D21-4F42-8FDA-C3AC0529F65C}"/>
              </a:ext>
            </a:extLst>
          </p:cNvPr>
          <p:cNvCxnSpPr>
            <a:cxnSpLocks/>
          </p:cNvCxnSpPr>
          <p:nvPr/>
        </p:nvCxnSpPr>
        <p:spPr bwMode="auto">
          <a:xfrm>
            <a:off x="2533166" y="3382446"/>
            <a:ext cx="894793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8CC92615-A5B9-4C41-8ADE-5032D8D75048}"/>
              </a:ext>
            </a:extLst>
          </p:cNvPr>
          <p:cNvSpPr/>
          <p:nvPr/>
        </p:nvSpPr>
        <p:spPr>
          <a:xfrm>
            <a:off x="5556059" y="4038600"/>
            <a:ext cx="282535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    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052435B-8124-41F1-9422-4A3B5759B564}"/>
              </a:ext>
            </a:extLst>
          </p:cNvPr>
          <p:cNvGrpSpPr/>
          <p:nvPr/>
        </p:nvGrpSpPr>
        <p:grpSpPr>
          <a:xfrm>
            <a:off x="6414363" y="5638800"/>
            <a:ext cx="1304248" cy="1164798"/>
            <a:chOff x="5559923" y="6752483"/>
            <a:chExt cx="1304248" cy="1164798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08298FF-8B5A-440B-A40D-2F07F078DCF6}"/>
                </a:ext>
              </a:extLst>
            </p:cNvPr>
            <p:cNvGrpSpPr/>
            <p:nvPr/>
          </p:nvGrpSpPr>
          <p:grpSpPr>
            <a:xfrm>
              <a:off x="5559923" y="6752483"/>
              <a:ext cx="1304248" cy="1164798"/>
              <a:chOff x="5528341" y="6241413"/>
              <a:chExt cx="1304248" cy="1164798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3A06C751-254C-41CD-AEC5-B39602D78843}"/>
                  </a:ext>
                </a:extLst>
              </p:cNvPr>
              <p:cNvGrpSpPr/>
              <p:nvPr/>
            </p:nvGrpSpPr>
            <p:grpSpPr>
              <a:xfrm>
                <a:off x="5528341" y="6632377"/>
                <a:ext cx="1304248" cy="773834"/>
                <a:chOff x="5528341" y="6632377"/>
                <a:chExt cx="1304248" cy="773834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CBCF7534-1199-4EB7-8FD2-CA8558489F1C}"/>
                    </a:ext>
                  </a:extLst>
                </p:cNvPr>
                <p:cNvGrpSpPr/>
                <p:nvPr/>
              </p:nvGrpSpPr>
              <p:grpSpPr>
                <a:xfrm>
                  <a:off x="5528341" y="6638781"/>
                  <a:ext cx="1008353" cy="767430"/>
                  <a:chOff x="2725944" y="6125740"/>
                  <a:chExt cx="1008353" cy="767430"/>
                </a:xfrm>
              </p:grpSpPr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6FB6CFB3-F596-4387-93F9-45D7DB924B98}"/>
                      </a:ext>
                    </a:extLst>
                  </p:cNvPr>
                  <p:cNvSpPr/>
                  <p:nvPr/>
                </p:nvSpPr>
                <p:spPr>
                  <a:xfrm>
                    <a:off x="3035236" y="6125740"/>
                    <a:ext cx="327334" cy="369332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eaLnBrk="0" fontAlgn="base" hangingPunct="0">
                      <a:lnSpc>
                        <a:spcPct val="90000"/>
                      </a:lnSpc>
                      <a:spcBef>
                        <a:spcPct val="40000"/>
                      </a:spcBef>
                      <a:spcAft>
                        <a:spcPct val="0"/>
                      </a:spcAft>
                      <a:defRPr/>
                    </a:pPr>
                    <a:r>
                      <a:rPr lang="en-CA" sz="2000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+ </a:t>
                    </a:r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263533A1-3383-437E-8B41-65DABD422C84}"/>
                      </a:ext>
                    </a:extLst>
                  </p:cNvPr>
                  <p:cNvSpPr/>
                  <p:nvPr/>
                </p:nvSpPr>
                <p:spPr>
                  <a:xfrm>
                    <a:off x="2725944" y="6523838"/>
                    <a:ext cx="327334" cy="369332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eaLnBrk="0" fontAlgn="base" hangingPunct="0">
                      <a:lnSpc>
                        <a:spcPct val="90000"/>
                      </a:lnSpc>
                      <a:spcBef>
                        <a:spcPct val="40000"/>
                      </a:spcBef>
                      <a:spcAft>
                        <a:spcPct val="0"/>
                      </a:spcAft>
                      <a:defRPr/>
                    </a:pPr>
                    <a:r>
                      <a:rPr lang="en-CA" sz="2000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1 </a:t>
                    </a:r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AFC5F636-1A97-482C-B85F-0B297A5A9294}"/>
                      </a:ext>
                    </a:extLst>
                  </p:cNvPr>
                  <p:cNvSpPr/>
                  <p:nvPr/>
                </p:nvSpPr>
                <p:spPr>
                  <a:xfrm>
                    <a:off x="3264298" y="6523838"/>
                    <a:ext cx="469999" cy="369332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eaLnBrk="0" fontAlgn="base" hangingPunct="0">
                      <a:lnSpc>
                        <a:spcPct val="90000"/>
                      </a:lnSpc>
                      <a:spcBef>
                        <a:spcPct val="40000"/>
                      </a:spcBef>
                      <a:spcAft>
                        <a:spcPct val="0"/>
                      </a:spcAft>
                      <a:defRPr/>
                    </a:pPr>
                    <a:r>
                      <a:rPr lang="en-CA" sz="2000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10 </a:t>
                    </a:r>
                  </a:p>
                </p:txBody>
              </p:sp>
            </p:grp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F835E5F8-CEC9-481A-BB55-A3B346E1B87C}"/>
                    </a:ext>
                  </a:extLst>
                </p:cNvPr>
                <p:cNvSpPr/>
                <p:nvPr/>
              </p:nvSpPr>
              <p:spPr>
                <a:xfrm>
                  <a:off x="6505255" y="6632377"/>
                  <a:ext cx="327334" cy="369332"/>
                </a:xfrm>
                <a:prstGeom prst="rect">
                  <a:avLst/>
                </a:prstGeom>
                <a:solidFill>
                  <a:schemeClr val="accent1"/>
                </a:solidFill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lnSpc>
                      <a:spcPct val="90000"/>
                    </a:lnSpc>
                    <a:spcBef>
                      <a:spcPct val="40000"/>
                    </a:spcBef>
                    <a:spcAft>
                      <a:spcPct val="0"/>
                    </a:spcAft>
                    <a:defRPr/>
                  </a:pPr>
                  <a:r>
                    <a:rPr lang="en-CA" sz="2000" b="1" dirty="0">
                      <a:solidFill>
                        <a:srgbClr val="000000"/>
                      </a:solidFill>
                      <a:latin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C98FE3F-F73B-48C7-BEDF-6CA4250F9B11}"/>
                  </a:ext>
                </a:extLst>
              </p:cNvPr>
              <p:cNvSpPr/>
              <p:nvPr/>
            </p:nvSpPr>
            <p:spPr>
              <a:xfrm>
                <a:off x="6215906" y="6241413"/>
                <a:ext cx="327334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+ 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85DB766-F172-4E11-A43A-3085518A47C2}"/>
                </a:ext>
              </a:extLst>
            </p:cNvPr>
            <p:cNvGrpSpPr/>
            <p:nvPr/>
          </p:nvGrpSpPr>
          <p:grpSpPr>
            <a:xfrm>
              <a:off x="5975182" y="6930429"/>
              <a:ext cx="777388" cy="206445"/>
              <a:chOff x="5547212" y="5562600"/>
              <a:chExt cx="777388" cy="206445"/>
            </a:xfrm>
          </p:grpSpPr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03F6FC9F-4087-4DC8-98C5-12BD913799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547212" y="558248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121E7D05-84B6-4556-8401-750931D5887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105056" y="556260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DF248D8-7670-457E-AF8D-13890D1E8C3D}"/>
                </a:ext>
              </a:extLst>
            </p:cNvPr>
            <p:cNvGrpSpPr/>
            <p:nvPr/>
          </p:nvGrpSpPr>
          <p:grpSpPr>
            <a:xfrm>
              <a:off x="5629759" y="7381520"/>
              <a:ext cx="777388" cy="206445"/>
              <a:chOff x="5547212" y="5562600"/>
              <a:chExt cx="777388" cy="206445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F8BC75B7-073D-42AB-9683-DF3914AAFEB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547212" y="558248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D78C2F38-04EC-4863-AA0C-906A3907ECB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105056" y="556260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97E2C54B-C921-4287-B26F-5F304030B870}"/>
              </a:ext>
            </a:extLst>
          </p:cNvPr>
          <p:cNvSpPr/>
          <p:nvPr/>
        </p:nvSpPr>
        <p:spPr>
          <a:xfrm>
            <a:off x="8105192" y="4054567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1257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4.44444E-6 L 0.06858 0.09166 L 0.004 0.20833 L 0.004 0.20856 L 0.004 0.20833 " pathEditMode="relative" rAng="0" ptsTypes="AAAAA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-0.01042 -0.1219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2" presetClass="entr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7" grpId="0" animBg="1"/>
      <p:bldP spid="37" grpId="1" animBg="1"/>
      <p:bldP spid="80" grpId="0" animBg="1"/>
      <p:bldP spid="80" grpId="1" animBg="1"/>
      <p:bldP spid="82" grpId="0" animBg="1"/>
      <p:bldP spid="82" grpId="1" animBg="1"/>
      <p:bldP spid="66" grpId="0" animBg="1"/>
      <p:bldP spid="50" grpId="0" animBg="1"/>
      <p:bldP spid="55" grpId="0" animBg="1"/>
      <p:bldP spid="35" grpId="0" animBg="1"/>
      <p:bldP spid="35" grpId="1" animBg="1"/>
      <p:bldP spid="39" grpId="0" animBg="1"/>
      <p:bldP spid="39" grpId="1" animBg="1"/>
      <p:bldP spid="46" grpId="0" animBg="1"/>
      <p:bldP spid="46" grpId="1" animBg="1"/>
      <p:bldP spid="46" grpId="2" animBg="1"/>
      <p:bldP spid="59" grpId="0" animBg="1"/>
      <p:bldP spid="59" grpId="1" animBg="1"/>
      <p:bldP spid="62" grpId="0" animBg="1"/>
      <p:bldP spid="62" grpId="1" animBg="1"/>
      <p:bldP spid="65" grpId="0" animBg="1"/>
      <p:bldP spid="65" grpId="1" animBg="1"/>
      <p:bldP spid="75" grpId="0" animBg="1"/>
      <p:bldP spid="75" grpId="1" animBg="1"/>
      <p:bldP spid="83" grpId="0" animBg="1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141A7C48-156F-41BC-B894-249BBB60BCF2}"/>
              </a:ext>
            </a:extLst>
          </p:cNvPr>
          <p:cNvSpPr/>
          <p:nvPr/>
        </p:nvSpPr>
        <p:spPr>
          <a:xfrm>
            <a:off x="6232994" y="2970582"/>
            <a:ext cx="2606206" cy="3139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1600" b="1" dirty="0">
                <a:solidFill>
                  <a:srgbClr val="000000"/>
                </a:solidFill>
                <a:latin typeface="Arial" pitchFamily="34" charset="0"/>
              </a:rPr>
              <a:t>Replace right side by left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How a Parser Tree is Built Conceptually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2578257" y="1219200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ED3E17-2A14-40F5-840A-8559552DFE72}"/>
              </a:ext>
            </a:extLst>
          </p:cNvPr>
          <p:cNvSpPr/>
          <p:nvPr/>
        </p:nvSpPr>
        <p:spPr>
          <a:xfrm>
            <a:off x="2533165" y="1919570"/>
            <a:ext cx="4979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         | Sum Plus Integer [node]  "+"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2A033D-F8E1-499C-BE83-A7A38427A452}"/>
              </a:ext>
            </a:extLst>
          </p:cNvPr>
          <p:cNvSpPr/>
          <p:nvPr/>
        </p:nvSpPr>
        <p:spPr>
          <a:xfrm>
            <a:off x="2688555" y="4045090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Input For Processing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543436-B0E6-4B47-AA69-37AA4E257C12}"/>
              </a:ext>
            </a:extLst>
          </p:cNvPr>
          <p:cNvSpPr/>
          <p:nvPr/>
        </p:nvSpPr>
        <p:spPr>
          <a:xfrm>
            <a:off x="2688555" y="5478006"/>
            <a:ext cx="17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Parallel trees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8966530-2CF8-437B-BE18-EB6A98433EBB}"/>
              </a:ext>
            </a:extLst>
          </p:cNvPr>
          <p:cNvSpPr/>
          <p:nvPr/>
        </p:nvSpPr>
        <p:spPr>
          <a:xfrm>
            <a:off x="3420101" y="2927739"/>
            <a:ext cx="2518638" cy="369332"/>
          </a:xfrm>
          <a:prstGeom prst="rect">
            <a:avLst/>
          </a:prstGeom>
          <a:solidFill>
            <a:srgbClr val="FD6203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C44A966-3640-4B47-8097-0A225EA02BF4}"/>
              </a:ext>
            </a:extLst>
          </p:cNvPr>
          <p:cNvCxnSpPr>
            <a:cxnSpLocks/>
          </p:cNvCxnSpPr>
          <p:nvPr/>
        </p:nvCxnSpPr>
        <p:spPr bwMode="auto">
          <a:xfrm flipH="1">
            <a:off x="6956070" y="3605804"/>
            <a:ext cx="1371284" cy="16448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Right Brace 61">
            <a:extLst>
              <a:ext uri="{FF2B5EF4-FFF2-40B4-BE49-F238E27FC236}">
                <a16:creationId xmlns:a16="http://schemas.microsoft.com/office/drawing/2014/main" id="{A78FD541-8858-4901-9C65-F18305509E0C}"/>
              </a:ext>
            </a:extLst>
          </p:cNvPr>
          <p:cNvSpPr/>
          <p:nvPr/>
        </p:nvSpPr>
        <p:spPr bwMode="auto">
          <a:xfrm rot="16200000">
            <a:off x="6688235" y="2403303"/>
            <a:ext cx="480188" cy="2999798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" name="Right Brace 74">
            <a:extLst>
              <a:ext uri="{FF2B5EF4-FFF2-40B4-BE49-F238E27FC236}">
                <a16:creationId xmlns:a16="http://schemas.microsoft.com/office/drawing/2014/main" id="{21B251D0-C860-43CF-B883-383AE4047198}"/>
              </a:ext>
            </a:extLst>
          </p:cNvPr>
          <p:cNvSpPr/>
          <p:nvPr/>
        </p:nvSpPr>
        <p:spPr bwMode="auto">
          <a:xfrm rot="5400000" flipV="1">
            <a:off x="5574198" y="3020997"/>
            <a:ext cx="84220" cy="747827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385F25F-5D21-4F42-8FDA-C3AC0529F65C}"/>
              </a:ext>
            </a:extLst>
          </p:cNvPr>
          <p:cNvCxnSpPr>
            <a:cxnSpLocks/>
          </p:cNvCxnSpPr>
          <p:nvPr/>
        </p:nvCxnSpPr>
        <p:spPr bwMode="auto">
          <a:xfrm>
            <a:off x="3355960" y="3382446"/>
            <a:ext cx="1581635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8CC92615-A5B9-4C41-8ADE-5032D8D75048}"/>
              </a:ext>
            </a:extLst>
          </p:cNvPr>
          <p:cNvSpPr/>
          <p:nvPr/>
        </p:nvSpPr>
        <p:spPr>
          <a:xfrm>
            <a:off x="5501996" y="4059081"/>
            <a:ext cx="282535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   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052435B-8124-41F1-9422-4A3B5759B564}"/>
              </a:ext>
            </a:extLst>
          </p:cNvPr>
          <p:cNvGrpSpPr/>
          <p:nvPr/>
        </p:nvGrpSpPr>
        <p:grpSpPr>
          <a:xfrm>
            <a:off x="6193754" y="5257800"/>
            <a:ext cx="1304248" cy="1164798"/>
            <a:chOff x="5559923" y="6752483"/>
            <a:chExt cx="1304248" cy="1164798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08298FF-8B5A-440B-A40D-2F07F078DCF6}"/>
                </a:ext>
              </a:extLst>
            </p:cNvPr>
            <p:cNvGrpSpPr/>
            <p:nvPr/>
          </p:nvGrpSpPr>
          <p:grpSpPr>
            <a:xfrm>
              <a:off x="5559923" y="6752483"/>
              <a:ext cx="1304248" cy="1164798"/>
              <a:chOff x="5528341" y="6241413"/>
              <a:chExt cx="1304248" cy="1164798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3A06C751-254C-41CD-AEC5-B39602D78843}"/>
                  </a:ext>
                </a:extLst>
              </p:cNvPr>
              <p:cNvGrpSpPr/>
              <p:nvPr/>
            </p:nvGrpSpPr>
            <p:grpSpPr>
              <a:xfrm>
                <a:off x="5528341" y="6632377"/>
                <a:ext cx="1304248" cy="773834"/>
                <a:chOff x="5528341" y="6632377"/>
                <a:chExt cx="1304248" cy="773834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CBCF7534-1199-4EB7-8FD2-CA8558489F1C}"/>
                    </a:ext>
                  </a:extLst>
                </p:cNvPr>
                <p:cNvGrpSpPr/>
                <p:nvPr/>
              </p:nvGrpSpPr>
              <p:grpSpPr>
                <a:xfrm>
                  <a:off x="5528341" y="6638781"/>
                  <a:ext cx="1008353" cy="767430"/>
                  <a:chOff x="2725944" y="6125740"/>
                  <a:chExt cx="1008353" cy="767430"/>
                </a:xfrm>
              </p:grpSpPr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6FB6CFB3-F596-4387-93F9-45D7DB924B98}"/>
                      </a:ext>
                    </a:extLst>
                  </p:cNvPr>
                  <p:cNvSpPr/>
                  <p:nvPr/>
                </p:nvSpPr>
                <p:spPr>
                  <a:xfrm>
                    <a:off x="3035236" y="6125740"/>
                    <a:ext cx="327334" cy="369332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eaLnBrk="0" fontAlgn="base" hangingPunct="0">
                      <a:lnSpc>
                        <a:spcPct val="90000"/>
                      </a:lnSpc>
                      <a:spcBef>
                        <a:spcPct val="40000"/>
                      </a:spcBef>
                      <a:spcAft>
                        <a:spcPct val="0"/>
                      </a:spcAft>
                      <a:defRPr/>
                    </a:pPr>
                    <a:r>
                      <a:rPr lang="en-CA" sz="2000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+ </a:t>
                    </a:r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263533A1-3383-437E-8B41-65DABD422C84}"/>
                      </a:ext>
                    </a:extLst>
                  </p:cNvPr>
                  <p:cNvSpPr/>
                  <p:nvPr/>
                </p:nvSpPr>
                <p:spPr>
                  <a:xfrm>
                    <a:off x="2725944" y="6523838"/>
                    <a:ext cx="327334" cy="369332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eaLnBrk="0" fontAlgn="base" hangingPunct="0">
                      <a:lnSpc>
                        <a:spcPct val="90000"/>
                      </a:lnSpc>
                      <a:spcBef>
                        <a:spcPct val="40000"/>
                      </a:spcBef>
                      <a:spcAft>
                        <a:spcPct val="0"/>
                      </a:spcAft>
                      <a:defRPr/>
                    </a:pPr>
                    <a:r>
                      <a:rPr lang="en-CA" sz="2000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1 </a:t>
                    </a:r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AFC5F636-1A97-482C-B85F-0B297A5A9294}"/>
                      </a:ext>
                    </a:extLst>
                  </p:cNvPr>
                  <p:cNvSpPr/>
                  <p:nvPr/>
                </p:nvSpPr>
                <p:spPr>
                  <a:xfrm>
                    <a:off x="3264298" y="6523838"/>
                    <a:ext cx="469999" cy="369332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eaLnBrk="0" fontAlgn="base" hangingPunct="0">
                      <a:lnSpc>
                        <a:spcPct val="90000"/>
                      </a:lnSpc>
                      <a:spcBef>
                        <a:spcPct val="40000"/>
                      </a:spcBef>
                      <a:spcAft>
                        <a:spcPct val="0"/>
                      </a:spcAft>
                      <a:defRPr/>
                    </a:pPr>
                    <a:r>
                      <a:rPr lang="en-CA" sz="2000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10 </a:t>
                    </a:r>
                  </a:p>
                </p:txBody>
              </p:sp>
            </p:grp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F835E5F8-CEC9-481A-BB55-A3B346E1B87C}"/>
                    </a:ext>
                  </a:extLst>
                </p:cNvPr>
                <p:cNvSpPr/>
                <p:nvPr/>
              </p:nvSpPr>
              <p:spPr>
                <a:xfrm>
                  <a:off x="6505255" y="6632377"/>
                  <a:ext cx="327334" cy="369332"/>
                </a:xfrm>
                <a:prstGeom prst="rect">
                  <a:avLst/>
                </a:prstGeom>
                <a:solidFill>
                  <a:schemeClr val="accent1"/>
                </a:solidFill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lnSpc>
                      <a:spcPct val="90000"/>
                    </a:lnSpc>
                    <a:spcBef>
                      <a:spcPct val="40000"/>
                    </a:spcBef>
                    <a:spcAft>
                      <a:spcPct val="0"/>
                    </a:spcAft>
                    <a:defRPr/>
                  </a:pPr>
                  <a:r>
                    <a:rPr lang="en-CA" sz="2000" b="1" dirty="0">
                      <a:solidFill>
                        <a:srgbClr val="000000"/>
                      </a:solidFill>
                      <a:latin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C98FE3F-F73B-48C7-BEDF-6CA4250F9B11}"/>
                  </a:ext>
                </a:extLst>
              </p:cNvPr>
              <p:cNvSpPr/>
              <p:nvPr/>
            </p:nvSpPr>
            <p:spPr>
              <a:xfrm>
                <a:off x="6215906" y="6241413"/>
                <a:ext cx="327334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+ 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85DB766-F172-4E11-A43A-3085518A47C2}"/>
                </a:ext>
              </a:extLst>
            </p:cNvPr>
            <p:cNvGrpSpPr/>
            <p:nvPr/>
          </p:nvGrpSpPr>
          <p:grpSpPr>
            <a:xfrm>
              <a:off x="5975182" y="6930429"/>
              <a:ext cx="777388" cy="206445"/>
              <a:chOff x="5547212" y="5562600"/>
              <a:chExt cx="777388" cy="206445"/>
            </a:xfrm>
          </p:grpSpPr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03F6FC9F-4087-4DC8-98C5-12BD913799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547212" y="558248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121E7D05-84B6-4556-8401-750931D5887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105056" y="556260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DF248D8-7670-457E-AF8D-13890D1E8C3D}"/>
                </a:ext>
              </a:extLst>
            </p:cNvPr>
            <p:cNvGrpSpPr/>
            <p:nvPr/>
          </p:nvGrpSpPr>
          <p:grpSpPr>
            <a:xfrm>
              <a:off x="5629759" y="7381520"/>
              <a:ext cx="777388" cy="206445"/>
              <a:chOff x="5547212" y="5562600"/>
              <a:chExt cx="777388" cy="206445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F8BC75B7-073D-42AB-9683-DF3914AAFEB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547212" y="558248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D78C2F38-04EC-4863-AA0C-906A3907ECB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105056" y="5562600"/>
                <a:ext cx="219544" cy="186565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B9F7DE33-F02A-45F6-8264-50ADB36BC333}"/>
              </a:ext>
            </a:extLst>
          </p:cNvPr>
          <p:cNvSpPr/>
          <p:nvPr/>
        </p:nvSpPr>
        <p:spPr>
          <a:xfrm>
            <a:off x="5501996" y="4076700"/>
            <a:ext cx="282535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    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E8D45C7-7C9E-4395-B0C2-49DBAC8BE996}"/>
              </a:ext>
            </a:extLst>
          </p:cNvPr>
          <p:cNvSpPr/>
          <p:nvPr/>
        </p:nvSpPr>
        <p:spPr>
          <a:xfrm>
            <a:off x="8795772" y="5330127"/>
            <a:ext cx="1338828" cy="5909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3600" b="1" dirty="0">
                <a:solidFill>
                  <a:srgbClr val="FFFFFF"/>
                </a:solidFill>
                <a:latin typeface="Arial" pitchFamily="34" charset="0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08078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35" grpId="0" animBg="1"/>
      <p:bldP spid="35" grpId="1" animBg="1"/>
      <p:bldP spid="62" grpId="0" animBg="1"/>
      <p:bldP spid="62" grpId="1" animBg="1"/>
      <p:bldP spid="75" grpId="0" animBg="1"/>
      <p:bldP spid="75" grpId="1" animBg="1"/>
      <p:bldP spid="83" grpId="0" animBg="1"/>
      <p:bldP spid="52" grpId="0" animBg="1"/>
      <p:bldP spid="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328622" y="3217464"/>
            <a:ext cx="7815556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 eaLnBrk="0" fontAlgn="base" hangingPunct="0">
              <a:spcBef>
                <a:spcPct val="96000"/>
              </a:spcBef>
              <a:spcAft>
                <a:spcPct val="0"/>
              </a:spcAft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The Technology</a:t>
            </a:r>
          </a:p>
        </p:txBody>
      </p:sp>
    </p:spTree>
    <p:extLst>
      <p:ext uri="{BB962C8B-B14F-4D97-AF65-F5344CB8AC3E}">
        <p14:creationId xmlns:p14="http://schemas.microsoft.com/office/powerpoint/2010/main" val="3687274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58EEB443-1109-4FD3-995A-7C2D9251720B}"/>
              </a:ext>
            </a:extLst>
          </p:cNvPr>
          <p:cNvGrpSpPr/>
          <p:nvPr/>
        </p:nvGrpSpPr>
        <p:grpSpPr>
          <a:xfrm>
            <a:off x="4022310" y="1359265"/>
            <a:ext cx="4382557" cy="1164564"/>
            <a:chOff x="985105" y="1160424"/>
            <a:chExt cx="4382557" cy="11645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9EE8652-4207-46AA-9EC9-3A9085355725}"/>
                </a:ext>
              </a:extLst>
            </p:cNvPr>
            <p:cNvSpPr/>
            <p:nvPr/>
          </p:nvSpPr>
          <p:spPr>
            <a:xfrm>
              <a:off x="2434571" y="1160424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A Table Generator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0C564D3-6FDB-466B-B52B-904607C8B735}"/>
                </a:ext>
              </a:extLst>
            </p:cNvPr>
            <p:cNvCxnSpPr>
              <a:cxnSpLocks/>
              <a:endCxn id="5" idx="1"/>
            </p:cNvCxnSpPr>
            <p:nvPr/>
          </p:nvCxnSpPr>
          <p:spPr bwMode="auto">
            <a:xfrm flipV="1">
              <a:off x="985105" y="1742706"/>
              <a:ext cx="1449466" cy="10782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45925AD-0834-404F-A839-343442ED0AFC}"/>
                </a:ext>
              </a:extLst>
            </p:cNvPr>
            <p:cNvCxnSpPr/>
            <p:nvPr/>
          </p:nvCxnSpPr>
          <p:spPr bwMode="auto">
            <a:xfrm>
              <a:off x="3918196" y="1723656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676F652-A754-4A6F-8F00-9C5119219C5C}"/>
              </a:ext>
            </a:extLst>
          </p:cNvPr>
          <p:cNvSpPr/>
          <p:nvPr/>
        </p:nvSpPr>
        <p:spPr>
          <a:xfrm>
            <a:off x="6512574" y="4731340"/>
            <a:ext cx="3584537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Tables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  <a:sym typeface="Symbol" panose="05050102010706020507" pitchFamily="18" charset="2"/>
              </a:rPr>
              <a:t>the control data telling the scanner what to do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(short for tabular data)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51E012-3BF1-43F3-B3CA-64293023FC37}"/>
              </a:ext>
            </a:extLst>
          </p:cNvPr>
          <p:cNvSpPr/>
          <p:nvPr/>
        </p:nvSpPr>
        <p:spPr>
          <a:xfrm>
            <a:off x="3849344" y="371811"/>
            <a:ext cx="5001201" cy="49818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Implementation technology: Scanners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AD185F-2ADB-46D0-8180-D43B5B8E61A8}"/>
              </a:ext>
            </a:extLst>
          </p:cNvPr>
          <p:cNvSpPr/>
          <p:nvPr/>
        </p:nvSpPr>
        <p:spPr>
          <a:xfrm>
            <a:off x="3082671" y="6003519"/>
            <a:ext cx="2816797" cy="3416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I'll give you the Scanner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3EA606-EFB5-41CA-BFA7-2720DAE154DF}"/>
              </a:ext>
            </a:extLst>
          </p:cNvPr>
          <p:cNvSpPr/>
          <p:nvPr/>
        </p:nvSpPr>
        <p:spPr>
          <a:xfrm>
            <a:off x="2524563" y="1042724"/>
            <a:ext cx="2627191" cy="8402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 scanner transduction grammar 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36814B-ABE0-4F63-BB2F-8BB3B2CD8BA5}"/>
              </a:ext>
            </a:extLst>
          </p:cNvPr>
          <p:cNvSpPr/>
          <p:nvPr/>
        </p:nvSpPr>
        <p:spPr>
          <a:xfrm>
            <a:off x="7447619" y="1229593"/>
            <a:ext cx="2733334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Tables for a scanner 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5EBDB77-764B-44AE-B20C-1F2AF68F94CE}"/>
              </a:ext>
            </a:extLst>
          </p:cNvPr>
          <p:cNvGrpSpPr/>
          <p:nvPr/>
        </p:nvGrpSpPr>
        <p:grpSpPr>
          <a:xfrm>
            <a:off x="4022310" y="2594525"/>
            <a:ext cx="4382557" cy="1937525"/>
            <a:chOff x="985105" y="995497"/>
            <a:chExt cx="4382557" cy="193752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B14DF6A-68CD-4FE7-9C89-82FF7637B74B}"/>
                </a:ext>
              </a:extLst>
            </p:cNvPr>
            <p:cNvSpPr/>
            <p:nvPr/>
          </p:nvSpPr>
          <p:spPr>
            <a:xfrm>
              <a:off x="2434571" y="995497"/>
              <a:ext cx="1449466" cy="193752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A Generic Object-Oriented Table Driven Scanner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3572A1A-2430-4CB6-A582-034112771E29}"/>
                </a:ext>
              </a:extLst>
            </p:cNvPr>
            <p:cNvCxnSpPr>
              <a:cxnSpLocks/>
              <a:endCxn id="37" idx="1"/>
            </p:cNvCxnSpPr>
            <p:nvPr/>
          </p:nvCxnSpPr>
          <p:spPr bwMode="auto">
            <a:xfrm>
              <a:off x="985105" y="1480752"/>
              <a:ext cx="1449466" cy="483508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9124033-BDE5-474F-A17F-C30CDB4448D6}"/>
                </a:ext>
              </a:extLst>
            </p:cNvPr>
            <p:cNvCxnSpPr/>
            <p:nvPr/>
          </p:nvCxnSpPr>
          <p:spPr bwMode="auto">
            <a:xfrm>
              <a:off x="3918196" y="2191923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924FAEE-DF96-457A-B4C9-B9669564B1A9}"/>
              </a:ext>
            </a:extLst>
          </p:cNvPr>
          <p:cNvSpPr/>
          <p:nvPr/>
        </p:nvSpPr>
        <p:spPr>
          <a:xfrm>
            <a:off x="2418419" y="2501738"/>
            <a:ext cx="2733334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Tables for a scanner 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51EDCA5-5EB5-4769-8CE7-876E0394F5C3}"/>
              </a:ext>
            </a:extLst>
          </p:cNvPr>
          <p:cNvSpPr/>
          <p:nvPr/>
        </p:nvSpPr>
        <p:spPr>
          <a:xfrm>
            <a:off x="7473895" y="2960211"/>
            <a:ext cx="2733334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Tokens for the text in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243EEC1-412D-416A-AE9B-553FE555317B}"/>
              </a:ext>
            </a:extLst>
          </p:cNvPr>
          <p:cNvCxnSpPr>
            <a:cxnSpLocks/>
          </p:cNvCxnSpPr>
          <p:nvPr/>
        </p:nvCxnSpPr>
        <p:spPr bwMode="auto">
          <a:xfrm flipV="1">
            <a:off x="4022309" y="3622092"/>
            <a:ext cx="1449466" cy="350638"/>
          </a:xfrm>
          <a:prstGeom prst="straightConnector1">
            <a:avLst/>
          </a:prstGeom>
          <a:solidFill>
            <a:srgbClr val="C0C0C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D35525B7-2D77-4450-9924-E8BA9CEF3235}"/>
              </a:ext>
            </a:extLst>
          </p:cNvPr>
          <p:cNvSpPr/>
          <p:nvPr/>
        </p:nvSpPr>
        <p:spPr>
          <a:xfrm>
            <a:off x="2418419" y="3941119"/>
            <a:ext cx="2733334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Text of a program written in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8CC466-3782-4361-974B-1F23196B61BB}"/>
              </a:ext>
            </a:extLst>
          </p:cNvPr>
          <p:cNvSpPr/>
          <p:nvPr/>
        </p:nvSpPr>
        <p:spPr>
          <a:xfrm>
            <a:off x="6349945" y="6003519"/>
            <a:ext cx="3758273" cy="3416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You build me the table generator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6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0" grpId="0" animBg="1"/>
      <p:bldP spid="33" grpId="0" animBg="1"/>
      <p:bldP spid="34" grpId="0" animBg="1"/>
      <p:bldP spid="52" grpId="0" animBg="1"/>
      <p:bldP spid="54" grpId="0" animBg="1"/>
      <p:bldP spid="55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4CBD274E-5E12-44A8-8F16-C43B846B0A51}"/>
              </a:ext>
            </a:extLst>
          </p:cNvPr>
          <p:cNvGrpSpPr/>
          <p:nvPr/>
        </p:nvGrpSpPr>
        <p:grpSpPr>
          <a:xfrm>
            <a:off x="4022310" y="2615280"/>
            <a:ext cx="4382557" cy="1937525"/>
            <a:chOff x="2498309" y="2594524"/>
            <a:chExt cx="4382557" cy="1937525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EBF0BD5-48DD-453E-BF25-82DB693575CD}"/>
                </a:ext>
              </a:extLst>
            </p:cNvPr>
            <p:cNvGrpSpPr/>
            <p:nvPr/>
          </p:nvGrpSpPr>
          <p:grpSpPr>
            <a:xfrm>
              <a:off x="2498309" y="2594524"/>
              <a:ext cx="4382557" cy="1937525"/>
              <a:chOff x="985105" y="995497"/>
              <a:chExt cx="4382557" cy="193752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E8D754E-0C90-434D-B765-4BDA6CEA1110}"/>
                  </a:ext>
                </a:extLst>
              </p:cNvPr>
              <p:cNvSpPr/>
              <p:nvPr/>
            </p:nvSpPr>
            <p:spPr>
              <a:xfrm>
                <a:off x="2434571" y="995497"/>
                <a:ext cx="1449466" cy="1937525"/>
              </a:xfrm>
              <a:prstGeom prst="rect">
                <a:avLst/>
              </a:prstGeom>
              <a:solidFill>
                <a:srgbClr val="FD6203"/>
              </a:solidFill>
            </p:spPr>
            <p:txBody>
              <a:bodyPr wrap="square" anchor="ctr" anchorCtr="1">
                <a:noAutofit/>
              </a:bodyPr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A Generic Object-Oriented Table Driven Parser</a:t>
                </a:r>
              </a:p>
            </p:txBody>
          </p: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CE683D41-D896-4633-99AD-288ACF7A4037}"/>
                  </a:ext>
                </a:extLst>
              </p:cNvPr>
              <p:cNvCxnSpPr>
                <a:cxnSpLocks/>
                <a:endCxn id="41" idx="1"/>
              </p:cNvCxnSpPr>
              <p:nvPr/>
            </p:nvCxnSpPr>
            <p:spPr bwMode="auto">
              <a:xfrm>
                <a:off x="985105" y="1480752"/>
                <a:ext cx="1449466" cy="483508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81B2FA66-6BD3-4F43-A9AE-CF42D0F863FE}"/>
                  </a:ext>
                </a:extLst>
              </p:cNvPr>
              <p:cNvCxnSpPr/>
              <p:nvPr/>
            </p:nvCxnSpPr>
            <p:spPr bwMode="auto">
              <a:xfrm>
                <a:off x="3918196" y="2039523"/>
                <a:ext cx="1449466" cy="19050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60E3362-13CB-401A-8701-CF004A452F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98309" y="3622092"/>
              <a:ext cx="1449466" cy="350638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8EEB443-1109-4FD3-995A-7C2D9251720B}"/>
              </a:ext>
            </a:extLst>
          </p:cNvPr>
          <p:cNvGrpSpPr/>
          <p:nvPr/>
        </p:nvGrpSpPr>
        <p:grpSpPr>
          <a:xfrm>
            <a:off x="4022310" y="1359265"/>
            <a:ext cx="4382557" cy="1164564"/>
            <a:chOff x="985105" y="1160424"/>
            <a:chExt cx="4382557" cy="11645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9EE8652-4207-46AA-9EC9-3A9085355725}"/>
                </a:ext>
              </a:extLst>
            </p:cNvPr>
            <p:cNvSpPr/>
            <p:nvPr/>
          </p:nvSpPr>
          <p:spPr>
            <a:xfrm>
              <a:off x="2434571" y="1160424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A Table Generator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0C564D3-6FDB-466B-B52B-904607C8B735}"/>
                </a:ext>
              </a:extLst>
            </p:cNvPr>
            <p:cNvCxnSpPr>
              <a:cxnSpLocks/>
              <a:endCxn id="5" idx="1"/>
            </p:cNvCxnSpPr>
            <p:nvPr/>
          </p:nvCxnSpPr>
          <p:spPr bwMode="auto">
            <a:xfrm flipV="1">
              <a:off x="985105" y="1742706"/>
              <a:ext cx="1449466" cy="10782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45925AD-0834-404F-A839-343442ED0AFC}"/>
                </a:ext>
              </a:extLst>
            </p:cNvPr>
            <p:cNvCxnSpPr/>
            <p:nvPr/>
          </p:nvCxnSpPr>
          <p:spPr bwMode="auto">
            <a:xfrm>
              <a:off x="3918196" y="1723656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676F652-A754-4A6F-8F00-9C5119219C5C}"/>
              </a:ext>
            </a:extLst>
          </p:cNvPr>
          <p:cNvSpPr/>
          <p:nvPr/>
        </p:nvSpPr>
        <p:spPr>
          <a:xfrm>
            <a:off x="6512574" y="4731340"/>
            <a:ext cx="3584537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Tables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  <a:sym typeface="Symbol" panose="05050102010706020507" pitchFamily="18" charset="2"/>
              </a:rPr>
              <a:t>the control data telling the scanner what to do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(short for tabular data)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AD185F-2ADB-46D0-8180-D43B5B8E61A8}"/>
              </a:ext>
            </a:extLst>
          </p:cNvPr>
          <p:cNvSpPr/>
          <p:nvPr/>
        </p:nvSpPr>
        <p:spPr>
          <a:xfrm>
            <a:off x="3082671" y="6003519"/>
            <a:ext cx="2816797" cy="3416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I'll give you the Scanner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3EA606-EFB5-41CA-BFA7-2720DAE154DF}"/>
              </a:ext>
            </a:extLst>
          </p:cNvPr>
          <p:cNvSpPr/>
          <p:nvPr/>
        </p:nvSpPr>
        <p:spPr>
          <a:xfrm>
            <a:off x="2498559" y="1005828"/>
            <a:ext cx="2627191" cy="8402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 scanner transduction grammar 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36814B-ABE0-4F63-BB2F-8BB3B2CD8BA5}"/>
              </a:ext>
            </a:extLst>
          </p:cNvPr>
          <p:cNvSpPr/>
          <p:nvPr/>
        </p:nvSpPr>
        <p:spPr>
          <a:xfrm>
            <a:off x="7409519" y="1229593"/>
            <a:ext cx="2733334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Tables for a scanner 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924FAEE-DF96-457A-B4C9-B9669564B1A9}"/>
              </a:ext>
            </a:extLst>
          </p:cNvPr>
          <p:cNvSpPr/>
          <p:nvPr/>
        </p:nvSpPr>
        <p:spPr>
          <a:xfrm>
            <a:off x="2418419" y="2501738"/>
            <a:ext cx="2733334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Tables for a scanner 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51EDCA5-5EB5-4769-8CE7-876E0394F5C3}"/>
              </a:ext>
            </a:extLst>
          </p:cNvPr>
          <p:cNvSpPr/>
          <p:nvPr/>
        </p:nvSpPr>
        <p:spPr>
          <a:xfrm>
            <a:off x="7473895" y="2960211"/>
            <a:ext cx="2733334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Tokens for the text in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6709A2-5A59-497F-BC69-BF4712EC8F0D}"/>
              </a:ext>
            </a:extLst>
          </p:cNvPr>
          <p:cNvGrpSpPr/>
          <p:nvPr/>
        </p:nvGrpSpPr>
        <p:grpSpPr>
          <a:xfrm>
            <a:off x="4022310" y="2594525"/>
            <a:ext cx="4382557" cy="1937525"/>
            <a:chOff x="2498309" y="2594524"/>
            <a:chExt cx="4382557" cy="193752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5EBDB77-764B-44AE-B20C-1F2AF68F94CE}"/>
                </a:ext>
              </a:extLst>
            </p:cNvPr>
            <p:cNvGrpSpPr/>
            <p:nvPr/>
          </p:nvGrpSpPr>
          <p:grpSpPr>
            <a:xfrm>
              <a:off x="2498309" y="2594524"/>
              <a:ext cx="4382557" cy="1937525"/>
              <a:chOff x="985105" y="995497"/>
              <a:chExt cx="4382557" cy="1937525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B14DF6A-68CD-4FE7-9C89-82FF7637B74B}"/>
                  </a:ext>
                </a:extLst>
              </p:cNvPr>
              <p:cNvSpPr/>
              <p:nvPr/>
            </p:nvSpPr>
            <p:spPr>
              <a:xfrm>
                <a:off x="2434571" y="995497"/>
                <a:ext cx="1449466" cy="193752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anchor="ctr" anchorCtr="1">
                <a:noAutofit/>
              </a:bodyPr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A Generic Object-Oriented Table Driven Scanner</a:t>
                </a:r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D3572A1A-2430-4CB6-A582-034112771E29}"/>
                  </a:ext>
                </a:extLst>
              </p:cNvPr>
              <p:cNvCxnSpPr>
                <a:cxnSpLocks/>
                <a:endCxn id="37" idx="1"/>
              </p:cNvCxnSpPr>
              <p:nvPr/>
            </p:nvCxnSpPr>
            <p:spPr bwMode="auto">
              <a:xfrm>
                <a:off x="985105" y="1480752"/>
                <a:ext cx="1449466" cy="483508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89124033-BDE5-474F-A17F-C30CDB4448D6}"/>
                  </a:ext>
                </a:extLst>
              </p:cNvPr>
              <p:cNvCxnSpPr/>
              <p:nvPr/>
            </p:nvCxnSpPr>
            <p:spPr bwMode="auto">
              <a:xfrm>
                <a:off x="3918196" y="2039523"/>
                <a:ext cx="1449466" cy="19050"/>
              </a:xfrm>
              <a:prstGeom prst="straightConnector1">
                <a:avLst/>
              </a:prstGeom>
              <a:solidFill>
                <a:srgbClr val="C0C0C0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9243EEC1-412D-416A-AE9B-553FE555317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98309" y="3622092"/>
              <a:ext cx="1449466" cy="350638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D35525B7-2D77-4450-9924-E8BA9CEF3235}"/>
              </a:ext>
            </a:extLst>
          </p:cNvPr>
          <p:cNvSpPr/>
          <p:nvPr/>
        </p:nvSpPr>
        <p:spPr>
          <a:xfrm>
            <a:off x="2418419" y="3941119"/>
            <a:ext cx="2733334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Text of a program written in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8CC466-3782-4361-974B-1F23196B61BB}"/>
              </a:ext>
            </a:extLst>
          </p:cNvPr>
          <p:cNvSpPr/>
          <p:nvPr/>
        </p:nvSpPr>
        <p:spPr>
          <a:xfrm>
            <a:off x="6349945" y="6003519"/>
            <a:ext cx="3758273" cy="3416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You build me the table generator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73E6BB-C84F-4B2F-9EE9-1905D9843F36}"/>
              </a:ext>
            </a:extLst>
          </p:cNvPr>
          <p:cNvSpPr/>
          <p:nvPr/>
        </p:nvSpPr>
        <p:spPr>
          <a:xfrm>
            <a:off x="3882844" y="313106"/>
            <a:ext cx="5001201" cy="49818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Implementation technology: Scanners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352B6D-4A24-47C7-886A-9622B6964BA1}"/>
              </a:ext>
            </a:extLst>
          </p:cNvPr>
          <p:cNvSpPr/>
          <p:nvPr/>
        </p:nvSpPr>
        <p:spPr>
          <a:xfrm>
            <a:off x="2535748" y="961253"/>
            <a:ext cx="2627191" cy="8402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 parser</a:t>
            </a:r>
            <a:br>
              <a:rPr lang="en-CA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transduction grammar 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977859-EE1D-4D19-A924-48FE898FFF70}"/>
              </a:ext>
            </a:extLst>
          </p:cNvPr>
          <p:cNvSpPr/>
          <p:nvPr/>
        </p:nvSpPr>
        <p:spPr>
          <a:xfrm>
            <a:off x="7409519" y="1218843"/>
            <a:ext cx="2733334" cy="5909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Tables for a parser</a:t>
            </a:r>
            <a:br>
              <a:rPr lang="en-CA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 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E93614-6904-4F3A-85AC-1D147870A002}"/>
              </a:ext>
            </a:extLst>
          </p:cNvPr>
          <p:cNvSpPr/>
          <p:nvPr/>
        </p:nvSpPr>
        <p:spPr>
          <a:xfrm>
            <a:off x="2429604" y="2501737"/>
            <a:ext cx="2733334" cy="5909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Tables for a parser</a:t>
            </a:r>
            <a:br>
              <a:rPr lang="en-CA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for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CDAB4E-C07E-4104-9BD7-754B1665449C}"/>
              </a:ext>
            </a:extLst>
          </p:cNvPr>
          <p:cNvSpPr/>
          <p:nvPr/>
        </p:nvSpPr>
        <p:spPr>
          <a:xfrm>
            <a:off x="7492945" y="2949461"/>
            <a:ext cx="2733334" cy="5909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 tree for the text in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142DF70-3A1C-4482-A3BA-DFF1FDA8D112}"/>
              </a:ext>
            </a:extLst>
          </p:cNvPr>
          <p:cNvSpPr/>
          <p:nvPr/>
        </p:nvSpPr>
        <p:spPr>
          <a:xfrm>
            <a:off x="6523681" y="4731340"/>
            <a:ext cx="3584537" cy="92333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Tables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  <a:sym typeface="Symbol" panose="05050102010706020507" pitchFamily="18" charset="2"/>
              </a:rPr>
              <a:t>the control data telling the parser what to do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(short for tabular data)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3FD561-F733-4E51-A6E3-28FDC47D31B2}"/>
              </a:ext>
            </a:extLst>
          </p:cNvPr>
          <p:cNvSpPr/>
          <p:nvPr/>
        </p:nvSpPr>
        <p:spPr>
          <a:xfrm>
            <a:off x="3082670" y="6003519"/>
            <a:ext cx="2624436" cy="341632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I'll give you the Parser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DE3FB4A-62A6-4EC3-A039-DB87E4CDCCBE}"/>
              </a:ext>
            </a:extLst>
          </p:cNvPr>
          <p:cNvSpPr/>
          <p:nvPr/>
        </p:nvSpPr>
        <p:spPr>
          <a:xfrm>
            <a:off x="6349945" y="6004846"/>
            <a:ext cx="3758273" cy="341632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You build me the table generator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944A38-304F-4C41-B0A3-9CF854B7E383}"/>
              </a:ext>
            </a:extLst>
          </p:cNvPr>
          <p:cNvSpPr/>
          <p:nvPr/>
        </p:nvSpPr>
        <p:spPr>
          <a:xfrm>
            <a:off x="3882844" y="296067"/>
            <a:ext cx="5001201" cy="498182"/>
          </a:xfrm>
          <a:prstGeom prst="rect">
            <a:avLst/>
          </a:prstGeom>
          <a:solidFill>
            <a:srgbClr val="00FF00"/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Implementation technology: Parsers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C935B29-FF73-4255-AD56-D2EDC62CC188}"/>
              </a:ext>
            </a:extLst>
          </p:cNvPr>
          <p:cNvSpPr/>
          <p:nvPr/>
        </p:nvSpPr>
        <p:spPr>
          <a:xfrm>
            <a:off x="2459278" y="3924652"/>
            <a:ext cx="2733334" cy="5909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TOKENS of a program written in language A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2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0" grpId="0" animBg="1"/>
      <p:bldP spid="33" grpId="0" animBg="1"/>
      <p:bldP spid="34" grpId="0" animBg="1"/>
      <p:bldP spid="52" grpId="0" animBg="1"/>
      <p:bldP spid="54" grpId="0" animBg="1"/>
      <p:bldP spid="55" grpId="0" animBg="1"/>
      <p:bldP spid="22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3926967" y="1655386"/>
            <a:ext cx="6869113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algn="ctr" eaLnBrk="0" fontAlgn="base" hangingPunct="0">
              <a:spcBef>
                <a:spcPct val="96000"/>
              </a:spcBef>
              <a:spcAft>
                <a:spcPct val="0"/>
              </a:spcAft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BREAK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815BA3-8C1F-4532-910B-49656BAE531F}"/>
              </a:ext>
            </a:extLst>
          </p:cNvPr>
          <p:cNvSpPr>
            <a:spLocks noChangeArrowheads="1"/>
          </p:cNvSpPr>
          <p:nvPr/>
        </p:nvSpPr>
        <p:spPr bwMode="auto">
          <a:xfrm rot="1920000">
            <a:off x="969883" y="3066524"/>
            <a:ext cx="10665218" cy="924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r>
              <a:rPr lang="en-CA" sz="4800" dirty="0"/>
              <a:t>#02Building Our First Compiler.pptx</a:t>
            </a:r>
          </a:p>
        </p:txBody>
      </p:sp>
    </p:spTree>
    <p:extLst>
      <p:ext uri="{BB962C8B-B14F-4D97-AF65-F5344CB8AC3E}">
        <p14:creationId xmlns:p14="http://schemas.microsoft.com/office/powerpoint/2010/main" val="3182489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390776" y="3045275"/>
            <a:ext cx="6869113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algn="ctr" eaLnBrk="0" fontAlgn="base" hangingPunct="0">
              <a:spcBef>
                <a:spcPct val="96000"/>
              </a:spcBef>
              <a:spcAft>
                <a:spcPct val="0"/>
              </a:spcAft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Overview of the Course</a:t>
            </a:r>
          </a:p>
        </p:txBody>
      </p:sp>
    </p:spTree>
    <p:extLst>
      <p:ext uri="{BB962C8B-B14F-4D97-AF65-F5344CB8AC3E}">
        <p14:creationId xmlns:p14="http://schemas.microsoft.com/office/powerpoint/2010/main" val="722394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1"/>
            <a:ext cx="8172450" cy="2376677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CA" dirty="0"/>
              <a:t>A </a:t>
            </a:r>
            <a:r>
              <a:rPr lang="en-CA" dirty="0">
                <a:solidFill>
                  <a:schemeClr val="tx2"/>
                </a:solidFill>
              </a:rPr>
              <a:t>regular expression </a:t>
            </a:r>
            <a:r>
              <a:rPr lang="en-CA" dirty="0"/>
              <a:t>is a notation for describing languages without using recursion.</a:t>
            </a:r>
          </a:p>
          <a:p>
            <a:pPr lvl="2">
              <a:buNone/>
              <a:tabLst>
                <a:tab pos="1606550" algn="l"/>
                <a:tab pos="2063750" algn="l"/>
                <a:tab pos="2520950" algn="l"/>
                <a:tab pos="2978150" algn="l"/>
              </a:tabLst>
              <a:defRPr/>
            </a:pPr>
            <a:endParaRPr lang="en-CA" dirty="0"/>
          </a:p>
          <a:p>
            <a:pPr lvl="2">
              <a:buNone/>
              <a:tabLst>
                <a:tab pos="1606550" algn="l"/>
                <a:tab pos="2063750" algn="l"/>
                <a:tab pos="2520950" algn="l"/>
                <a:tab pos="2978150" algn="l"/>
              </a:tabLst>
              <a:defRPr/>
            </a:pPr>
            <a:r>
              <a:rPr lang="en-CA" dirty="0"/>
              <a:t>a(</a:t>
            </a:r>
            <a:r>
              <a:rPr lang="en-CA" dirty="0" err="1"/>
              <a:t>b|c</a:t>
            </a:r>
            <a:r>
              <a:rPr lang="en-CA" dirty="0"/>
              <a:t>)*d?	- ac+ 	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886201" y="6172201"/>
            <a:ext cx="1133475" cy="3413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>
                <a:solidFill>
                  <a:srgbClr val="000000"/>
                </a:solidFill>
                <a:latin typeface="Arial" pitchFamily="34" charset="0"/>
              </a:rPr>
              <a:t>compact</a:t>
            </a:r>
          </a:p>
        </p:txBody>
      </p:sp>
      <p:cxnSp>
        <p:nvCxnSpPr>
          <p:cNvPr id="3078" name="Straight Arrow Connector 6"/>
          <p:cNvCxnSpPr>
            <a:cxnSpLocks noChangeShapeType="1"/>
            <a:stCxn id="3076" idx="0"/>
          </p:cNvCxnSpPr>
          <p:nvPr/>
        </p:nvCxnSpPr>
        <p:spPr bwMode="auto">
          <a:xfrm flipH="1" flipV="1">
            <a:off x="4267200" y="4114800"/>
            <a:ext cx="185738" cy="2057400"/>
          </a:xfrm>
          <a:prstGeom prst="straightConnector1">
            <a:avLst/>
          </a:prstGeom>
          <a:noFill/>
          <a:ln w="9525" algn="ctr">
            <a:noFill/>
            <a:round/>
            <a:headEnd type="none" w="sm" len="sm"/>
            <a:tailEnd type="arrow" w="med" len="med"/>
          </a:ln>
        </p:spPr>
      </p:cxnSp>
      <p:cxnSp>
        <p:nvCxnSpPr>
          <p:cNvPr id="3080" name="Straight Arrow Connector 10"/>
          <p:cNvCxnSpPr>
            <a:cxnSpLocks noChangeShapeType="1"/>
            <a:stCxn id="3076" idx="0"/>
          </p:cNvCxnSpPr>
          <p:nvPr/>
        </p:nvCxnSpPr>
        <p:spPr bwMode="auto">
          <a:xfrm flipH="1" flipV="1">
            <a:off x="4267200" y="4343400"/>
            <a:ext cx="185738" cy="1828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56CC2D8E-E25D-43E0-A1FC-E78DADF6910E}"/>
              </a:ext>
            </a:extLst>
          </p:cNvPr>
          <p:cNvGrpSpPr/>
          <p:nvPr/>
        </p:nvGrpSpPr>
        <p:grpSpPr>
          <a:xfrm>
            <a:off x="6885070" y="3098816"/>
            <a:ext cx="4737812" cy="3414698"/>
            <a:chOff x="6885070" y="3098816"/>
            <a:chExt cx="4737812" cy="3414698"/>
          </a:xfrm>
        </p:grpSpPr>
        <p:sp>
          <p:nvSpPr>
            <p:cNvPr id="3077" name="Rectangle 4"/>
            <p:cNvSpPr>
              <a:spLocks noChangeArrowheads="1"/>
            </p:cNvSpPr>
            <p:nvPr/>
          </p:nvSpPr>
          <p:spPr bwMode="auto">
            <a:xfrm>
              <a:off x="7086601" y="6172201"/>
              <a:ext cx="1069975" cy="3413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b="1">
                  <a:solidFill>
                    <a:srgbClr val="000000"/>
                  </a:solidFill>
                  <a:latin typeface="Arial" pitchFamily="34" charset="0"/>
                </a:rPr>
                <a:t>verbose</a:t>
              </a:r>
            </a:p>
          </p:txBody>
        </p:sp>
        <p:cxnSp>
          <p:nvCxnSpPr>
            <p:cNvPr id="3079" name="Straight Arrow Connector 8"/>
            <p:cNvCxnSpPr>
              <a:cxnSpLocks noChangeShapeType="1"/>
              <a:stCxn id="3077" idx="0"/>
            </p:cNvCxnSpPr>
            <p:nvPr/>
          </p:nvCxnSpPr>
          <p:spPr bwMode="auto">
            <a:xfrm flipV="1">
              <a:off x="7621589" y="5143500"/>
              <a:ext cx="534987" cy="102870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F6B80A0E-ED90-4C5D-8A79-7E02F5383EB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885070" y="3098816"/>
              <a:ext cx="4737812" cy="20319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01688" indent="-344488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1255713" indent="-3397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817688" indent="-447675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2230438" indent="-295275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687638" indent="-295275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3144838" indent="-295275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602038" indent="-295275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4059238" indent="-295275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  <a:defRPr/>
              </a:pPr>
              <a:r>
                <a:rPr lang="en-CA" kern="0" dirty="0"/>
                <a:t>a followed by 0 or more</a:t>
              </a:r>
              <a:br>
                <a:rPr lang="en-CA" kern="0" dirty="0"/>
              </a:br>
              <a:r>
                <a:rPr lang="en-CA" kern="0" dirty="0"/>
                <a:t>b’s or c’s followed by an optional d provided a is </a:t>
              </a:r>
              <a:br>
                <a:rPr lang="en-CA" kern="0" dirty="0"/>
              </a:br>
              <a:r>
                <a:rPr lang="en-CA" kern="0" dirty="0"/>
                <a:t>not followed by 1 or more c’s.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4495800" y="4114801"/>
            <a:ext cx="0" cy="7604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9" name="Rectangle 43"/>
          <p:cNvSpPr>
            <a:spLocks noChangeArrowheads="1"/>
          </p:cNvSpPr>
          <p:nvPr/>
        </p:nvSpPr>
        <p:spPr bwMode="auto">
          <a:xfrm>
            <a:off x="7391400" y="3887788"/>
            <a:ext cx="762000" cy="609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0" name="Rectangle 42"/>
          <p:cNvSpPr>
            <a:spLocks noChangeArrowheads="1"/>
          </p:cNvSpPr>
          <p:nvPr/>
        </p:nvSpPr>
        <p:spPr bwMode="auto">
          <a:xfrm>
            <a:off x="5486400" y="3430588"/>
            <a:ext cx="762000" cy="609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FSMs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1"/>
          </p:nvPr>
        </p:nvSpPr>
        <p:spPr>
          <a:xfrm>
            <a:off x="2133600" y="1295401"/>
            <a:ext cx="8172450" cy="1255713"/>
          </a:xfrm>
        </p:spPr>
        <p:txBody>
          <a:bodyPr/>
          <a:lstStyle/>
          <a:p>
            <a:r>
              <a:rPr lang="en-CA"/>
              <a:t>A </a:t>
            </a:r>
            <a:r>
              <a:rPr lang="en-CA">
                <a:solidFill>
                  <a:schemeClr val="tx2"/>
                </a:solidFill>
              </a:rPr>
              <a:t>finite state machine </a:t>
            </a:r>
            <a:r>
              <a:rPr lang="en-CA"/>
              <a:t>is graphical way of representing a regular expression; uses </a:t>
            </a:r>
            <a:r>
              <a:rPr lang="en-CA">
                <a:solidFill>
                  <a:srgbClr val="FF0000"/>
                </a:solidFill>
              </a:rPr>
              <a:t>states</a:t>
            </a:r>
            <a:r>
              <a:rPr lang="en-CA"/>
              <a:t> and </a:t>
            </a:r>
            <a:r>
              <a:rPr lang="en-CA">
                <a:solidFill>
                  <a:srgbClr val="FF0000"/>
                </a:solidFill>
              </a:rPr>
              <a:t>transitions</a:t>
            </a:r>
            <a:r>
              <a:rPr lang="en-CA"/>
              <a:t>.</a:t>
            </a: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2819400" y="5791201"/>
            <a:ext cx="2698175" cy="7017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1 is an initial state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(can have more than 1)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7162801" y="5715001"/>
            <a:ext cx="2980303" cy="3416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3, 5, and 6 are final states</a:t>
            </a:r>
          </a:p>
        </p:txBody>
      </p:sp>
      <p:cxnSp>
        <p:nvCxnSpPr>
          <p:cNvPr id="4105" name="Straight Arrow Connector 6"/>
          <p:cNvCxnSpPr>
            <a:cxnSpLocks noChangeShapeType="1"/>
          </p:cNvCxnSpPr>
          <p:nvPr/>
        </p:nvCxnSpPr>
        <p:spPr bwMode="auto">
          <a:xfrm flipH="1" flipV="1">
            <a:off x="2971801" y="3278188"/>
            <a:ext cx="968375" cy="2057400"/>
          </a:xfrm>
          <a:prstGeom prst="straightConnector1">
            <a:avLst/>
          </a:prstGeom>
          <a:noFill/>
          <a:ln w="9525" algn="ctr">
            <a:noFill/>
            <a:round/>
            <a:headEnd type="none" w="sm" len="sm"/>
            <a:tailEnd type="arrow" w="med" len="med"/>
          </a:ln>
        </p:spPr>
      </p:cxn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5715000" y="6172200"/>
            <a:ext cx="4724400" cy="590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It’s in the language if you can trace it from some initial state to some final state</a:t>
            </a:r>
          </a:p>
        </p:txBody>
      </p:sp>
      <p:sp>
        <p:nvSpPr>
          <p:cNvPr id="4107" name="Line 4"/>
          <p:cNvSpPr>
            <a:spLocks noChangeShapeType="1"/>
          </p:cNvSpPr>
          <p:nvPr/>
        </p:nvSpPr>
        <p:spPr bwMode="auto">
          <a:xfrm flipV="1">
            <a:off x="3465513" y="3990975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8" name="Rectangle 7"/>
          <p:cNvSpPr>
            <a:spLocks noChangeArrowheads="1"/>
          </p:cNvSpPr>
          <p:nvPr/>
        </p:nvSpPr>
        <p:spPr bwMode="auto">
          <a:xfrm>
            <a:off x="2971801" y="3735389"/>
            <a:ext cx="600075" cy="4857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4109" name="Line 4"/>
          <p:cNvSpPr>
            <a:spLocks noChangeShapeType="1"/>
          </p:cNvSpPr>
          <p:nvPr/>
        </p:nvSpPr>
        <p:spPr bwMode="auto">
          <a:xfrm flipV="1">
            <a:off x="2514600" y="4040188"/>
            <a:ext cx="484188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694114" y="3582988"/>
            <a:ext cx="3571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>
                <a:solidFill>
                  <a:srgbClr val="000000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391400" y="2438401"/>
            <a:ext cx="2590800" cy="9239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Equivalent to regular expression a(</a:t>
            </a:r>
            <a:r>
              <a:rPr lang="en-CA" sz="2000" b="1" dirty="0" err="1">
                <a:solidFill>
                  <a:srgbClr val="000000"/>
                </a:solidFill>
                <a:latin typeface="Arial" pitchFamily="34" charset="0"/>
              </a:rPr>
              <a:t>b|c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)*d? - ac+ </a:t>
            </a:r>
          </a:p>
        </p:txBody>
      </p:sp>
      <p:sp>
        <p:nvSpPr>
          <p:cNvPr id="4112" name="Rectangle 7"/>
          <p:cNvSpPr>
            <a:spLocks noChangeArrowheads="1"/>
          </p:cNvSpPr>
          <p:nvPr/>
        </p:nvSpPr>
        <p:spPr bwMode="auto">
          <a:xfrm>
            <a:off x="4191001" y="3735389"/>
            <a:ext cx="600075" cy="4857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cxnSp>
        <p:nvCxnSpPr>
          <p:cNvPr id="4113" name="Straight Arrow Connector 18"/>
          <p:cNvCxnSpPr>
            <a:cxnSpLocks noChangeShapeType="1"/>
            <a:stCxn id="4112" idx="3"/>
          </p:cNvCxnSpPr>
          <p:nvPr/>
        </p:nvCxnSpPr>
        <p:spPr bwMode="auto">
          <a:xfrm>
            <a:off x="4800600" y="39639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none" w="sm" len="sm"/>
            <a:tailEnd type="arrow" w="med" len="med"/>
          </a:ln>
        </p:spPr>
      </p:cxnSp>
      <p:sp>
        <p:nvSpPr>
          <p:cNvPr id="4114" name="Rectangle 21"/>
          <p:cNvSpPr>
            <a:spLocks noChangeArrowheads="1"/>
          </p:cNvSpPr>
          <p:nvPr/>
        </p:nvSpPr>
        <p:spPr bwMode="auto">
          <a:xfrm>
            <a:off x="6248400" y="3201988"/>
            <a:ext cx="1066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>
                <a:solidFill>
                  <a:srgbClr val="000000"/>
                </a:solidFill>
                <a:latin typeface="Arial" pitchFamily="34" charset="0"/>
              </a:rPr>
              <a:t>b,c</a:t>
            </a:r>
          </a:p>
        </p:txBody>
      </p:sp>
      <p:sp>
        <p:nvSpPr>
          <p:cNvPr id="4115" name="Rectangle 22"/>
          <p:cNvSpPr>
            <a:spLocks noChangeArrowheads="1"/>
          </p:cNvSpPr>
          <p:nvPr/>
        </p:nvSpPr>
        <p:spPr bwMode="auto">
          <a:xfrm>
            <a:off x="4953000" y="4268788"/>
            <a:ext cx="35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>
                <a:solidFill>
                  <a:srgbClr val="000000"/>
                </a:solidFill>
                <a:latin typeface="Arial" pitchFamily="34" charset="0"/>
              </a:rPr>
              <a:t>c</a:t>
            </a:r>
          </a:p>
        </p:txBody>
      </p:sp>
      <p:sp>
        <p:nvSpPr>
          <p:cNvPr id="4116" name="Rectangle 7"/>
          <p:cNvSpPr>
            <a:spLocks noChangeArrowheads="1"/>
          </p:cNvSpPr>
          <p:nvPr/>
        </p:nvSpPr>
        <p:spPr bwMode="auto">
          <a:xfrm>
            <a:off x="5562601" y="3506788"/>
            <a:ext cx="600075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4117" name="Line 4"/>
          <p:cNvSpPr>
            <a:spLocks noChangeShapeType="1"/>
          </p:cNvSpPr>
          <p:nvPr/>
        </p:nvSpPr>
        <p:spPr bwMode="auto">
          <a:xfrm flipV="1">
            <a:off x="4800600" y="3735388"/>
            <a:ext cx="762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8" name="Line 4"/>
          <p:cNvSpPr>
            <a:spLocks noChangeShapeType="1"/>
          </p:cNvSpPr>
          <p:nvPr/>
        </p:nvSpPr>
        <p:spPr bwMode="auto">
          <a:xfrm>
            <a:off x="4800600" y="4040188"/>
            <a:ext cx="762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9" name="Rectangle 31"/>
          <p:cNvSpPr>
            <a:spLocks noChangeArrowheads="1"/>
          </p:cNvSpPr>
          <p:nvPr/>
        </p:nvSpPr>
        <p:spPr bwMode="auto">
          <a:xfrm>
            <a:off x="4953000" y="3354388"/>
            <a:ext cx="35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>
                <a:solidFill>
                  <a:srgbClr val="000000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4120" name="Freeform 32"/>
          <p:cNvSpPr>
            <a:spLocks/>
          </p:cNvSpPr>
          <p:nvPr/>
        </p:nvSpPr>
        <p:spPr bwMode="auto">
          <a:xfrm>
            <a:off x="5880101" y="2895601"/>
            <a:ext cx="1096963" cy="855663"/>
          </a:xfrm>
          <a:custGeom>
            <a:avLst/>
            <a:gdLst>
              <a:gd name="T0" fmla="*/ 274320 w 1097280"/>
              <a:gd name="T1" fmla="*/ 855617 h 855617"/>
              <a:gd name="T2" fmla="*/ 1018903 w 1097280"/>
              <a:gd name="T3" fmla="*/ 568234 h 855617"/>
              <a:gd name="T4" fmla="*/ 744583 w 1097280"/>
              <a:gd name="T5" fmla="*/ 6531 h 855617"/>
              <a:gd name="T6" fmla="*/ 0 w 1097280"/>
              <a:gd name="T7" fmla="*/ 607423 h 8556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97280" h="855617">
                <a:moveTo>
                  <a:pt x="274320" y="855617"/>
                </a:moveTo>
                <a:cubicBezTo>
                  <a:pt x="607423" y="782682"/>
                  <a:pt x="940526" y="709748"/>
                  <a:pt x="1018903" y="568234"/>
                </a:cubicBezTo>
                <a:cubicBezTo>
                  <a:pt x="1097280" y="426720"/>
                  <a:pt x="914400" y="0"/>
                  <a:pt x="744583" y="6531"/>
                </a:cubicBezTo>
                <a:cubicBezTo>
                  <a:pt x="574766" y="13063"/>
                  <a:pt x="287383" y="310243"/>
                  <a:pt x="0" y="607423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1" name="Freeform 33"/>
          <p:cNvSpPr>
            <a:spLocks/>
          </p:cNvSpPr>
          <p:nvPr/>
        </p:nvSpPr>
        <p:spPr bwMode="auto">
          <a:xfrm>
            <a:off x="6121400" y="4043364"/>
            <a:ext cx="609600" cy="547687"/>
          </a:xfrm>
          <a:custGeom>
            <a:avLst/>
            <a:gdLst>
              <a:gd name="T0" fmla="*/ 0 w 444138"/>
              <a:gd name="T1" fmla="*/ 548640 h 548640"/>
              <a:gd name="T2" fmla="*/ 609600 w 444138"/>
              <a:gd name="T3" fmla="*/ 195943 h 548640"/>
              <a:gd name="T4" fmla="*/ 0 w 444138"/>
              <a:gd name="T5" fmla="*/ 0 h 5486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4138" h="548640">
                <a:moveTo>
                  <a:pt x="0" y="548640"/>
                </a:moveTo>
                <a:cubicBezTo>
                  <a:pt x="222069" y="418011"/>
                  <a:pt x="444138" y="287383"/>
                  <a:pt x="444138" y="195943"/>
                </a:cubicBezTo>
                <a:cubicBezTo>
                  <a:pt x="444138" y="104503"/>
                  <a:pt x="222069" y="52251"/>
                  <a:pt x="0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2" name="Rectangle 34"/>
          <p:cNvSpPr>
            <a:spLocks noChangeArrowheads="1"/>
          </p:cNvSpPr>
          <p:nvPr/>
        </p:nvSpPr>
        <p:spPr bwMode="auto">
          <a:xfrm>
            <a:off x="6172200" y="4152154"/>
            <a:ext cx="35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 dirty="0">
                <a:solidFill>
                  <a:srgbClr val="000000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4123" name="Freeform 35"/>
          <p:cNvSpPr>
            <a:spLocks/>
          </p:cNvSpPr>
          <p:nvPr/>
        </p:nvSpPr>
        <p:spPr bwMode="auto">
          <a:xfrm>
            <a:off x="5403850" y="4730750"/>
            <a:ext cx="839788" cy="844550"/>
          </a:xfrm>
          <a:custGeom>
            <a:avLst/>
            <a:gdLst>
              <a:gd name="T0" fmla="*/ 463731 w 840377"/>
              <a:gd name="T1" fmla="*/ 0 h 844732"/>
              <a:gd name="T2" fmla="*/ 6531 w 840377"/>
              <a:gd name="T3" fmla="*/ 561703 h 844732"/>
              <a:gd name="T4" fmla="*/ 502920 w 840377"/>
              <a:gd name="T5" fmla="*/ 836023 h 844732"/>
              <a:gd name="T6" fmla="*/ 829491 w 840377"/>
              <a:gd name="T7" fmla="*/ 509451 h 844732"/>
              <a:gd name="T8" fmla="*/ 568234 w 840377"/>
              <a:gd name="T9" fmla="*/ 0 h 8447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0377" h="844732">
                <a:moveTo>
                  <a:pt x="463731" y="0"/>
                </a:moveTo>
                <a:cubicBezTo>
                  <a:pt x="231865" y="211183"/>
                  <a:pt x="0" y="422366"/>
                  <a:pt x="6531" y="561703"/>
                </a:cubicBezTo>
                <a:cubicBezTo>
                  <a:pt x="13062" y="701040"/>
                  <a:pt x="365760" y="844732"/>
                  <a:pt x="502920" y="836023"/>
                </a:cubicBezTo>
                <a:cubicBezTo>
                  <a:pt x="640080" y="827314"/>
                  <a:pt x="818605" y="648788"/>
                  <a:pt x="829491" y="509451"/>
                </a:cubicBezTo>
                <a:cubicBezTo>
                  <a:pt x="840377" y="370114"/>
                  <a:pt x="704305" y="185057"/>
                  <a:pt x="568234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4" name="Rectangle 36"/>
          <p:cNvSpPr>
            <a:spLocks noChangeArrowheads="1"/>
          </p:cNvSpPr>
          <p:nvPr/>
        </p:nvSpPr>
        <p:spPr bwMode="auto">
          <a:xfrm>
            <a:off x="5715000" y="5030788"/>
            <a:ext cx="35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>
                <a:solidFill>
                  <a:srgbClr val="000000"/>
                </a:solidFill>
                <a:latin typeface="Arial" pitchFamily="34" charset="0"/>
              </a:rPr>
              <a:t>c</a:t>
            </a:r>
          </a:p>
        </p:txBody>
      </p:sp>
      <p:sp>
        <p:nvSpPr>
          <p:cNvPr id="4125" name="Rectangle 7"/>
          <p:cNvSpPr>
            <a:spLocks noChangeArrowheads="1"/>
          </p:cNvSpPr>
          <p:nvPr/>
        </p:nvSpPr>
        <p:spPr bwMode="auto">
          <a:xfrm>
            <a:off x="7467601" y="3963988"/>
            <a:ext cx="600075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4126" name="Line 4"/>
          <p:cNvSpPr>
            <a:spLocks noChangeShapeType="1"/>
          </p:cNvSpPr>
          <p:nvPr/>
        </p:nvSpPr>
        <p:spPr bwMode="auto">
          <a:xfrm>
            <a:off x="6172200" y="3887788"/>
            <a:ext cx="1219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7" name="Line 4"/>
          <p:cNvSpPr>
            <a:spLocks noChangeShapeType="1"/>
          </p:cNvSpPr>
          <p:nvPr/>
        </p:nvSpPr>
        <p:spPr bwMode="auto">
          <a:xfrm flipV="1">
            <a:off x="6172200" y="4344988"/>
            <a:ext cx="1219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8" name="Rectangle 40"/>
          <p:cNvSpPr>
            <a:spLocks noChangeArrowheads="1"/>
          </p:cNvSpPr>
          <p:nvPr/>
        </p:nvSpPr>
        <p:spPr bwMode="auto">
          <a:xfrm>
            <a:off x="6858000" y="3659188"/>
            <a:ext cx="35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>
                <a:solidFill>
                  <a:srgbClr val="000000"/>
                </a:solidFill>
                <a:latin typeface="Arial" pitchFamily="34" charset="0"/>
              </a:rPr>
              <a:t>d</a:t>
            </a:r>
          </a:p>
        </p:txBody>
      </p:sp>
      <p:sp>
        <p:nvSpPr>
          <p:cNvPr id="4129" name="Rectangle 41"/>
          <p:cNvSpPr>
            <a:spLocks noChangeArrowheads="1"/>
          </p:cNvSpPr>
          <p:nvPr/>
        </p:nvSpPr>
        <p:spPr bwMode="auto">
          <a:xfrm>
            <a:off x="6705600" y="4497388"/>
            <a:ext cx="35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>
                <a:solidFill>
                  <a:srgbClr val="000000"/>
                </a:solidFill>
                <a:latin typeface="Arial" pitchFamily="34" charset="0"/>
              </a:rPr>
              <a:t>d</a:t>
            </a:r>
          </a:p>
        </p:txBody>
      </p:sp>
      <p:sp>
        <p:nvSpPr>
          <p:cNvPr id="4130" name="Rectangle 7"/>
          <p:cNvSpPr>
            <a:spLocks noChangeArrowheads="1"/>
          </p:cNvSpPr>
          <p:nvPr/>
        </p:nvSpPr>
        <p:spPr bwMode="auto">
          <a:xfrm>
            <a:off x="5562601" y="4268788"/>
            <a:ext cx="600075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4131" name="Rectangle 45"/>
          <p:cNvSpPr>
            <a:spLocks noChangeArrowheads="1"/>
          </p:cNvSpPr>
          <p:nvPr/>
        </p:nvSpPr>
        <p:spPr bwMode="auto">
          <a:xfrm>
            <a:off x="4114800" y="4876800"/>
            <a:ext cx="762000" cy="609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32" name="Rectangle 7"/>
          <p:cNvSpPr>
            <a:spLocks noChangeArrowheads="1"/>
          </p:cNvSpPr>
          <p:nvPr/>
        </p:nvSpPr>
        <p:spPr bwMode="auto">
          <a:xfrm>
            <a:off x="4191001" y="4953000"/>
            <a:ext cx="600075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4133" name="Rectangle 48"/>
          <p:cNvSpPr>
            <a:spLocks noChangeArrowheads="1"/>
          </p:cNvSpPr>
          <p:nvPr/>
        </p:nvSpPr>
        <p:spPr bwMode="auto">
          <a:xfrm>
            <a:off x="4038600" y="4267200"/>
            <a:ext cx="35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>
                <a:solidFill>
                  <a:srgbClr val="000000"/>
                </a:solidFill>
                <a:latin typeface="Arial" pitchFamily="34" charset="0"/>
              </a:rPr>
              <a:t>d</a:t>
            </a:r>
          </a:p>
        </p:txBody>
      </p:sp>
      <p:sp>
        <p:nvSpPr>
          <p:cNvPr id="38" name="Rectangle 9">
            <a:extLst>
              <a:ext uri="{FF2B5EF4-FFF2-40B4-BE49-F238E27FC236}">
                <a16:creationId xmlns:a16="http://schemas.microsoft.com/office/drawing/2014/main" id="{7E317EAD-E6CE-4633-ACD2-049191FF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589272"/>
            <a:ext cx="3505200" cy="590931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Not deterministic (nothing to indicate if you should stop)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4106" grpId="0" animBg="1"/>
      <p:bldP spid="4111" grpId="0" animBg="1"/>
      <p:bldP spid="3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5">
            <a:extLst>
              <a:ext uri="{FF2B5EF4-FFF2-40B4-BE49-F238E27FC236}">
                <a16:creationId xmlns:a16="http://schemas.microsoft.com/office/drawing/2014/main" id="{84CF433A-5470-4AB2-8C02-5D2B97005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704" y="4547861"/>
            <a:ext cx="762000" cy="609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Tables</a:t>
            </a:r>
          </a:p>
        </p:txBody>
      </p:sp>
      <p:sp>
        <p:nvSpPr>
          <p:cNvPr id="5126" name="Content Placeholder 2"/>
          <p:cNvSpPr>
            <a:spLocks noGrp="1"/>
          </p:cNvSpPr>
          <p:nvPr>
            <p:ph idx="1"/>
          </p:nvPr>
        </p:nvSpPr>
        <p:spPr>
          <a:xfrm>
            <a:off x="1592263" y="1332482"/>
            <a:ext cx="8850313" cy="868572"/>
          </a:xfrm>
        </p:spPr>
        <p:txBody>
          <a:bodyPr/>
          <a:lstStyle/>
          <a:p>
            <a:r>
              <a:rPr lang="en-CA" dirty="0"/>
              <a:t>A </a:t>
            </a:r>
            <a:r>
              <a:rPr lang="en-CA" dirty="0">
                <a:solidFill>
                  <a:schemeClr val="tx2"/>
                </a:solidFill>
              </a:rPr>
              <a:t>table</a:t>
            </a:r>
            <a:r>
              <a:rPr lang="en-CA" dirty="0"/>
              <a:t> is a </a:t>
            </a:r>
            <a:r>
              <a:rPr lang="en-CA" dirty="0">
                <a:solidFill>
                  <a:srgbClr val="FF0000"/>
                </a:solidFill>
              </a:rPr>
              <a:t>data structure encoding a finite state machine</a:t>
            </a:r>
            <a:r>
              <a:rPr lang="en-CA" dirty="0">
                <a:solidFill>
                  <a:schemeClr val="tx2"/>
                </a:solidFill>
              </a:rPr>
              <a:t> with types </a:t>
            </a:r>
            <a:r>
              <a:rPr lang="en-CA" dirty="0"/>
              <a:t>(used by scanner/parsers).</a:t>
            </a:r>
          </a:p>
        </p:txBody>
      </p:sp>
      <p:cxnSp>
        <p:nvCxnSpPr>
          <p:cNvPr id="5128" name="Straight Arrow Connector 6"/>
          <p:cNvCxnSpPr>
            <a:cxnSpLocks noChangeShapeType="1"/>
          </p:cNvCxnSpPr>
          <p:nvPr/>
        </p:nvCxnSpPr>
        <p:spPr bwMode="auto">
          <a:xfrm flipH="1" flipV="1">
            <a:off x="2971801" y="2973388"/>
            <a:ext cx="968375" cy="2057400"/>
          </a:xfrm>
          <a:prstGeom prst="straightConnector1">
            <a:avLst/>
          </a:prstGeom>
          <a:noFill/>
          <a:ln w="9525" algn="ctr">
            <a:noFill/>
            <a:round/>
            <a:headEnd type="none" w="sm" len="sm"/>
            <a:tailEnd type="arrow" w="med" len="med"/>
          </a:ln>
        </p:spPr>
      </p:cxn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850762" y="5469713"/>
            <a:ext cx="4083339" cy="5909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>
                <a:solidFill>
                  <a:srgbClr val="000000"/>
                </a:solidFill>
                <a:latin typeface="Arial" pitchFamily="34" charset="0"/>
              </a:rPr>
              <a:t>We can implement everything with about 7 diffferent types of tables</a:t>
            </a:r>
          </a:p>
        </p:txBody>
      </p:sp>
      <p:sp>
        <p:nvSpPr>
          <p:cNvPr id="5130" name="Line 4"/>
          <p:cNvSpPr>
            <a:spLocks noChangeShapeType="1"/>
          </p:cNvSpPr>
          <p:nvPr/>
        </p:nvSpPr>
        <p:spPr bwMode="auto">
          <a:xfrm flipV="1">
            <a:off x="3465513" y="3686175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2971801" y="3430589"/>
            <a:ext cx="600075" cy="4857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5132" name="Line 4"/>
          <p:cNvSpPr>
            <a:spLocks noChangeShapeType="1"/>
          </p:cNvSpPr>
          <p:nvPr/>
        </p:nvSpPr>
        <p:spPr bwMode="auto">
          <a:xfrm flipV="1">
            <a:off x="2514600" y="3735388"/>
            <a:ext cx="484188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3694114" y="3278188"/>
            <a:ext cx="3571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 dirty="0">
                <a:solidFill>
                  <a:srgbClr val="000000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5134" name="Rectangle 7"/>
          <p:cNvSpPr>
            <a:spLocks noChangeArrowheads="1"/>
          </p:cNvSpPr>
          <p:nvPr/>
        </p:nvSpPr>
        <p:spPr bwMode="auto">
          <a:xfrm>
            <a:off x="4191001" y="3430589"/>
            <a:ext cx="600075" cy="4857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cxnSp>
        <p:nvCxnSpPr>
          <p:cNvPr id="5135" name="Straight Arrow Connector 18"/>
          <p:cNvCxnSpPr>
            <a:cxnSpLocks noChangeShapeType="1"/>
          </p:cNvCxnSpPr>
          <p:nvPr/>
        </p:nvCxnSpPr>
        <p:spPr bwMode="auto">
          <a:xfrm>
            <a:off x="4158838" y="325474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none" w="sm" len="sm"/>
            <a:tailEnd type="arrow" w="med" len="med"/>
          </a:ln>
        </p:spPr>
      </p:cxnSp>
      <p:sp>
        <p:nvSpPr>
          <p:cNvPr id="5136" name="Rectangle 21"/>
          <p:cNvSpPr>
            <a:spLocks noChangeArrowheads="1"/>
          </p:cNvSpPr>
          <p:nvPr/>
        </p:nvSpPr>
        <p:spPr bwMode="auto">
          <a:xfrm>
            <a:off x="5052960" y="2636521"/>
            <a:ext cx="366088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Sem </a:t>
            </a: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buildTree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:['+']</a:t>
            </a:r>
          </a:p>
        </p:txBody>
      </p:sp>
      <p:sp>
        <p:nvSpPr>
          <p:cNvPr id="5138" name="Rectangle 7"/>
          <p:cNvSpPr>
            <a:spLocks noChangeArrowheads="1"/>
          </p:cNvSpPr>
          <p:nvPr/>
        </p:nvSpPr>
        <p:spPr bwMode="auto">
          <a:xfrm>
            <a:off x="5562601" y="3201988"/>
            <a:ext cx="600075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5139" name="Line 4"/>
          <p:cNvSpPr>
            <a:spLocks noChangeShapeType="1"/>
          </p:cNvSpPr>
          <p:nvPr/>
        </p:nvSpPr>
        <p:spPr bwMode="auto">
          <a:xfrm flipV="1">
            <a:off x="4800600" y="3430588"/>
            <a:ext cx="762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40" name="Line 4"/>
          <p:cNvSpPr>
            <a:spLocks noChangeShapeType="1"/>
          </p:cNvSpPr>
          <p:nvPr/>
        </p:nvSpPr>
        <p:spPr bwMode="auto">
          <a:xfrm>
            <a:off x="3270065" y="3887788"/>
            <a:ext cx="828857" cy="95090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41" name="Rectangle 31"/>
          <p:cNvSpPr>
            <a:spLocks noChangeArrowheads="1"/>
          </p:cNvSpPr>
          <p:nvPr/>
        </p:nvSpPr>
        <p:spPr bwMode="auto">
          <a:xfrm>
            <a:off x="4829175" y="3049588"/>
            <a:ext cx="64770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400" b="1" dirty="0">
                <a:solidFill>
                  <a:srgbClr val="000000"/>
                </a:solidFill>
                <a:latin typeface="Arial" pitchFamily="34" charset="0"/>
              </a:rPr>
              <a:t>a</a:t>
            </a:r>
            <a:r>
              <a:rPr lang="en-CA" sz="2400" b="1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5147" name="Rectangle 7"/>
          <p:cNvSpPr>
            <a:spLocks noChangeArrowheads="1"/>
          </p:cNvSpPr>
          <p:nvPr/>
        </p:nvSpPr>
        <p:spPr bwMode="auto">
          <a:xfrm>
            <a:off x="7467601" y="3659188"/>
            <a:ext cx="600075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5148" name="Line 4"/>
          <p:cNvSpPr>
            <a:spLocks noChangeShapeType="1"/>
          </p:cNvSpPr>
          <p:nvPr/>
        </p:nvSpPr>
        <p:spPr bwMode="auto">
          <a:xfrm>
            <a:off x="6172200" y="3582988"/>
            <a:ext cx="1219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50" name="Rectangle 40"/>
          <p:cNvSpPr>
            <a:spLocks noChangeArrowheads="1"/>
          </p:cNvSpPr>
          <p:nvPr/>
        </p:nvSpPr>
        <p:spPr bwMode="auto">
          <a:xfrm>
            <a:off x="6257926" y="3221350"/>
            <a:ext cx="2634673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000000"/>
                </a:solidFill>
                <a:latin typeface="Arial" pitchFamily="34" charset="0"/>
              </a:rPr>
              <a:t>{</a:t>
            </a:r>
            <a:r>
              <a:rPr lang="en-CA" sz="1400" b="1" dirty="0" err="1">
                <a:solidFill>
                  <a:srgbClr val="000000"/>
                </a:solidFill>
                <a:latin typeface="Arial" pitchFamily="34" charset="0"/>
              </a:rPr>
              <a:t>EndOfFile</a:t>
            </a:r>
            <a:r>
              <a:rPr lang="en-CA" sz="1400" b="1" dirty="0">
                <a:solidFill>
                  <a:srgbClr val="000000"/>
                </a:solidFill>
                <a:latin typeface="Arial" pitchFamily="34" charset="0"/>
              </a:rPr>
              <a:t>}</a:t>
            </a:r>
          </a:p>
        </p:txBody>
      </p:sp>
      <p:sp>
        <p:nvSpPr>
          <p:cNvPr id="5154" name="Rectangle 7"/>
          <p:cNvSpPr>
            <a:spLocks noChangeArrowheads="1"/>
          </p:cNvSpPr>
          <p:nvPr/>
        </p:nvSpPr>
        <p:spPr bwMode="auto">
          <a:xfrm>
            <a:off x="4158751" y="4610094"/>
            <a:ext cx="600075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489F59DD-651C-4911-8620-00287AC03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595" y="2934510"/>
            <a:ext cx="65683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Ra</a:t>
            </a: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DFDE2306-B570-49C4-8E2D-19B63BBDB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093" y="2944302"/>
            <a:ext cx="65683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Rb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" name="Rectangle 21">
            <a:extLst>
              <a:ext uri="{FF2B5EF4-FFF2-40B4-BE49-F238E27FC236}">
                <a16:creationId xmlns:a16="http://schemas.microsoft.com/office/drawing/2014/main" id="{BDC75B52-1B29-416D-9788-9EB0092C9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208780"/>
            <a:ext cx="9144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Red G</a:t>
            </a:r>
          </a:p>
        </p:txBody>
      </p:sp>
      <p:sp>
        <p:nvSpPr>
          <p:cNvPr id="41" name="Rectangle 21">
            <a:extLst>
              <a:ext uri="{FF2B5EF4-FFF2-40B4-BE49-F238E27FC236}">
                <a16:creationId xmlns:a16="http://schemas.microsoft.com/office/drawing/2014/main" id="{105C52B9-DDC3-4FCF-9041-BBF02B034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118" y="4122116"/>
            <a:ext cx="1218029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Accept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E2715990-78BF-4F96-8959-3F716DC0A1B7}"/>
              </a:ext>
            </a:extLst>
          </p:cNvPr>
          <p:cNvSpPr txBox="1">
            <a:spLocks/>
          </p:cNvSpPr>
          <p:nvPr/>
        </p:nvSpPr>
        <p:spPr bwMode="auto">
          <a:xfrm>
            <a:off x="8819823" y="2348879"/>
            <a:ext cx="1554491" cy="157953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</a:pPr>
            <a:r>
              <a:rPr lang="en-CA" sz="1400" kern="0" dirty="0">
                <a:solidFill>
                  <a:srgbClr val="000000"/>
                </a:solidFill>
                <a:latin typeface="Arial"/>
              </a:rPr>
              <a:t>Readahead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CA" sz="1400" kern="0" dirty="0">
                <a:solidFill>
                  <a:srgbClr val="000000"/>
                </a:solidFill>
                <a:latin typeface="Arial"/>
              </a:rPr>
              <a:t>Readback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CA" sz="1400" kern="0" dirty="0">
                <a:solidFill>
                  <a:srgbClr val="000000"/>
                </a:solidFill>
                <a:latin typeface="Arial"/>
              </a:rPr>
              <a:t>Semantic action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CA" sz="1400" kern="0" dirty="0">
                <a:solidFill>
                  <a:srgbClr val="000000"/>
                </a:solidFill>
                <a:latin typeface="Arial"/>
              </a:rPr>
              <a:t>Reduce to A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CA" sz="1400" kern="0" dirty="0" err="1">
                <a:solidFill>
                  <a:srgbClr val="000000"/>
                </a:solidFill>
                <a:latin typeface="Arial"/>
              </a:rPr>
              <a:t>Shiftback</a:t>
            </a:r>
            <a:r>
              <a:rPr lang="en-CA" sz="1400" kern="0" dirty="0">
                <a:solidFill>
                  <a:srgbClr val="000000"/>
                </a:solidFill>
                <a:latin typeface="Arial"/>
              </a:rPr>
              <a:t> n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CA" sz="1400" kern="0" dirty="0">
                <a:solidFill>
                  <a:srgbClr val="000000"/>
                </a:solidFill>
                <a:latin typeface="Arial"/>
              </a:rPr>
              <a:t>Accept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30D851BA-9D48-4AB6-9EA8-9BA09B958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4298" y="4497585"/>
            <a:ext cx="3255278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Deterministic (not obvious)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42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390776" y="3045275"/>
            <a:ext cx="6869113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algn="ctr" eaLnBrk="0" fontAlgn="base" hangingPunct="0">
              <a:spcBef>
                <a:spcPct val="96000"/>
              </a:spcBef>
              <a:spcAft>
                <a:spcPct val="0"/>
              </a:spcAft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A Generic Compiler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CF Grammars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021424" y="1108879"/>
            <a:ext cx="8172450" cy="3817072"/>
          </a:xfrm>
        </p:spPr>
        <p:txBody>
          <a:bodyPr/>
          <a:lstStyle/>
          <a:p>
            <a:r>
              <a:rPr lang="en-CA" dirty="0"/>
              <a:t>A </a:t>
            </a:r>
            <a:r>
              <a:rPr lang="en-CA" dirty="0">
                <a:solidFill>
                  <a:schemeClr val="tx2"/>
                </a:solidFill>
              </a:rPr>
              <a:t>context free grammar </a:t>
            </a:r>
            <a:r>
              <a:rPr lang="en-CA" dirty="0"/>
              <a:t>is a notation for describing languages that makes use of recursion; uses productions</a:t>
            </a:r>
          </a:p>
          <a:p>
            <a:pPr lvl="2">
              <a:buFontTx/>
              <a:buNone/>
            </a:pPr>
            <a:endParaRPr lang="en-CA" sz="4400" dirty="0"/>
          </a:p>
          <a:p>
            <a:pPr lvl="2">
              <a:buFontTx/>
              <a:buNone/>
            </a:pPr>
            <a:r>
              <a:rPr lang="en-CA" dirty="0"/>
              <a:t>G -&gt; a X Y</a:t>
            </a:r>
          </a:p>
          <a:p>
            <a:pPr lvl="2">
              <a:buFontTx/>
              <a:buNone/>
            </a:pPr>
            <a:r>
              <a:rPr lang="en-CA" dirty="0"/>
              <a:t>X -&gt; e | X b | X c</a:t>
            </a:r>
          </a:p>
          <a:p>
            <a:pPr lvl="2">
              <a:buFontTx/>
              <a:buNone/>
            </a:pPr>
            <a:r>
              <a:rPr lang="en-CA" dirty="0"/>
              <a:t>Y -&gt; e | d</a:t>
            </a:r>
          </a:p>
        </p:txBody>
      </p:sp>
      <p:cxnSp>
        <p:nvCxnSpPr>
          <p:cNvPr id="6150" name="Straight Arrow Connector 6"/>
          <p:cNvCxnSpPr>
            <a:cxnSpLocks noChangeShapeType="1"/>
            <a:stCxn id="6148" idx="0"/>
          </p:cNvCxnSpPr>
          <p:nvPr/>
        </p:nvCxnSpPr>
        <p:spPr bwMode="auto">
          <a:xfrm flipH="1" flipV="1">
            <a:off x="4267200" y="4114800"/>
            <a:ext cx="839788" cy="2057400"/>
          </a:xfrm>
          <a:prstGeom prst="straightConnector1">
            <a:avLst/>
          </a:prstGeom>
          <a:noFill/>
          <a:ln w="9525" algn="ctr">
            <a:noFill/>
            <a:round/>
            <a:headEnd type="none" w="sm" len="sm"/>
            <a:tailEnd type="arrow" w="med" len="med"/>
          </a:ln>
        </p:spPr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77B15505-DC65-49D1-B115-8C05AF0B9FF2}"/>
              </a:ext>
            </a:extLst>
          </p:cNvPr>
          <p:cNvGrpSpPr/>
          <p:nvPr/>
        </p:nvGrpSpPr>
        <p:grpSpPr>
          <a:xfrm>
            <a:off x="4495007" y="4260058"/>
            <a:ext cx="3971131" cy="2329656"/>
            <a:chOff x="4495007" y="4260058"/>
            <a:chExt cx="3971131" cy="2329656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6781800" y="6248401"/>
              <a:ext cx="1684338" cy="3413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b="1" dirty="0">
                  <a:solidFill>
                    <a:srgbClr val="000000"/>
                  </a:solidFill>
                  <a:latin typeface="Arial" pitchFamily="34" charset="0"/>
                </a:rPr>
                <a:t>X is recursive</a:t>
              </a:r>
            </a:p>
          </p:txBody>
        </p:sp>
        <p:cxnSp>
          <p:nvCxnSpPr>
            <p:cNvPr id="6151" name="Straight Arrow Connector 8"/>
            <p:cNvCxnSpPr>
              <a:cxnSpLocks noChangeShapeType="1"/>
              <a:stCxn id="6149" idx="0"/>
            </p:cNvCxnSpPr>
            <p:nvPr/>
          </p:nvCxnSpPr>
          <p:spPr bwMode="auto">
            <a:xfrm flipH="1" flipV="1">
              <a:off x="4495007" y="4260058"/>
              <a:ext cx="3128963" cy="198834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6938D27-B418-4119-B34A-0B2EEDDF4BE9}"/>
              </a:ext>
            </a:extLst>
          </p:cNvPr>
          <p:cNvGrpSpPr/>
          <p:nvPr/>
        </p:nvGrpSpPr>
        <p:grpSpPr>
          <a:xfrm>
            <a:off x="3886201" y="4838896"/>
            <a:ext cx="2441575" cy="1923854"/>
            <a:chOff x="3886201" y="4838896"/>
            <a:chExt cx="2441575" cy="1923854"/>
          </a:xfrm>
        </p:grpSpPr>
        <p:sp>
          <p:nvSpPr>
            <p:cNvPr id="6148" name="Rectangle 3"/>
            <p:cNvSpPr>
              <a:spLocks noChangeArrowheads="1"/>
            </p:cNvSpPr>
            <p:nvPr/>
          </p:nvSpPr>
          <p:spPr bwMode="auto">
            <a:xfrm>
              <a:off x="3886201" y="6172200"/>
              <a:ext cx="2441575" cy="5905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b="1">
                  <a:solidFill>
                    <a:srgbClr val="000000"/>
                  </a:solidFill>
                  <a:latin typeface="Arial" pitchFamily="34" charset="0"/>
                </a:rPr>
                <a:t>Special </a:t>
              </a:r>
              <a:r>
                <a:rPr lang="en-CA" b="1">
                  <a:solidFill>
                    <a:srgbClr val="181BE5"/>
                  </a:solidFill>
                  <a:latin typeface="Arial" pitchFamily="34" charset="0"/>
                </a:rPr>
                <a:t>empty string</a:t>
              </a:r>
              <a:br>
                <a:rPr lang="en-CA" b="1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CA" b="1">
                  <a:solidFill>
                    <a:srgbClr val="000000"/>
                  </a:solidFill>
                  <a:latin typeface="Arial" pitchFamily="34" charset="0"/>
                </a:rPr>
                <a:t>(it means “nothing”)</a:t>
              </a:r>
            </a:p>
          </p:txBody>
        </p:sp>
        <p:cxnSp>
          <p:nvCxnSpPr>
            <p:cNvPr id="6152" name="Straight Arrow Connector 10"/>
            <p:cNvCxnSpPr>
              <a:cxnSpLocks noChangeShapeType="1"/>
              <a:stCxn id="6148" idx="0"/>
            </p:cNvCxnSpPr>
            <p:nvPr/>
          </p:nvCxnSpPr>
          <p:spPr bwMode="auto">
            <a:xfrm flipH="1" flipV="1">
              <a:off x="3907738" y="4838896"/>
              <a:ext cx="1199251" cy="133330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6314941" y="2385220"/>
            <a:ext cx="5638800" cy="369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>
                <a:solidFill>
                  <a:srgbClr val="000000"/>
                </a:solidFill>
                <a:latin typeface="Arial" pitchFamily="34" charset="0"/>
              </a:rPr>
              <a:t>Equivalent to regular expression a(b|c)*d?</a:t>
            </a: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6019800" y="2895600"/>
            <a:ext cx="4495800" cy="8397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>
                <a:solidFill>
                  <a:srgbClr val="000000"/>
                </a:solidFill>
                <a:latin typeface="Arial" pitchFamily="34" charset="0"/>
              </a:rPr>
              <a:t>To show something is in the language, start with G and replace by right parts until only terminals remain </a:t>
            </a:r>
          </a:p>
        </p:txBody>
      </p:sp>
      <p:sp>
        <p:nvSpPr>
          <p:cNvPr id="6155" name="Rectangle 16"/>
          <p:cNvSpPr>
            <a:spLocks noChangeArrowheads="1"/>
          </p:cNvSpPr>
          <p:nvPr/>
        </p:nvSpPr>
        <p:spPr bwMode="auto">
          <a:xfrm>
            <a:off x="1524000" y="5429250"/>
            <a:ext cx="8261350" cy="590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 </a:t>
            </a:r>
            <a:r>
              <a:rPr lang="en-CA" b="1" dirty="0">
                <a:solidFill>
                  <a:srgbClr val="181BE5"/>
                </a:solidFill>
                <a:latin typeface="Arial" pitchFamily="34" charset="0"/>
              </a:rPr>
              <a:t>production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 has a</a:t>
            </a:r>
            <a:r>
              <a:rPr lang="en-CA" b="1" dirty="0">
                <a:solidFill>
                  <a:srgbClr val="FF0000"/>
                </a:solidFill>
                <a:latin typeface="Arial" pitchFamily="34" charset="0"/>
              </a:rPr>
              <a:t> left part 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(a nonterminal), an arrow, and a </a:t>
            </a:r>
            <a:r>
              <a:rPr lang="en-CA" b="1" dirty="0">
                <a:solidFill>
                  <a:srgbClr val="FF0000"/>
                </a:solidFill>
                <a:latin typeface="Arial" pitchFamily="34" charset="0"/>
              </a:rPr>
              <a:t>right part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,</a:t>
            </a:r>
            <a:r>
              <a:rPr lang="en-CA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sequences of nonterminal and terminals separated by |.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A0E1A814-227F-4BC2-81C1-8F427D32C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275" y="2499479"/>
            <a:ext cx="4062009" cy="3416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G, X, Y (variables) are </a:t>
            </a: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nonterminals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3092F6D0-709B-43F6-99B4-269024DEF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274" y="2817772"/>
            <a:ext cx="2428870" cy="3416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b, c, d are terminals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E55098F0-59A0-4FFC-AABA-5BC6F8779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182" y="3796393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6761BC-77C8-42FE-8672-DA27B318E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182" y="4109902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aXY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2976A781-F9CB-4EB9-95C8-EBFEE8379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182" y="4423411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aXbY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A78D7891-D276-47D5-A53C-10478F077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182" y="4736920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aXbd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53E5986A-1F09-4114-AF79-4F1E99336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182" y="5050428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abd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5C2D0BCC-B073-4FCD-8EF5-3E75EE8B4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3874" y="5702845"/>
            <a:ext cx="1518364" cy="5909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3600" b="1" dirty="0">
                <a:solidFill>
                  <a:schemeClr val="bg1"/>
                </a:solidFill>
                <a:latin typeface="Arial" pitchFamily="34" charset="0"/>
              </a:rPr>
              <a:t>DONE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D0DF264-124E-4938-834F-05D993ADB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745" y="4110735"/>
            <a:ext cx="1957585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Used G -&gt; </a:t>
            </a: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aXY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7CD790-7155-4482-BBB8-5C023E4F4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745" y="4431748"/>
            <a:ext cx="1957585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Used X -&gt; </a:t>
            </a: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bY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B9D1E51-0346-42C1-B794-083516667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745" y="4715753"/>
            <a:ext cx="1957585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Used Y -&gt; 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4BF2B2C-E5BE-4D26-849C-9A0E36327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745" y="5055843"/>
            <a:ext cx="1957585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Used X -&gt;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4" grpId="0" animBg="1"/>
      <p:bldP spid="6155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RRP Grammars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33600" y="1295401"/>
            <a:ext cx="8172450" cy="2936875"/>
          </a:xfrm>
        </p:spPr>
        <p:txBody>
          <a:bodyPr/>
          <a:lstStyle/>
          <a:p>
            <a:r>
              <a:rPr lang="en-CA" dirty="0"/>
              <a:t>A </a:t>
            </a:r>
            <a:r>
              <a:rPr lang="en-CA" dirty="0">
                <a:solidFill>
                  <a:schemeClr val="tx2"/>
                </a:solidFill>
              </a:rPr>
              <a:t>regular right part grammar </a:t>
            </a:r>
            <a:r>
              <a:rPr lang="en-CA" dirty="0"/>
              <a:t>allows right parts that are regular expressions or finite state machines.</a:t>
            </a:r>
          </a:p>
          <a:p>
            <a:pPr lvl="2">
              <a:buFontTx/>
              <a:buNone/>
            </a:pPr>
            <a:endParaRPr lang="en-CA" dirty="0"/>
          </a:p>
          <a:p>
            <a:pPr lvl="2">
              <a:buFontTx/>
              <a:buNone/>
            </a:pPr>
            <a:r>
              <a:rPr lang="en-CA" dirty="0"/>
              <a:t>G -&gt; a X* d?</a:t>
            </a:r>
          </a:p>
          <a:p>
            <a:pPr lvl="2">
              <a:buFontTx/>
              <a:buNone/>
            </a:pPr>
            <a:r>
              <a:rPr lang="en-CA" dirty="0"/>
              <a:t>X -&gt; (</a:t>
            </a:r>
            <a:r>
              <a:rPr lang="en-CA" dirty="0" err="1"/>
              <a:t>b|c</a:t>
            </a:r>
            <a:r>
              <a:rPr lang="en-CA" dirty="0"/>
              <a:t>)</a:t>
            </a: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4876800" y="2449514"/>
            <a:ext cx="5638800" cy="369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>
                <a:solidFill>
                  <a:srgbClr val="000000"/>
                </a:solidFill>
                <a:latin typeface="Arial" pitchFamily="34" charset="0"/>
              </a:rPr>
              <a:t>Equivalent to regular expression a(b|c)*d?</a:t>
            </a:r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6019800" y="2895600"/>
            <a:ext cx="4495800" cy="8397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>
                <a:solidFill>
                  <a:srgbClr val="000000"/>
                </a:solidFill>
                <a:latin typeface="Arial" pitchFamily="34" charset="0"/>
              </a:rPr>
              <a:t>To show something is in the language, start with G and replace by right parts until only terminals remain 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88CBDF64-0D9D-4E7C-9521-509042E03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810001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G</a:t>
            </a: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55B89026-57B4-483F-8C49-8B965B072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78572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aXXXd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E5DEA4E2-5CC4-4BDD-92B1-04B3B0DD4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347142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abXXd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38A8AB4E-28A0-4DEE-AE40-CB6DEE253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615713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abcXd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C45671A7-73F5-45EB-AFCE-30A9B2E1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84283"/>
            <a:ext cx="4495800" cy="3416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abcbd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41DE0-7341-444A-957B-EB880D05A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3874" y="5702845"/>
            <a:ext cx="1518364" cy="5909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3600" b="1" dirty="0">
                <a:solidFill>
                  <a:schemeClr val="bg1"/>
                </a:solidFill>
                <a:latin typeface="Arial" pitchFamily="34" charset="0"/>
              </a:rPr>
              <a:t>DONE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ECCF8F-73E0-4692-8FB5-D0F3BD770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745" y="4036091"/>
            <a:ext cx="2107651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Used G -&gt; </a:t>
            </a:r>
            <a:r>
              <a:rPr lang="en-CA" b="1" dirty="0" err="1">
                <a:solidFill>
                  <a:srgbClr val="000000"/>
                </a:solidFill>
                <a:latin typeface="Arial" pitchFamily="34" charset="0"/>
              </a:rPr>
              <a:t>aXXXd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011009-3EE2-446F-BE93-770BB6AF3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745" y="4357104"/>
            <a:ext cx="2107651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Used X -&gt;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DAB42-D710-43D6-9E56-EB5C0E6FE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745" y="4641109"/>
            <a:ext cx="2107651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Used X -&gt; 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6E1EB1-9815-481C-A3BF-1DE1B2474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745" y="4981199"/>
            <a:ext cx="2107651" cy="3416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Used X -&gt;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8" grpId="0" animBg="1"/>
      <p:bldP spid="9" grpId="0" animBg="1"/>
      <p:bldP spid="10" grpId="0" animBg="1"/>
      <p:bldP spid="11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 err="1"/>
              <a:t>Tranductions</a:t>
            </a:r>
            <a:r>
              <a:rPr lang="en-CA" dirty="0"/>
              <a:t> Grammars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133600" y="1295401"/>
            <a:ext cx="8172450" cy="4143375"/>
          </a:xfrm>
        </p:spPr>
        <p:txBody>
          <a:bodyPr/>
          <a:lstStyle/>
          <a:p>
            <a:r>
              <a:rPr lang="en-CA" dirty="0"/>
              <a:t>A </a:t>
            </a:r>
            <a:r>
              <a:rPr lang="en-CA" dirty="0">
                <a:solidFill>
                  <a:schemeClr val="tx2"/>
                </a:solidFill>
              </a:rPr>
              <a:t>transduction grammar is one that </a:t>
            </a:r>
            <a:r>
              <a:rPr lang="en-CA" dirty="0"/>
              <a:t>additionally describes how to build a tree.</a:t>
            </a:r>
          </a:p>
          <a:p>
            <a:pPr lvl="2">
              <a:buFontTx/>
              <a:buNone/>
            </a:pPr>
            <a:endParaRPr lang="en-CA" dirty="0"/>
          </a:p>
          <a:p>
            <a:pPr lvl="2">
              <a:buFontTx/>
              <a:buNone/>
            </a:pPr>
            <a:r>
              <a:rPr lang="en-CA" dirty="0"/>
              <a:t>T -&gt; T + P =&gt; "+"</a:t>
            </a:r>
          </a:p>
          <a:p>
            <a:pPr lvl="2">
              <a:buFontTx/>
              <a:buNone/>
            </a:pPr>
            <a:r>
              <a:rPr lang="en-CA" dirty="0"/>
              <a:t>	 |  P</a:t>
            </a:r>
          </a:p>
          <a:p>
            <a:pPr lvl="2">
              <a:buFontTx/>
              <a:buNone/>
            </a:pPr>
            <a:r>
              <a:rPr lang="en-CA" dirty="0"/>
              <a:t>P -&gt; P * </a:t>
            </a:r>
            <a:r>
              <a:rPr lang="en-CA" dirty="0" err="1"/>
              <a:t>i</a:t>
            </a:r>
            <a:r>
              <a:rPr lang="en-CA" baseline="30000" dirty="0" err="1"/>
              <a:t>node</a:t>
            </a:r>
            <a:r>
              <a:rPr lang="en-CA" dirty="0"/>
              <a:t> =&gt; "*"</a:t>
            </a:r>
          </a:p>
          <a:p>
            <a:pPr lvl="3">
              <a:buFontTx/>
              <a:buNone/>
            </a:pPr>
            <a:r>
              <a:rPr lang="en-CA" dirty="0"/>
              <a:t>|  </a:t>
            </a:r>
            <a:r>
              <a:rPr lang="en-CA" dirty="0" err="1"/>
              <a:t>i</a:t>
            </a:r>
            <a:r>
              <a:rPr lang="en-CA" baseline="30000" dirty="0" err="1"/>
              <a:t>node</a:t>
            </a:r>
            <a:endParaRPr lang="en-CA" baseline="30000" dirty="0"/>
          </a:p>
          <a:p>
            <a:pPr lvl="3">
              <a:buFontTx/>
              <a:buNone/>
            </a:pPr>
            <a:endParaRPr lang="en-CA" dirty="0"/>
          </a:p>
        </p:txBody>
      </p:sp>
      <p:sp>
        <p:nvSpPr>
          <p:cNvPr id="8196" name="Rectangle 15"/>
          <p:cNvSpPr>
            <a:spLocks noChangeArrowheads="1"/>
          </p:cNvSpPr>
          <p:nvPr/>
        </p:nvSpPr>
        <p:spPr bwMode="auto">
          <a:xfrm>
            <a:off x="6019800" y="2895601"/>
            <a:ext cx="4495800" cy="3413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>
                <a:solidFill>
                  <a:srgbClr val="000000"/>
                </a:solidFill>
                <a:latin typeface="Arial" pitchFamily="34" charset="0"/>
              </a:rPr>
              <a:t>To build trees, you work bottom up</a:t>
            </a:r>
          </a:p>
        </p:txBody>
      </p:sp>
      <p:sp>
        <p:nvSpPr>
          <p:cNvPr id="8218" name="Rectangle 17"/>
          <p:cNvSpPr>
            <a:spLocks noChangeArrowheads="1"/>
          </p:cNvSpPr>
          <p:nvPr/>
        </p:nvSpPr>
        <p:spPr bwMode="auto">
          <a:xfrm>
            <a:off x="4419600" y="4800600"/>
            <a:ext cx="1524000" cy="1587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T+P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T+P*i</a:t>
            </a:r>
            <a:r>
              <a:rPr lang="en-CA" b="1" baseline="-25000" dirty="0">
                <a:solidFill>
                  <a:srgbClr val="000000"/>
                </a:solidFill>
                <a:latin typeface="Arial" pitchFamily="34" charset="0"/>
              </a:rPr>
              <a:t>3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T+i</a:t>
            </a:r>
            <a:r>
              <a:rPr lang="en-CA" b="1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*i</a:t>
            </a:r>
            <a:r>
              <a:rPr lang="en-CA" b="1" baseline="-25000" dirty="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P+i</a:t>
            </a:r>
            <a:r>
              <a:rPr lang="en-CA" b="1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*i</a:t>
            </a:r>
            <a:r>
              <a:rPr lang="en-CA" b="1" baseline="-25000" dirty="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CA" b="1" baseline="-25000" dirty="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+i</a:t>
            </a:r>
            <a:r>
              <a:rPr lang="en-CA" b="1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*i</a:t>
            </a:r>
            <a:r>
              <a:rPr lang="en-CA" b="1" baseline="-25000" dirty="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en-CA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0E3B55-3A09-4853-AE7E-5FBC750E1C1C}"/>
              </a:ext>
            </a:extLst>
          </p:cNvPr>
          <p:cNvGrpSpPr/>
          <p:nvPr/>
        </p:nvGrpSpPr>
        <p:grpSpPr>
          <a:xfrm>
            <a:off x="5496560" y="5105159"/>
            <a:ext cx="2809240" cy="1448041"/>
            <a:chOff x="5496560" y="5105159"/>
            <a:chExt cx="2809240" cy="1448041"/>
          </a:xfrm>
        </p:grpSpPr>
        <p:sp>
          <p:nvSpPr>
            <p:cNvPr id="8219" name="Oval 6"/>
            <p:cNvSpPr>
              <a:spLocks noChangeArrowheads="1"/>
            </p:cNvSpPr>
            <p:nvPr/>
          </p:nvSpPr>
          <p:spPr bwMode="auto">
            <a:xfrm>
              <a:off x="5496560" y="5105159"/>
              <a:ext cx="152400" cy="152340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endParaRPr lang="en-CA" sz="1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8220" name="Straight Arrow Connector 8"/>
            <p:cNvCxnSpPr>
              <a:cxnSpLocks noChangeShapeType="1"/>
              <a:stCxn id="8219" idx="6"/>
            </p:cNvCxnSpPr>
            <p:nvPr/>
          </p:nvCxnSpPr>
          <p:spPr bwMode="auto">
            <a:xfrm>
              <a:off x="5648960" y="5181329"/>
              <a:ext cx="980440" cy="28448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grpSp>
          <p:nvGrpSpPr>
            <p:cNvPr id="8198" name="Group 38"/>
            <p:cNvGrpSpPr>
              <a:grpSpLocks/>
            </p:cNvGrpSpPr>
            <p:nvPr/>
          </p:nvGrpSpPr>
          <p:grpSpPr bwMode="auto">
            <a:xfrm>
              <a:off x="6400800" y="5334000"/>
              <a:ext cx="1905000" cy="1219200"/>
              <a:chOff x="5867400" y="4800600"/>
              <a:chExt cx="1905000" cy="1219200"/>
            </a:xfrm>
          </p:grpSpPr>
          <p:cxnSp>
            <p:nvCxnSpPr>
              <p:cNvPr id="8213" name="Straight Connector 10"/>
              <p:cNvCxnSpPr>
                <a:cxnSpLocks noChangeShapeType="1"/>
              </p:cNvCxnSpPr>
              <p:nvPr/>
            </p:nvCxnSpPr>
            <p:spPr bwMode="auto">
              <a:xfrm>
                <a:off x="6858000" y="5029200"/>
                <a:ext cx="457200" cy="76200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214" name="Straight Connector 12"/>
              <p:cNvCxnSpPr>
                <a:cxnSpLocks noChangeShapeType="1"/>
              </p:cNvCxnSpPr>
              <p:nvPr/>
            </p:nvCxnSpPr>
            <p:spPr bwMode="auto">
              <a:xfrm flipH="1">
                <a:off x="6096000" y="5029200"/>
                <a:ext cx="685800" cy="76200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sp>
            <p:nvSpPr>
              <p:cNvPr id="8215" name="Oval 13"/>
              <p:cNvSpPr>
                <a:spLocks noChangeArrowheads="1"/>
              </p:cNvSpPr>
              <p:nvPr/>
            </p:nvSpPr>
            <p:spPr bwMode="auto">
              <a:xfrm>
                <a:off x="6400800" y="4800600"/>
                <a:ext cx="762000" cy="3810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*</a:t>
                </a:r>
              </a:p>
            </p:txBody>
          </p:sp>
          <p:sp>
            <p:nvSpPr>
              <p:cNvPr id="8216" name="Oval 14"/>
              <p:cNvSpPr>
                <a:spLocks noChangeArrowheads="1"/>
              </p:cNvSpPr>
              <p:nvPr/>
            </p:nvSpPr>
            <p:spPr bwMode="auto">
              <a:xfrm>
                <a:off x="5867400" y="5562600"/>
                <a:ext cx="7620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i</a:t>
                </a:r>
                <a:r>
                  <a:rPr lang="en-CA" sz="2000" b="1" baseline="-25000" dirty="0">
                    <a:solidFill>
                      <a:srgbClr val="000000"/>
                    </a:solidFill>
                    <a:latin typeface="Arial" pitchFamily="34" charset="0"/>
                  </a:rPr>
                  <a:t>2</a:t>
                </a:r>
                <a:endParaRPr lang="en-CA" sz="2000" b="1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7010400" y="5561013"/>
                <a:ext cx="762000" cy="45878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kern="0" dirty="0">
                    <a:solidFill>
                      <a:srgbClr val="000000"/>
                    </a:solidFill>
                    <a:latin typeface="Arial" pitchFamily="34" charset="0"/>
                  </a:rPr>
                  <a:t>i</a:t>
                </a:r>
                <a:r>
                  <a:rPr lang="en-CA" sz="2000" b="1" kern="0" baseline="-25000" dirty="0">
                    <a:solidFill>
                      <a:srgbClr val="000000"/>
                    </a:solidFill>
                    <a:latin typeface="Arial" pitchFamily="34" charset="0"/>
                  </a:rPr>
                  <a:t>3</a:t>
                </a:r>
                <a:endParaRPr lang="en-CA" sz="2000" b="1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DE99678-CAFA-47D6-8375-2A16CBB856D3}"/>
              </a:ext>
            </a:extLst>
          </p:cNvPr>
          <p:cNvGrpSpPr/>
          <p:nvPr/>
        </p:nvGrpSpPr>
        <p:grpSpPr>
          <a:xfrm>
            <a:off x="5496560" y="3429000"/>
            <a:ext cx="4942840" cy="2057400"/>
            <a:chOff x="5496560" y="3429000"/>
            <a:chExt cx="4942840" cy="2057400"/>
          </a:xfrm>
        </p:grpSpPr>
        <p:grpSp>
          <p:nvGrpSpPr>
            <p:cNvPr id="8199" name="Group 28"/>
            <p:cNvGrpSpPr>
              <a:grpSpLocks/>
            </p:cNvGrpSpPr>
            <p:nvPr/>
          </p:nvGrpSpPr>
          <p:grpSpPr bwMode="auto">
            <a:xfrm>
              <a:off x="8001000" y="3429000"/>
              <a:ext cx="2438400" cy="2057400"/>
              <a:chOff x="7696200" y="3429000"/>
              <a:chExt cx="2438400" cy="2057400"/>
            </a:xfrm>
          </p:grpSpPr>
          <p:cxnSp>
            <p:nvCxnSpPr>
              <p:cNvPr id="8204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9220200" y="4495800"/>
                <a:ext cx="457200" cy="76200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205" name="Straight Connector 30"/>
              <p:cNvCxnSpPr>
                <a:cxnSpLocks noChangeShapeType="1"/>
              </p:cNvCxnSpPr>
              <p:nvPr/>
            </p:nvCxnSpPr>
            <p:spPr bwMode="auto">
              <a:xfrm flipH="1">
                <a:off x="8458200" y="4495800"/>
                <a:ext cx="685800" cy="76200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sp>
            <p:nvSpPr>
              <p:cNvPr id="8206" name="Oval 31"/>
              <p:cNvSpPr>
                <a:spLocks noChangeArrowheads="1"/>
              </p:cNvSpPr>
              <p:nvPr/>
            </p:nvSpPr>
            <p:spPr bwMode="auto">
              <a:xfrm>
                <a:off x="8229600" y="5029200"/>
                <a:ext cx="7620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r>
                  <a:rPr lang="en-CA" sz="2000" b="1">
                    <a:solidFill>
                      <a:srgbClr val="000000"/>
                    </a:solidFill>
                    <a:latin typeface="Arial" pitchFamily="34" charset="0"/>
                  </a:rPr>
                  <a:t>i</a:t>
                </a:r>
                <a:r>
                  <a:rPr lang="en-CA" sz="2000" b="1" baseline="-25000">
                    <a:solidFill>
                      <a:srgbClr val="000000"/>
                    </a:solidFill>
                    <a:latin typeface="Arial" pitchFamily="34" charset="0"/>
                  </a:rPr>
                  <a:t>2</a:t>
                </a:r>
                <a:endParaRPr lang="en-CA" sz="2000" b="1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9372600" y="5027613"/>
                <a:ext cx="762000" cy="458787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defRPr/>
                </a:pPr>
                <a:r>
                  <a:rPr lang="en-CA" sz="2000" b="1" kern="0" dirty="0">
                    <a:solidFill>
                      <a:srgbClr val="000000"/>
                    </a:solidFill>
                    <a:latin typeface="Arial" pitchFamily="34" charset="0"/>
                  </a:rPr>
                  <a:t>i</a:t>
                </a:r>
                <a:r>
                  <a:rPr lang="en-CA" sz="2000" b="1" kern="0" baseline="-25000" dirty="0">
                    <a:solidFill>
                      <a:srgbClr val="000000"/>
                    </a:solidFill>
                    <a:latin typeface="Arial" pitchFamily="34" charset="0"/>
                  </a:rPr>
                  <a:t>3</a:t>
                </a:r>
                <a:endParaRPr lang="en-CA" sz="2000" b="1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8208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8686800" y="3657600"/>
                <a:ext cx="457200" cy="76200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209" name="Straight Connector 34"/>
              <p:cNvCxnSpPr>
                <a:cxnSpLocks noChangeShapeType="1"/>
              </p:cNvCxnSpPr>
              <p:nvPr/>
            </p:nvCxnSpPr>
            <p:spPr bwMode="auto">
              <a:xfrm flipH="1">
                <a:off x="7924800" y="3657600"/>
                <a:ext cx="685800" cy="76200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sp>
            <p:nvSpPr>
              <p:cNvPr id="8210" name="Oval 35"/>
              <p:cNvSpPr>
                <a:spLocks noChangeArrowheads="1"/>
              </p:cNvSpPr>
              <p:nvPr/>
            </p:nvSpPr>
            <p:spPr bwMode="auto">
              <a:xfrm>
                <a:off x="8229600" y="3429000"/>
                <a:ext cx="762000" cy="3810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r>
                  <a:rPr lang="en-CA" sz="2000" b="1">
                    <a:solidFill>
                      <a:srgbClr val="00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8211" name="Oval 36"/>
              <p:cNvSpPr>
                <a:spLocks noChangeArrowheads="1"/>
              </p:cNvSpPr>
              <p:nvPr/>
            </p:nvSpPr>
            <p:spPr bwMode="auto">
              <a:xfrm>
                <a:off x="7696200" y="4191000"/>
                <a:ext cx="7620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i</a:t>
                </a:r>
                <a:r>
                  <a:rPr lang="en-CA" sz="2000" b="1" baseline="-25000" dirty="0">
                    <a:solidFill>
                      <a:srgbClr val="000000"/>
                    </a:solidFill>
                    <a:latin typeface="Arial" pitchFamily="34" charset="0"/>
                  </a:rPr>
                  <a:t>1</a:t>
                </a:r>
                <a:endParaRPr lang="en-CA" sz="2000" b="1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8212" name="Oval 37"/>
              <p:cNvSpPr>
                <a:spLocks noChangeArrowheads="1"/>
              </p:cNvSpPr>
              <p:nvPr/>
            </p:nvSpPr>
            <p:spPr bwMode="auto">
              <a:xfrm>
                <a:off x="8763000" y="4267200"/>
                <a:ext cx="762000" cy="3810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r>
                  <a:rPr lang="en-CA" sz="2000" b="1" dirty="0">
                    <a:solidFill>
                      <a:srgbClr val="000000"/>
                    </a:solidFill>
                    <a:latin typeface="Arial" pitchFamily="34" charset="0"/>
                  </a:rPr>
                  <a:t>*</a:t>
                </a:r>
              </a:p>
            </p:txBody>
          </p:sp>
        </p:grpSp>
        <p:sp>
          <p:nvSpPr>
            <p:cNvPr id="8200" name="Oval 40"/>
            <p:cNvSpPr>
              <a:spLocks noChangeArrowheads="1"/>
            </p:cNvSpPr>
            <p:nvPr/>
          </p:nvSpPr>
          <p:spPr bwMode="auto">
            <a:xfrm>
              <a:off x="5496560" y="4902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endParaRPr lang="en-CA" sz="1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8201" name="Straight Arrow Connector 41"/>
            <p:cNvCxnSpPr>
              <a:cxnSpLocks noChangeShapeType="1"/>
              <a:stCxn id="8200" idx="1"/>
            </p:cNvCxnSpPr>
            <p:nvPr/>
          </p:nvCxnSpPr>
          <p:spPr bwMode="auto">
            <a:xfrm flipV="1">
              <a:off x="5518878" y="3810000"/>
              <a:ext cx="2863122" cy="111451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450F934-0256-4D8E-B898-08C5A0864A80}"/>
              </a:ext>
            </a:extLst>
          </p:cNvPr>
          <p:cNvGrpSpPr/>
          <p:nvPr/>
        </p:nvGrpSpPr>
        <p:grpSpPr>
          <a:xfrm>
            <a:off x="5562600" y="2209801"/>
            <a:ext cx="4800600" cy="533399"/>
            <a:chOff x="5562600" y="2209801"/>
            <a:chExt cx="4800600" cy="533399"/>
          </a:xfrm>
        </p:grpSpPr>
        <p:sp>
          <p:nvSpPr>
            <p:cNvPr id="8202" name="Rectangle 43"/>
            <p:cNvSpPr>
              <a:spLocks noChangeArrowheads="1"/>
            </p:cNvSpPr>
            <p:nvPr/>
          </p:nvSpPr>
          <p:spPr bwMode="auto">
            <a:xfrm>
              <a:off x="6705600" y="2209801"/>
              <a:ext cx="3657600" cy="3413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dirty="0">
                  <a:solidFill>
                    <a:srgbClr val="000000"/>
                  </a:solidFill>
                  <a:latin typeface="Arial" pitchFamily="34" charset="0"/>
                </a:rPr>
                <a:t>=&gt; "+"  i</a:t>
              </a:r>
              <a:r>
                <a:rPr lang="en-CA" b="1" dirty="0">
                  <a:solidFill>
                    <a:srgbClr val="000000"/>
                  </a:solidFill>
                  <a:latin typeface="Arial" pitchFamily="34" charset="0"/>
                </a:rPr>
                <a:t>s the transduction</a:t>
              </a:r>
            </a:p>
          </p:txBody>
        </p:sp>
        <p:cxnSp>
          <p:nvCxnSpPr>
            <p:cNvPr id="8203" name="Straight Arrow Connector 45"/>
            <p:cNvCxnSpPr>
              <a:cxnSpLocks noChangeShapeType="1"/>
              <a:stCxn id="8202" idx="1"/>
            </p:cNvCxnSpPr>
            <p:nvPr/>
          </p:nvCxnSpPr>
          <p:spPr bwMode="auto">
            <a:xfrm flipH="1">
              <a:off x="5562600" y="2381250"/>
              <a:ext cx="1143000" cy="361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609D3B5-EB37-4BE8-8B61-75A4D2E44D17}"/>
              </a:ext>
            </a:extLst>
          </p:cNvPr>
          <p:cNvGrpSpPr/>
          <p:nvPr/>
        </p:nvGrpSpPr>
        <p:grpSpPr>
          <a:xfrm>
            <a:off x="2794000" y="5028929"/>
            <a:ext cx="1981200" cy="457200"/>
            <a:chOff x="2794000" y="5028929"/>
            <a:chExt cx="1981200" cy="457200"/>
          </a:xfrm>
        </p:grpSpPr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2D1E0BBA-89FC-4171-B002-A65AD92A2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4000" y="5028929"/>
              <a:ext cx="762000" cy="457200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r>
                <a:rPr lang="en-CA" sz="2000" b="1" baseline="-25000" dirty="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Oval 6">
              <a:extLst>
                <a:ext uri="{FF2B5EF4-FFF2-40B4-BE49-F238E27FC236}">
                  <a16:creationId xmlns:a16="http://schemas.microsoft.com/office/drawing/2014/main" id="{1D1F71D8-6A9E-40A8-A34D-9412C668C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5105430"/>
              <a:ext cx="152400" cy="152340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endParaRPr lang="en-CA" sz="1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32" name="Straight Arrow Connector 8">
              <a:extLst>
                <a:ext uri="{FF2B5EF4-FFF2-40B4-BE49-F238E27FC236}">
                  <a16:creationId xmlns:a16="http://schemas.microsoft.com/office/drawing/2014/main" id="{1B24461F-39B3-455A-8011-64084ED2C55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556000" y="5165295"/>
              <a:ext cx="1148080" cy="9171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36" name="Rectangle 15">
            <a:extLst>
              <a:ext uri="{FF2B5EF4-FFF2-40B4-BE49-F238E27FC236}">
                <a16:creationId xmlns:a16="http://schemas.microsoft.com/office/drawing/2014/main" id="{6C7E6173-F36E-4A54-A8D0-F2C13084E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9808" y="5754686"/>
            <a:ext cx="2381250" cy="59849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Assume about to process 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3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Scanners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8172450" cy="1644650"/>
          </a:xfrm>
        </p:spPr>
        <p:txBody>
          <a:bodyPr/>
          <a:lstStyle/>
          <a:p>
            <a:r>
              <a:rPr lang="en-CA"/>
              <a:t>A </a:t>
            </a:r>
            <a:r>
              <a:rPr lang="en-CA">
                <a:solidFill>
                  <a:schemeClr val="tx2"/>
                </a:solidFill>
              </a:rPr>
              <a:t>scanner</a:t>
            </a:r>
            <a:r>
              <a:rPr lang="en-CA"/>
              <a:t> is a program to decompose one string of characters into </a:t>
            </a:r>
            <a:r>
              <a:rPr lang="en-CA">
                <a:solidFill>
                  <a:srgbClr val="FF0000"/>
                </a:solidFill>
              </a:rPr>
              <a:t>a sequence of tokens</a:t>
            </a:r>
            <a:r>
              <a:rPr lang="en-CA"/>
              <a:t> (typed strings) – uses FSM technology.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48200" y="3124201"/>
            <a:ext cx="30480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sz="2800" b="1" kern="0" dirty="0">
                <a:solidFill>
                  <a:srgbClr val="000000"/>
                </a:solidFill>
                <a:latin typeface="Arial"/>
              </a:rPr>
              <a:t>age = age + 10;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19400" y="3810000"/>
            <a:ext cx="5638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sz="2400" b="1" kern="0" dirty="0">
                <a:solidFill>
                  <a:srgbClr val="000000"/>
                </a:solidFill>
                <a:latin typeface="Arial"/>
              </a:rPr>
              <a:t>Token (identifier, "age"),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19400" y="4243388"/>
            <a:ext cx="5638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sz="2400" b="1" kern="0" dirty="0">
                <a:solidFill>
                  <a:srgbClr val="000000"/>
                </a:solidFill>
                <a:latin typeface="Arial"/>
              </a:rPr>
              <a:t>Token (assignment, "="), 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19400" y="5541963"/>
            <a:ext cx="5638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sz="2400" b="1" kern="0" dirty="0">
                <a:solidFill>
                  <a:srgbClr val="000000"/>
                </a:solidFill>
                <a:latin typeface="Arial"/>
              </a:rPr>
              <a:t>Token (number, "10"),  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6858000" y="4648200"/>
            <a:ext cx="3124200" cy="8397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Discards non-essential characters like spaces, tabs, new lines, comments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819400" y="4676775"/>
            <a:ext cx="5638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sz="2400" b="1" kern="0" dirty="0">
                <a:solidFill>
                  <a:srgbClr val="000000"/>
                </a:solidFill>
                <a:latin typeface="Arial"/>
              </a:rPr>
              <a:t>Token (identifier, "age"),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819400" y="5108575"/>
            <a:ext cx="5638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sz="2400" b="1" kern="0" dirty="0">
                <a:solidFill>
                  <a:srgbClr val="000000"/>
                </a:solidFill>
                <a:latin typeface="Arial"/>
              </a:rPr>
              <a:t>Token (plus, "+"), 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819400" y="5975350"/>
            <a:ext cx="5638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sz="2400" b="1" kern="0" dirty="0">
                <a:solidFill>
                  <a:srgbClr val="000000"/>
                </a:solidFill>
                <a:latin typeface="Arial"/>
              </a:rPr>
              <a:t>Token (semicolon, ";"),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0" y="5638800"/>
            <a:ext cx="3124200" cy="8397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Token type can be an enumeration, an integer, or a string.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224" grpId="0" animBg="1"/>
      <p:bldP spid="9" grpId="0"/>
      <p:bldP spid="10" grpId="0"/>
      <p:bldP spid="11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Parsers</a:t>
            </a:r>
          </a:p>
        </p:txBody>
      </p:sp>
      <p:sp>
        <p:nvSpPr>
          <p:cNvPr id="10247" name="Content Placeholder 2"/>
          <p:cNvSpPr>
            <a:spLocks noGrp="1"/>
          </p:cNvSpPr>
          <p:nvPr>
            <p:ph idx="1"/>
          </p:nvPr>
        </p:nvSpPr>
        <p:spPr>
          <a:xfrm>
            <a:off x="2133600" y="1295401"/>
            <a:ext cx="8172450" cy="1255713"/>
          </a:xfrm>
        </p:spPr>
        <p:txBody>
          <a:bodyPr/>
          <a:lstStyle/>
          <a:p>
            <a:r>
              <a:rPr lang="en-CA"/>
              <a:t>A </a:t>
            </a:r>
            <a:r>
              <a:rPr lang="en-CA">
                <a:solidFill>
                  <a:schemeClr val="tx2"/>
                </a:solidFill>
              </a:rPr>
              <a:t>parser </a:t>
            </a:r>
            <a:r>
              <a:rPr lang="en-CA"/>
              <a:t>is a program to decompose one sequence of tokens into </a:t>
            </a:r>
            <a:r>
              <a:rPr lang="en-CA">
                <a:solidFill>
                  <a:srgbClr val="FF0000"/>
                </a:solidFill>
              </a:rPr>
              <a:t>an abstract syntax tree </a:t>
            </a:r>
            <a:r>
              <a:rPr lang="en-CA"/>
              <a:t>– uses FSM technology + STACKS.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05200" y="3124200"/>
            <a:ext cx="548640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sz="2800" b="1" kern="0" dirty="0" err="1">
                <a:solidFill>
                  <a:srgbClr val="000000"/>
                </a:solidFill>
                <a:latin typeface="Arial"/>
              </a:rPr>
              <a:t>Id</a:t>
            </a:r>
            <a:r>
              <a:rPr lang="en-CA" sz="2800" b="1" kern="0" baseline="-25000" dirty="0" err="1">
                <a:solidFill>
                  <a:srgbClr val="000000"/>
                </a:solidFill>
                <a:latin typeface="Arial"/>
              </a:rPr>
              <a:t>age</a:t>
            </a:r>
            <a:r>
              <a:rPr lang="en-CA" sz="2800" b="1" kern="0" dirty="0">
                <a:solidFill>
                  <a:srgbClr val="000000"/>
                </a:solidFill>
                <a:latin typeface="Arial"/>
              </a:rPr>
              <a:t>, =, </a:t>
            </a:r>
            <a:r>
              <a:rPr lang="en-CA" sz="2800" b="1" kern="0" dirty="0" err="1">
                <a:solidFill>
                  <a:srgbClr val="000000"/>
                </a:solidFill>
                <a:latin typeface="Arial"/>
              </a:rPr>
              <a:t>Id</a:t>
            </a:r>
            <a:r>
              <a:rPr lang="en-CA" sz="2800" b="1" kern="0" baseline="-25000" dirty="0" err="1">
                <a:solidFill>
                  <a:srgbClr val="000000"/>
                </a:solidFill>
                <a:latin typeface="Arial"/>
              </a:rPr>
              <a:t>age</a:t>
            </a:r>
            <a:r>
              <a:rPr lang="en-CA" sz="2800" b="1" kern="0" dirty="0">
                <a:solidFill>
                  <a:srgbClr val="000000"/>
                </a:solidFill>
                <a:latin typeface="Arial"/>
              </a:rPr>
              <a:t>, +, Number</a:t>
            </a:r>
            <a:r>
              <a:rPr lang="en-CA" sz="2800" b="1" kern="0" baseline="-25000" dirty="0">
                <a:solidFill>
                  <a:srgbClr val="000000"/>
                </a:solidFill>
                <a:latin typeface="Arial"/>
              </a:rPr>
              <a:t>10</a:t>
            </a:r>
            <a:r>
              <a:rPr lang="en-CA" sz="2800" b="1" kern="0" dirty="0">
                <a:solidFill>
                  <a:srgbClr val="000000"/>
                </a:solidFill>
                <a:latin typeface="Arial" pitchFamily="34" charset="0"/>
              </a:rPr>
              <a:t>,</a:t>
            </a:r>
            <a:r>
              <a:rPr lang="en-CA" sz="2800" b="1" kern="0" baseline="-25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CA" sz="2800" b="1" kern="0" dirty="0">
                <a:solidFill>
                  <a:srgbClr val="000000"/>
                </a:solidFill>
                <a:latin typeface="Arial"/>
              </a:rPr>
              <a:t>; </a:t>
            </a: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5181600" y="6019800"/>
            <a:ext cx="4495800" cy="590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Discards non-essential tokens like the semicolon token</a:t>
            </a:r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6629400" y="2590801"/>
            <a:ext cx="3429000" cy="5909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Using a short form for identifier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4B341F-458F-49BA-8E7D-9D12CA9DD2D6}"/>
              </a:ext>
            </a:extLst>
          </p:cNvPr>
          <p:cNvGrpSpPr/>
          <p:nvPr/>
        </p:nvGrpSpPr>
        <p:grpSpPr>
          <a:xfrm>
            <a:off x="3810000" y="3810000"/>
            <a:ext cx="3962400" cy="1981200"/>
            <a:chOff x="3810000" y="3810000"/>
            <a:chExt cx="3962400" cy="1981200"/>
          </a:xfrm>
        </p:grpSpPr>
        <p:cxnSp>
          <p:nvCxnSpPr>
            <p:cNvPr id="10242" name="Straight Connector 21"/>
            <p:cNvCxnSpPr>
              <a:cxnSpLocks noChangeShapeType="1"/>
              <a:endCxn id="14" idx="0"/>
            </p:cNvCxnSpPr>
            <p:nvPr/>
          </p:nvCxnSpPr>
          <p:spPr bwMode="auto">
            <a:xfrm>
              <a:off x="5867400" y="4724400"/>
              <a:ext cx="952500" cy="6096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243" name="Straight Connector 19"/>
            <p:cNvCxnSpPr>
              <a:cxnSpLocks noChangeShapeType="1"/>
            </p:cNvCxnSpPr>
            <p:nvPr/>
          </p:nvCxnSpPr>
          <p:spPr bwMode="auto">
            <a:xfrm flipH="1">
              <a:off x="5105400" y="4724400"/>
              <a:ext cx="685800" cy="762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244" name="Straight Connector 16"/>
            <p:cNvCxnSpPr>
              <a:cxnSpLocks noChangeShapeType="1"/>
            </p:cNvCxnSpPr>
            <p:nvPr/>
          </p:nvCxnSpPr>
          <p:spPr bwMode="auto">
            <a:xfrm>
              <a:off x="5105400" y="4038600"/>
              <a:ext cx="685800" cy="6096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245" name="Straight Connector 15"/>
            <p:cNvCxnSpPr>
              <a:cxnSpLocks noChangeShapeType="1"/>
            </p:cNvCxnSpPr>
            <p:nvPr/>
          </p:nvCxnSpPr>
          <p:spPr bwMode="auto">
            <a:xfrm flipH="1">
              <a:off x="4343400" y="4038600"/>
              <a:ext cx="685800" cy="5334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0251" name="Oval 9"/>
            <p:cNvSpPr>
              <a:spLocks noChangeArrowheads="1"/>
            </p:cNvSpPr>
            <p:nvPr/>
          </p:nvSpPr>
          <p:spPr bwMode="auto">
            <a:xfrm>
              <a:off x="4648200" y="3810000"/>
              <a:ext cx="762000" cy="381000"/>
            </a:xfrm>
            <a:prstGeom prst="ellipse">
              <a:avLst/>
            </a:prstGeom>
            <a:solidFill>
              <a:schemeClr val="bg2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810000" y="4419600"/>
              <a:ext cx="990600" cy="457200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kern="0" dirty="0" err="1">
                  <a:solidFill>
                    <a:srgbClr val="000000"/>
                  </a:solidFill>
                  <a:latin typeface="Arial" pitchFamily="34" charset="0"/>
                </a:rPr>
                <a:t>Id</a:t>
              </a:r>
              <a:r>
                <a:rPr lang="en-CA" sz="2000" b="1" kern="0" baseline="-25000" dirty="0" err="1">
                  <a:solidFill>
                    <a:srgbClr val="000000"/>
                  </a:solidFill>
                  <a:latin typeface="Arial" pitchFamily="34" charset="0"/>
                </a:rPr>
                <a:t>age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3" name="Oval 11"/>
            <p:cNvSpPr>
              <a:spLocks noChangeArrowheads="1"/>
            </p:cNvSpPr>
            <p:nvPr/>
          </p:nvSpPr>
          <p:spPr bwMode="auto">
            <a:xfrm>
              <a:off x="5410200" y="4495800"/>
              <a:ext cx="762000" cy="381000"/>
            </a:xfrm>
            <a:prstGeom prst="ellipse">
              <a:avLst/>
            </a:prstGeom>
            <a:solidFill>
              <a:schemeClr val="bg2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>
                  <a:solidFill>
                    <a:srgbClr val="00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648200" y="5257800"/>
              <a:ext cx="990600" cy="457200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kern="0" dirty="0" err="1">
                  <a:solidFill>
                    <a:srgbClr val="000000"/>
                  </a:solidFill>
                  <a:latin typeface="Arial" pitchFamily="34" charset="0"/>
                </a:rPr>
                <a:t>Id</a:t>
              </a:r>
              <a:r>
                <a:rPr lang="en-CA" sz="2000" b="1" kern="0" baseline="-25000" dirty="0" err="1">
                  <a:solidFill>
                    <a:srgbClr val="000000"/>
                  </a:solidFill>
                  <a:latin typeface="Arial" pitchFamily="34" charset="0"/>
                </a:rPr>
                <a:t>age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67400" y="5334000"/>
              <a:ext cx="1905000" cy="457200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kern="0" dirty="0">
                  <a:solidFill>
                    <a:srgbClr val="000000"/>
                  </a:solidFill>
                  <a:latin typeface="Arial" pitchFamily="34" charset="0"/>
                </a:rPr>
                <a:t>Number</a:t>
              </a:r>
              <a:r>
                <a:rPr lang="en-CA" sz="2000" b="1" kern="0" baseline="-25000" dirty="0">
                  <a:solidFill>
                    <a:srgbClr val="000000"/>
                  </a:solidFill>
                  <a:latin typeface="Arial" pitchFamily="34" charset="0"/>
                </a:rPr>
                <a:t>10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256" name="Rectangle 24"/>
          <p:cNvSpPr>
            <a:spLocks noChangeArrowheads="1"/>
          </p:cNvSpPr>
          <p:nvPr/>
        </p:nvSpPr>
        <p:spPr bwMode="auto">
          <a:xfrm>
            <a:off x="6096000" y="3657600"/>
            <a:ext cx="3581400" cy="590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An abstract syntax tree; a tree representation of 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nimBg="1"/>
      <p:bldP spid="1025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Compilers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133600" y="1295401"/>
            <a:ext cx="8172450" cy="1255713"/>
          </a:xfrm>
        </p:spPr>
        <p:txBody>
          <a:bodyPr/>
          <a:lstStyle/>
          <a:p>
            <a:r>
              <a:rPr lang="en-CA" dirty="0"/>
              <a:t>A </a:t>
            </a:r>
            <a:r>
              <a:rPr lang="en-CA" dirty="0">
                <a:solidFill>
                  <a:schemeClr val="tx2"/>
                </a:solidFill>
              </a:rPr>
              <a:t>compiler</a:t>
            </a:r>
            <a:r>
              <a:rPr lang="en-CA" dirty="0"/>
              <a:t> uses a </a:t>
            </a:r>
            <a:r>
              <a:rPr lang="en-CA" dirty="0">
                <a:solidFill>
                  <a:schemeClr val="tx2"/>
                </a:solidFill>
              </a:rPr>
              <a:t>scanner</a:t>
            </a:r>
            <a:r>
              <a:rPr lang="en-CA" dirty="0"/>
              <a:t> and a </a:t>
            </a:r>
            <a:r>
              <a:rPr lang="en-CA" dirty="0">
                <a:solidFill>
                  <a:schemeClr val="tx2"/>
                </a:solidFill>
              </a:rPr>
              <a:t>parser</a:t>
            </a:r>
            <a:r>
              <a:rPr lang="en-CA" dirty="0"/>
              <a:t>, and recursively traverses an abstract syntax tree to generate code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4224506-2094-42F2-AB82-5950DE56BAE1}"/>
              </a:ext>
            </a:extLst>
          </p:cNvPr>
          <p:cNvGrpSpPr/>
          <p:nvPr/>
        </p:nvGrpSpPr>
        <p:grpSpPr>
          <a:xfrm>
            <a:off x="2819400" y="3124200"/>
            <a:ext cx="4038602" cy="1981200"/>
            <a:chOff x="2819400" y="3124200"/>
            <a:chExt cx="4038602" cy="1981200"/>
          </a:xfrm>
        </p:grpSpPr>
        <p:cxnSp>
          <p:nvCxnSpPr>
            <p:cNvPr id="11268" name="Straight Connector 3"/>
            <p:cNvCxnSpPr>
              <a:cxnSpLocks noChangeShapeType="1"/>
            </p:cNvCxnSpPr>
            <p:nvPr/>
          </p:nvCxnSpPr>
          <p:spPr bwMode="auto">
            <a:xfrm>
              <a:off x="4876800" y="4038600"/>
              <a:ext cx="1143000" cy="762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1269" name="Straight Connector 4"/>
            <p:cNvCxnSpPr>
              <a:cxnSpLocks noChangeShapeType="1"/>
            </p:cNvCxnSpPr>
            <p:nvPr/>
          </p:nvCxnSpPr>
          <p:spPr bwMode="auto">
            <a:xfrm flipH="1">
              <a:off x="4114800" y="4038600"/>
              <a:ext cx="685800" cy="762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1270" name="Straight Connector 5"/>
            <p:cNvCxnSpPr>
              <a:cxnSpLocks noChangeShapeType="1"/>
            </p:cNvCxnSpPr>
            <p:nvPr/>
          </p:nvCxnSpPr>
          <p:spPr bwMode="auto">
            <a:xfrm>
              <a:off x="4114800" y="3352800"/>
              <a:ext cx="685800" cy="6096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1271" name="Straight Connector 6"/>
            <p:cNvCxnSpPr>
              <a:cxnSpLocks noChangeShapeType="1"/>
            </p:cNvCxnSpPr>
            <p:nvPr/>
          </p:nvCxnSpPr>
          <p:spPr bwMode="auto">
            <a:xfrm flipH="1">
              <a:off x="3352800" y="3352800"/>
              <a:ext cx="685800" cy="5334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1272" name="Oval 7"/>
            <p:cNvSpPr>
              <a:spLocks noChangeArrowheads="1"/>
            </p:cNvSpPr>
            <p:nvPr/>
          </p:nvSpPr>
          <p:spPr bwMode="auto">
            <a:xfrm>
              <a:off x="3657600" y="3124200"/>
              <a:ext cx="762000" cy="381000"/>
            </a:xfrm>
            <a:prstGeom prst="ellipse">
              <a:avLst/>
            </a:prstGeom>
            <a:solidFill>
              <a:schemeClr val="bg2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>
                  <a:solidFill>
                    <a:srgbClr val="000000"/>
                  </a:solidFill>
                  <a:latin typeface="Arial" pitchFamily="34" charset="0"/>
                </a:rPr>
                <a:t>=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819400" y="3733800"/>
              <a:ext cx="990600" cy="457200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kern="0" dirty="0" err="1">
                  <a:solidFill>
                    <a:srgbClr val="000000"/>
                  </a:solidFill>
                  <a:latin typeface="Arial" pitchFamily="34" charset="0"/>
                </a:rPr>
                <a:t>Id</a:t>
              </a:r>
              <a:r>
                <a:rPr lang="en-CA" sz="2000" b="1" kern="0" baseline="-25000" dirty="0" err="1">
                  <a:solidFill>
                    <a:srgbClr val="000000"/>
                  </a:solidFill>
                  <a:latin typeface="Arial" pitchFamily="34" charset="0"/>
                </a:rPr>
                <a:t>age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274" name="Oval 9"/>
            <p:cNvSpPr>
              <a:spLocks noChangeArrowheads="1"/>
            </p:cNvSpPr>
            <p:nvPr/>
          </p:nvSpPr>
          <p:spPr bwMode="auto">
            <a:xfrm>
              <a:off x="4419600" y="3810000"/>
              <a:ext cx="762000" cy="381000"/>
            </a:xfrm>
            <a:prstGeom prst="ellipse">
              <a:avLst/>
            </a:prstGeom>
            <a:solidFill>
              <a:schemeClr val="bg2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>
                  <a:solidFill>
                    <a:srgbClr val="00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657600" y="4572000"/>
              <a:ext cx="990600" cy="457200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kern="0" dirty="0" err="1">
                  <a:solidFill>
                    <a:srgbClr val="000000"/>
                  </a:solidFill>
                  <a:latin typeface="Arial" pitchFamily="34" charset="0"/>
                </a:rPr>
                <a:t>Id</a:t>
              </a:r>
              <a:r>
                <a:rPr lang="en-CA" sz="2000" b="1" kern="0" baseline="-25000" dirty="0" err="1">
                  <a:solidFill>
                    <a:srgbClr val="000000"/>
                  </a:solidFill>
                  <a:latin typeface="Arial" pitchFamily="34" charset="0"/>
                </a:rPr>
                <a:t>age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876800" y="4648200"/>
              <a:ext cx="1981202" cy="457200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defRPr/>
              </a:pPr>
              <a:r>
                <a:rPr lang="en-CA" sz="2000" b="1" kern="0" dirty="0">
                  <a:solidFill>
                    <a:srgbClr val="000000"/>
                  </a:solidFill>
                  <a:latin typeface="Arial" pitchFamily="34" charset="0"/>
                </a:rPr>
                <a:t>Number</a:t>
              </a:r>
              <a:r>
                <a:rPr lang="en-CA" sz="2000" b="1" kern="0" baseline="-25000" dirty="0">
                  <a:solidFill>
                    <a:srgbClr val="000000"/>
                  </a:solidFill>
                  <a:latin typeface="Arial" pitchFamily="34" charset="0"/>
                </a:rPr>
                <a:t>10</a:t>
              </a:r>
              <a:endParaRPr lang="en-CA" sz="20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1277" name="Right Arrow 12"/>
          <p:cNvSpPr>
            <a:spLocks noChangeArrowheads="1"/>
          </p:cNvSpPr>
          <p:nvPr/>
        </p:nvSpPr>
        <p:spPr bwMode="auto">
          <a:xfrm>
            <a:off x="5867400" y="3733800"/>
            <a:ext cx="533400" cy="3048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tx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10400" y="2971801"/>
            <a:ext cx="1447800" cy="108902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Push </a:t>
            </a:r>
            <a:r>
              <a:rPr lang="en-CA" b="1" kern="0" dirty="0" err="1">
                <a:solidFill>
                  <a:srgbClr val="000000"/>
                </a:solidFill>
                <a:latin typeface="Arial" pitchFamily="34" charset="0"/>
              </a:rPr>
              <a:t>Id</a:t>
            </a:r>
            <a:r>
              <a:rPr lang="en-CA" b="1" kern="0" baseline="-25000" dirty="0" err="1">
                <a:solidFill>
                  <a:srgbClr val="000000"/>
                </a:solidFill>
                <a:latin typeface="Arial" pitchFamily="34" charset="0"/>
              </a:rPr>
              <a:t>age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defRPr/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Push </a:t>
            </a:r>
            <a:r>
              <a:rPr lang="en-CA" b="1" kern="0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defRPr/>
            </a:pPr>
            <a:r>
              <a:rPr lang="en-CA" b="1" kern="0" dirty="0">
                <a:solidFill>
                  <a:srgbClr val="000000"/>
                </a:solidFill>
                <a:latin typeface="Arial" pitchFamily="34" charset="0"/>
              </a:rPr>
              <a:t>Add</a:t>
            </a:r>
            <a:br>
              <a:rPr lang="en-CA" b="1" kern="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CA" b="1" kern="0" dirty="0">
                <a:solidFill>
                  <a:srgbClr val="000000"/>
                </a:solidFill>
                <a:latin typeface="Arial" pitchFamily="34" charset="0"/>
              </a:rPr>
              <a:t>Pop </a:t>
            </a:r>
            <a:r>
              <a:rPr lang="en-CA" b="1" kern="0" dirty="0" err="1">
                <a:solidFill>
                  <a:srgbClr val="000000"/>
                </a:solidFill>
                <a:latin typeface="Arial" pitchFamily="34" charset="0"/>
              </a:rPr>
              <a:t>Id</a:t>
            </a:r>
            <a:r>
              <a:rPr lang="en-CA" b="1" kern="0" baseline="-25000" dirty="0" err="1">
                <a:solidFill>
                  <a:srgbClr val="000000"/>
                </a:solidFill>
                <a:latin typeface="Arial" pitchFamily="34" charset="0"/>
              </a:rPr>
              <a:t>age</a:t>
            </a: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477000" y="5267325"/>
            <a:ext cx="3581400" cy="590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b="1">
                <a:solidFill>
                  <a:srgbClr val="000000"/>
                </a:solidFill>
                <a:latin typeface="Arial" pitchFamily="34" charset="0"/>
              </a:rPr>
              <a:t>Assuming a Smalltalk or Ruby Virtual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/>
      <p:bldP spid="14" grpId="0" animBg="1"/>
      <p:bldP spid="1127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81944" y="3211762"/>
            <a:ext cx="11543065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A (Fairly Complex) Parsing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Examp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le</a:t>
            </a:r>
          </a:p>
        </p:txBody>
      </p:sp>
    </p:spTree>
    <p:extLst>
      <p:ext uri="{BB962C8B-B14F-4D97-AF65-F5344CB8AC3E}">
        <p14:creationId xmlns:p14="http://schemas.microsoft.com/office/powerpoint/2010/main" val="12402544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Oval 235">
            <a:extLst>
              <a:ext uri="{FF2B5EF4-FFF2-40B4-BE49-F238E27FC236}">
                <a16:creationId xmlns:a16="http://schemas.microsoft.com/office/drawing/2014/main" id="{23E9BABE-DD03-430D-A3F5-40B6B2E7AA9B}"/>
              </a:ext>
            </a:extLst>
          </p:cNvPr>
          <p:cNvSpPr/>
          <p:nvPr/>
        </p:nvSpPr>
        <p:spPr bwMode="auto">
          <a:xfrm>
            <a:off x="1590154" y="2901625"/>
            <a:ext cx="4706833" cy="1930346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D5221D-2CD9-4CE9-959F-D0552BEAF98F}"/>
              </a:ext>
            </a:extLst>
          </p:cNvPr>
          <p:cNvSpPr/>
          <p:nvPr/>
        </p:nvSpPr>
        <p:spPr bwMode="auto">
          <a:xfrm>
            <a:off x="1853852" y="1127342"/>
            <a:ext cx="3995803" cy="89364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1A99AB33-15AD-4FEF-930D-8BCF196D4DF0}"/>
              </a:ext>
            </a:extLst>
          </p:cNvPr>
          <p:cNvSpPr/>
          <p:nvPr/>
        </p:nvSpPr>
        <p:spPr bwMode="auto">
          <a:xfrm>
            <a:off x="2231862" y="3177423"/>
            <a:ext cx="652147" cy="431758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D86DEC03-DFE5-4FAF-9628-820A1D85F788}"/>
              </a:ext>
            </a:extLst>
          </p:cNvPr>
          <p:cNvSpPr/>
          <p:nvPr/>
        </p:nvSpPr>
        <p:spPr bwMode="auto">
          <a:xfrm>
            <a:off x="3194665" y="4089143"/>
            <a:ext cx="652349" cy="431758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AF4892-3719-4BB2-A224-EECD2DA7BF39}"/>
              </a:ext>
            </a:extLst>
          </p:cNvPr>
          <p:cNvSpPr/>
          <p:nvPr/>
        </p:nvSpPr>
        <p:spPr bwMode="auto">
          <a:xfrm>
            <a:off x="2168899" y="1347421"/>
            <a:ext cx="1418513" cy="431758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FC56578-EA4B-4546-90EB-04788670F103}"/>
              </a:ext>
            </a:extLst>
          </p:cNvPr>
          <p:cNvSpPr/>
          <p:nvPr/>
        </p:nvSpPr>
        <p:spPr bwMode="auto">
          <a:xfrm>
            <a:off x="3997881" y="3378568"/>
            <a:ext cx="813088" cy="2692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D0F1B-4FEF-410B-9574-7B17C396C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963" y="274638"/>
            <a:ext cx="8705850" cy="431758"/>
          </a:xfrm>
        </p:spPr>
        <p:txBody>
          <a:bodyPr/>
          <a:lstStyle/>
          <a:p>
            <a:r>
              <a:rPr lang="en-CA" sz="2000" dirty="0"/>
              <a:t>Quick Terminology: An Example LISP Transduction Grammar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EACB11E-3374-4BF0-8EBD-5000FAE3B36C}"/>
              </a:ext>
            </a:extLst>
          </p:cNvPr>
          <p:cNvSpPr/>
          <p:nvPr/>
        </p:nvSpPr>
        <p:spPr bwMode="auto">
          <a:xfrm>
            <a:off x="5402200" y="1316839"/>
            <a:ext cx="321980" cy="24265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C69C22B-EC80-4360-8569-BBF809A72F83}"/>
              </a:ext>
            </a:extLst>
          </p:cNvPr>
          <p:cNvSpPr/>
          <p:nvPr/>
        </p:nvSpPr>
        <p:spPr bwMode="auto">
          <a:xfrm>
            <a:off x="3330574" y="1367066"/>
            <a:ext cx="900220" cy="2692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D49893B8-E433-4327-AE4B-2163EAE0215D}"/>
              </a:ext>
            </a:extLst>
          </p:cNvPr>
          <p:cNvSpPr txBox="1">
            <a:spLocks/>
          </p:cNvSpPr>
          <p:nvPr/>
        </p:nvSpPr>
        <p:spPr bwMode="auto">
          <a:xfrm>
            <a:off x="16902417" y="2514601"/>
            <a:ext cx="1325684" cy="259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build a List tree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BA76FE-6FD4-44D8-B506-69D5A8F47CE6}"/>
              </a:ext>
            </a:extLst>
          </p:cNvPr>
          <p:cNvGrpSpPr/>
          <p:nvPr/>
        </p:nvGrpSpPr>
        <p:grpSpPr>
          <a:xfrm>
            <a:off x="3092941" y="2867020"/>
            <a:ext cx="2651801" cy="643873"/>
            <a:chOff x="5079388" y="910298"/>
            <a:chExt cx="2651801" cy="643873"/>
          </a:xfrm>
        </p:grpSpPr>
        <p:sp>
          <p:nvSpPr>
            <p:cNvPr id="71" name="Content Placeholder 2">
              <a:extLst>
                <a:ext uri="{FF2B5EF4-FFF2-40B4-BE49-F238E27FC236}">
                  <a16:creationId xmlns:a16="http://schemas.microsoft.com/office/drawing/2014/main" id="{8D76492E-5BB1-466C-AEBE-ED77385A070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581562" y="910298"/>
              <a:ext cx="2149627" cy="4253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for identifier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4DDAB528-7CAD-4427-A758-BB294EA0514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079388" y="1338195"/>
              <a:ext cx="369132" cy="21597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C5F2AD-4EBD-4692-AC52-4F54D36030B9}"/>
              </a:ext>
            </a:extLst>
          </p:cNvPr>
          <p:cNvGrpSpPr/>
          <p:nvPr/>
        </p:nvGrpSpPr>
        <p:grpSpPr>
          <a:xfrm>
            <a:off x="12666400" y="2895600"/>
            <a:ext cx="5774000" cy="3683448"/>
            <a:chOff x="1837756" y="1726752"/>
            <a:chExt cx="5774000" cy="3683448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D56D838-E821-438F-B815-D1DA7A3FDB7B}"/>
                </a:ext>
              </a:extLst>
            </p:cNvPr>
            <p:cNvSpPr/>
            <p:nvPr/>
          </p:nvSpPr>
          <p:spPr bwMode="auto">
            <a:xfrm>
              <a:off x="6283068" y="430088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72F390D-FF46-408A-A6A0-0483D73E47F2}"/>
                </a:ext>
              </a:extLst>
            </p:cNvPr>
            <p:cNvSpPr/>
            <p:nvPr/>
          </p:nvSpPr>
          <p:spPr bwMode="auto">
            <a:xfrm>
              <a:off x="2286000" y="2057400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BE934D8E-7807-492F-8D64-19AD75AB2979}"/>
                </a:ext>
              </a:extLst>
            </p:cNvPr>
            <p:cNvCxnSpPr>
              <a:cxnSpLocks/>
              <a:endCxn id="80" idx="1"/>
            </p:cNvCxnSpPr>
            <p:nvPr/>
          </p:nvCxnSpPr>
          <p:spPr bwMode="auto">
            <a:xfrm>
              <a:off x="1837756" y="2247900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159B689-926E-4EFC-99EF-E6C4DB49EB89}"/>
                </a:ext>
              </a:extLst>
            </p:cNvPr>
            <p:cNvSpPr/>
            <p:nvPr/>
          </p:nvSpPr>
          <p:spPr>
            <a:xfrm>
              <a:off x="1923859" y="1962698"/>
              <a:ext cx="276038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3F309CF5-9875-4F36-BC4F-274587404049}"/>
                </a:ext>
              </a:extLst>
            </p:cNvPr>
            <p:cNvCxnSpPr/>
            <p:nvPr/>
          </p:nvCxnSpPr>
          <p:spPr bwMode="auto">
            <a:xfrm>
              <a:off x="2675956" y="2247900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E18661B4-2C69-444C-AD76-D17670A9C364}"/>
                </a:ext>
              </a:extLst>
            </p:cNvPr>
            <p:cNvSpPr/>
            <p:nvPr/>
          </p:nvSpPr>
          <p:spPr bwMode="auto">
            <a:xfrm>
              <a:off x="3124200" y="2049780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E2620506-61F9-43B5-B88B-ADBCDE90FCB3}"/>
                </a:ext>
              </a:extLst>
            </p:cNvPr>
            <p:cNvCxnSpPr/>
            <p:nvPr/>
          </p:nvCxnSpPr>
          <p:spPr bwMode="auto">
            <a:xfrm>
              <a:off x="3514156" y="2240280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27920E9-384B-430B-9462-460D69F4322C}"/>
                </a:ext>
              </a:extLst>
            </p:cNvPr>
            <p:cNvSpPr/>
            <p:nvPr/>
          </p:nvSpPr>
          <p:spPr>
            <a:xfrm>
              <a:off x="2799974" y="1962698"/>
              <a:ext cx="287259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AB5DFF8-B291-4D14-BF79-C72C43D01DDC}"/>
                </a:ext>
              </a:extLst>
            </p:cNvPr>
            <p:cNvSpPr/>
            <p:nvPr/>
          </p:nvSpPr>
          <p:spPr>
            <a:xfrm>
              <a:off x="3544962" y="1962698"/>
              <a:ext cx="378630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C51395B-F6E7-44C0-B336-CF6175E57706}"/>
                </a:ext>
              </a:extLst>
            </p:cNvPr>
            <p:cNvSpPr/>
            <p:nvPr/>
          </p:nvSpPr>
          <p:spPr bwMode="auto">
            <a:xfrm>
              <a:off x="3977640" y="2034540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0F274825-0C41-4251-A7AA-3E8E860F029D}"/>
                </a:ext>
              </a:extLst>
            </p:cNvPr>
            <p:cNvSpPr/>
            <p:nvPr/>
          </p:nvSpPr>
          <p:spPr>
            <a:xfrm>
              <a:off x="2309819" y="1745255"/>
              <a:ext cx="3802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D9B6D9F-3959-4CCF-BE84-F30580DE3D09}"/>
                </a:ext>
              </a:extLst>
            </p:cNvPr>
            <p:cNvSpPr/>
            <p:nvPr/>
          </p:nvSpPr>
          <p:spPr>
            <a:xfrm>
              <a:off x="3151629" y="1726752"/>
              <a:ext cx="3802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FADE4C0-4F46-44DB-AF7D-DA0059307FEC}"/>
                </a:ext>
              </a:extLst>
            </p:cNvPr>
            <p:cNvSpPr/>
            <p:nvPr/>
          </p:nvSpPr>
          <p:spPr>
            <a:xfrm>
              <a:off x="3970816" y="1757232"/>
              <a:ext cx="441147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29C0E238-5C5A-462D-8081-6DE0C9D854C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80978" y="2956560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147FBDB2-784D-47AC-90F1-D3659F0A7BD5}"/>
                </a:ext>
              </a:extLst>
            </p:cNvPr>
            <p:cNvSpPr/>
            <p:nvPr/>
          </p:nvSpPr>
          <p:spPr>
            <a:xfrm>
              <a:off x="2808790" y="2671358"/>
              <a:ext cx="269626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0703F597-B1A8-4A29-9859-BEE38AEC84CB}"/>
                </a:ext>
              </a:extLst>
            </p:cNvPr>
            <p:cNvCxnSpPr>
              <a:cxnSpLocks/>
              <a:stCxn id="80" idx="2"/>
            </p:cNvCxnSpPr>
            <p:nvPr/>
          </p:nvCxnSpPr>
          <p:spPr bwMode="auto">
            <a:xfrm>
              <a:off x="2480978" y="2438400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04DA4DA-7160-4031-8191-BC67D8BAE292}"/>
                </a:ext>
              </a:extLst>
            </p:cNvPr>
            <p:cNvSpPr/>
            <p:nvPr/>
          </p:nvSpPr>
          <p:spPr bwMode="auto">
            <a:xfrm>
              <a:off x="3124200" y="2758165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5A037460-8F02-487C-8BAF-BC9E4B770297}"/>
                </a:ext>
              </a:extLst>
            </p:cNvPr>
            <p:cNvCxnSpPr/>
            <p:nvPr/>
          </p:nvCxnSpPr>
          <p:spPr bwMode="auto">
            <a:xfrm>
              <a:off x="3514156" y="2948665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FD3F617-5220-41E0-8C2C-21823AD3B720}"/>
                </a:ext>
              </a:extLst>
            </p:cNvPr>
            <p:cNvSpPr/>
            <p:nvPr/>
          </p:nvSpPr>
          <p:spPr bwMode="auto">
            <a:xfrm>
              <a:off x="3962400" y="2750545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17349314-ECA0-4400-8DFE-520A6E2D2F6D}"/>
                </a:ext>
              </a:extLst>
            </p:cNvPr>
            <p:cNvSpPr/>
            <p:nvPr/>
          </p:nvSpPr>
          <p:spPr>
            <a:xfrm>
              <a:off x="4416143" y="2713268"/>
              <a:ext cx="64152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(L,R</a:t>
              </a:r>
              <a:r>
                <a:rPr kumimoji="0" lang="en-CA" sz="1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a4</a:t>
              </a: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AA6C98D-255B-421D-B0D5-59499075BF0A}"/>
                </a:ext>
              </a:extLst>
            </p:cNvPr>
            <p:cNvSpPr/>
            <p:nvPr/>
          </p:nvSpPr>
          <p:spPr>
            <a:xfrm>
              <a:off x="3148019" y="2446020"/>
              <a:ext cx="3802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E0E1E9B-7AC9-4D57-93AD-C67020CBFFF2}"/>
                </a:ext>
              </a:extLst>
            </p:cNvPr>
            <p:cNvSpPr/>
            <p:nvPr/>
          </p:nvSpPr>
          <p:spPr>
            <a:xfrm>
              <a:off x="3989829" y="2427517"/>
              <a:ext cx="3802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31004F99-1972-43BC-A32B-C00D2A2C26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84120" y="3779795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F20A0716-DBA8-4428-89AC-671ADF366E41}"/>
                </a:ext>
              </a:extLst>
            </p:cNvPr>
            <p:cNvSpPr/>
            <p:nvPr/>
          </p:nvSpPr>
          <p:spPr>
            <a:xfrm>
              <a:off x="2828764" y="3494593"/>
              <a:ext cx="23596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3AF9CF34-83C1-48DF-98ED-B992D937883A}"/>
                </a:ext>
              </a:extLst>
            </p:cNvPr>
            <p:cNvCxnSpPr>
              <a:cxnSpLocks/>
              <a:stCxn id="80" idx="2"/>
            </p:cNvCxnSpPr>
            <p:nvPr/>
          </p:nvCxnSpPr>
          <p:spPr bwMode="auto">
            <a:xfrm>
              <a:off x="2480978" y="2438400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9B8BFD68-D075-413B-8F3F-AA399D9DE1E8}"/>
                </a:ext>
              </a:extLst>
            </p:cNvPr>
            <p:cNvSpPr/>
            <p:nvPr/>
          </p:nvSpPr>
          <p:spPr bwMode="auto">
            <a:xfrm>
              <a:off x="3127342" y="3581400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7847FE01-44B6-4332-A3AE-1D8283B5F2C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19178" y="4336739"/>
              <a:ext cx="625392" cy="2217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4EEABF6F-98B5-4C0A-8907-A486A63333DC}"/>
                </a:ext>
              </a:extLst>
            </p:cNvPr>
            <p:cNvSpPr/>
            <p:nvPr/>
          </p:nvSpPr>
          <p:spPr bwMode="auto">
            <a:xfrm>
              <a:off x="4088139" y="5029200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FE0E6411-D98B-4ACA-9FF1-D471BFB3D731}"/>
                </a:ext>
              </a:extLst>
            </p:cNvPr>
            <p:cNvSpPr/>
            <p:nvPr/>
          </p:nvSpPr>
          <p:spPr>
            <a:xfrm>
              <a:off x="3650132" y="3932468"/>
              <a:ext cx="269626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F2C4AF7-9AE2-40AE-BCDC-29B2508D0639}"/>
                </a:ext>
              </a:extLst>
            </p:cNvPr>
            <p:cNvSpPr/>
            <p:nvPr/>
          </p:nvSpPr>
          <p:spPr>
            <a:xfrm>
              <a:off x="3151161" y="3269255"/>
              <a:ext cx="3802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EABEE5FC-E170-407E-AB74-7F82F6F9F63A}"/>
                </a:ext>
              </a:extLst>
            </p:cNvPr>
            <p:cNvSpPr/>
            <p:nvPr/>
          </p:nvSpPr>
          <p:spPr>
            <a:xfrm>
              <a:off x="4115568" y="4706172"/>
              <a:ext cx="3802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FDB4003-6B97-4EF3-BAAF-8BE84D0305A0}"/>
                </a:ext>
              </a:extLst>
            </p:cNvPr>
            <p:cNvSpPr/>
            <p:nvPr/>
          </p:nvSpPr>
          <p:spPr>
            <a:xfrm>
              <a:off x="3529030" y="2649047"/>
              <a:ext cx="378630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30E23BDC-48E7-4995-8349-55B2D70918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47878" y="2948665"/>
              <a:ext cx="70978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B2F85A1-95BC-4C12-BB8D-3C1891BAA612}"/>
                </a:ext>
              </a:extLst>
            </p:cNvPr>
            <p:cNvSpPr/>
            <p:nvPr/>
          </p:nvSpPr>
          <p:spPr bwMode="auto">
            <a:xfrm>
              <a:off x="5039837" y="273585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12D55A5-230F-4F3B-A55F-61B6CD5D5266}"/>
                </a:ext>
              </a:extLst>
            </p:cNvPr>
            <p:cNvSpPr/>
            <p:nvPr/>
          </p:nvSpPr>
          <p:spPr>
            <a:xfrm>
              <a:off x="4951850" y="2412826"/>
              <a:ext cx="611065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2EA31C8-7FBF-4CB6-94A1-DD43048370B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19178" y="4728346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6A3181F-828A-453E-BBF1-8F043B476693}"/>
                </a:ext>
              </a:extLst>
            </p:cNvPr>
            <p:cNvSpPr/>
            <p:nvPr/>
          </p:nvSpPr>
          <p:spPr>
            <a:xfrm>
              <a:off x="3676326" y="4473624"/>
              <a:ext cx="23596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12406FCE-4FC2-40F0-B0CF-685993BED65F}"/>
                </a:ext>
              </a:extLst>
            </p:cNvPr>
            <p:cNvCxnSpPr>
              <a:cxnSpLocks/>
              <a:stCxn id="106" idx="2"/>
            </p:cNvCxnSpPr>
            <p:nvPr/>
          </p:nvCxnSpPr>
          <p:spPr bwMode="auto">
            <a:xfrm>
              <a:off x="3322320" y="3962400"/>
              <a:ext cx="18831" cy="125730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FD17D1E4-006C-4560-A6D0-1A970BCB790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436769" y="5219700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EAF698AE-8253-45CE-B9A6-28325FCA7D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62942" y="4544107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4227D285-064C-47C8-9DE8-5FD83522FF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41151" y="5219700"/>
              <a:ext cx="587969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B59967B-25E8-4D46-A972-5C8E0D90ACC7}"/>
                </a:ext>
              </a:extLst>
            </p:cNvPr>
            <p:cNvSpPr/>
            <p:nvPr/>
          </p:nvSpPr>
          <p:spPr>
            <a:xfrm>
              <a:off x="3404520" y="4934498"/>
              <a:ext cx="688009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6DF77861-07B1-4AE0-8698-E87B359BDA1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28764" y="4884420"/>
              <a:ext cx="114614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0546C173-F8AB-423D-B55C-CFFE59AA5507}"/>
                </a:ext>
              </a:extLst>
            </p:cNvPr>
            <p:cNvCxnSpPr>
              <a:cxnSpLocks/>
              <a:endCxn id="106" idx="2"/>
            </p:cNvCxnSpPr>
            <p:nvPr/>
          </p:nvCxnSpPr>
          <p:spPr bwMode="auto">
            <a:xfrm flipV="1">
              <a:off x="2828764" y="3962400"/>
              <a:ext cx="493556" cy="91210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6705148F-5458-432A-A6F9-8405F4C6EE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62400" y="4717464"/>
              <a:ext cx="0" cy="16613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B2099FB9-FE1E-4B58-9A8F-E96BF6EFAF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89870" y="4517167"/>
              <a:ext cx="114614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82D40D2B-BA58-4DFB-AA14-20100520A5F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89870" y="3943487"/>
              <a:ext cx="305586" cy="563762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B6C111E3-A557-4FC6-9E38-FC339F067C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98916" y="3779795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EFF21B0-937B-4301-AEAA-860C8847092F}"/>
                </a:ext>
              </a:extLst>
            </p:cNvPr>
            <p:cNvSpPr/>
            <p:nvPr/>
          </p:nvSpPr>
          <p:spPr>
            <a:xfrm>
              <a:off x="3603733" y="3462842"/>
              <a:ext cx="23596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CD5F241-1FC6-41DF-8ED3-10869833AF9E}"/>
                </a:ext>
              </a:extLst>
            </p:cNvPr>
            <p:cNvSpPr/>
            <p:nvPr/>
          </p:nvSpPr>
          <p:spPr bwMode="auto">
            <a:xfrm>
              <a:off x="4126588" y="35771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03DD1770-4DFA-4A7C-AF71-E4F094971C77}"/>
                </a:ext>
              </a:extLst>
            </p:cNvPr>
            <p:cNvSpPr/>
            <p:nvPr/>
          </p:nvSpPr>
          <p:spPr>
            <a:xfrm>
              <a:off x="4648457" y="3539901"/>
              <a:ext cx="505268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),R</a:t>
              </a:r>
              <a:r>
                <a:rPr kumimoji="0" lang="en-CA" sz="1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a8</a:t>
              </a: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DB63669E-3C39-4CDA-B4A9-85E0BF565F94}"/>
                </a:ext>
              </a:extLst>
            </p:cNvPr>
            <p:cNvSpPr/>
            <p:nvPr/>
          </p:nvSpPr>
          <p:spPr>
            <a:xfrm>
              <a:off x="4154017" y="3254150"/>
              <a:ext cx="3802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258DA8B4-9020-4864-BFE9-FBCA4849FA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12066" y="3775298"/>
              <a:ext cx="70978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7DE73D39-C3D8-4D48-A388-BD02FFE3C6F6}"/>
                </a:ext>
              </a:extLst>
            </p:cNvPr>
            <p:cNvSpPr/>
            <p:nvPr/>
          </p:nvSpPr>
          <p:spPr bwMode="auto">
            <a:xfrm>
              <a:off x="5204025" y="3562487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49F21980-9069-48B2-B0A1-D2DDAD607057}"/>
                </a:ext>
              </a:extLst>
            </p:cNvPr>
            <p:cNvSpPr/>
            <p:nvPr/>
          </p:nvSpPr>
          <p:spPr>
            <a:xfrm>
              <a:off x="5231454" y="3239459"/>
              <a:ext cx="3802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B5A8D105-4039-4B20-BA90-A17B626A6FD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62400" y="4343400"/>
              <a:ext cx="0" cy="16613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ED4CEFB1-3331-4A90-8B4A-3CD3920708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62753" y="3763321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7F7C5AFB-65EE-4CC5-86E8-AF9709852333}"/>
                </a:ext>
              </a:extLst>
            </p:cNvPr>
            <p:cNvSpPr/>
            <p:nvPr/>
          </p:nvSpPr>
          <p:spPr>
            <a:xfrm>
              <a:off x="5700585" y="3482615"/>
              <a:ext cx="582211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L,R</a:t>
              </a:r>
              <a:r>
                <a:rPr kumimoji="0" lang="en-CA" sz="1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a8</a:t>
              </a: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</a:p>
          </p:txBody>
        </p: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9C5F3589-9CE4-4115-BF67-CCD4AB10176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72339" y="4038600"/>
              <a:ext cx="114614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7BB8E199-32AB-431D-AFD1-1807D2C65BC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072339" y="3932468"/>
              <a:ext cx="107439" cy="106132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9373FBFC-A1E7-4DCA-B48F-C5628D9C0A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05975" y="3752439"/>
              <a:ext cx="12504" cy="30929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89B5F657-46B2-4AA7-BD3C-27B5CD3F6C54}"/>
                </a:ext>
              </a:extLst>
            </p:cNvPr>
            <p:cNvCxnSpPr>
              <a:cxnSpLocks/>
              <a:endCxn id="79" idx="1"/>
            </p:cNvCxnSpPr>
            <p:nvPr/>
          </p:nvCxnSpPr>
          <p:spPr bwMode="auto">
            <a:xfrm flipV="1">
              <a:off x="5399003" y="4491384"/>
              <a:ext cx="884065" cy="2578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4B2DDF10-EB95-4A52-9DBF-72E13E1244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09958" y="3932468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0C0D857E-54E0-4ABA-AB35-65EEA7C8B7B0}"/>
                </a:ext>
              </a:extLst>
            </p:cNvPr>
            <p:cNvSpPr/>
            <p:nvPr/>
          </p:nvSpPr>
          <p:spPr>
            <a:xfrm>
              <a:off x="5579879" y="4167933"/>
              <a:ext cx="591829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R</a:t>
              </a:r>
              <a:r>
                <a:rPr kumimoji="0" lang="en-CA" sz="1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a7</a:t>
              </a: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61E47758-46C6-46C0-8966-D9346FC867BD}"/>
                </a:ext>
              </a:extLst>
            </p:cNvPr>
            <p:cNvSpPr/>
            <p:nvPr/>
          </p:nvSpPr>
          <p:spPr>
            <a:xfrm>
              <a:off x="5894995" y="3998087"/>
              <a:ext cx="1233030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9654E31B-6A46-4B12-8AEF-6470C0870DAD}"/>
                </a:ext>
              </a:extLst>
            </p:cNvPr>
            <p:cNvSpPr/>
            <p:nvPr/>
          </p:nvSpPr>
          <p:spPr bwMode="auto">
            <a:xfrm>
              <a:off x="7086600" y="5029200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CD850BD6-EE8A-4662-9C7E-7A1281ABA554}"/>
                </a:ext>
              </a:extLst>
            </p:cNvPr>
            <p:cNvSpPr/>
            <p:nvPr/>
          </p:nvSpPr>
          <p:spPr>
            <a:xfrm>
              <a:off x="7018324" y="4726403"/>
              <a:ext cx="59343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1F616435-4F6E-47F1-9E9E-4E8CEE84D480}"/>
                </a:ext>
              </a:extLst>
            </p:cNvPr>
            <p:cNvSpPr/>
            <p:nvPr/>
          </p:nvSpPr>
          <p:spPr>
            <a:xfrm>
              <a:off x="4594945" y="4914074"/>
              <a:ext cx="1007392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[node],R</a:t>
              </a:r>
              <a:r>
                <a:rPr kumimoji="0" lang="en-CA" sz="1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a11</a:t>
              </a: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EB0241AA-6507-47FE-AF34-9759E18E41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27" t="-14867" r="-3369" b="-13007"/>
          <a:stretch/>
        </p:blipFill>
        <p:spPr>
          <a:xfrm>
            <a:off x="16575049" y="2948159"/>
            <a:ext cx="2322551" cy="154657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</p:pic>
      <p:pic>
        <p:nvPicPr>
          <p:cNvPr id="160" name="Picture 159" descr="A close up of a logo&#10;&#10;Description automatically generated">
            <a:extLst>
              <a:ext uri="{FF2B5EF4-FFF2-40B4-BE49-F238E27FC236}">
                <a16:creationId xmlns:a16="http://schemas.microsoft.com/office/drawing/2014/main" id="{6A8B3038-22FF-463A-951C-401B5ABE47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27" t="-14867" r="-3369" b="-13007"/>
          <a:stretch/>
        </p:blipFill>
        <p:spPr>
          <a:xfrm>
            <a:off x="16567523" y="2934570"/>
            <a:ext cx="2322551" cy="154657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82F761E6-BE0B-41D1-B7A2-F463C1F56F91}"/>
              </a:ext>
            </a:extLst>
          </p:cNvPr>
          <p:cNvGrpSpPr/>
          <p:nvPr/>
        </p:nvGrpSpPr>
        <p:grpSpPr>
          <a:xfrm>
            <a:off x="3330682" y="4359640"/>
            <a:ext cx="1934824" cy="687993"/>
            <a:chOff x="4977307" y="2179225"/>
            <a:chExt cx="1934824" cy="687993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D753579-EF48-4417-B508-BAEA0F791BD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592937" y="2179225"/>
              <a:ext cx="260494" cy="25917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1" name="Content Placeholder 2">
              <a:extLst>
                <a:ext uri="{FF2B5EF4-FFF2-40B4-BE49-F238E27FC236}">
                  <a16:creationId xmlns:a16="http://schemas.microsoft.com/office/drawing/2014/main" id="{0ED816C9-8F10-4E6F-BDFF-ECA63ECFADE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77307" y="2497244"/>
              <a:ext cx="1934824" cy="3699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* for 0 or more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5D85412-557A-4500-A05C-C703E6B2FFCE}"/>
              </a:ext>
            </a:extLst>
          </p:cNvPr>
          <p:cNvGrpSpPr/>
          <p:nvPr/>
        </p:nvGrpSpPr>
        <p:grpSpPr>
          <a:xfrm>
            <a:off x="4636724" y="3492681"/>
            <a:ext cx="4661592" cy="587055"/>
            <a:chOff x="6395201" y="2571618"/>
            <a:chExt cx="4661592" cy="587055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BBE20F4-4CBC-40AA-8E63-B25BC553735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395201" y="2951707"/>
              <a:ext cx="339406" cy="2069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2" name="Content Placeholder 2">
              <a:extLst>
                <a:ext uri="{FF2B5EF4-FFF2-40B4-BE49-F238E27FC236}">
                  <a16:creationId xmlns:a16="http://schemas.microsoft.com/office/drawing/2014/main" id="{C6BA9258-306F-4075-B137-ACBCD32FC81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778378" y="2571618"/>
              <a:ext cx="4278415" cy="3699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for build a tree with root "List" </a:t>
              </a:r>
            </a:p>
          </p:txBody>
        </p:sp>
      </p:grpSp>
      <p:sp>
        <p:nvSpPr>
          <p:cNvPr id="226" name="Rectangle 225">
            <a:extLst>
              <a:ext uri="{FF2B5EF4-FFF2-40B4-BE49-F238E27FC236}">
                <a16:creationId xmlns:a16="http://schemas.microsoft.com/office/drawing/2014/main" id="{6DD0436F-1CE5-48ED-B39F-136A1B3DE4AF}"/>
              </a:ext>
            </a:extLst>
          </p:cNvPr>
          <p:cNvSpPr/>
          <p:nvPr/>
        </p:nvSpPr>
        <p:spPr bwMode="auto">
          <a:xfrm>
            <a:off x="10732706" y="1692571"/>
            <a:ext cx="321980" cy="24265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A914C4C0-16FC-4D89-8AF2-EB65D82F0B4D}"/>
              </a:ext>
            </a:extLst>
          </p:cNvPr>
          <p:cNvSpPr/>
          <p:nvPr/>
        </p:nvSpPr>
        <p:spPr bwMode="auto">
          <a:xfrm>
            <a:off x="9804036" y="1692571"/>
            <a:ext cx="900220" cy="2692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EA1CC0A-962D-47AD-A3F3-5DB5CB55FDDC}"/>
              </a:ext>
            </a:extLst>
          </p:cNvPr>
          <p:cNvGrpSpPr/>
          <p:nvPr/>
        </p:nvGrpSpPr>
        <p:grpSpPr>
          <a:xfrm>
            <a:off x="6413905" y="1356126"/>
            <a:ext cx="5351215" cy="432798"/>
            <a:chOff x="6413905" y="1356126"/>
            <a:chExt cx="5351215" cy="432798"/>
          </a:xfrm>
        </p:grpSpPr>
        <p:sp>
          <p:nvSpPr>
            <p:cNvPr id="228" name="Content Placeholder 2">
              <a:extLst>
                <a:ext uri="{FF2B5EF4-FFF2-40B4-BE49-F238E27FC236}">
                  <a16:creationId xmlns:a16="http://schemas.microsoft.com/office/drawing/2014/main" id="{7A511A19-48D1-4204-8C54-DF4723E12CB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018948" y="1356126"/>
              <a:ext cx="3746172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Program {-|} 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'|-' List .</a:t>
              </a:r>
            </a:p>
          </p:txBody>
        </p:sp>
        <p:sp>
          <p:nvSpPr>
            <p:cNvPr id="229" name="Content Placeholder 2">
              <a:extLst>
                <a:ext uri="{FF2B5EF4-FFF2-40B4-BE49-F238E27FC236}">
                  <a16:creationId xmlns:a16="http://schemas.microsoft.com/office/drawing/2014/main" id="{66C4B828-61EA-4971-9756-F35BF2284DF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413905" y="1363550"/>
              <a:ext cx="1179810" cy="4253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versus</a:t>
              </a:r>
            </a:p>
          </p:txBody>
        </p:sp>
      </p:grpSp>
      <p:sp>
        <p:nvSpPr>
          <p:cNvPr id="235" name="Content Placeholder 2">
            <a:extLst>
              <a:ext uri="{FF2B5EF4-FFF2-40B4-BE49-F238E27FC236}">
                <a16:creationId xmlns:a16="http://schemas.microsoft.com/office/drawing/2014/main" id="{FA691A5A-0D43-4281-9572-0ACA743B1DE0}"/>
              </a:ext>
            </a:extLst>
          </p:cNvPr>
          <p:cNvSpPr txBox="1">
            <a:spLocks/>
          </p:cNvSpPr>
          <p:nvPr/>
        </p:nvSpPr>
        <p:spPr bwMode="auto">
          <a:xfrm>
            <a:off x="1474656" y="5641444"/>
            <a:ext cx="9266056" cy="6469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Production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A description starting with a variable, containing 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, and ending with "." (which is not important)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9E1D47E2-BC54-4765-89D1-1BF54E2CB270}"/>
              </a:ext>
            </a:extLst>
          </p:cNvPr>
          <p:cNvSpPr/>
          <p:nvPr/>
        </p:nvSpPr>
        <p:spPr bwMode="auto">
          <a:xfrm>
            <a:off x="3554167" y="1430963"/>
            <a:ext cx="350430" cy="29954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CAF7510-BCFE-47CF-ADF8-7FC5B291B371}"/>
              </a:ext>
            </a:extLst>
          </p:cNvPr>
          <p:cNvSpPr/>
          <p:nvPr/>
        </p:nvSpPr>
        <p:spPr bwMode="auto">
          <a:xfrm>
            <a:off x="2254901" y="3659731"/>
            <a:ext cx="900220" cy="2692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BAEBAD83-2CA9-4D60-9D27-C333827EF324}"/>
              </a:ext>
            </a:extLst>
          </p:cNvPr>
          <p:cNvSpPr/>
          <p:nvPr/>
        </p:nvSpPr>
        <p:spPr bwMode="auto">
          <a:xfrm>
            <a:off x="2478494" y="3723628"/>
            <a:ext cx="350430" cy="29954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C21ABBFF-1BBF-450E-B5D4-FC6066E32B66}"/>
              </a:ext>
            </a:extLst>
          </p:cNvPr>
          <p:cNvSpPr/>
          <p:nvPr/>
        </p:nvSpPr>
        <p:spPr bwMode="auto">
          <a:xfrm>
            <a:off x="2254901" y="4097323"/>
            <a:ext cx="900220" cy="2692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EA8647DF-9860-407E-A25C-3C66E37D506D}"/>
              </a:ext>
            </a:extLst>
          </p:cNvPr>
          <p:cNvSpPr/>
          <p:nvPr/>
        </p:nvSpPr>
        <p:spPr bwMode="auto">
          <a:xfrm>
            <a:off x="2478494" y="4161220"/>
            <a:ext cx="350430" cy="29954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1" name="Content Placeholder 2">
            <a:extLst>
              <a:ext uri="{FF2B5EF4-FFF2-40B4-BE49-F238E27FC236}">
                <a16:creationId xmlns:a16="http://schemas.microsoft.com/office/drawing/2014/main" id="{38E3EA3E-FA64-42A3-98F4-ED0DDF38B15A}"/>
              </a:ext>
            </a:extLst>
          </p:cNvPr>
          <p:cNvSpPr txBox="1">
            <a:spLocks/>
          </p:cNvSpPr>
          <p:nvPr/>
        </p:nvSpPr>
        <p:spPr bwMode="auto">
          <a:xfrm>
            <a:off x="550073" y="5779943"/>
            <a:ext cx="11115222" cy="369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nonterminal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variable that exists on the left but can be referenced recursively on the right </a:t>
            </a:r>
          </a:p>
        </p:txBody>
      </p:sp>
      <p:sp>
        <p:nvSpPr>
          <p:cNvPr id="244" name="Content Placeholder 2">
            <a:extLst>
              <a:ext uri="{FF2B5EF4-FFF2-40B4-BE49-F238E27FC236}">
                <a16:creationId xmlns:a16="http://schemas.microsoft.com/office/drawing/2014/main" id="{89B9E9C3-D148-4BBD-8543-27F2BCCFB9EC}"/>
              </a:ext>
            </a:extLst>
          </p:cNvPr>
          <p:cNvSpPr txBox="1">
            <a:spLocks/>
          </p:cNvSpPr>
          <p:nvPr/>
        </p:nvSpPr>
        <p:spPr bwMode="auto">
          <a:xfrm>
            <a:off x="940404" y="5779943"/>
            <a:ext cx="10334560" cy="369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special notation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sometimes called metalevel notation indicating something special</a:t>
            </a:r>
          </a:p>
        </p:txBody>
      </p: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E076BC58-E012-4D0E-9A3F-CDF018C0C106}"/>
              </a:ext>
            </a:extLst>
          </p:cNvPr>
          <p:cNvGrpSpPr/>
          <p:nvPr/>
        </p:nvGrpSpPr>
        <p:grpSpPr>
          <a:xfrm>
            <a:off x="3353512" y="2860225"/>
            <a:ext cx="8354851" cy="621469"/>
            <a:chOff x="6224739" y="2537204"/>
            <a:chExt cx="8354851" cy="621469"/>
          </a:xfrm>
        </p:grpSpPr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62476568-460E-4707-A5D9-47BCF4AD21A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395201" y="2951707"/>
              <a:ext cx="339406" cy="2069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7" name="Content Placeholder 2">
              <a:extLst>
                <a:ext uri="{FF2B5EF4-FFF2-40B4-BE49-F238E27FC236}">
                  <a16:creationId xmlns:a16="http://schemas.microsoft.com/office/drawing/2014/main" id="{B0C83C4A-7A91-45F3-8940-D5F5080FBE9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224739" y="2537204"/>
              <a:ext cx="8354851" cy="3699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[node]</a:t>
              </a: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to indicate that this should be part of automatic tree building</a:t>
              </a:r>
            </a:p>
          </p:txBody>
        </p:sp>
      </p:grpSp>
      <p:sp>
        <p:nvSpPr>
          <p:cNvPr id="248" name="Content Placeholder 2">
            <a:extLst>
              <a:ext uri="{FF2B5EF4-FFF2-40B4-BE49-F238E27FC236}">
                <a16:creationId xmlns:a16="http://schemas.microsoft.com/office/drawing/2014/main" id="{0B87D7B3-EFA9-4410-B0D7-7728FF4DC47F}"/>
              </a:ext>
            </a:extLst>
          </p:cNvPr>
          <p:cNvSpPr txBox="1">
            <a:spLocks/>
          </p:cNvSpPr>
          <p:nvPr/>
        </p:nvSpPr>
        <p:spPr bwMode="auto">
          <a:xfrm>
            <a:off x="1944849" y="5641444"/>
            <a:ext cx="8325670" cy="6469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Terminals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non-variables. Can be identifiers, single or double quoted strings among others (but NOT metalevel notation)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6172DF5D-A1EA-462B-AA54-FDE3CAA8AEBF}"/>
              </a:ext>
            </a:extLst>
          </p:cNvPr>
          <p:cNvSpPr/>
          <p:nvPr/>
        </p:nvSpPr>
        <p:spPr bwMode="auto">
          <a:xfrm>
            <a:off x="3957511" y="1394463"/>
            <a:ext cx="367108" cy="431758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F186B745-CFEA-49F8-98B4-6DD4A9FBBED9}"/>
              </a:ext>
            </a:extLst>
          </p:cNvPr>
          <p:cNvSpPr/>
          <p:nvPr/>
        </p:nvSpPr>
        <p:spPr bwMode="auto">
          <a:xfrm>
            <a:off x="4329830" y="1402910"/>
            <a:ext cx="652349" cy="431758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3E531F2F-63B5-4B29-BF61-9803BE870897}"/>
              </a:ext>
            </a:extLst>
          </p:cNvPr>
          <p:cNvSpPr/>
          <p:nvPr/>
        </p:nvSpPr>
        <p:spPr bwMode="auto">
          <a:xfrm>
            <a:off x="5025361" y="1416975"/>
            <a:ext cx="367108" cy="431758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0157E833-31D1-4DE2-B97B-17B3DAD2A6D5}"/>
              </a:ext>
            </a:extLst>
          </p:cNvPr>
          <p:cNvSpPr/>
          <p:nvPr/>
        </p:nvSpPr>
        <p:spPr bwMode="auto">
          <a:xfrm>
            <a:off x="2868963" y="3653219"/>
            <a:ext cx="183554" cy="431758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18268F57-29DE-4A86-B2EE-62F7C85B4C8A}"/>
              </a:ext>
            </a:extLst>
          </p:cNvPr>
          <p:cNvSpPr/>
          <p:nvPr/>
        </p:nvSpPr>
        <p:spPr bwMode="auto">
          <a:xfrm>
            <a:off x="2852482" y="4109711"/>
            <a:ext cx="367108" cy="431758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9F68232F-80EF-4068-8BB8-1A8DE92654D9}"/>
              </a:ext>
            </a:extLst>
          </p:cNvPr>
          <p:cNvSpPr/>
          <p:nvPr/>
        </p:nvSpPr>
        <p:spPr bwMode="auto">
          <a:xfrm>
            <a:off x="4027015" y="4126908"/>
            <a:ext cx="367108" cy="431758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6" name="Content Placeholder 2">
            <a:extLst>
              <a:ext uri="{FF2B5EF4-FFF2-40B4-BE49-F238E27FC236}">
                <a16:creationId xmlns:a16="http://schemas.microsoft.com/office/drawing/2014/main" id="{829C092B-DCB5-4F6B-B3FA-B05E251B61C1}"/>
              </a:ext>
            </a:extLst>
          </p:cNvPr>
          <p:cNvSpPr txBox="1">
            <a:spLocks/>
          </p:cNvSpPr>
          <p:nvPr/>
        </p:nvSpPr>
        <p:spPr bwMode="auto">
          <a:xfrm>
            <a:off x="1714142" y="5502944"/>
            <a:ext cx="8787085" cy="92397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left and right goal posts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special terminals internal to the parser provided only so you can easily tell where a program starts and ends; i.e. start of file, end of file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118435-7639-41ED-803D-6C603B225323}"/>
              </a:ext>
            </a:extLst>
          </p:cNvPr>
          <p:cNvGrpSpPr/>
          <p:nvPr/>
        </p:nvGrpSpPr>
        <p:grpSpPr>
          <a:xfrm>
            <a:off x="3216275" y="1900003"/>
            <a:ext cx="3088987" cy="687993"/>
            <a:chOff x="3216275" y="1900003"/>
            <a:chExt cx="3088987" cy="687993"/>
          </a:xfrm>
        </p:grpSpPr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404129BE-A5A6-4F88-898A-81800EBD807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229362" y="1900003"/>
              <a:ext cx="260494" cy="25917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59" name="Content Placeholder 2">
              <a:extLst>
                <a:ext uri="{FF2B5EF4-FFF2-40B4-BE49-F238E27FC236}">
                  <a16:creationId xmlns:a16="http://schemas.microsoft.com/office/drawing/2014/main" id="{8C55B453-6092-4BC3-8251-5B01ABF6D0C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216275" y="2218022"/>
              <a:ext cx="3088987" cy="3699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left and right goal posts</a:t>
              </a:r>
            </a:p>
          </p:txBody>
        </p:sp>
        <p:cxnSp>
          <p:nvCxnSpPr>
            <p:cNvPr id="260" name="Straight Arrow Connector 259">
              <a:extLst>
                <a:ext uri="{FF2B5EF4-FFF2-40B4-BE49-F238E27FC236}">
                  <a16:creationId xmlns:a16="http://schemas.microsoft.com/office/drawing/2014/main" id="{D1CB0DF7-ABA8-4F53-AD03-7AA856A4D3E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06427" y="1906067"/>
              <a:ext cx="325548" cy="233912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61" name="Content Placeholder 2">
            <a:extLst>
              <a:ext uri="{FF2B5EF4-FFF2-40B4-BE49-F238E27FC236}">
                <a16:creationId xmlns:a16="http://schemas.microsoft.com/office/drawing/2014/main" id="{561F3C96-CADC-4E41-BCE5-89BB6510DD91}"/>
              </a:ext>
            </a:extLst>
          </p:cNvPr>
          <p:cNvSpPr txBox="1">
            <a:spLocks/>
          </p:cNvSpPr>
          <p:nvPr/>
        </p:nvSpPr>
        <p:spPr bwMode="auto">
          <a:xfrm>
            <a:off x="1268374" y="5779943"/>
            <a:ext cx="9678620" cy="369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alternative manner of indicating right goal post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an alternative for end of file</a:t>
            </a:r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C3885EE-7706-42E9-8F47-D9E544D66EE4}"/>
              </a:ext>
            </a:extLst>
          </p:cNvPr>
          <p:cNvGrpSpPr/>
          <p:nvPr/>
        </p:nvGrpSpPr>
        <p:grpSpPr>
          <a:xfrm>
            <a:off x="6438508" y="1817975"/>
            <a:ext cx="5438989" cy="770021"/>
            <a:chOff x="2297299" y="2179225"/>
            <a:chExt cx="5438989" cy="770021"/>
          </a:xfrm>
        </p:grpSpPr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C03E8583-075F-4D34-B4B9-9046D42435E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592937" y="2179225"/>
              <a:ext cx="260494" cy="25917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4" name="Content Placeholder 2">
              <a:extLst>
                <a:ext uri="{FF2B5EF4-FFF2-40B4-BE49-F238E27FC236}">
                  <a16:creationId xmlns:a16="http://schemas.microsoft.com/office/drawing/2014/main" id="{DA98ED70-D805-4130-BE57-D0355A485AE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297299" y="2579272"/>
              <a:ext cx="5438989" cy="3699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Braces in {-|} indicate look but do not read</a:t>
              </a:r>
            </a:p>
          </p:txBody>
        </p:sp>
      </p:grp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17ECDEC7-737B-4F7A-86E9-9BE64FA50B9A}"/>
              </a:ext>
            </a:extLst>
          </p:cNvPr>
          <p:cNvSpPr txBox="1">
            <a:spLocks/>
          </p:cNvSpPr>
          <p:nvPr/>
        </p:nvSpPr>
        <p:spPr bwMode="auto">
          <a:xfrm>
            <a:off x="2159168" y="1367066"/>
            <a:ext cx="3486532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 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'|-' List '-|' 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48CA8A-C004-4AA3-AA79-B3D6D144EC76}"/>
              </a:ext>
            </a:extLst>
          </p:cNvPr>
          <p:cNvSpPr txBox="1">
            <a:spLocks/>
          </p:cNvSpPr>
          <p:nvPr/>
        </p:nvSpPr>
        <p:spPr bwMode="auto">
          <a:xfrm>
            <a:off x="2174408" y="3215530"/>
            <a:ext cx="3650038" cy="131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[node]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'(' List * ')' 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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"List".</a:t>
            </a:r>
          </a:p>
        </p:txBody>
      </p:sp>
      <p:sp>
        <p:nvSpPr>
          <p:cNvPr id="265" name="Content Placeholder 2">
            <a:extLst>
              <a:ext uri="{FF2B5EF4-FFF2-40B4-BE49-F238E27FC236}">
                <a16:creationId xmlns:a16="http://schemas.microsoft.com/office/drawing/2014/main" id="{E1AA6B05-4F85-4120-AF7C-D4806B156EB4}"/>
              </a:ext>
            </a:extLst>
          </p:cNvPr>
          <p:cNvSpPr txBox="1">
            <a:spLocks/>
          </p:cNvSpPr>
          <p:nvPr/>
        </p:nvSpPr>
        <p:spPr bwMode="auto">
          <a:xfrm>
            <a:off x="6399430" y="4608682"/>
            <a:ext cx="5030223" cy="64697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does it mean?</a:t>
            </a:r>
          </a:p>
        </p:txBody>
      </p:sp>
      <p:sp>
        <p:nvSpPr>
          <p:cNvPr id="266" name="Content Placeholder 2">
            <a:extLst>
              <a:ext uri="{FF2B5EF4-FFF2-40B4-BE49-F238E27FC236}">
                <a16:creationId xmlns:a16="http://schemas.microsoft.com/office/drawing/2014/main" id="{7BBD0187-9DB6-4BC3-A360-4F22E76009B5}"/>
              </a:ext>
            </a:extLst>
          </p:cNvPr>
          <p:cNvSpPr txBox="1">
            <a:spLocks/>
          </p:cNvSpPr>
          <p:nvPr/>
        </p:nvSpPr>
        <p:spPr bwMode="auto">
          <a:xfrm>
            <a:off x="7381625" y="2496078"/>
            <a:ext cx="2218557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productions</a:t>
            </a:r>
          </a:p>
        </p:txBody>
      </p:sp>
      <p:sp>
        <p:nvSpPr>
          <p:cNvPr id="267" name="Content Placeholder 2">
            <a:extLst>
              <a:ext uri="{FF2B5EF4-FFF2-40B4-BE49-F238E27FC236}">
                <a16:creationId xmlns:a16="http://schemas.microsoft.com/office/drawing/2014/main" id="{208FEE9E-3AEC-406E-92E8-F94022173EA8}"/>
              </a:ext>
            </a:extLst>
          </p:cNvPr>
          <p:cNvSpPr txBox="1">
            <a:spLocks/>
          </p:cNvSpPr>
          <p:nvPr/>
        </p:nvSpPr>
        <p:spPr bwMode="auto">
          <a:xfrm>
            <a:off x="6479167" y="3290396"/>
            <a:ext cx="5540869" cy="10901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Each 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 in the second production highlights an alternative tree building option; in this case, (1) none that's explicit </a:t>
            </a:r>
            <a:r>
              <a:rPr lang="en-CA" sz="1800" kern="0" dirty="0">
                <a:solidFill>
                  <a:srgbClr val="000000"/>
                </a:solidFill>
                <a:latin typeface="Arial"/>
                <a:sym typeface="Symbol" panose="05050102010706020507" pitchFamily="18" charset="2"/>
              </a:rPr>
              <a:t>(node uses token directly) 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and (2) build a "List" tree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9" name="Content Placeholder 2">
            <a:extLst>
              <a:ext uri="{FF2B5EF4-FFF2-40B4-BE49-F238E27FC236}">
                <a16:creationId xmlns:a16="http://schemas.microsoft.com/office/drawing/2014/main" id="{99015AFF-13F2-4B75-8265-064CCE21A53B}"/>
              </a:ext>
            </a:extLst>
          </p:cNvPr>
          <p:cNvSpPr txBox="1">
            <a:spLocks/>
          </p:cNvSpPr>
          <p:nvPr/>
        </p:nvSpPr>
        <p:spPr bwMode="auto">
          <a:xfrm>
            <a:off x="1784474" y="5475872"/>
            <a:ext cx="8787085" cy="369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short form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we don't normally do this in a real production</a:t>
            </a:r>
          </a:p>
        </p:txBody>
      </p:sp>
      <p:sp>
        <p:nvSpPr>
          <p:cNvPr id="270" name="Content Placeholder 2">
            <a:extLst>
              <a:ext uri="{FF2B5EF4-FFF2-40B4-BE49-F238E27FC236}">
                <a16:creationId xmlns:a16="http://schemas.microsoft.com/office/drawing/2014/main" id="{BFB84C77-845F-4078-A353-1C05ED797B43}"/>
              </a:ext>
            </a:extLst>
          </p:cNvPr>
          <p:cNvSpPr txBox="1">
            <a:spLocks/>
          </p:cNvSpPr>
          <p:nvPr/>
        </p:nvSpPr>
        <p:spPr bwMode="auto">
          <a:xfrm>
            <a:off x="5896570" y="1021141"/>
            <a:ext cx="6167082" cy="34169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a, b, c, d are identifiers, valid lists are </a:t>
            </a:r>
            <a:b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b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()</a:t>
            </a:r>
            <a:b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 b) </a:t>
            </a:r>
            <a:b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(() c d ((a) b))</a:t>
            </a:r>
          </a:p>
        </p:txBody>
      </p: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7FEBCC31-2B23-4DB0-A9A8-41752D261940}"/>
              </a:ext>
            </a:extLst>
          </p:cNvPr>
          <p:cNvGrpSpPr/>
          <p:nvPr/>
        </p:nvGrpSpPr>
        <p:grpSpPr>
          <a:xfrm>
            <a:off x="4662242" y="1817941"/>
            <a:ext cx="2550378" cy="687993"/>
            <a:chOff x="4669533" y="2179225"/>
            <a:chExt cx="2550378" cy="687993"/>
          </a:xfrm>
        </p:grpSpPr>
        <p:cxnSp>
          <p:nvCxnSpPr>
            <p:cNvPr id="272" name="Straight Arrow Connector 271">
              <a:extLst>
                <a:ext uri="{FF2B5EF4-FFF2-40B4-BE49-F238E27FC236}">
                  <a16:creationId xmlns:a16="http://schemas.microsoft.com/office/drawing/2014/main" id="{D3505E92-227A-4A0C-BCD5-B10A234D41C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592937" y="2179225"/>
              <a:ext cx="260494" cy="25917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73" name="Content Placeholder 2">
              <a:extLst>
                <a:ext uri="{FF2B5EF4-FFF2-40B4-BE49-F238E27FC236}">
                  <a16:creationId xmlns:a16="http://schemas.microsoft.com/office/drawing/2014/main" id="{094478C6-FFBE-4B02-8D44-1C6D8E527D3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669533" y="2497244"/>
              <a:ext cx="2550378" cy="3699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. ends 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554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0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1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animBg="1"/>
      <p:bldP spid="236" grpId="1" animBg="1"/>
      <p:bldP spid="11" grpId="0" animBg="1"/>
      <p:bldP spid="11" grpId="1" animBg="1"/>
      <p:bldP spid="233" grpId="0" animBg="1"/>
      <p:bldP spid="233" grpId="1" animBg="1"/>
      <p:bldP spid="234" grpId="0" animBg="1"/>
      <p:bldP spid="234" grpId="1" animBg="1"/>
      <p:bldP spid="8" grpId="0" animBg="1"/>
      <p:bldP spid="8" grpId="1" animBg="1"/>
      <p:bldP spid="235" grpId="0" animBg="1"/>
      <p:bldP spid="235" grpId="1" animBg="1"/>
      <p:bldP spid="237" grpId="0" animBg="1"/>
      <p:bldP spid="237" grpId="1" animBg="1"/>
      <p:bldP spid="239" grpId="0" animBg="1"/>
      <p:bldP spid="239" grpId="1" animBg="1"/>
      <p:bldP spid="241" grpId="0" animBg="1"/>
      <p:bldP spid="241" grpId="1" animBg="1"/>
      <p:bldP spid="231" grpId="0" animBg="1"/>
      <p:bldP spid="231" grpId="1" animBg="1"/>
      <p:bldP spid="244" grpId="0" animBg="1"/>
      <p:bldP spid="244" grpId="1" animBg="1"/>
      <p:bldP spid="248" grpId="0" animBg="1"/>
      <p:bldP spid="248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61" grpId="0" animBg="1"/>
      <p:bldP spid="261" grpId="1" animBg="1"/>
      <p:bldP spid="265" grpId="0" animBg="1"/>
      <p:bldP spid="266" grpId="0" animBg="1"/>
      <p:bldP spid="266" grpId="1" animBg="1"/>
      <p:bldP spid="267" grpId="0" animBg="1"/>
      <p:bldP spid="267" grpId="1" animBg="1"/>
      <p:bldP spid="269" grpId="0" animBg="1"/>
      <p:bldP spid="269" grpId="1" animBg="1"/>
      <p:bldP spid="27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4A571-ABA4-4918-9EF4-EA1D6B33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Notion of a 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4465-83A9-4DB0-9011-EC7BD8A8E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95402"/>
            <a:ext cx="8401050" cy="1256371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chemeClr val="tx2"/>
                </a:solidFill>
              </a:rPr>
              <a:t>Parsing</a:t>
            </a:r>
            <a:r>
              <a:rPr lang="en-CA" dirty="0"/>
              <a:t> is a process that operates on a string of tokens, replacing a substring by a single token, and repeating until only a single token is left.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907BFD-3035-4EAC-A25D-2970104C2D73}"/>
              </a:ext>
            </a:extLst>
          </p:cNvPr>
          <p:cNvGrpSpPr/>
          <p:nvPr/>
        </p:nvGrpSpPr>
        <p:grpSpPr>
          <a:xfrm>
            <a:off x="5041131" y="3200336"/>
            <a:ext cx="1064394" cy="1547638"/>
            <a:chOff x="3517131" y="3200336"/>
            <a:chExt cx="1064394" cy="1547638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CDBD022E-479A-423E-B1A5-6FE0498BC11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17131" y="4267200"/>
              <a:ext cx="1064394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x w v</a:t>
              </a:r>
            </a:p>
          </p:txBody>
        </p:sp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BDB653FB-F2A5-4594-92DD-7F79D1BFB9A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17131" y="3200336"/>
              <a:ext cx="1064394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x A v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3911EA5-680E-4226-B080-6DB3D901B898}"/>
              </a:ext>
            </a:extLst>
          </p:cNvPr>
          <p:cNvGrpSpPr/>
          <p:nvPr/>
        </p:nvGrpSpPr>
        <p:grpSpPr>
          <a:xfrm>
            <a:off x="5382987" y="4747974"/>
            <a:ext cx="381000" cy="433626"/>
            <a:chOff x="3810000" y="4747974"/>
            <a:chExt cx="381000" cy="433626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F508782-05B9-4C5D-B16C-8C983D517A76}"/>
                </a:ext>
              </a:extLst>
            </p:cNvPr>
            <p:cNvCxnSpPr/>
            <p:nvPr/>
          </p:nvCxnSpPr>
          <p:spPr bwMode="auto">
            <a:xfrm flipV="1">
              <a:off x="3810000" y="4747974"/>
              <a:ext cx="0" cy="433626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6847080-95ED-42B2-B9C4-050D4B915955}"/>
                </a:ext>
              </a:extLst>
            </p:cNvPr>
            <p:cNvCxnSpPr/>
            <p:nvPr/>
          </p:nvCxnSpPr>
          <p:spPr bwMode="auto">
            <a:xfrm flipV="1">
              <a:off x="4191000" y="4747974"/>
              <a:ext cx="0" cy="433626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34AADF9-4547-462F-990C-8393F6424B1B}"/>
              </a:ext>
            </a:extLst>
          </p:cNvPr>
          <p:cNvSpPr txBox="1">
            <a:spLocks/>
          </p:cNvSpPr>
          <p:nvPr/>
        </p:nvSpPr>
        <p:spPr bwMode="auto">
          <a:xfrm>
            <a:off x="6705601" y="4336450"/>
            <a:ext cx="1724831" cy="3422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original string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09EFA44-D779-43EA-AE5E-A43D95BB4C99}"/>
              </a:ext>
            </a:extLst>
          </p:cNvPr>
          <p:cNvSpPr txBox="1">
            <a:spLocks/>
          </p:cNvSpPr>
          <p:nvPr/>
        </p:nvSpPr>
        <p:spPr bwMode="auto">
          <a:xfrm>
            <a:off x="6705601" y="3200336"/>
            <a:ext cx="1519647" cy="3422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string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22B6504-5FC1-4A72-B716-618523ACBC91}"/>
              </a:ext>
            </a:extLst>
          </p:cNvPr>
          <p:cNvSpPr txBox="1">
            <a:spLocks/>
          </p:cNvSpPr>
          <p:nvPr/>
        </p:nvSpPr>
        <p:spPr bwMode="auto">
          <a:xfrm>
            <a:off x="7485955" y="5301427"/>
            <a:ext cx="2558393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is called the handle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A8CD538-C0FF-4E5B-BD16-99404949A85D}"/>
              </a:ext>
            </a:extLst>
          </p:cNvPr>
          <p:cNvGrpSpPr/>
          <p:nvPr/>
        </p:nvGrpSpPr>
        <p:grpSpPr>
          <a:xfrm>
            <a:off x="2875891" y="5233099"/>
            <a:ext cx="2538499" cy="1069104"/>
            <a:chOff x="1302903" y="5216770"/>
            <a:chExt cx="2538499" cy="1069104"/>
          </a:xfrm>
        </p:grpSpPr>
        <p:sp>
          <p:nvSpPr>
            <p:cNvPr id="14" name="Content Placeholder 2">
              <a:extLst>
                <a:ext uri="{FF2B5EF4-FFF2-40B4-BE49-F238E27FC236}">
                  <a16:creationId xmlns:a16="http://schemas.microsoft.com/office/drawing/2014/main" id="{38AA59A2-F544-403D-B502-46F78F2111B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302903" y="5943600"/>
              <a:ext cx="2507097" cy="342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left end of the handle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4A04901-ECF5-4925-A615-9637CB6644D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11299" y="5216770"/>
              <a:ext cx="1230103" cy="724590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27FEB73-42E1-489A-BC83-4BDD4F455A8F}"/>
              </a:ext>
            </a:extLst>
          </p:cNvPr>
          <p:cNvGrpSpPr/>
          <p:nvPr/>
        </p:nvGrpSpPr>
        <p:grpSpPr>
          <a:xfrm>
            <a:off x="5764475" y="5219011"/>
            <a:ext cx="2865327" cy="1073255"/>
            <a:chOff x="4207816" y="5219010"/>
            <a:chExt cx="2865327" cy="1073255"/>
          </a:xfrm>
        </p:grpSpPr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A1772E84-0C1C-4DD3-A4B2-5C60A13D29D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399334" y="5949991"/>
              <a:ext cx="2673809" cy="342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right end of the handle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D89DD9E-2B8B-4F65-8E1C-3A5969132AB0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207816" y="5219010"/>
              <a:ext cx="1230103" cy="724590"/>
            </a:xfrm>
            <a:prstGeom prst="straightConnector1">
              <a:avLst/>
            </a:prstGeom>
            <a:solidFill>
              <a:srgbClr val="C0C0C0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6A8E9FB-2549-4016-87B8-558339BA92BF}"/>
              </a:ext>
            </a:extLst>
          </p:cNvPr>
          <p:cNvSpPr txBox="1">
            <a:spLocks/>
          </p:cNvSpPr>
          <p:nvPr/>
        </p:nvSpPr>
        <p:spPr bwMode="auto">
          <a:xfrm>
            <a:off x="7214341" y="3752380"/>
            <a:ext cx="2263440" cy="3422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is replaced by A</a:t>
            </a:r>
          </a:p>
        </p:txBody>
      </p:sp>
    </p:spTree>
    <p:extLst>
      <p:ext uri="{BB962C8B-B14F-4D97-AF65-F5344CB8AC3E}">
        <p14:creationId xmlns:p14="http://schemas.microsoft.com/office/powerpoint/2010/main" val="34900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2" grpId="0" animBg="1"/>
      <p:bldP spid="13" grpId="0" animBg="1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0F1B-4FEF-410B-9574-7B17C396C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963" y="274638"/>
            <a:ext cx="9453108" cy="431758"/>
          </a:xfrm>
        </p:spPr>
        <p:txBody>
          <a:bodyPr/>
          <a:lstStyle/>
          <a:p>
            <a:r>
              <a:rPr lang="en-CA" sz="2000" dirty="0" err="1"/>
              <a:t>Relationhip</a:t>
            </a:r>
            <a:r>
              <a:rPr lang="en-CA" sz="2000" dirty="0"/>
              <a:t> between Grammars and Parsing Tables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093D9E-41EE-4EF8-8719-1743400F0054}"/>
              </a:ext>
            </a:extLst>
          </p:cNvPr>
          <p:cNvGrpSpPr/>
          <p:nvPr/>
        </p:nvGrpSpPr>
        <p:grpSpPr>
          <a:xfrm>
            <a:off x="2512803" y="1203573"/>
            <a:ext cx="6082678" cy="1031703"/>
            <a:chOff x="2512803" y="1203573"/>
            <a:chExt cx="6082678" cy="103170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FC56578-EA4B-4546-90EB-04788670F103}"/>
                </a:ext>
              </a:extLst>
            </p:cNvPr>
            <p:cNvSpPr/>
            <p:nvPr/>
          </p:nvSpPr>
          <p:spPr bwMode="auto">
            <a:xfrm>
              <a:off x="7782392" y="1812360"/>
              <a:ext cx="813088" cy="26924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8" name="Content Placeholder 2">
              <a:extLst>
                <a:ext uri="{FF2B5EF4-FFF2-40B4-BE49-F238E27FC236}">
                  <a16:creationId xmlns:a16="http://schemas.microsoft.com/office/drawing/2014/main" id="{2DD89CF1-2F8C-40F2-8346-3774F518DA6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388888" y="1541059"/>
              <a:ext cx="652146" cy="25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C6CC69-B731-49DB-861B-A3001A059B65}"/>
                </a:ext>
              </a:extLst>
            </p:cNvPr>
            <p:cNvSpPr/>
            <p:nvPr/>
          </p:nvSpPr>
          <p:spPr bwMode="auto">
            <a:xfrm>
              <a:off x="6428525" y="1839247"/>
              <a:ext cx="1376826" cy="21235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A14CDB7-0823-4622-A7F3-5D7BB20CC396}"/>
                </a:ext>
              </a:extLst>
            </p:cNvPr>
            <p:cNvSpPr/>
            <p:nvPr/>
          </p:nvSpPr>
          <p:spPr bwMode="auto">
            <a:xfrm>
              <a:off x="6401103" y="1542338"/>
              <a:ext cx="976329" cy="24188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5D1CC8-8ECE-4ACF-8A6E-6F812C344828}"/>
                </a:ext>
              </a:extLst>
            </p:cNvPr>
            <p:cNvSpPr/>
            <p:nvPr/>
          </p:nvSpPr>
          <p:spPr bwMode="auto">
            <a:xfrm>
              <a:off x="5958919" y="1203573"/>
              <a:ext cx="900220" cy="26924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6B48CA8A-C004-4AA3-AA79-B3D6D144EC7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43680" y="1329771"/>
              <a:ext cx="2651801" cy="905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List </a:t>
              </a:r>
            </a:p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	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CA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[node]</a:t>
              </a:r>
            </a:p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	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'(' List * ')' 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"List".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EACB11E-3374-4BF0-8EBD-5000FAE3B36C}"/>
                </a:ext>
              </a:extLst>
            </p:cNvPr>
            <p:cNvSpPr/>
            <p:nvPr/>
          </p:nvSpPr>
          <p:spPr bwMode="auto">
            <a:xfrm>
              <a:off x="4612878" y="1341806"/>
              <a:ext cx="321980" cy="24265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C69C22B-EC80-4360-8569-BBF809A72F83}"/>
                </a:ext>
              </a:extLst>
            </p:cNvPr>
            <p:cNvSpPr/>
            <p:nvPr/>
          </p:nvSpPr>
          <p:spPr bwMode="auto">
            <a:xfrm>
              <a:off x="3684208" y="1315216"/>
              <a:ext cx="900220" cy="26924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" name="Content Placeholder 2">
              <a:extLst>
                <a:ext uri="{FF2B5EF4-FFF2-40B4-BE49-F238E27FC236}">
                  <a16:creationId xmlns:a16="http://schemas.microsoft.com/office/drawing/2014/main" id="{17ECDEC7-737B-4F7A-86E9-9BE64FA50B9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512803" y="1363035"/>
              <a:ext cx="2781238" cy="314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Program {-|} 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'|-' List 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BBA76FE-6FD4-44D8-B506-69D5A8F47CE6}"/>
              </a:ext>
            </a:extLst>
          </p:cNvPr>
          <p:cNvGrpSpPr/>
          <p:nvPr/>
        </p:nvGrpSpPr>
        <p:grpSpPr>
          <a:xfrm>
            <a:off x="6603388" y="1084497"/>
            <a:ext cx="1585548" cy="469675"/>
            <a:chOff x="5079388" y="1084496"/>
            <a:chExt cx="1585548" cy="469675"/>
          </a:xfrm>
        </p:grpSpPr>
        <p:sp>
          <p:nvSpPr>
            <p:cNvPr id="71" name="Content Placeholder 2">
              <a:extLst>
                <a:ext uri="{FF2B5EF4-FFF2-40B4-BE49-F238E27FC236}">
                  <a16:creationId xmlns:a16="http://schemas.microsoft.com/office/drawing/2014/main" id="{8D76492E-5BB1-466C-AEBE-ED77385A070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493140" y="1084496"/>
              <a:ext cx="1171796" cy="25917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</a:t>
              </a:r>
              <a:r>
                <a:rPr kumimoji="0" lang="en-CA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for identifier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4DDAB528-7CAD-4427-A758-BB294EA0514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079388" y="1338195"/>
              <a:ext cx="369132" cy="21597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BB1D1C59-566A-4344-919C-5A0B6F7088D1}"/>
              </a:ext>
            </a:extLst>
          </p:cNvPr>
          <p:cNvSpPr txBox="1">
            <a:spLocks/>
          </p:cNvSpPr>
          <p:nvPr/>
        </p:nvSpPr>
        <p:spPr bwMode="auto">
          <a:xfrm>
            <a:off x="2310222" y="926233"/>
            <a:ext cx="3404779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Lisp transduction grammar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96EB8769-DE8B-4200-B33A-48F019E5FD8A}"/>
              </a:ext>
            </a:extLst>
          </p:cNvPr>
          <p:cNvSpPr txBox="1">
            <a:spLocks/>
          </p:cNvSpPr>
          <p:nvPr/>
        </p:nvSpPr>
        <p:spPr bwMode="auto">
          <a:xfrm>
            <a:off x="2310221" y="2510575"/>
            <a:ext cx="2301912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Lisp Parsing tables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4B88B80-19A9-4E61-B790-1D6865BDB792}"/>
              </a:ext>
            </a:extLst>
          </p:cNvPr>
          <p:cNvGrpSpPr/>
          <p:nvPr/>
        </p:nvGrpSpPr>
        <p:grpSpPr>
          <a:xfrm>
            <a:off x="115059" y="3947161"/>
            <a:ext cx="2723925" cy="1852303"/>
            <a:chOff x="6189571" y="2795815"/>
            <a:chExt cx="2723925" cy="1852303"/>
          </a:xfrm>
          <a:solidFill>
            <a:srgbClr val="00FF00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D8A66E0-F17F-4D1C-A136-167BC2E72627}"/>
                </a:ext>
              </a:extLst>
            </p:cNvPr>
            <p:cNvSpPr/>
            <p:nvPr/>
          </p:nvSpPr>
          <p:spPr bwMode="auto">
            <a:xfrm>
              <a:off x="6189571" y="2795815"/>
              <a:ext cx="2692106" cy="1852303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65A169A-6C20-4A51-9022-D65A70B55CB9}"/>
                </a:ext>
              </a:extLst>
            </p:cNvPr>
            <p:cNvGrpSpPr/>
            <p:nvPr/>
          </p:nvGrpSpPr>
          <p:grpSpPr>
            <a:xfrm>
              <a:off x="6235775" y="2858649"/>
              <a:ext cx="2677721" cy="1789469"/>
              <a:chOff x="6235775" y="2858649"/>
              <a:chExt cx="2677721" cy="1789469"/>
            </a:xfrm>
            <a:grpFill/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E9C4AC2D-75BA-4F6B-9B78-646BDAE8D0FE}"/>
                  </a:ext>
                </a:extLst>
              </p:cNvPr>
              <p:cNvSpPr/>
              <p:nvPr/>
            </p:nvSpPr>
            <p:spPr>
              <a:xfrm>
                <a:off x="6235775" y="2858649"/>
                <a:ext cx="2165978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Ra </a:t>
                </a: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  <a:sym typeface="Symbol" panose="05050102010706020507" pitchFamily="18" charset="2"/>
                  </a:rPr>
                  <a:t> Readahead</a:t>
                </a:r>
                <a:endPara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18F06748-E9C8-4B4E-BF76-55D6B93E8FE6}"/>
                  </a:ext>
                </a:extLst>
              </p:cNvPr>
              <p:cNvSpPr/>
              <p:nvPr/>
            </p:nvSpPr>
            <p:spPr>
              <a:xfrm>
                <a:off x="6235775" y="3213683"/>
                <a:ext cx="2023311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Rb</a:t>
                </a: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  <a:sym typeface="Symbol" panose="05050102010706020507" pitchFamily="18" charset="2"/>
                  </a:rPr>
                  <a:t> Readback</a:t>
                </a:r>
                <a:endPara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8D8EB4E9-C108-4BE8-B066-B03727B7C59C}"/>
                  </a:ext>
                </a:extLst>
              </p:cNvPr>
              <p:cNvSpPr/>
              <p:nvPr/>
            </p:nvSpPr>
            <p:spPr>
              <a:xfrm>
                <a:off x="6235775" y="3568717"/>
                <a:ext cx="2677721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Red A </a:t>
                </a: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  <a:sym typeface="Symbol" panose="05050102010706020507" pitchFamily="18" charset="2"/>
                  </a:rPr>
                  <a:t> Reduce to A</a:t>
                </a:r>
                <a:endPara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F124B9A5-42C3-47EC-BEBC-29FFAFBB4A30}"/>
                  </a:ext>
                </a:extLst>
              </p:cNvPr>
              <p:cNvSpPr/>
              <p:nvPr/>
            </p:nvSpPr>
            <p:spPr>
              <a:xfrm>
                <a:off x="6235775" y="3923751"/>
                <a:ext cx="2148345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Sem </a:t>
                </a: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  <a:sym typeface="Symbol" panose="05050102010706020507" pitchFamily="18" charset="2"/>
                  </a:rPr>
                  <a:t> Semantic</a:t>
                </a:r>
                <a:endPara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B4FE8A4D-5FFE-4F72-AF82-EBFBB055397F}"/>
                  </a:ext>
                </a:extLst>
              </p:cNvPr>
              <p:cNvSpPr/>
              <p:nvPr/>
            </p:nvSpPr>
            <p:spPr>
              <a:xfrm>
                <a:off x="6235775" y="4278786"/>
                <a:ext cx="1784591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Acc </a:t>
                </a:r>
                <a:r>
                  <a:rPr kumimoji="0" lang="en-C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  <a:sym typeface="Symbol" panose="05050102010706020507" pitchFamily="18" charset="2"/>
                  </a:rPr>
                  <a:t> Accept</a:t>
                </a:r>
                <a:endPara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2F761E6-BE0B-41D1-B7A2-F463C1F56F91}"/>
              </a:ext>
            </a:extLst>
          </p:cNvPr>
          <p:cNvGrpSpPr/>
          <p:nvPr/>
        </p:nvGrpSpPr>
        <p:grpSpPr>
          <a:xfrm>
            <a:off x="6849960" y="2179225"/>
            <a:ext cx="1237518" cy="577194"/>
            <a:chOff x="5325960" y="2179225"/>
            <a:chExt cx="1237518" cy="57719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D753579-EF48-4417-B508-BAEA0F791BD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592937" y="2179225"/>
              <a:ext cx="260494" cy="25917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1" name="Content Placeholder 2">
              <a:extLst>
                <a:ext uri="{FF2B5EF4-FFF2-40B4-BE49-F238E27FC236}">
                  <a16:creationId xmlns:a16="http://schemas.microsoft.com/office/drawing/2014/main" id="{0ED816C9-8F10-4E6F-BDFF-ECA63ECFADE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325960" y="2497244"/>
              <a:ext cx="1237518" cy="25917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* for 0 or more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5D85412-557A-4500-A05C-C703E6B2FFCE}"/>
              </a:ext>
            </a:extLst>
          </p:cNvPr>
          <p:cNvGrpSpPr/>
          <p:nvPr/>
        </p:nvGrpSpPr>
        <p:grpSpPr>
          <a:xfrm>
            <a:off x="8091898" y="2176718"/>
            <a:ext cx="1571877" cy="574833"/>
            <a:chOff x="6567897" y="2176717"/>
            <a:chExt cx="1571877" cy="574833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BBE20F4-4CBC-40AA-8E63-B25BC553735F}"/>
                </a:ext>
              </a:extLst>
            </p:cNvPr>
            <p:cNvCxnSpPr/>
            <p:nvPr/>
          </p:nvCxnSpPr>
          <p:spPr bwMode="auto">
            <a:xfrm flipH="1" flipV="1">
              <a:off x="6567897" y="2176717"/>
              <a:ext cx="260494" cy="25917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2" name="Content Placeholder 2">
              <a:extLst>
                <a:ext uri="{FF2B5EF4-FFF2-40B4-BE49-F238E27FC236}">
                  <a16:creationId xmlns:a16="http://schemas.microsoft.com/office/drawing/2014/main" id="{C6BA9258-306F-4075-B137-ACBCD32FC81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745161" y="2492375"/>
              <a:ext cx="1394613" cy="25917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r>
                <a:rPr kumimoji="0" lang="en-CA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for build a list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1A133E3-AE51-40A9-89C0-FE880478C77A}"/>
              </a:ext>
            </a:extLst>
          </p:cNvPr>
          <p:cNvGrpSpPr/>
          <p:nvPr/>
        </p:nvGrpSpPr>
        <p:grpSpPr>
          <a:xfrm>
            <a:off x="2333639" y="2895600"/>
            <a:ext cx="6858000" cy="3759648"/>
            <a:chOff x="1143000" y="1587276"/>
            <a:chExt cx="6858000" cy="3759648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0439FC56-A76E-4A22-8616-4B22A9DA1C69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86634DB3-7AA7-413D-92B3-63ACD6F22DE5}"/>
                </a:ext>
              </a:extLst>
            </p:cNvPr>
            <p:cNvCxnSpPr>
              <a:cxnSpLocks/>
              <a:endCxn id="164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644A92B-0895-4811-96EE-084F470FAC88}"/>
                </a:ext>
              </a:extLst>
            </p:cNvPr>
            <p:cNvSpPr/>
            <p:nvPr/>
          </p:nvSpPr>
          <p:spPr>
            <a:xfrm>
              <a:off x="1196242" y="178805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F3AA5EE3-9A9A-487B-8C2D-244D25A2E300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B8F2984F-6CCF-49A4-A473-7A2BF98F5B76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1A722B5B-EA2E-4C0C-9C46-D431398E18B4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F5335E3A-F1BF-4D7E-9227-7BFDC1B63226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E7D79668-A48F-4EEA-B489-868274FF1DEA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089E0FBA-2488-4BEF-862F-272D00016949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8F594B0A-35A1-4EA3-A467-20DF8693E48D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584BA020-1C54-448D-BCA9-9AEAB30BF222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444B0B5-9C71-4E2B-A1F4-AC34BF4714F6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6AAAAE98-5AC0-4299-8858-8C85D2C2B4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0A2C097C-477D-4AC2-8747-20DFCE0D491C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8F63C36D-BA92-49F3-9A74-547DA6DA97AC}"/>
                </a:ext>
              </a:extLst>
            </p:cNvPr>
            <p:cNvCxnSpPr>
              <a:cxnSpLocks/>
              <a:stCxn id="164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D778A0E0-3C23-430B-9CC0-C87A00419655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180" name="Straight Arrow Connector 179">
              <a:extLst>
                <a:ext uri="{FF2B5EF4-FFF2-40B4-BE49-F238E27FC236}">
                  <a16:creationId xmlns:a16="http://schemas.microsoft.com/office/drawing/2014/main" id="{4841371E-0B01-4F9C-8897-323D4F1485C0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E38D3D28-3541-495D-B6A7-8E06B32A3103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0AD78397-1862-4A7C-9642-F8A5BD9821AE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48119B3D-67B3-4660-8FE4-A68148998165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B3444477-8457-49A3-B279-755A7DC167E3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85" name="Straight Arrow Connector 184">
              <a:extLst>
                <a:ext uri="{FF2B5EF4-FFF2-40B4-BE49-F238E27FC236}">
                  <a16:creationId xmlns:a16="http://schemas.microsoft.com/office/drawing/2014/main" id="{E018F14B-B676-41BF-BD27-135A8DBF10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4C12770B-DBA4-4017-A842-EDA8C30A896C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187" name="Straight Arrow Connector 186">
              <a:extLst>
                <a:ext uri="{FF2B5EF4-FFF2-40B4-BE49-F238E27FC236}">
                  <a16:creationId xmlns:a16="http://schemas.microsoft.com/office/drawing/2014/main" id="{275E6B58-C724-4532-B24C-715E05782341}"/>
                </a:ext>
              </a:extLst>
            </p:cNvPr>
            <p:cNvCxnSpPr>
              <a:cxnSpLocks/>
              <a:stCxn id="164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2BAD2342-CBBD-47A5-9D6D-FDC4B2DBA89C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189" name="Straight Arrow Connector 188">
              <a:extLst>
                <a:ext uri="{FF2B5EF4-FFF2-40B4-BE49-F238E27FC236}">
                  <a16:creationId xmlns:a16="http://schemas.microsoft.com/office/drawing/2014/main" id="{897CAE9B-AE85-468F-ACB6-8B310414F83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3CAEFD34-AAE9-4485-BDC7-9E5DBF22BB83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D421EDF9-A9BD-4BF0-8644-D48F43BBE203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9BDA9C66-1AC8-40D5-AAF2-891E6CE9B259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1C879C9C-F17D-4516-9A42-2B5C299A10C7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C356B23F-E412-4DEC-AAC5-47288B03CF0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D57F11F1-AA86-4303-91D9-AEB1F0C925C1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A9B63637-0E3A-4D4D-AF16-502FB05CF0F1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8BA0AD5E-29EB-4254-8633-B39AF456A5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F449587-108C-40A3-9BE2-CB9742054378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0C2D6E79-FF77-4218-A0CD-AD401247451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0" name="Straight Arrow Connector 199">
              <a:extLst>
                <a:ext uri="{FF2B5EF4-FFF2-40B4-BE49-F238E27FC236}">
                  <a16:creationId xmlns:a16="http://schemas.microsoft.com/office/drawing/2014/main" id="{444C4A69-E337-4A25-919E-24480E82758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1" name="Straight Arrow Connector 200">
              <a:extLst>
                <a:ext uri="{FF2B5EF4-FFF2-40B4-BE49-F238E27FC236}">
                  <a16:creationId xmlns:a16="http://schemas.microsoft.com/office/drawing/2014/main" id="{A331D523-2AC9-422A-896C-C469C6BCD5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2" name="Straight Arrow Connector 201">
              <a:extLst>
                <a:ext uri="{FF2B5EF4-FFF2-40B4-BE49-F238E27FC236}">
                  <a16:creationId xmlns:a16="http://schemas.microsoft.com/office/drawing/2014/main" id="{7F5CE263-D932-462A-BB7D-5C5D31994D10}"/>
                </a:ext>
              </a:extLst>
            </p:cNvPr>
            <p:cNvCxnSpPr>
              <a:cxnSpLocks/>
              <a:endCxn id="222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B8B6E6C2-BB54-4A30-B8F8-ABC4D403C0DC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204" name="Straight Arrow Connector 203">
              <a:extLst>
                <a:ext uri="{FF2B5EF4-FFF2-40B4-BE49-F238E27FC236}">
                  <a16:creationId xmlns:a16="http://schemas.microsoft.com/office/drawing/2014/main" id="{8F1A83DD-B300-4BBB-9AB7-530174DEB2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FBBCC970-4F63-424C-82B5-45D04D4A11CC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7F58B1D1-801F-46A9-8A68-73E916004635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2ECF7B77-6803-4EAC-B8A7-1190F432322C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6F8AB9F-87D9-4869-844C-51063C336B5E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209" name="Straight Arrow Connector 208">
              <a:extLst>
                <a:ext uri="{FF2B5EF4-FFF2-40B4-BE49-F238E27FC236}">
                  <a16:creationId xmlns:a16="http://schemas.microsoft.com/office/drawing/2014/main" id="{BBB096DE-39D1-44CE-B845-0757778952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42CF1B76-CFCC-4875-BBA8-FCFA53FB7E1A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01A97AE-E3D4-4765-8B16-FA96BB9D0596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212" name="Straight Arrow Connector 211">
              <a:extLst>
                <a:ext uri="{FF2B5EF4-FFF2-40B4-BE49-F238E27FC236}">
                  <a16:creationId xmlns:a16="http://schemas.microsoft.com/office/drawing/2014/main" id="{2EA766E2-C843-4DEC-9945-0A8ADCBE30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FDA25477-88EC-41DB-8466-71012E3AC0FF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L,8 </a:t>
              </a:r>
            </a:p>
          </p:txBody>
        </p:sp>
        <p:cxnSp>
          <p:nvCxnSpPr>
            <p:cNvPr id="214" name="Straight Arrow Connector 213">
              <a:extLst>
                <a:ext uri="{FF2B5EF4-FFF2-40B4-BE49-F238E27FC236}">
                  <a16:creationId xmlns:a16="http://schemas.microsoft.com/office/drawing/2014/main" id="{DFCC9FD9-A028-470B-A2CA-747A0A8DA4F3}"/>
                </a:ext>
              </a:extLst>
            </p:cNvPr>
            <p:cNvCxnSpPr>
              <a:cxnSpLocks/>
              <a:endCxn id="221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5" name="Straight Arrow Connector 214">
              <a:extLst>
                <a:ext uri="{FF2B5EF4-FFF2-40B4-BE49-F238E27FC236}">
                  <a16:creationId xmlns:a16="http://schemas.microsoft.com/office/drawing/2014/main" id="{97152E51-0BBC-4825-A196-4B324F609A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9EA39887-DEBA-4DF7-A9F4-27C522D6A10D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CC62910A-769B-4001-AF7D-B40419095ED6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05598225-56BC-4EC1-82FC-EA07DECF91A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A22B17B5-3D8A-4E7E-AEF9-FCB102EA856A}"/>
                </a:ext>
              </a:extLst>
            </p:cNvPr>
            <p:cNvSpPr/>
            <p:nvPr/>
          </p:nvSpPr>
          <p:spPr>
            <a:xfrm>
              <a:off x="6474418" y="4485646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2F5CA3AF-00EB-400D-B6DF-95322ECA028D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E83E65B6-1483-4D61-9458-89D9201B806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D77CC286-0EBC-4F0B-A8CA-0A974DDC06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CF9FD578-CCDC-489D-87AB-824E2699B89A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11682A61-2535-4A85-B9CA-56254BCD5C93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45711142-EC1D-428A-9001-C4B426AAA02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226" name="Rectangle 225">
            <a:extLst>
              <a:ext uri="{FF2B5EF4-FFF2-40B4-BE49-F238E27FC236}">
                <a16:creationId xmlns:a16="http://schemas.microsoft.com/office/drawing/2014/main" id="{5BBD16F4-B5D9-48D5-BA54-27BBD6BD5DB3}"/>
              </a:ext>
            </a:extLst>
          </p:cNvPr>
          <p:cNvSpPr/>
          <p:nvPr/>
        </p:nvSpPr>
        <p:spPr>
          <a:xfrm>
            <a:off x="8998962" y="3063610"/>
            <a:ext cx="2931641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 is controlled by parsing tables, not the grammar  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ABFB2370-F411-4424-AE50-64B6B8512A4E}"/>
              </a:ext>
            </a:extLst>
          </p:cNvPr>
          <p:cNvSpPr/>
          <p:nvPr/>
        </p:nvSpPr>
        <p:spPr>
          <a:xfrm>
            <a:off x="9009665" y="4068321"/>
            <a:ext cx="2931641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More specifically by tables + 3 parallel stacks  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B5DE61B-E72F-4D13-9045-80125B96B548}"/>
              </a:ext>
            </a:extLst>
          </p:cNvPr>
          <p:cNvSpPr/>
          <p:nvPr/>
        </p:nvSpPr>
        <p:spPr>
          <a:xfrm>
            <a:off x="9327616" y="5098963"/>
            <a:ext cx="2603465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The tables are built FROM the grammar</a:t>
            </a:r>
          </a:p>
        </p:txBody>
      </p:sp>
    </p:spTree>
    <p:extLst>
      <p:ext uri="{BB962C8B-B14F-4D97-AF65-F5344CB8AC3E}">
        <p14:creationId xmlns:p14="http://schemas.microsoft.com/office/powerpoint/2010/main" val="6545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226" grpId="0" animBg="1"/>
      <p:bldP spid="227" grpId="0" animBg="1"/>
      <p:bldP spid="2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EE8652-4207-46AA-9EC9-3A9085355725}"/>
              </a:ext>
            </a:extLst>
          </p:cNvPr>
          <p:cNvSpPr/>
          <p:nvPr/>
        </p:nvSpPr>
        <p:spPr>
          <a:xfrm>
            <a:off x="5335666" y="1845336"/>
            <a:ext cx="1901668" cy="1164564"/>
          </a:xfrm>
          <a:prstGeom prst="rect">
            <a:avLst/>
          </a:prstGeom>
          <a:solidFill>
            <a:srgbClr val="FFFF00"/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Compiler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C31E0B-9AE4-49A7-93D2-8F8D096E3D12}"/>
              </a:ext>
            </a:extLst>
          </p:cNvPr>
          <p:cNvSpPr/>
          <p:nvPr/>
        </p:nvSpPr>
        <p:spPr>
          <a:xfrm>
            <a:off x="5344293" y="1845336"/>
            <a:ext cx="1949698" cy="1104900"/>
          </a:xfrm>
          <a:prstGeom prst="rect">
            <a:avLst/>
          </a:prstGeom>
          <a:solidFill>
            <a:srgbClr val="FFFF00"/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Evaluator</a:t>
            </a:r>
            <a:br>
              <a:rPr lang="en-CA" sz="2000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(a translator)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C564D3-6FDB-466B-B52B-904607C8B735}"/>
              </a:ext>
            </a:extLst>
          </p:cNvPr>
          <p:cNvCxnSpPr>
            <a:cxnSpLocks/>
            <a:endCxn id="5" idx="1"/>
          </p:cNvCxnSpPr>
          <p:nvPr/>
        </p:nvCxnSpPr>
        <p:spPr bwMode="auto">
          <a:xfrm flipV="1">
            <a:off x="3886200" y="2427618"/>
            <a:ext cx="1449466" cy="10782"/>
          </a:xfrm>
          <a:prstGeom prst="straightConnector1">
            <a:avLst/>
          </a:prstGeom>
          <a:solidFill>
            <a:srgbClr val="C0C0C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45925AD-0834-404F-A839-343442ED0AFC}"/>
              </a:ext>
            </a:extLst>
          </p:cNvPr>
          <p:cNvCxnSpPr/>
          <p:nvPr/>
        </p:nvCxnSpPr>
        <p:spPr bwMode="auto">
          <a:xfrm>
            <a:off x="7237334" y="2457450"/>
            <a:ext cx="1449466" cy="19050"/>
          </a:xfrm>
          <a:prstGeom prst="straightConnector1">
            <a:avLst/>
          </a:prstGeom>
          <a:solidFill>
            <a:srgbClr val="C0C0C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676F652-A754-4A6F-8F00-9C5119219C5C}"/>
              </a:ext>
            </a:extLst>
          </p:cNvPr>
          <p:cNvSpPr/>
          <p:nvPr/>
        </p:nvSpPr>
        <p:spPr>
          <a:xfrm>
            <a:off x="2507306" y="3545892"/>
            <a:ext cx="7557721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Compiler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is a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translator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FF00FF"/>
                </a:solidFill>
                <a:latin typeface="Arial" pitchFamily="34" charset="0"/>
              </a:rPr>
              <a:t>from text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(written in a programming language) </a:t>
            </a:r>
            <a:r>
              <a:rPr lang="en-CA" sz="2000" b="1" dirty="0">
                <a:solidFill>
                  <a:srgbClr val="FF00FF"/>
                </a:solidFill>
                <a:latin typeface="Arial" pitchFamily="34" charset="0"/>
              </a:rPr>
              <a:t>to machine code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for a real machine or a virtual machine.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1D5105-E3BF-4059-ACC3-110E1E7FC821}"/>
              </a:ext>
            </a:extLst>
          </p:cNvPr>
          <p:cNvSpPr/>
          <p:nvPr/>
        </p:nvSpPr>
        <p:spPr>
          <a:xfrm>
            <a:off x="2514600" y="4995997"/>
            <a:ext cx="7550426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Translator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is a program that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transforms information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FF00FF"/>
                </a:solidFill>
                <a:latin typeface="Arial" pitchFamily="34" charset="0"/>
              </a:rPr>
              <a:t>from one form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to an equivalent but different </a:t>
            </a:r>
            <a:r>
              <a:rPr lang="en-CA" sz="2000" b="1" dirty="0">
                <a:solidFill>
                  <a:srgbClr val="FF00FF"/>
                </a:solidFill>
                <a:latin typeface="Arial" pitchFamily="34" charset="0"/>
              </a:rPr>
              <a:t>form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21E137-A7DC-4107-8712-A9FB2A935354}"/>
              </a:ext>
            </a:extLst>
          </p:cNvPr>
          <p:cNvSpPr/>
          <p:nvPr/>
        </p:nvSpPr>
        <p:spPr>
          <a:xfrm>
            <a:off x="4610934" y="6129588"/>
            <a:ext cx="4903907" cy="3416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Compiler is just a special kind of translator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1D9FF2-7B72-4741-9C1B-87620D1536BC}"/>
              </a:ext>
            </a:extLst>
          </p:cNvPr>
          <p:cNvSpPr/>
          <p:nvPr/>
        </p:nvSpPr>
        <p:spPr>
          <a:xfrm>
            <a:off x="4322211" y="1885950"/>
            <a:ext cx="575799" cy="3416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1+2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6496C1-7872-4145-A767-DFB008FBA245}"/>
              </a:ext>
            </a:extLst>
          </p:cNvPr>
          <p:cNvSpPr/>
          <p:nvPr/>
        </p:nvSpPr>
        <p:spPr>
          <a:xfrm>
            <a:off x="7641862" y="1373590"/>
            <a:ext cx="941283" cy="8402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Push 1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Push 2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Add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7ECC1A-0AC0-41B7-9CB0-DAC91ADCB651}"/>
              </a:ext>
            </a:extLst>
          </p:cNvPr>
          <p:cNvSpPr/>
          <p:nvPr/>
        </p:nvSpPr>
        <p:spPr>
          <a:xfrm>
            <a:off x="7965380" y="1885950"/>
            <a:ext cx="312906" cy="3416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149">
            <a:extLst>
              <a:ext uri="{FF2B5EF4-FFF2-40B4-BE49-F238E27FC236}">
                <a16:creationId xmlns:a16="http://schemas.microsoft.com/office/drawing/2014/main" id="{272BFF19-C006-4318-A77C-5946F1C2AF67}"/>
              </a:ext>
            </a:extLst>
          </p:cNvPr>
          <p:cNvSpPr/>
          <p:nvPr/>
        </p:nvSpPr>
        <p:spPr>
          <a:xfrm>
            <a:off x="4022090" y="1419243"/>
            <a:ext cx="37221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6DE491E-3C32-425A-9CFF-5B7CFC212624}"/>
              </a:ext>
            </a:extLst>
          </p:cNvPr>
          <p:cNvSpPr/>
          <p:nvPr/>
        </p:nvSpPr>
        <p:spPr>
          <a:xfrm>
            <a:off x="4779127" y="1419243"/>
            <a:ext cx="37221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A5C86CC-E1C2-4AC5-AF34-3CCD08967D84}"/>
              </a:ext>
            </a:extLst>
          </p:cNvPr>
          <p:cNvSpPr/>
          <p:nvPr/>
        </p:nvSpPr>
        <p:spPr>
          <a:xfrm>
            <a:off x="5564024" y="1419243"/>
            <a:ext cx="37221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66C7C9D-D748-4AA6-8F7B-900D60A533B9}"/>
              </a:ext>
            </a:extLst>
          </p:cNvPr>
          <p:cNvSpPr/>
          <p:nvPr/>
        </p:nvSpPr>
        <p:spPr>
          <a:xfrm>
            <a:off x="6329947" y="1419243"/>
            <a:ext cx="37221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4911727" y="2833062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1605642" y="942363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1605642" y="1480427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1605642" y="1986427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3220002" y="917843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3228818" y="1419243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3263283" y="1947932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4030105" y="91784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4038120" y="1419243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4072585" y="1947932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A704AD2-855B-444E-80D2-62E77C5A4845}"/>
              </a:ext>
            </a:extLst>
          </p:cNvPr>
          <p:cNvGrpSpPr/>
          <p:nvPr/>
        </p:nvGrpSpPr>
        <p:grpSpPr>
          <a:xfrm>
            <a:off x="6073333" y="2306095"/>
            <a:ext cx="814084" cy="409688"/>
            <a:chOff x="5076514" y="2339236"/>
            <a:chExt cx="814084" cy="409688"/>
          </a:xfrm>
        </p:grpSpPr>
        <p:pic>
          <p:nvPicPr>
            <p:cNvPr id="57" name="Picture 56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9960CDA0-1F61-43B0-A1EC-EDD3E81AF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14" y="2339237"/>
              <a:ext cx="160948" cy="409687"/>
            </a:xfrm>
            <a:prstGeom prst="rect">
              <a:avLst/>
            </a:prstGeom>
          </p:spPr>
        </p:pic>
        <p:pic>
          <p:nvPicPr>
            <p:cNvPr id="59" name="Picture 58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2FD03E19-8E83-470F-9A4A-A1C6A9CCE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9650" y="2339236"/>
              <a:ext cx="160948" cy="409687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4946896" y="288463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L,8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28B2402-FAB7-491F-8010-6AF4700DB85A}"/>
              </a:ext>
            </a:extLst>
          </p:cNvPr>
          <p:cNvSpPr/>
          <p:nvPr/>
        </p:nvSpPr>
        <p:spPr>
          <a:xfrm>
            <a:off x="237753" y="3003100"/>
            <a:ext cx="4385371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1. Lock step: If one stack is size n, there ALL size n.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0092ACD-52C3-4BBF-94AC-BAFA15D5A270}"/>
              </a:ext>
            </a:extLst>
          </p:cNvPr>
          <p:cNvSpPr/>
          <p:nvPr/>
        </p:nvSpPr>
        <p:spPr>
          <a:xfrm>
            <a:off x="237753" y="3845673"/>
            <a:ext cx="4385371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2. The token/state stacks form a path through the tables.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C173AD9-7223-4AFD-99EA-DFAB122C727A}"/>
              </a:ext>
            </a:extLst>
          </p:cNvPr>
          <p:cNvSpPr/>
          <p:nvPr/>
        </p:nvSpPr>
        <p:spPr>
          <a:xfrm>
            <a:off x="237753" y="4688246"/>
            <a:ext cx="4385371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3. The handle right end is always at the top of the stack; the left end can be further left.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6EBF280-94AE-4598-BDCB-7513D934D49D}"/>
              </a:ext>
            </a:extLst>
          </p:cNvPr>
          <p:cNvSpPr/>
          <p:nvPr/>
        </p:nvSpPr>
        <p:spPr>
          <a:xfrm>
            <a:off x="4787142" y="91784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F5328F3-1BE7-439F-8603-FF826046EFA5}"/>
              </a:ext>
            </a:extLst>
          </p:cNvPr>
          <p:cNvSpPr/>
          <p:nvPr/>
        </p:nvSpPr>
        <p:spPr>
          <a:xfrm>
            <a:off x="4795157" y="1419243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3B3467B-47FB-47AC-B6D8-1A8B8E578726}"/>
              </a:ext>
            </a:extLst>
          </p:cNvPr>
          <p:cNvSpPr/>
          <p:nvPr/>
        </p:nvSpPr>
        <p:spPr>
          <a:xfrm>
            <a:off x="4829622" y="1947932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9E00BA0-3300-4B96-8406-FECF44887A59}"/>
              </a:ext>
            </a:extLst>
          </p:cNvPr>
          <p:cNvSpPr/>
          <p:nvPr/>
        </p:nvSpPr>
        <p:spPr>
          <a:xfrm>
            <a:off x="5503853" y="917843"/>
            <a:ext cx="45159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 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E8742C-A388-40D1-8086-02A7295683A5}"/>
              </a:ext>
            </a:extLst>
          </p:cNvPr>
          <p:cNvSpPr/>
          <p:nvPr/>
        </p:nvSpPr>
        <p:spPr>
          <a:xfrm>
            <a:off x="5551558" y="1419243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5181C6A-97A6-47D7-9940-F09996C16970}"/>
              </a:ext>
            </a:extLst>
          </p:cNvPr>
          <p:cNvSpPr/>
          <p:nvPr/>
        </p:nvSpPr>
        <p:spPr>
          <a:xfrm>
            <a:off x="5586023" y="1947932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013A042-30F9-489D-B842-3DE5E677A55B}"/>
              </a:ext>
            </a:extLst>
          </p:cNvPr>
          <p:cNvSpPr/>
          <p:nvPr/>
        </p:nvSpPr>
        <p:spPr>
          <a:xfrm>
            <a:off x="6273711" y="917843"/>
            <a:ext cx="354584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2B949A73-5C33-41A7-A92A-ADF064F6DF9A}"/>
              </a:ext>
            </a:extLst>
          </p:cNvPr>
          <p:cNvSpPr/>
          <p:nvPr/>
        </p:nvSpPr>
        <p:spPr>
          <a:xfrm>
            <a:off x="6272909" y="1419243"/>
            <a:ext cx="510717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238359D-1FE7-4656-889A-C063BBD36349}"/>
              </a:ext>
            </a:extLst>
          </p:cNvPr>
          <p:cNvSpPr/>
          <p:nvPr/>
        </p:nvSpPr>
        <p:spPr>
          <a:xfrm>
            <a:off x="6307374" y="1947932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7EE956-A0E7-418F-AB40-11613EE4ED1B}"/>
              </a:ext>
            </a:extLst>
          </p:cNvPr>
          <p:cNvGrpSpPr/>
          <p:nvPr/>
        </p:nvGrpSpPr>
        <p:grpSpPr>
          <a:xfrm>
            <a:off x="6153807" y="1706982"/>
            <a:ext cx="5856141" cy="599114"/>
            <a:chOff x="6120535" y="1673019"/>
            <a:chExt cx="5856141" cy="599114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927165E-F36B-4644-A201-A2AF803E36AB}"/>
                </a:ext>
              </a:extLst>
            </p:cNvPr>
            <p:cNvCxnSpPr>
              <a:cxnSpLocks/>
              <a:stCxn id="136" idx="1"/>
            </p:cNvCxnSpPr>
            <p:nvPr/>
          </p:nvCxnSpPr>
          <p:spPr bwMode="auto">
            <a:xfrm flipH="1">
              <a:off x="6961456" y="1829985"/>
              <a:ext cx="412678" cy="40291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8FD5943-B844-4899-A55C-5286C2D4F438}"/>
                </a:ext>
              </a:extLst>
            </p:cNvPr>
            <p:cNvCxnSpPr>
              <a:cxnSpLocks/>
              <a:stCxn id="136" idx="1"/>
              <a:endCxn id="57" idx="0"/>
            </p:cNvCxnSpPr>
            <p:nvPr/>
          </p:nvCxnSpPr>
          <p:spPr bwMode="auto">
            <a:xfrm flipH="1">
              <a:off x="6120535" y="1829985"/>
              <a:ext cx="1253599" cy="44214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2E7C3B7C-4D00-4A41-B577-11428C0278CB}"/>
                </a:ext>
              </a:extLst>
            </p:cNvPr>
            <p:cNvSpPr/>
            <p:nvPr/>
          </p:nvSpPr>
          <p:spPr>
            <a:xfrm>
              <a:off x="7374134" y="1673019"/>
              <a:ext cx="4602542" cy="313932"/>
            </a:xfrm>
            <a:prstGeom prst="rect">
              <a:avLst/>
            </a:prstGeom>
            <a:solidFill>
              <a:srgbClr val="00FF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Note: notation for left and right end of handle</a:t>
              </a: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1756A44-CA3D-438C-89BF-8BBBE120FA1C}"/>
              </a:ext>
            </a:extLst>
          </p:cNvPr>
          <p:cNvSpPr/>
          <p:nvPr/>
        </p:nvSpPr>
        <p:spPr>
          <a:xfrm>
            <a:off x="237753" y="5807819"/>
            <a:ext cx="4385371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4. The states in the stack are ALMOST always readahead states.</a:t>
            </a:r>
          </a:p>
        </p:txBody>
      </p:sp>
      <p:sp>
        <p:nvSpPr>
          <p:cNvPr id="148" name="Title 1">
            <a:extLst>
              <a:ext uri="{FF2B5EF4-FFF2-40B4-BE49-F238E27FC236}">
                <a16:creationId xmlns:a16="http://schemas.microsoft.com/office/drawing/2014/main" id="{D1238B1D-EB3F-41AB-A83B-D6A53DD1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126089"/>
            <a:ext cx="11607800" cy="517971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ct val="40000"/>
              </a:spcBef>
              <a:defRPr/>
            </a:pPr>
            <a:r>
              <a:rPr lang="en-CA" kern="1200" dirty="0">
                <a:solidFill>
                  <a:srgbClr val="000000"/>
                </a:solidFill>
                <a:latin typeface="Arial" pitchFamily="34" charset="0"/>
              </a:rPr>
              <a:t>The 3 parsing stacks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70BECCE-0D32-4C6D-8265-17EB0328B404}"/>
              </a:ext>
            </a:extLst>
          </p:cNvPr>
          <p:cNvSpPr/>
          <p:nvPr/>
        </p:nvSpPr>
        <p:spPr bwMode="auto">
          <a:xfrm>
            <a:off x="3026526" y="762513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76A31F5B-5EE4-42D3-8339-DC1BE378BEA3}"/>
              </a:ext>
            </a:extLst>
          </p:cNvPr>
          <p:cNvSpPr/>
          <p:nvPr/>
        </p:nvSpPr>
        <p:spPr bwMode="auto">
          <a:xfrm>
            <a:off x="3783075" y="767952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FE987D04-2663-4A79-B735-9E55D55F8E49}"/>
              </a:ext>
            </a:extLst>
          </p:cNvPr>
          <p:cNvSpPr/>
          <p:nvPr/>
        </p:nvSpPr>
        <p:spPr bwMode="auto">
          <a:xfrm>
            <a:off x="4485202" y="767952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ACE4A3F0-FA58-4E5E-819B-74097BA5BABE}"/>
              </a:ext>
            </a:extLst>
          </p:cNvPr>
          <p:cNvSpPr/>
          <p:nvPr/>
        </p:nvSpPr>
        <p:spPr bwMode="auto">
          <a:xfrm>
            <a:off x="5138364" y="767952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33CF4CC6-8F65-44C1-A2CF-900CCB38C0F1}"/>
              </a:ext>
            </a:extLst>
          </p:cNvPr>
          <p:cNvCxnSpPr>
            <a:cxnSpLocks/>
          </p:cNvCxnSpPr>
          <p:nvPr/>
        </p:nvCxnSpPr>
        <p:spPr bwMode="auto">
          <a:xfrm>
            <a:off x="3806546" y="-772373"/>
            <a:ext cx="4297810" cy="0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9708173-14E5-4604-B1DC-E4E67A936D47}"/>
              </a:ext>
            </a:extLst>
          </p:cNvPr>
          <p:cNvGrpSpPr/>
          <p:nvPr/>
        </p:nvGrpSpPr>
        <p:grpSpPr>
          <a:xfrm>
            <a:off x="2784903" y="672104"/>
            <a:ext cx="4297810" cy="1908437"/>
            <a:chOff x="2784903" y="672104"/>
            <a:chExt cx="4297810" cy="190843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D4E8AAC-85EC-46C8-BBD7-97540519E683}"/>
                </a:ext>
              </a:extLst>
            </p:cNvPr>
            <p:cNvCxnSpPr/>
            <p:nvPr/>
          </p:nvCxnSpPr>
          <p:spPr bwMode="auto">
            <a:xfrm>
              <a:off x="3026526" y="672104"/>
              <a:ext cx="0" cy="1908437"/>
            </a:xfrm>
            <a:prstGeom prst="line">
              <a:avLst/>
            </a:prstGeom>
            <a:solidFill>
              <a:srgbClr val="C0C0C0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1621D58A-0AE0-42E3-BF2F-A0D1E2349BF7}"/>
                </a:ext>
              </a:extLst>
            </p:cNvPr>
            <p:cNvCxnSpPr/>
            <p:nvPr/>
          </p:nvCxnSpPr>
          <p:spPr bwMode="auto">
            <a:xfrm>
              <a:off x="3783075" y="672104"/>
              <a:ext cx="0" cy="1908437"/>
            </a:xfrm>
            <a:prstGeom prst="line">
              <a:avLst/>
            </a:prstGeom>
            <a:solidFill>
              <a:srgbClr val="C0C0C0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24789183-F0F4-403C-A039-8E607D076835}"/>
                </a:ext>
              </a:extLst>
            </p:cNvPr>
            <p:cNvCxnSpPr/>
            <p:nvPr/>
          </p:nvCxnSpPr>
          <p:spPr bwMode="auto">
            <a:xfrm>
              <a:off x="4585321" y="672104"/>
              <a:ext cx="0" cy="1908437"/>
            </a:xfrm>
            <a:prstGeom prst="line">
              <a:avLst/>
            </a:prstGeom>
            <a:solidFill>
              <a:srgbClr val="C0C0C0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79E87184-1CCF-4807-90B1-6A47A051CE4F}"/>
                </a:ext>
              </a:extLst>
            </p:cNvPr>
            <p:cNvCxnSpPr/>
            <p:nvPr/>
          </p:nvCxnSpPr>
          <p:spPr bwMode="auto">
            <a:xfrm>
              <a:off x="5352434" y="672104"/>
              <a:ext cx="0" cy="1908437"/>
            </a:xfrm>
            <a:prstGeom prst="line">
              <a:avLst/>
            </a:prstGeom>
            <a:solidFill>
              <a:srgbClr val="C0C0C0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BD0FFEEC-A67C-40F5-A084-23F39B46D4F2}"/>
                </a:ext>
              </a:extLst>
            </p:cNvPr>
            <p:cNvCxnSpPr/>
            <p:nvPr/>
          </p:nvCxnSpPr>
          <p:spPr bwMode="auto">
            <a:xfrm>
              <a:off x="6073333" y="672104"/>
              <a:ext cx="0" cy="1908437"/>
            </a:xfrm>
            <a:prstGeom prst="line">
              <a:avLst/>
            </a:prstGeom>
            <a:solidFill>
              <a:srgbClr val="C0C0C0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CBCE6D23-3773-4DA0-88FF-2F029F95ED73}"/>
                </a:ext>
              </a:extLst>
            </p:cNvPr>
            <p:cNvCxnSpPr/>
            <p:nvPr/>
          </p:nvCxnSpPr>
          <p:spPr bwMode="auto">
            <a:xfrm>
              <a:off x="6833286" y="672104"/>
              <a:ext cx="0" cy="1908437"/>
            </a:xfrm>
            <a:prstGeom prst="line">
              <a:avLst/>
            </a:prstGeom>
            <a:solidFill>
              <a:srgbClr val="C0C0C0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E1256987-B210-4F70-8FA3-128D0706C0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84903" y="1367095"/>
              <a:ext cx="4297810" cy="0"/>
            </a:xfrm>
            <a:prstGeom prst="line">
              <a:avLst/>
            </a:prstGeom>
            <a:solidFill>
              <a:srgbClr val="C0C0C0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FDC74C4-374A-4FBB-A054-C6D7C7B2C01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84903" y="1905159"/>
              <a:ext cx="4297810" cy="0"/>
            </a:xfrm>
            <a:prstGeom prst="line">
              <a:avLst/>
            </a:prstGeom>
            <a:solidFill>
              <a:srgbClr val="C0C0C0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3AB960-E070-420E-B588-C12322366D83}"/>
              </a:ext>
            </a:extLst>
          </p:cNvPr>
          <p:cNvGrpSpPr/>
          <p:nvPr/>
        </p:nvGrpSpPr>
        <p:grpSpPr>
          <a:xfrm>
            <a:off x="4776363" y="3649431"/>
            <a:ext cx="1538827" cy="2004502"/>
            <a:chOff x="4777014" y="3649431"/>
            <a:chExt cx="1538827" cy="200450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07B768B-CAA9-4FD2-9155-F48502F12B66}"/>
                </a:ext>
              </a:extLst>
            </p:cNvPr>
            <p:cNvCxnSpPr/>
            <p:nvPr/>
          </p:nvCxnSpPr>
          <p:spPr bwMode="auto">
            <a:xfrm flipV="1">
              <a:off x="4779127" y="3649431"/>
              <a:ext cx="724726" cy="2004502"/>
            </a:xfrm>
            <a:prstGeom prst="line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A6B00339-D943-4CFB-80CD-E1AFEDB7CE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41435" y="4756256"/>
              <a:ext cx="1078806" cy="851358"/>
            </a:xfrm>
            <a:prstGeom prst="line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83B810B5-9CDF-4F1A-8147-E608ECFAAEA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777014" y="5091226"/>
              <a:ext cx="1538827" cy="562707"/>
            </a:xfrm>
            <a:prstGeom prst="line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76746C6-49BC-4570-811B-6B2F62FEC1A4}"/>
              </a:ext>
            </a:extLst>
          </p:cNvPr>
          <p:cNvGrpSpPr/>
          <p:nvPr/>
        </p:nvGrpSpPr>
        <p:grpSpPr>
          <a:xfrm>
            <a:off x="5545776" y="5149223"/>
            <a:ext cx="2007164" cy="1360314"/>
            <a:chOff x="4686476" y="3649431"/>
            <a:chExt cx="2007164" cy="1360314"/>
          </a:xfrm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10AA098-18DA-4C08-8AC9-B310412A8C7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722861" y="3649431"/>
              <a:ext cx="780992" cy="1319052"/>
            </a:xfrm>
            <a:prstGeom prst="line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DFEBB36D-079E-4252-8985-D831B1DC211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86476" y="4249030"/>
              <a:ext cx="1156389" cy="760715"/>
            </a:xfrm>
            <a:prstGeom prst="line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8BCFA1E1-41B4-4210-BFF6-DE810CC8E1C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739232" y="4061738"/>
              <a:ext cx="1954408" cy="935421"/>
            </a:xfrm>
            <a:prstGeom prst="line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825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2" presetClass="entr" presetSubtype="8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29" grpId="0" animBg="1"/>
      <p:bldP spid="130" grpId="0" animBg="1"/>
      <p:bldP spid="131" grpId="0" animBg="1"/>
      <p:bldP spid="133" grpId="0" animBg="1"/>
      <p:bldP spid="138" grpId="0" animBg="1"/>
      <p:bldP spid="145" grpId="0" animBg="1"/>
      <p:bldP spid="147" grpId="0" animBg="1"/>
      <p:bldP spid="32" grpId="0" animBg="1"/>
      <p:bldP spid="32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94377B4E-9DB5-4D0F-BE82-D8AD46A342F1}"/>
              </a:ext>
            </a:extLst>
          </p:cNvPr>
          <p:cNvSpPr/>
          <p:nvPr/>
        </p:nvSpPr>
        <p:spPr>
          <a:xfrm>
            <a:off x="2655366" y="3094759"/>
            <a:ext cx="6894836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  <a:r>
              <a:rPr kumimoji="0" lang="en-CA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ssuming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there's a transition that matches the current table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5BC510-3F1B-4E07-836A-DB82E614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Parsing in Slightly More Detail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D90415-1F8F-4A8C-BB1B-6780B4224DFD}"/>
              </a:ext>
            </a:extLst>
          </p:cNvPr>
          <p:cNvSpPr/>
          <p:nvPr/>
        </p:nvSpPr>
        <p:spPr>
          <a:xfrm>
            <a:off x="2452626" y="2256253"/>
            <a:ext cx="3687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Find the right end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of a handle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BB9A97-6392-47E3-937C-F81E8D65A9D6}"/>
              </a:ext>
            </a:extLst>
          </p:cNvPr>
          <p:cNvSpPr/>
          <p:nvPr/>
        </p:nvSpPr>
        <p:spPr>
          <a:xfrm>
            <a:off x="658364" y="1119848"/>
            <a:ext cx="5827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Uses 3 parallel stacks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Tables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D2F66A-BB31-4894-A405-5A2EFA2F4BC3}"/>
              </a:ext>
            </a:extLst>
          </p:cNvPr>
          <p:cNvSpPr/>
          <p:nvPr/>
        </p:nvSpPr>
        <p:spPr>
          <a:xfrm>
            <a:off x="658364" y="1817911"/>
            <a:ext cx="497213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Works in 3 broad phases REPEATEDLY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D1CF4B-3D5C-444D-B536-DA3089A23537}"/>
              </a:ext>
            </a:extLst>
          </p:cNvPr>
          <p:cNvSpPr/>
          <p:nvPr/>
        </p:nvSpPr>
        <p:spPr>
          <a:xfrm>
            <a:off x="2452626" y="3935976"/>
            <a:ext cx="3501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Find the left end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a handle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9E67D-E0AE-4DCF-861B-B51F1F63AF15}"/>
              </a:ext>
            </a:extLst>
          </p:cNvPr>
          <p:cNvSpPr/>
          <p:nvPr/>
        </p:nvSpPr>
        <p:spPr>
          <a:xfrm>
            <a:off x="7121000" y="4305308"/>
            <a:ext cx="4721164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read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 move further left,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look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  don't 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96BA1E-AA2E-458D-9280-1684E74EC59E}"/>
              </a:ext>
            </a:extLst>
          </p:cNvPr>
          <p:cNvSpPr/>
          <p:nvPr/>
        </p:nvSpPr>
        <p:spPr>
          <a:xfrm>
            <a:off x="1147487" y="2646109"/>
            <a:ext cx="2534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Considers the input.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4880E6-5D14-44DD-9259-F3214444D342}"/>
              </a:ext>
            </a:extLst>
          </p:cNvPr>
          <p:cNvSpPr/>
          <p:nvPr/>
        </p:nvSpPr>
        <p:spPr>
          <a:xfrm>
            <a:off x="2452626" y="5270895"/>
            <a:ext cx="785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Replaces everything between left and right by 3 parallel entries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2FEE25-5C09-40AF-A657-453A16228795}"/>
              </a:ext>
            </a:extLst>
          </p:cNvPr>
          <p:cNvSpPr/>
          <p:nvPr/>
        </p:nvSpPr>
        <p:spPr>
          <a:xfrm>
            <a:off x="1003857" y="2271779"/>
            <a:ext cx="1410964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readahead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A938D0-2069-4302-AF0C-400A865E0184}"/>
              </a:ext>
            </a:extLst>
          </p:cNvPr>
          <p:cNvSpPr/>
          <p:nvPr/>
        </p:nvSpPr>
        <p:spPr>
          <a:xfrm>
            <a:off x="1003857" y="3923552"/>
            <a:ext cx="1239442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readback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2315FA-6CD9-441B-8931-2C191D28F682}"/>
              </a:ext>
            </a:extLst>
          </p:cNvPr>
          <p:cNvSpPr/>
          <p:nvPr/>
        </p:nvSpPr>
        <p:spPr>
          <a:xfrm>
            <a:off x="1039123" y="5224496"/>
            <a:ext cx="968535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reduce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C4FB2A3-FACF-4025-A910-F85CAB70397E}"/>
              </a:ext>
            </a:extLst>
          </p:cNvPr>
          <p:cNvSpPr/>
          <p:nvPr/>
        </p:nvSpPr>
        <p:spPr>
          <a:xfrm>
            <a:off x="6465690" y="6226200"/>
            <a:ext cx="2093843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semantic actions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9EA322-5F8C-4CF8-AD2C-EF0E6FFF704C}"/>
              </a:ext>
            </a:extLst>
          </p:cNvPr>
          <p:cNvSpPr/>
          <p:nvPr/>
        </p:nvSpPr>
        <p:spPr>
          <a:xfrm>
            <a:off x="523599" y="6226200"/>
            <a:ext cx="576311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Interspersed in between are special </a:t>
            </a:r>
            <a:r>
              <a:rPr kumimoji="0" lang="en-CA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activitites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4641E61-6912-4FF6-BDE1-6287BFA27A37}"/>
              </a:ext>
            </a:extLst>
          </p:cNvPr>
          <p:cNvSpPr/>
          <p:nvPr/>
        </p:nvSpPr>
        <p:spPr>
          <a:xfrm>
            <a:off x="1115564" y="4287886"/>
            <a:ext cx="257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Considers the stack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664841-3339-44AA-A411-3ED4F62A3BA5}"/>
              </a:ext>
            </a:extLst>
          </p:cNvPr>
          <p:cNvSpPr/>
          <p:nvPr/>
        </p:nvSpPr>
        <p:spPr>
          <a:xfrm>
            <a:off x="3769856" y="2629641"/>
            <a:ext cx="5434501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read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 move input to the stack,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look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  don't 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9F394F3-7C78-4D66-ABCC-02654AD92CC3}"/>
              </a:ext>
            </a:extLst>
          </p:cNvPr>
          <p:cNvSpPr/>
          <p:nvPr/>
        </p:nvSpPr>
        <p:spPr>
          <a:xfrm>
            <a:off x="3401565" y="4292884"/>
            <a:ext cx="348204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 the left of      initially set to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BAB8D39-5F15-440C-AA75-0244DA6245FB}"/>
              </a:ext>
            </a:extLst>
          </p:cNvPr>
          <p:cNvGrpSpPr/>
          <p:nvPr/>
        </p:nvGrpSpPr>
        <p:grpSpPr>
          <a:xfrm>
            <a:off x="5717825" y="1505332"/>
            <a:ext cx="4181488" cy="803522"/>
            <a:chOff x="5717825" y="1619635"/>
            <a:chExt cx="4181488" cy="803522"/>
          </a:xfrm>
        </p:grpSpPr>
        <p:pic>
          <p:nvPicPr>
            <p:cNvPr id="36" name="Picture 35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6EAC9523-4D55-41B6-9280-452992CC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365" y="1619635"/>
              <a:ext cx="160948" cy="409687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5B12B9-06BC-4CD8-9810-EF675976F2B2}"/>
                </a:ext>
              </a:extLst>
            </p:cNvPr>
            <p:cNvSpPr/>
            <p:nvPr/>
          </p:nvSpPr>
          <p:spPr>
            <a:xfrm>
              <a:off x="5717825" y="2053825"/>
              <a:ext cx="4003019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right end of handle indicated with 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A6C9280-CCB0-4E64-820A-BC836BC520AC}"/>
                </a:ext>
              </a:extLst>
            </p:cNvPr>
            <p:cNvSpPr/>
            <p:nvPr/>
          </p:nvSpPr>
          <p:spPr>
            <a:xfrm>
              <a:off x="5717825" y="1698086"/>
              <a:ext cx="3845925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left end of handle indicated with </a:t>
              </a:r>
            </a:p>
          </p:txBody>
        </p:sp>
        <p:pic>
          <p:nvPicPr>
            <p:cNvPr id="34" name="Picture 33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EF66BF85-FC6D-4138-9106-472D21D60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21920" y="1990329"/>
              <a:ext cx="160948" cy="409687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71A4C8C-217D-4E2B-9394-AEA915D0BF16}"/>
              </a:ext>
            </a:extLst>
          </p:cNvPr>
          <p:cNvGrpSpPr/>
          <p:nvPr/>
        </p:nvGrpSpPr>
        <p:grpSpPr>
          <a:xfrm>
            <a:off x="3935686" y="2939492"/>
            <a:ext cx="242575" cy="409688"/>
            <a:chOff x="5076514" y="2339236"/>
            <a:chExt cx="242575" cy="409688"/>
          </a:xfrm>
        </p:grpSpPr>
        <p:pic>
          <p:nvPicPr>
            <p:cNvPr id="39" name="Picture 38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462D32B-302D-4665-9A5E-187B70CC1E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14" y="2339237"/>
              <a:ext cx="160948" cy="409687"/>
            </a:xfrm>
            <a:prstGeom prst="rect">
              <a:avLst/>
            </a:prstGeom>
          </p:spPr>
        </p:pic>
        <p:pic>
          <p:nvPicPr>
            <p:cNvPr id="40" name="Picture 39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DF325104-6A78-4D12-AE3C-D2DD173D4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8141" y="2339236"/>
              <a:ext cx="160948" cy="409687"/>
            </a:xfrm>
            <a:prstGeom prst="rect">
              <a:avLst/>
            </a:prstGeom>
          </p:spPr>
        </p:pic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9398172C-8929-4E72-BF4C-A2595F707EFA}"/>
              </a:ext>
            </a:extLst>
          </p:cNvPr>
          <p:cNvSpPr/>
          <p:nvPr/>
        </p:nvSpPr>
        <p:spPr>
          <a:xfrm>
            <a:off x="1157242" y="3061714"/>
            <a:ext cx="6042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Always moves BOTH            to the right of the stack</a:t>
            </a:r>
          </a:p>
        </p:txBody>
      </p:sp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B5A6C29E-CF9F-40C8-8128-64CC9D1B15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972" y="4199960"/>
            <a:ext cx="160948" cy="409687"/>
          </a:xfrm>
          <a:prstGeom prst="rect">
            <a:avLst/>
          </a:prstGeom>
        </p:spPr>
      </p:pic>
      <p:pic>
        <p:nvPicPr>
          <p:cNvPr id="46" name="Picture 45" descr="A picture containing clock, table&#10;&#10;Description automatically generated">
            <a:extLst>
              <a:ext uri="{FF2B5EF4-FFF2-40B4-BE49-F238E27FC236}">
                <a16:creationId xmlns:a16="http://schemas.microsoft.com/office/drawing/2014/main" id="{AB1B593D-FAC8-4C54-8017-564071A36E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322" y="4228021"/>
            <a:ext cx="160948" cy="409687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F0B3157F-36A5-44C9-A6A4-5D2EE1AA6994}"/>
              </a:ext>
            </a:extLst>
          </p:cNvPr>
          <p:cNvSpPr/>
          <p:nvPr/>
        </p:nvSpPr>
        <p:spPr>
          <a:xfrm>
            <a:off x="2666348" y="4716897"/>
            <a:ext cx="6894836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  <a:r>
              <a:rPr kumimoji="0" lang="en-CA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ssuming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there's a transition that matches the current table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360E1BB-8571-4D07-A733-AEEDE25A00AA}"/>
              </a:ext>
            </a:extLst>
          </p:cNvPr>
          <p:cNvSpPr/>
          <p:nvPr/>
        </p:nvSpPr>
        <p:spPr>
          <a:xfrm>
            <a:off x="6481105" y="1119848"/>
            <a:ext cx="3424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Starts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with the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initial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table.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941F659-D33B-4D80-A942-7D5AEFF906C7}"/>
              </a:ext>
            </a:extLst>
          </p:cNvPr>
          <p:cNvSpPr/>
          <p:nvPr/>
        </p:nvSpPr>
        <p:spPr>
          <a:xfrm>
            <a:off x="1147487" y="3483782"/>
            <a:ext cx="3932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Proceeds to the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successor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table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1C17DD-BD75-4A20-8250-2238F41B27E5}"/>
              </a:ext>
            </a:extLst>
          </p:cNvPr>
          <p:cNvSpPr/>
          <p:nvPr/>
        </p:nvSpPr>
        <p:spPr>
          <a:xfrm>
            <a:off x="1147486" y="4779390"/>
            <a:ext cx="3945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Proceeds to the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successor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table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4D3D33A-3CA1-4FDB-BDA5-8AC71B202F44}"/>
              </a:ext>
            </a:extLst>
          </p:cNvPr>
          <p:cNvSpPr/>
          <p:nvPr/>
        </p:nvSpPr>
        <p:spPr>
          <a:xfrm>
            <a:off x="1157242" y="5744977"/>
            <a:ext cx="7571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Proceeds to the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successor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table (use the path property to find it)</a:t>
            </a:r>
          </a:p>
        </p:txBody>
      </p:sp>
    </p:spTree>
    <p:extLst>
      <p:ext uri="{BB962C8B-B14F-4D97-AF65-F5344CB8AC3E}">
        <p14:creationId xmlns:p14="http://schemas.microsoft.com/office/powerpoint/2010/main" val="368422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" grpId="0"/>
      <p:bldP spid="6" grpId="0"/>
      <p:bldP spid="7" grpId="0" animBg="1"/>
      <p:bldP spid="8" grpId="0"/>
      <p:bldP spid="9" grpId="0" animBg="1"/>
      <p:bldP spid="14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6" grpId="0"/>
      <p:bldP spid="27" grpId="0" animBg="1"/>
      <p:bldP spid="30" grpId="0"/>
      <p:bldP spid="44" grpId="0"/>
      <p:bldP spid="48" grpId="0" animBg="1"/>
      <p:bldP spid="48" grpId="1" animBg="1"/>
      <p:bldP spid="49" grpId="0"/>
      <p:bldP spid="50" grpId="0"/>
      <p:bldP spid="51" grpId="0"/>
      <p:bldP spid="5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CF3AE5F3-ADC2-479F-A3F0-7F88D643CA1B}"/>
              </a:ext>
            </a:extLst>
          </p:cNvPr>
          <p:cNvSpPr/>
          <p:nvPr/>
        </p:nvSpPr>
        <p:spPr>
          <a:xfrm>
            <a:off x="9674229" y="2866526"/>
            <a:ext cx="2131328" cy="7571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Portion we'll work with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EF08791-E7AF-4B4F-815B-F7B79983D84B}"/>
              </a:ext>
            </a:extLst>
          </p:cNvPr>
          <p:cNvSpPr/>
          <p:nvPr/>
        </p:nvSpPr>
        <p:spPr>
          <a:xfrm>
            <a:off x="9674229" y="2866526"/>
            <a:ext cx="2131328" cy="7571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Current state in PURPLE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67150" y="2844132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CA43EE8-F5C6-47BC-9F09-F30BCF15EC20}"/>
              </a:ext>
            </a:extLst>
          </p:cNvPr>
          <p:cNvGrpSpPr/>
          <p:nvPr/>
        </p:nvGrpSpPr>
        <p:grpSpPr>
          <a:xfrm>
            <a:off x="2907112" y="2853861"/>
            <a:ext cx="1409278" cy="2385068"/>
            <a:chOff x="3817427" y="4390811"/>
            <a:chExt cx="1409278" cy="2385068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43C2791B-41C9-4DDB-9878-E171C694EC96}"/>
                </a:ext>
              </a:extLst>
            </p:cNvPr>
            <p:cNvSpPr/>
            <p:nvPr/>
          </p:nvSpPr>
          <p:spPr bwMode="auto">
            <a:xfrm>
              <a:off x="3817427" y="4390811"/>
              <a:ext cx="676354" cy="8309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2CBF79A-EF86-4614-A237-8AE880254009}"/>
                </a:ext>
              </a:extLst>
            </p:cNvPr>
            <p:cNvSpPr/>
            <p:nvPr/>
          </p:nvSpPr>
          <p:spPr bwMode="auto">
            <a:xfrm>
              <a:off x="3967754" y="4987577"/>
              <a:ext cx="351068" cy="100885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0BFF6580-9B11-4BDE-BBEE-0D805CDCBB26}"/>
                </a:ext>
              </a:extLst>
            </p:cNvPr>
            <p:cNvSpPr/>
            <p:nvPr/>
          </p:nvSpPr>
          <p:spPr bwMode="auto">
            <a:xfrm>
              <a:off x="3921227" y="5895997"/>
              <a:ext cx="1305478" cy="8798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8FD33C1-0BA5-414E-AC88-AD754D7E9011}"/>
              </a:ext>
            </a:extLst>
          </p:cNvPr>
          <p:cNvSpPr/>
          <p:nvPr/>
        </p:nvSpPr>
        <p:spPr bwMode="auto">
          <a:xfrm>
            <a:off x="2953335" y="2884012"/>
            <a:ext cx="572669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E501672-7A22-45C9-B215-2C39E8D64F84}"/>
              </a:ext>
            </a:extLst>
          </p:cNvPr>
          <p:cNvSpPr/>
          <p:nvPr/>
        </p:nvSpPr>
        <p:spPr bwMode="auto">
          <a:xfrm>
            <a:off x="3844403" y="4359551"/>
            <a:ext cx="474329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263261" y="551014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263261" y="1052256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263261" y="1577593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8993794" y="29127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84F305-EEF4-48B9-89F6-8C1B97994237}"/>
              </a:ext>
            </a:extLst>
          </p:cNvPr>
          <p:cNvSpPr/>
          <p:nvPr/>
        </p:nvSpPr>
        <p:spPr>
          <a:xfrm>
            <a:off x="8176519" y="54153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EC585F-66CC-40E5-B105-2C8F3F95249A}"/>
              </a:ext>
            </a:extLst>
          </p:cNvPr>
          <p:cNvSpPr/>
          <p:nvPr/>
        </p:nvSpPr>
        <p:spPr>
          <a:xfrm>
            <a:off x="8593171" y="541531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3FFAD6-E75A-484C-A19C-D20E8B3677E9}"/>
              </a:ext>
            </a:extLst>
          </p:cNvPr>
          <p:cNvSpPr/>
          <p:nvPr/>
        </p:nvSpPr>
        <p:spPr>
          <a:xfrm>
            <a:off x="8993793" y="54153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57A6EE-7A35-4C2D-85E8-25F7CA6744AD}"/>
              </a:ext>
            </a:extLst>
          </p:cNvPr>
          <p:cNvSpPr/>
          <p:nvPr/>
        </p:nvSpPr>
        <p:spPr>
          <a:xfrm>
            <a:off x="9410445" y="541531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4DD6A8-6BD9-4E91-9966-4B4E154238E4}"/>
              </a:ext>
            </a:extLst>
          </p:cNvPr>
          <p:cNvSpPr/>
          <p:nvPr/>
        </p:nvSpPr>
        <p:spPr>
          <a:xfrm>
            <a:off x="9811067" y="54153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4DFC11-D8F1-4711-B6E3-405E741E32E8}"/>
              </a:ext>
            </a:extLst>
          </p:cNvPr>
          <p:cNvSpPr/>
          <p:nvPr/>
        </p:nvSpPr>
        <p:spPr>
          <a:xfrm>
            <a:off x="10227719" y="541531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0559413" y="541531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68CDC-C51F-40B3-8A53-22DF84302717}"/>
              </a:ext>
            </a:extLst>
          </p:cNvPr>
          <p:cNvSpPr/>
          <p:nvPr/>
        </p:nvSpPr>
        <p:spPr>
          <a:xfrm>
            <a:off x="8161804" y="1127202"/>
            <a:ext cx="3047629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 is Readahead: moving right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187800-26BF-4611-A0AE-A1763555B14A}"/>
              </a:ext>
            </a:extLst>
          </p:cNvPr>
          <p:cNvSpPr/>
          <p:nvPr/>
        </p:nvSpPr>
        <p:spPr>
          <a:xfrm>
            <a:off x="6907065" y="3218599"/>
            <a:ext cx="127631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{} 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look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BF71F9F-3512-4D4F-A7FA-DE66932DDD61}"/>
              </a:ext>
            </a:extLst>
          </p:cNvPr>
          <p:cNvSpPr/>
          <p:nvPr/>
        </p:nvSpPr>
        <p:spPr>
          <a:xfrm>
            <a:off x="6907064" y="3724599"/>
            <a:ext cx="23166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no braces 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read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C64376-3273-4E14-80D9-ED1251AC2D7D}"/>
              </a:ext>
            </a:extLst>
          </p:cNvPr>
          <p:cNvSpPr/>
          <p:nvPr/>
        </p:nvSpPr>
        <p:spPr>
          <a:xfrm>
            <a:off x="327931" y="285975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82C0D3DA-9E64-42FA-BDA3-E36916B59F3C}"/>
              </a:ext>
            </a:extLst>
          </p:cNvPr>
          <p:cNvSpPr/>
          <p:nvPr/>
        </p:nvSpPr>
        <p:spPr>
          <a:xfrm>
            <a:off x="4803584" y="2038914"/>
            <a:ext cx="2821606" cy="313932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left and right end of handle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5DCA7F-9E93-4C6A-A7EF-518CF83B0F60}"/>
              </a:ext>
            </a:extLst>
          </p:cNvPr>
          <p:cNvSpPr/>
          <p:nvPr/>
        </p:nvSpPr>
        <p:spPr>
          <a:xfrm>
            <a:off x="2949061" y="97509"/>
            <a:ext cx="2000869" cy="313932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initial stack values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L,8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3730662" y="551014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3739478" y="1052256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3773943" y="1577593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4540765" y="551014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4548780" y="1052256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4583245" y="1577593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F2C8AC-6063-4417-A956-3CF2EC149292}"/>
              </a:ext>
            </a:extLst>
          </p:cNvPr>
          <p:cNvGrpSpPr/>
          <p:nvPr/>
        </p:nvGrpSpPr>
        <p:grpSpPr>
          <a:xfrm>
            <a:off x="4395175" y="1938404"/>
            <a:ext cx="160948" cy="409688"/>
            <a:chOff x="3884515" y="2339236"/>
            <a:chExt cx="160948" cy="409688"/>
          </a:xfrm>
        </p:grpSpPr>
        <p:pic>
          <p:nvPicPr>
            <p:cNvPr id="57" name="Picture 56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9960CDA0-1F61-43B0-A1EC-EDD3E81AF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4515" y="2339237"/>
              <a:ext cx="160948" cy="409687"/>
            </a:xfrm>
            <a:prstGeom prst="rect">
              <a:avLst/>
            </a:prstGeom>
          </p:spPr>
        </p:pic>
        <p:pic>
          <p:nvPicPr>
            <p:cNvPr id="59" name="Picture 58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2FD03E19-8E83-470F-9A4A-A1C6A9CCE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4515" y="2339236"/>
              <a:ext cx="160948" cy="409687"/>
            </a:xfrm>
            <a:prstGeom prst="rect">
              <a:avLst/>
            </a:prstGeom>
          </p:spPr>
        </p:pic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237124-3756-436B-87F7-B689E53E4C72}"/>
              </a:ext>
            </a:extLst>
          </p:cNvPr>
          <p:cNvCxnSpPr/>
          <p:nvPr/>
        </p:nvCxnSpPr>
        <p:spPr bwMode="auto">
          <a:xfrm flipV="1">
            <a:off x="2902439" y="5033560"/>
            <a:ext cx="1063595" cy="716005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51DF884-01AD-4B96-82CA-5C28FB5764A8}"/>
              </a:ext>
            </a:extLst>
          </p:cNvPr>
          <p:cNvCxnSpPr/>
          <p:nvPr/>
        </p:nvCxnSpPr>
        <p:spPr bwMode="auto">
          <a:xfrm flipV="1">
            <a:off x="2108066" y="3467783"/>
            <a:ext cx="1063595" cy="716005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109A181-3364-479F-AB87-A8854BFFB17A}"/>
              </a:ext>
            </a:extLst>
          </p:cNvPr>
          <p:cNvCxnSpPr/>
          <p:nvPr/>
        </p:nvCxnSpPr>
        <p:spPr bwMode="auto">
          <a:xfrm flipV="1">
            <a:off x="2565524" y="4827278"/>
            <a:ext cx="1063595" cy="716005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3923DBC-4A5D-496C-93CE-0E131BB129CE}"/>
              </a:ext>
            </a:extLst>
          </p:cNvPr>
          <p:cNvGrpSpPr/>
          <p:nvPr/>
        </p:nvGrpSpPr>
        <p:grpSpPr>
          <a:xfrm>
            <a:off x="4548663" y="2276676"/>
            <a:ext cx="1071114" cy="766323"/>
            <a:chOff x="4626908" y="2244307"/>
            <a:chExt cx="1071114" cy="766323"/>
          </a:xfrm>
        </p:grpSpPr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C227058B-6982-42DB-A576-1FE983C66B0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26908" y="2244307"/>
              <a:ext cx="1071114" cy="766323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B13A9ED7-D75A-4264-8D26-D75940C7CDCB}"/>
                </a:ext>
              </a:extLst>
            </p:cNvPr>
            <p:cNvSpPr/>
            <p:nvPr/>
          </p:nvSpPr>
          <p:spPr>
            <a:xfrm>
              <a:off x="4835197" y="2392893"/>
              <a:ext cx="712054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  <a:sym typeface="Symbol" panose="05050102010706020507" pitchFamily="18" charset="2"/>
                </a:rPr>
                <a:t>look</a:t>
              </a:r>
              <a:endPara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C62DCD6-2A16-401E-9197-4E11EAF799E5}"/>
              </a:ext>
            </a:extLst>
          </p:cNvPr>
          <p:cNvGrpSpPr/>
          <p:nvPr/>
        </p:nvGrpSpPr>
        <p:grpSpPr>
          <a:xfrm>
            <a:off x="4570347" y="3888197"/>
            <a:ext cx="1071114" cy="766323"/>
            <a:chOff x="4682862" y="3021278"/>
            <a:chExt cx="1071114" cy="766323"/>
          </a:xfrm>
        </p:grpSpPr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6BC63B6E-7E64-44F2-A517-C7BAF0F20DE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82862" y="3021278"/>
              <a:ext cx="1071114" cy="766323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E1E218B9-0945-4D63-8C61-B9D4DCA2873D}"/>
                </a:ext>
              </a:extLst>
            </p:cNvPr>
            <p:cNvSpPr/>
            <p:nvPr/>
          </p:nvSpPr>
          <p:spPr>
            <a:xfrm>
              <a:off x="4891151" y="3169864"/>
              <a:ext cx="726481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  <a:sym typeface="Symbol" panose="05050102010706020507" pitchFamily="18" charset="2"/>
                </a:rPr>
                <a:t>read</a:t>
              </a:r>
              <a:endPara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CB2497B-DE5F-4E5A-8CF8-F708FB838B12}"/>
              </a:ext>
            </a:extLst>
          </p:cNvPr>
          <p:cNvGrpSpPr/>
          <p:nvPr/>
        </p:nvGrpSpPr>
        <p:grpSpPr>
          <a:xfrm>
            <a:off x="6825218" y="4521139"/>
            <a:ext cx="1071114" cy="766323"/>
            <a:chOff x="4682862" y="3021278"/>
            <a:chExt cx="1071114" cy="766323"/>
          </a:xfrm>
        </p:grpSpPr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DB8A89C4-710E-49FD-8684-CAD927F88E5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82862" y="3021278"/>
              <a:ext cx="1071114" cy="766323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62547A37-FF9E-4313-B2FE-DF97E3302777}"/>
                </a:ext>
              </a:extLst>
            </p:cNvPr>
            <p:cNvSpPr/>
            <p:nvPr/>
          </p:nvSpPr>
          <p:spPr>
            <a:xfrm>
              <a:off x="4891151" y="3169864"/>
              <a:ext cx="726481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  <a:sym typeface="Symbol" panose="05050102010706020507" pitchFamily="18" charset="2"/>
                </a:rPr>
                <a:t>read</a:t>
              </a:r>
              <a:endPara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62A32D5-721D-495A-8F28-B649BF07A359}"/>
              </a:ext>
            </a:extLst>
          </p:cNvPr>
          <p:cNvGrpSpPr/>
          <p:nvPr/>
        </p:nvGrpSpPr>
        <p:grpSpPr>
          <a:xfrm>
            <a:off x="4652575" y="2990990"/>
            <a:ext cx="1071114" cy="766323"/>
            <a:chOff x="4626908" y="2244307"/>
            <a:chExt cx="1071114" cy="766323"/>
          </a:xfrm>
        </p:grpSpPr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D05C0A29-AF4D-4ECE-BFE2-60276CDB177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26908" y="2244307"/>
              <a:ext cx="1071114" cy="766323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5B0C0671-8E35-4C13-BC59-B7BD18FF8006}"/>
                </a:ext>
              </a:extLst>
            </p:cNvPr>
            <p:cNvSpPr/>
            <p:nvPr/>
          </p:nvSpPr>
          <p:spPr>
            <a:xfrm>
              <a:off x="4835197" y="2392893"/>
              <a:ext cx="712054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  <a:sym typeface="Symbol" panose="05050102010706020507" pitchFamily="18" charset="2"/>
                </a:rPr>
                <a:t>look</a:t>
              </a:r>
              <a:endPara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4C2D661-7E82-48DE-88FC-AC99C8411B81}"/>
              </a:ext>
            </a:extLst>
          </p:cNvPr>
          <p:cNvSpPr/>
          <p:nvPr/>
        </p:nvSpPr>
        <p:spPr>
          <a:xfrm>
            <a:off x="9680659" y="2887423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YES, some transitions are pairs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24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6" presetClass="emph" presetSubtype="0" repeatCount="5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6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06107 -0.00254 " pathEditMode="relative" rAng="0" ptsTypes="AA">
                                      <p:cBhvr>
                                        <p:cTn id="3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7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000"/>
                            </p:stCondLst>
                            <p:childTnLst>
                              <p:par>
                                <p:cTn id="3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3" grpId="0" animBg="1"/>
      <p:bldP spid="139" grpId="0" animBg="1"/>
      <p:bldP spid="139" grpId="1" animBg="1"/>
      <p:bldP spid="140" grpId="0" animBg="1"/>
      <p:bldP spid="10" grpId="0" animBg="1"/>
      <p:bldP spid="10" grpId="1" animBg="1"/>
      <p:bldP spid="24" grpId="0" animBg="1"/>
      <p:bldP spid="34" grpId="0" animBg="1"/>
      <p:bldP spid="34" grpId="1" animBg="1"/>
      <p:bldP spid="35" grpId="0" animBg="1"/>
      <p:bldP spid="35" grpId="1" animBg="1"/>
      <p:bldP spid="60" grpId="0" animBg="1"/>
      <p:bldP spid="60" grpId="1" animBg="1"/>
      <p:bldP spid="128" grpId="0" animBg="1"/>
      <p:bldP spid="128" grpId="1" animBg="1"/>
      <p:bldP spid="17" grpId="0" animBg="1"/>
      <p:bldP spid="18" grpId="0" animBg="1"/>
      <p:bldP spid="19" grpId="0" animBg="1"/>
      <p:bldP spid="45" grpId="0" animBg="1"/>
      <p:bldP spid="46" grpId="0" animBg="1"/>
      <p:bldP spid="47" grpId="0" animBg="1"/>
      <p:bldP spid="153" grpId="0" animBg="1"/>
      <p:bldP spid="153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67150" y="2844132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22F8174-9856-4B53-879F-61074601907A}"/>
              </a:ext>
            </a:extLst>
          </p:cNvPr>
          <p:cNvSpPr/>
          <p:nvPr/>
        </p:nvSpPr>
        <p:spPr bwMode="auto">
          <a:xfrm>
            <a:off x="3886261" y="5861774"/>
            <a:ext cx="4983431" cy="8798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1613C5C-2768-422F-A7EB-0B4965C78C34}"/>
              </a:ext>
            </a:extLst>
          </p:cNvPr>
          <p:cNvSpPr/>
          <p:nvPr/>
        </p:nvSpPr>
        <p:spPr bwMode="auto">
          <a:xfrm>
            <a:off x="3781062" y="4439951"/>
            <a:ext cx="605762" cy="22923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BD6BCA2-54E8-4F32-8C0A-88C514E8F0FD}"/>
              </a:ext>
            </a:extLst>
          </p:cNvPr>
          <p:cNvSpPr/>
          <p:nvPr/>
        </p:nvSpPr>
        <p:spPr bwMode="auto">
          <a:xfrm>
            <a:off x="3827214" y="4438204"/>
            <a:ext cx="540000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60BC8C7-BB82-4FD9-8BE1-AE87FD3EF273}"/>
              </a:ext>
            </a:extLst>
          </p:cNvPr>
          <p:cNvSpPr/>
          <p:nvPr/>
        </p:nvSpPr>
        <p:spPr bwMode="auto">
          <a:xfrm>
            <a:off x="5173642" y="5873009"/>
            <a:ext cx="499798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263261" y="551014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263261" y="1052256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263261" y="1577593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8993794" y="29127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3FFAD6-E75A-484C-A19C-D20E8B3677E9}"/>
              </a:ext>
            </a:extLst>
          </p:cNvPr>
          <p:cNvSpPr/>
          <p:nvPr/>
        </p:nvSpPr>
        <p:spPr>
          <a:xfrm>
            <a:off x="8993793" y="54153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57A6EE-7A35-4C2D-85E8-25F7CA6744AD}"/>
              </a:ext>
            </a:extLst>
          </p:cNvPr>
          <p:cNvSpPr/>
          <p:nvPr/>
        </p:nvSpPr>
        <p:spPr>
          <a:xfrm>
            <a:off x="9410445" y="541531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4DD6A8-6BD9-4E91-9966-4B4E154238E4}"/>
              </a:ext>
            </a:extLst>
          </p:cNvPr>
          <p:cNvSpPr/>
          <p:nvPr/>
        </p:nvSpPr>
        <p:spPr>
          <a:xfrm>
            <a:off x="9811067" y="54153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4DFC11-D8F1-4711-B6E3-405E741E32E8}"/>
              </a:ext>
            </a:extLst>
          </p:cNvPr>
          <p:cNvSpPr/>
          <p:nvPr/>
        </p:nvSpPr>
        <p:spPr>
          <a:xfrm>
            <a:off x="10227719" y="541531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0575742" y="541531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3730662" y="551014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3739478" y="1052256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3773943" y="1577593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4540765" y="551014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4548780" y="1052256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4583245" y="1577593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A7113E5-5126-4DDD-A3C6-3529541EF9E3}"/>
              </a:ext>
            </a:extLst>
          </p:cNvPr>
          <p:cNvSpPr/>
          <p:nvPr/>
        </p:nvSpPr>
        <p:spPr>
          <a:xfrm>
            <a:off x="9674229" y="2866526"/>
            <a:ext cx="2131328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Moving a little faster, doing next 3 steps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D0BF8F4-FB23-4076-BFF7-9E17A3C58872}"/>
              </a:ext>
            </a:extLst>
          </p:cNvPr>
          <p:cNvSpPr/>
          <p:nvPr/>
        </p:nvSpPr>
        <p:spPr>
          <a:xfrm>
            <a:off x="5303329" y="1031707"/>
            <a:ext cx="510717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6662243-6F48-47A8-8136-15CD762C27E7}"/>
              </a:ext>
            </a:extLst>
          </p:cNvPr>
          <p:cNvSpPr/>
          <p:nvPr/>
        </p:nvSpPr>
        <p:spPr>
          <a:xfrm>
            <a:off x="5415058" y="1564599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523D11A-214A-4AE4-BDEF-12AE2B006396}"/>
              </a:ext>
            </a:extLst>
          </p:cNvPr>
          <p:cNvGrpSpPr/>
          <p:nvPr/>
        </p:nvGrpSpPr>
        <p:grpSpPr>
          <a:xfrm>
            <a:off x="5233369" y="1938404"/>
            <a:ext cx="160948" cy="409688"/>
            <a:chOff x="4494115" y="2339236"/>
            <a:chExt cx="160948" cy="409688"/>
          </a:xfrm>
        </p:grpSpPr>
        <p:pic>
          <p:nvPicPr>
            <p:cNvPr id="140" name="Picture 139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35A91F40-4C01-4DDB-BF2E-70C701A00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7"/>
              <a:ext cx="160948" cy="409687"/>
            </a:xfrm>
            <a:prstGeom prst="rect">
              <a:avLst/>
            </a:prstGeom>
          </p:spPr>
        </p:pic>
        <p:pic>
          <p:nvPicPr>
            <p:cNvPr id="141" name="Picture 140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35F37726-D02B-4394-B0E7-228D15AA7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6"/>
              <a:ext cx="160948" cy="409687"/>
            </a:xfrm>
            <a:prstGeom prst="rect">
              <a:avLst/>
            </a:prstGeom>
          </p:spPr>
        </p:pic>
      </p:grp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6E7D40BB-072D-45FA-8ED6-D66D4720CC1C}"/>
              </a:ext>
            </a:extLst>
          </p:cNvPr>
          <p:cNvSpPr/>
          <p:nvPr/>
        </p:nvSpPr>
        <p:spPr bwMode="auto">
          <a:xfrm>
            <a:off x="4259701" y="6056446"/>
            <a:ext cx="970379" cy="430131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D49D749-48F2-466A-A306-569AE9935A58}"/>
              </a:ext>
            </a:extLst>
          </p:cNvPr>
          <p:cNvSpPr/>
          <p:nvPr/>
        </p:nvSpPr>
        <p:spPr>
          <a:xfrm>
            <a:off x="5380593" y="561695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1612293-5467-4409-90E0-8200F208EE81}"/>
              </a:ext>
            </a:extLst>
          </p:cNvPr>
          <p:cNvSpPr/>
          <p:nvPr/>
        </p:nvSpPr>
        <p:spPr>
          <a:xfrm>
            <a:off x="5380593" y="579165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4120F1F-46D2-4FDA-BBC3-D864903DD4A0}"/>
              </a:ext>
            </a:extLst>
          </p:cNvPr>
          <p:cNvSpPr/>
          <p:nvPr/>
        </p:nvSpPr>
        <p:spPr>
          <a:xfrm>
            <a:off x="8519425" y="541531"/>
            <a:ext cx="441146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 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6B97FA5-0E86-4462-A0C3-BC778CF9D2BC}"/>
              </a:ext>
            </a:extLst>
          </p:cNvPr>
          <p:cNvSpPr/>
          <p:nvPr/>
        </p:nvSpPr>
        <p:spPr>
          <a:xfrm>
            <a:off x="8157719" y="1476988"/>
            <a:ext cx="3047629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 is Readahead: moving right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7F21EB14-CFF5-41D3-BECA-09C8AD064B38}"/>
              </a:ext>
            </a:extLst>
          </p:cNvPr>
          <p:cNvSpPr/>
          <p:nvPr/>
        </p:nvSpPr>
        <p:spPr>
          <a:xfrm>
            <a:off x="9681702" y="2895701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[NODE] means copy to tree stack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800614" y="3294915"/>
              <a:ext cx="8114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),Ra8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L,8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82BEF0C-E90C-4797-B7E2-E95645E4FC8D}"/>
              </a:ext>
            </a:extLst>
          </p:cNvPr>
          <p:cNvSpPr/>
          <p:nvPr/>
        </p:nvSpPr>
        <p:spPr>
          <a:xfrm>
            <a:off x="327931" y="285975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F76905D5-F759-4D47-97BF-3781156DABD7}"/>
              </a:ext>
            </a:extLst>
          </p:cNvPr>
          <p:cNvCxnSpPr>
            <a:cxnSpLocks/>
          </p:cNvCxnSpPr>
          <p:nvPr/>
        </p:nvCxnSpPr>
        <p:spPr bwMode="auto">
          <a:xfrm>
            <a:off x="5671557" y="5392455"/>
            <a:ext cx="733845" cy="604262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58981990-994D-47E4-B9DC-4B929886268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68074" y="1253783"/>
            <a:ext cx="1143279" cy="80258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96055321-2E75-48B0-BB04-D36456CB598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58480" y="717340"/>
            <a:ext cx="1149699" cy="806111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734DF55-88AD-4044-AC7F-BF506D428293}"/>
              </a:ext>
            </a:extLst>
          </p:cNvPr>
          <p:cNvSpPr/>
          <p:nvPr/>
        </p:nvSpPr>
        <p:spPr>
          <a:xfrm>
            <a:off x="9652516" y="2858158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Yes, it's processing PAIRS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55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repeatCount="5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14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06055 -0.0016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6" presetClass="emph" presetSubtype="0" repeatCount="5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500" fill="hold"/>
                                        <p:tgtEl>
                                          <p:spTgt spid="1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0.072 0.07084 L 1.25E-6 0.14491 " pathEditMode="relative" rAng="0" ptsTypes="AAA">
                                      <p:cBhvr>
                                        <p:cTn id="191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7245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 animBg="1"/>
      <p:bldP spid="155" grpId="0" animBg="1"/>
      <p:bldP spid="155" grpId="1" animBg="1"/>
      <p:bldP spid="156" grpId="0" animBg="1"/>
      <p:bldP spid="132" grpId="0" animBg="1"/>
      <p:bldP spid="132" grpId="1" animBg="1"/>
      <p:bldP spid="137" grpId="0" animBg="1"/>
      <p:bldP spid="138" grpId="0" animBg="1"/>
      <p:bldP spid="138" grpId="1" animBg="1"/>
      <p:bldP spid="142" grpId="0" animBg="1"/>
      <p:bldP spid="142" grpId="1" animBg="1"/>
      <p:bldP spid="142" grpId="2" animBg="1"/>
      <p:bldP spid="143" grpId="0" animBg="1"/>
      <p:bldP spid="143" grpId="1" animBg="1"/>
      <p:bldP spid="144" grpId="0" animBg="1"/>
      <p:bldP spid="145" grpId="0" animBg="1"/>
      <p:bldP spid="145" grpId="1" animBg="1"/>
      <p:bldP spid="147" grpId="0" animBg="1"/>
      <p:bldP spid="157" grpId="0" animBg="1"/>
      <p:bldP spid="13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67150" y="2844132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3A582B11-2138-48A9-9EA3-BB762423023F}"/>
              </a:ext>
            </a:extLst>
          </p:cNvPr>
          <p:cNvSpPr/>
          <p:nvPr/>
        </p:nvSpPr>
        <p:spPr bwMode="auto">
          <a:xfrm>
            <a:off x="3886261" y="5799428"/>
            <a:ext cx="4983431" cy="8798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AD1CF93D-5210-4A87-8F63-A8581FC83B5E}"/>
              </a:ext>
            </a:extLst>
          </p:cNvPr>
          <p:cNvSpPr/>
          <p:nvPr/>
        </p:nvSpPr>
        <p:spPr bwMode="auto">
          <a:xfrm>
            <a:off x="3781062" y="4377605"/>
            <a:ext cx="605762" cy="22923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8C50F524-85C6-4A97-9F52-B0D3F766899D}"/>
              </a:ext>
            </a:extLst>
          </p:cNvPr>
          <p:cNvSpPr/>
          <p:nvPr/>
        </p:nvSpPr>
        <p:spPr bwMode="auto">
          <a:xfrm>
            <a:off x="5157525" y="5848346"/>
            <a:ext cx="540000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6C5B320C-1C34-4EC0-BC65-307B6A7CD2D0}"/>
              </a:ext>
            </a:extLst>
          </p:cNvPr>
          <p:cNvSpPr/>
          <p:nvPr/>
        </p:nvSpPr>
        <p:spPr bwMode="auto">
          <a:xfrm>
            <a:off x="7779646" y="5811085"/>
            <a:ext cx="1011624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38724700-3296-48F6-B01D-354BD46CEA10}"/>
              </a:ext>
            </a:extLst>
          </p:cNvPr>
          <p:cNvSpPr/>
          <p:nvPr/>
        </p:nvSpPr>
        <p:spPr bwMode="auto">
          <a:xfrm>
            <a:off x="3819111" y="4383074"/>
            <a:ext cx="540228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263261" y="551014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263261" y="1052256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263261" y="1577593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8993794" y="29127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3FFAD6-E75A-484C-A19C-D20E8B3677E9}"/>
              </a:ext>
            </a:extLst>
          </p:cNvPr>
          <p:cNvSpPr/>
          <p:nvPr/>
        </p:nvSpPr>
        <p:spPr>
          <a:xfrm>
            <a:off x="8993793" y="54153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57A6EE-7A35-4C2D-85E8-25F7CA6744AD}"/>
              </a:ext>
            </a:extLst>
          </p:cNvPr>
          <p:cNvSpPr/>
          <p:nvPr/>
        </p:nvSpPr>
        <p:spPr>
          <a:xfrm>
            <a:off x="9410445" y="541531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4DD6A8-6BD9-4E91-9966-4B4E154238E4}"/>
              </a:ext>
            </a:extLst>
          </p:cNvPr>
          <p:cNvSpPr/>
          <p:nvPr/>
        </p:nvSpPr>
        <p:spPr>
          <a:xfrm>
            <a:off x="9811067" y="54153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4DFC11-D8F1-4711-B6E3-405E741E32E8}"/>
              </a:ext>
            </a:extLst>
          </p:cNvPr>
          <p:cNvSpPr/>
          <p:nvPr/>
        </p:nvSpPr>
        <p:spPr>
          <a:xfrm>
            <a:off x="10227719" y="541531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0575742" y="541531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3730662" y="551014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3739478" y="1052256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3773943" y="1577593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4540765" y="551014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4548780" y="1052256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4583245" y="1577593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D0BF8F4-FB23-4076-BFF7-9E17A3C58872}"/>
              </a:ext>
            </a:extLst>
          </p:cNvPr>
          <p:cNvSpPr/>
          <p:nvPr/>
        </p:nvSpPr>
        <p:spPr>
          <a:xfrm>
            <a:off x="5303329" y="1064365"/>
            <a:ext cx="510717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D49D749-48F2-466A-A306-569AE9935A58}"/>
              </a:ext>
            </a:extLst>
          </p:cNvPr>
          <p:cNvSpPr/>
          <p:nvPr/>
        </p:nvSpPr>
        <p:spPr>
          <a:xfrm>
            <a:off x="5414494" y="1558582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1612293-5467-4409-90E0-8200F208EE81}"/>
              </a:ext>
            </a:extLst>
          </p:cNvPr>
          <p:cNvSpPr/>
          <p:nvPr/>
        </p:nvSpPr>
        <p:spPr>
          <a:xfrm>
            <a:off x="5380593" y="530613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6B97FA5-0E86-4462-A0C3-BC778CF9D2BC}"/>
              </a:ext>
            </a:extLst>
          </p:cNvPr>
          <p:cNvSpPr/>
          <p:nvPr/>
        </p:nvSpPr>
        <p:spPr>
          <a:xfrm>
            <a:off x="8200870" y="1515314"/>
            <a:ext cx="2877583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11 is Readback: moving left</a:t>
            </a:r>
          </a:p>
        </p:txBody>
      </p: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A25415C0-E5D2-45A9-8680-5BA62D51490E}"/>
              </a:ext>
            </a:extLst>
          </p:cNvPr>
          <p:cNvSpPr/>
          <p:nvPr/>
        </p:nvSpPr>
        <p:spPr bwMode="auto">
          <a:xfrm>
            <a:off x="5180023" y="466349"/>
            <a:ext cx="767055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B7BA002-63BD-4A01-9EAF-3066B710A2E3}"/>
              </a:ext>
            </a:extLst>
          </p:cNvPr>
          <p:cNvSpPr/>
          <p:nvPr/>
        </p:nvSpPr>
        <p:spPr>
          <a:xfrm>
            <a:off x="9205824" y="1515314"/>
            <a:ext cx="1872629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12 is Reduce to L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7A3D321-3B20-4B2F-AA1E-715D4A4A4148}"/>
              </a:ext>
            </a:extLst>
          </p:cNvPr>
          <p:cNvSpPr/>
          <p:nvPr/>
        </p:nvSpPr>
        <p:spPr>
          <a:xfrm>
            <a:off x="5389095" y="585072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CFFFD24-A295-4968-ADB7-23DB94DE1DCA}"/>
              </a:ext>
            </a:extLst>
          </p:cNvPr>
          <p:cNvSpPr/>
          <p:nvPr/>
        </p:nvSpPr>
        <p:spPr>
          <a:xfrm>
            <a:off x="5404957" y="1057746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EB828ED1-7BD6-4269-ABED-B0A7C4A0DE04}"/>
              </a:ext>
            </a:extLst>
          </p:cNvPr>
          <p:cNvSpPr/>
          <p:nvPr/>
        </p:nvSpPr>
        <p:spPr bwMode="auto">
          <a:xfrm>
            <a:off x="4305440" y="362361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A5A9B58-3F86-49F1-A358-4AA0D10F3743}"/>
              </a:ext>
            </a:extLst>
          </p:cNvPr>
          <p:cNvSpPr/>
          <p:nvPr/>
        </p:nvSpPr>
        <p:spPr bwMode="auto">
          <a:xfrm>
            <a:off x="6094713" y="5870197"/>
            <a:ext cx="1180765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2E8A3909-CB2C-4F74-A84F-CDEE4CB71B7E}"/>
              </a:ext>
            </a:extLst>
          </p:cNvPr>
          <p:cNvSpPr/>
          <p:nvPr/>
        </p:nvSpPr>
        <p:spPr>
          <a:xfrm>
            <a:off x="6112731" y="790229"/>
            <a:ext cx="2004640" cy="5355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 coincidence that L goes to 7 again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726F03-7FB8-495F-9C9E-0A6D28D4693A}"/>
              </a:ext>
            </a:extLst>
          </p:cNvPr>
          <p:cNvGrpSpPr/>
          <p:nvPr/>
        </p:nvGrpSpPr>
        <p:grpSpPr>
          <a:xfrm>
            <a:off x="6043172" y="551014"/>
            <a:ext cx="406683" cy="1436226"/>
            <a:chOff x="8301923" y="-1297266"/>
            <a:chExt cx="406683" cy="1436226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4E189B84-A8DC-4FEC-8505-6A909CF3B34A}"/>
                </a:ext>
              </a:extLst>
            </p:cNvPr>
            <p:cNvSpPr/>
            <p:nvPr/>
          </p:nvSpPr>
          <p:spPr>
            <a:xfrm>
              <a:off x="8336388" y="-285772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148FE0FA-18C6-4ACF-A123-D6B72222637C}"/>
                </a:ext>
              </a:extLst>
            </p:cNvPr>
            <p:cNvSpPr/>
            <p:nvPr/>
          </p:nvSpPr>
          <p:spPr>
            <a:xfrm>
              <a:off x="8301923" y="-129333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C93A8EDC-2D81-4DB1-BBC3-B352BC3A37B6}"/>
                </a:ext>
              </a:extLst>
            </p:cNvPr>
            <p:cNvSpPr/>
            <p:nvPr/>
          </p:nvSpPr>
          <p:spPr>
            <a:xfrm>
              <a:off x="8301923" y="-127586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97516A50-FBCF-4850-B3EE-85C869474F31}"/>
                </a:ext>
              </a:extLst>
            </p:cNvPr>
            <p:cNvSpPr/>
            <p:nvPr/>
          </p:nvSpPr>
          <p:spPr>
            <a:xfrm>
              <a:off x="8325415" y="-1297266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A7DB3306-7CE2-4C82-893F-378F230A3A4D}"/>
                </a:ext>
              </a:extLst>
            </p:cNvPr>
            <p:cNvSpPr/>
            <p:nvPr/>
          </p:nvSpPr>
          <p:spPr>
            <a:xfrm>
              <a:off x="8325445" y="-797287"/>
              <a:ext cx="356188" cy="4247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AD98D83-8A25-42C4-950D-9BF472E115E9}"/>
              </a:ext>
            </a:extLst>
          </p:cNvPr>
          <p:cNvGrpSpPr/>
          <p:nvPr/>
        </p:nvGrpSpPr>
        <p:grpSpPr>
          <a:xfrm>
            <a:off x="6805244" y="563533"/>
            <a:ext cx="395710" cy="1436226"/>
            <a:chOff x="8301923" y="-1297266"/>
            <a:chExt cx="395710" cy="1436226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7E311411-2D11-469B-97EA-2AA280A99637}"/>
                </a:ext>
              </a:extLst>
            </p:cNvPr>
            <p:cNvSpPr/>
            <p:nvPr/>
          </p:nvSpPr>
          <p:spPr>
            <a:xfrm>
              <a:off x="8336388" y="-28577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B9A8A212-3351-46A0-BAF0-7B99622D2FF7}"/>
                </a:ext>
              </a:extLst>
            </p:cNvPr>
            <p:cNvSpPr/>
            <p:nvPr/>
          </p:nvSpPr>
          <p:spPr>
            <a:xfrm>
              <a:off x="8301923" y="-129333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59C5924D-0B13-4A6D-BD99-B93570053C46}"/>
                </a:ext>
              </a:extLst>
            </p:cNvPr>
            <p:cNvSpPr/>
            <p:nvPr/>
          </p:nvSpPr>
          <p:spPr>
            <a:xfrm>
              <a:off x="8301923" y="-127586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77DCEC3B-952A-44D1-904B-95D6D8C08787}"/>
                </a:ext>
              </a:extLst>
            </p:cNvPr>
            <p:cNvSpPr/>
            <p:nvPr/>
          </p:nvSpPr>
          <p:spPr>
            <a:xfrm>
              <a:off x="8325415" y="-1297266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4EFBB486-E270-406A-B6D8-C23719D3022E}"/>
                </a:ext>
              </a:extLst>
            </p:cNvPr>
            <p:cNvSpPr/>
            <p:nvPr/>
          </p:nvSpPr>
          <p:spPr>
            <a:xfrm>
              <a:off x="8326287" y="-812277"/>
              <a:ext cx="356188" cy="4247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58A40901-DFC5-4B84-A327-932F2561DF32}"/>
              </a:ext>
            </a:extLst>
          </p:cNvPr>
          <p:cNvGrpSpPr/>
          <p:nvPr/>
        </p:nvGrpSpPr>
        <p:grpSpPr>
          <a:xfrm>
            <a:off x="7552158" y="541531"/>
            <a:ext cx="406683" cy="1436226"/>
            <a:chOff x="8301923" y="-1297266"/>
            <a:chExt cx="406683" cy="1436226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B141C4B-E34D-46AC-BD26-3CD208F2EF27}"/>
                </a:ext>
              </a:extLst>
            </p:cNvPr>
            <p:cNvSpPr/>
            <p:nvPr/>
          </p:nvSpPr>
          <p:spPr>
            <a:xfrm>
              <a:off x="8336388" y="-285772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199EBE90-FFA0-4530-8C2A-00B70402454F}"/>
                </a:ext>
              </a:extLst>
            </p:cNvPr>
            <p:cNvSpPr/>
            <p:nvPr/>
          </p:nvSpPr>
          <p:spPr>
            <a:xfrm>
              <a:off x="8301923" y="-129333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0801FBE-6B74-4C11-A5CE-F9F3B59D7779}"/>
                </a:ext>
              </a:extLst>
            </p:cNvPr>
            <p:cNvSpPr/>
            <p:nvPr/>
          </p:nvSpPr>
          <p:spPr>
            <a:xfrm>
              <a:off x="8301923" y="-127586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2DFA9D5-B0AC-4046-9039-6B8FA69F4456}"/>
                </a:ext>
              </a:extLst>
            </p:cNvPr>
            <p:cNvSpPr/>
            <p:nvPr/>
          </p:nvSpPr>
          <p:spPr>
            <a:xfrm>
              <a:off x="8325415" y="-1297266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118F8C14-B84C-47A7-AEE7-B2AAA91B41D6}"/>
                </a:ext>
              </a:extLst>
            </p:cNvPr>
            <p:cNvSpPr/>
            <p:nvPr/>
          </p:nvSpPr>
          <p:spPr>
            <a:xfrm>
              <a:off x="8326287" y="-812277"/>
              <a:ext cx="356188" cy="4247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27879258-2D2B-4EB9-AE94-32C0E9209832}"/>
              </a:ext>
            </a:extLst>
          </p:cNvPr>
          <p:cNvGrpSpPr/>
          <p:nvPr/>
        </p:nvGrpSpPr>
        <p:grpSpPr>
          <a:xfrm>
            <a:off x="5811663" y="1837536"/>
            <a:ext cx="160948" cy="409688"/>
            <a:chOff x="4494115" y="2339236"/>
            <a:chExt cx="160948" cy="409688"/>
          </a:xfrm>
        </p:grpSpPr>
        <p:pic>
          <p:nvPicPr>
            <p:cNvPr id="208" name="Picture 20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EE83C6F8-FA4F-419E-8898-1E8B34FBF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7"/>
              <a:ext cx="160948" cy="409687"/>
            </a:xfrm>
            <a:prstGeom prst="rect">
              <a:avLst/>
            </a:prstGeom>
          </p:spPr>
        </p:pic>
        <p:pic>
          <p:nvPicPr>
            <p:cNvPr id="209" name="Picture 208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174F795B-C823-4B3C-B040-0BAD5D2A6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6"/>
              <a:ext cx="160948" cy="409687"/>
            </a:xfrm>
            <a:prstGeom prst="rect">
              <a:avLst/>
            </a:prstGeom>
          </p:spPr>
        </p:pic>
      </p:grpSp>
      <p:pic>
        <p:nvPicPr>
          <p:cNvPr id="210" name="Picture 209" descr="A picture containing clock&#10;&#10;Description automatically generated">
            <a:extLst>
              <a:ext uri="{FF2B5EF4-FFF2-40B4-BE49-F238E27FC236}">
                <a16:creationId xmlns:a16="http://schemas.microsoft.com/office/drawing/2014/main" id="{E92EEE61-BE2F-461A-A250-9519180C83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58" y="1828435"/>
            <a:ext cx="160948" cy="409687"/>
          </a:xfrm>
          <a:prstGeom prst="rect">
            <a:avLst/>
          </a:prstGeom>
        </p:spPr>
      </p:pic>
      <p:pic>
        <p:nvPicPr>
          <p:cNvPr id="212" name="Picture 211" descr="A picture containing clock, table&#10;&#10;Description automatically generated">
            <a:extLst>
              <a:ext uri="{FF2B5EF4-FFF2-40B4-BE49-F238E27FC236}">
                <a16:creationId xmlns:a16="http://schemas.microsoft.com/office/drawing/2014/main" id="{8F79E5FF-83D2-4081-A074-A2F0258C23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504" y="1830448"/>
            <a:ext cx="160948" cy="409687"/>
          </a:xfrm>
          <a:prstGeom prst="rect">
            <a:avLst/>
          </a:prstGeom>
        </p:spPr>
      </p:pic>
      <p:pic>
        <p:nvPicPr>
          <p:cNvPr id="213" name="Picture 212" descr="A picture containing clock&#10;&#10;Description automatically generated">
            <a:extLst>
              <a:ext uri="{FF2B5EF4-FFF2-40B4-BE49-F238E27FC236}">
                <a16:creationId xmlns:a16="http://schemas.microsoft.com/office/drawing/2014/main" id="{0B5866F7-14FF-4A35-AF18-5C1286FF01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567" y="1827502"/>
            <a:ext cx="160948" cy="409687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E9136CDE-AF1F-4F16-8D63-2C832819A598}"/>
              </a:ext>
            </a:extLst>
          </p:cNvPr>
          <p:cNvSpPr/>
          <p:nvPr/>
        </p:nvSpPr>
        <p:spPr>
          <a:xfrm>
            <a:off x="8808280" y="1515314"/>
            <a:ext cx="2270173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 is Readahead again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683DE30-1839-49DD-973F-F647FFA23383}"/>
              </a:ext>
            </a:extLst>
          </p:cNvPr>
          <p:cNvGrpSpPr/>
          <p:nvPr/>
        </p:nvGrpSpPr>
        <p:grpSpPr>
          <a:xfrm>
            <a:off x="6534188" y="1827501"/>
            <a:ext cx="160948" cy="409688"/>
            <a:chOff x="1705661" y="3489054"/>
            <a:chExt cx="160948" cy="409688"/>
          </a:xfrm>
        </p:grpSpPr>
        <p:pic>
          <p:nvPicPr>
            <p:cNvPr id="218" name="Picture 217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24ABBF97-4277-4546-8005-6CC708B87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219" name="Picture 218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C2699DF2-F533-42A2-9DB8-771B76F72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E25B856F-5B84-44A5-B586-47B936F90C29}"/>
              </a:ext>
            </a:extLst>
          </p:cNvPr>
          <p:cNvGrpSpPr/>
          <p:nvPr/>
        </p:nvGrpSpPr>
        <p:grpSpPr>
          <a:xfrm>
            <a:off x="7280766" y="1802772"/>
            <a:ext cx="160948" cy="409688"/>
            <a:chOff x="1705661" y="3489054"/>
            <a:chExt cx="160948" cy="409688"/>
          </a:xfrm>
        </p:grpSpPr>
        <p:pic>
          <p:nvPicPr>
            <p:cNvPr id="221" name="Picture 220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060E42F8-DF72-4B95-AAB0-3EEF5F3EB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222" name="Picture 2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AAC093D1-E643-4254-A3EB-B56FEA875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2ED12795-4E99-4EC3-BBBE-8958646F7090}"/>
              </a:ext>
            </a:extLst>
          </p:cNvPr>
          <p:cNvGrpSpPr/>
          <p:nvPr/>
        </p:nvGrpSpPr>
        <p:grpSpPr>
          <a:xfrm>
            <a:off x="8068868" y="1824125"/>
            <a:ext cx="160948" cy="409688"/>
            <a:chOff x="1705661" y="3489054"/>
            <a:chExt cx="160948" cy="409688"/>
          </a:xfrm>
        </p:grpSpPr>
        <p:pic>
          <p:nvPicPr>
            <p:cNvPr id="224" name="Picture 223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A6A49087-2087-4CB8-8EFA-DEB4287D7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225" name="Picture 224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01FC3A64-4A6D-4DCF-A43C-AF93302D8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C84710D-D105-4669-88A0-B45A86364436}"/>
              </a:ext>
            </a:extLst>
          </p:cNvPr>
          <p:cNvSpPr/>
          <p:nvPr/>
        </p:nvSpPr>
        <p:spPr>
          <a:xfrm>
            <a:off x="9728698" y="2844132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Consider to the LEFT of left pointer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42E653DF-C011-48EB-8F33-6E361C48E358}"/>
              </a:ext>
            </a:extLst>
          </p:cNvPr>
          <p:cNvSpPr/>
          <p:nvPr/>
        </p:nvSpPr>
        <p:spPr>
          <a:xfrm>
            <a:off x="9728698" y="2844132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It's a READ, a look would have braces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C1765A3F-CFE9-4F23-8FB4-DBB9B4B3DB9C}"/>
              </a:ext>
            </a:extLst>
          </p:cNvPr>
          <p:cNvSpPr/>
          <p:nvPr/>
        </p:nvSpPr>
        <p:spPr>
          <a:xfrm>
            <a:off x="9728698" y="2844132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Move the LEFT pointer left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8F6E0ECC-9AA0-439A-BEEE-C1C86B12D643}"/>
              </a:ext>
            </a:extLst>
          </p:cNvPr>
          <p:cNvSpPr/>
          <p:nvPr/>
        </p:nvSpPr>
        <p:spPr>
          <a:xfrm>
            <a:off x="9728698" y="2844132"/>
            <a:ext cx="2131328" cy="24191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REPLACE everything between LEFT and RIGHT by ONE new entry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D2C012F8-3782-4591-A0B9-262C7622E601}"/>
              </a:ext>
            </a:extLst>
          </p:cNvPr>
          <p:cNvSpPr/>
          <p:nvPr/>
        </p:nvSpPr>
        <p:spPr>
          <a:xfrm>
            <a:off x="9728698" y="2844132"/>
            <a:ext cx="2131328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and RESTART in the top state of the stack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L,8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239" name="Rectangle 238">
            <a:extLst>
              <a:ext uri="{FF2B5EF4-FFF2-40B4-BE49-F238E27FC236}">
                <a16:creationId xmlns:a16="http://schemas.microsoft.com/office/drawing/2014/main" id="{9C9E3B7E-A451-4D0E-B77A-C1F10B7B0FD6}"/>
              </a:ext>
            </a:extLst>
          </p:cNvPr>
          <p:cNvSpPr/>
          <p:nvPr/>
        </p:nvSpPr>
        <p:spPr>
          <a:xfrm>
            <a:off x="9728698" y="2844132"/>
            <a:ext cx="2131328" cy="20867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Replace the tree by itself; conceptually pass it along to the new nonterminal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A54608C-4A9E-4492-9125-8EBA7E83FEB1}"/>
              </a:ext>
            </a:extLst>
          </p:cNvPr>
          <p:cNvSpPr/>
          <p:nvPr/>
        </p:nvSpPr>
        <p:spPr>
          <a:xfrm>
            <a:off x="9728698" y="2844132"/>
            <a:ext cx="2131328" cy="3231654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We just did 3 steps from 7 to 7 to process a.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What do you think these same 3 steps on b will give us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5A678D0-0B4A-421B-AAC9-FE8E670F9F4F}"/>
              </a:ext>
            </a:extLst>
          </p:cNvPr>
          <p:cNvSpPr/>
          <p:nvPr/>
        </p:nvSpPr>
        <p:spPr>
          <a:xfrm>
            <a:off x="327931" y="285975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9CA1A7BD-52D2-4CAC-89BC-FEEA72DF9869}"/>
              </a:ext>
            </a:extLst>
          </p:cNvPr>
          <p:cNvCxnSpPr/>
          <p:nvPr/>
        </p:nvCxnSpPr>
        <p:spPr bwMode="auto">
          <a:xfrm flipV="1">
            <a:off x="4025564" y="5579480"/>
            <a:ext cx="1063595" cy="716005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6389FBC-37BA-44F7-B4A9-9468BDCB8887}"/>
              </a:ext>
            </a:extLst>
          </p:cNvPr>
          <p:cNvSpPr/>
          <p:nvPr/>
        </p:nvSpPr>
        <p:spPr>
          <a:xfrm>
            <a:off x="9748866" y="2835644"/>
            <a:ext cx="2131328" cy="30839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If the handle were 10 entries wide (only 1 would have a tree in it), the 1 unique tree would be shifted left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7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11111E-6 L -0.05652 -1.11111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11111E-6 L 0.05156 0.00232 " pathEditMode="relative" rAng="0" ptsTypes="AA">
                                      <p:cBhvr>
                                        <p:cTn id="320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116"/>
                                    </p:animMotion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227" grpId="1" animBg="1"/>
      <p:bldP spid="228" grpId="0" animBg="1"/>
      <p:bldP spid="228" grpId="1" animBg="1"/>
      <p:bldP spid="237" grpId="0" animBg="1"/>
      <p:bldP spid="12" grpId="0" animBg="1"/>
      <p:bldP spid="13" grpId="0" animBg="1"/>
      <p:bldP spid="14" grpId="0" animBg="1"/>
      <p:bldP spid="137" grpId="0" animBg="1"/>
      <p:bldP spid="144" grpId="0" animBg="1"/>
      <p:bldP spid="147" grpId="0" animBg="1"/>
      <p:bldP spid="147" grpId="1" animBg="1"/>
      <p:bldP spid="156" grpId="0" animBg="1"/>
      <p:bldP spid="156" grpId="1" animBg="1"/>
      <p:bldP spid="159" grpId="0" animBg="1"/>
      <p:bldP spid="163" grpId="0" animBg="1"/>
      <p:bldP spid="164" grpId="0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216" grpId="0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9" grpId="0" animBg="1"/>
      <p:bldP spid="239" grpId="1" animBg="1"/>
      <p:bldP spid="239" grpId="2" animBg="1"/>
      <p:bldP spid="171" grpId="0" animBg="1"/>
      <p:bldP spid="171" grpId="1" animBg="1"/>
      <p:bldP spid="150" grpId="0" animBg="1"/>
      <p:bldP spid="150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82313" y="2775273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37D1D890-5D86-44BC-8FB2-1F510B02460E}"/>
              </a:ext>
            </a:extLst>
          </p:cNvPr>
          <p:cNvGrpSpPr/>
          <p:nvPr/>
        </p:nvGrpSpPr>
        <p:grpSpPr>
          <a:xfrm>
            <a:off x="3780822" y="4353473"/>
            <a:ext cx="5607591" cy="2281068"/>
            <a:chOff x="3817426" y="4390810"/>
            <a:chExt cx="5607591" cy="2281068"/>
          </a:xfrm>
        </p:grpSpPr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AC4E26F-EF84-40E5-B479-17E47F404552}"/>
                </a:ext>
              </a:extLst>
            </p:cNvPr>
            <p:cNvSpPr/>
            <p:nvPr/>
          </p:nvSpPr>
          <p:spPr bwMode="auto">
            <a:xfrm>
              <a:off x="3817426" y="4390810"/>
              <a:ext cx="5596921" cy="8611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07F7BB75-E016-4695-85C7-3AD7F9B46761}"/>
                </a:ext>
              </a:extLst>
            </p:cNvPr>
            <p:cNvSpPr/>
            <p:nvPr/>
          </p:nvSpPr>
          <p:spPr bwMode="auto">
            <a:xfrm>
              <a:off x="6170785" y="5049906"/>
              <a:ext cx="3243562" cy="8798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D18C3339-B050-42DB-B773-1738C4DED122}"/>
                </a:ext>
              </a:extLst>
            </p:cNvPr>
            <p:cNvSpPr/>
            <p:nvPr/>
          </p:nvSpPr>
          <p:spPr bwMode="auto">
            <a:xfrm>
              <a:off x="7511775" y="5791996"/>
              <a:ext cx="1913242" cy="8798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245" name="Rectangle 244">
            <a:extLst>
              <a:ext uri="{FF2B5EF4-FFF2-40B4-BE49-F238E27FC236}">
                <a16:creationId xmlns:a16="http://schemas.microsoft.com/office/drawing/2014/main" id="{3037ABA2-9DAE-4A50-B1B8-461345F14815}"/>
              </a:ext>
            </a:extLst>
          </p:cNvPr>
          <p:cNvSpPr/>
          <p:nvPr/>
        </p:nvSpPr>
        <p:spPr bwMode="auto">
          <a:xfrm>
            <a:off x="3819111" y="4362292"/>
            <a:ext cx="540228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E0C5A9E-3764-470F-9E05-9EAB905F02A0}"/>
              </a:ext>
            </a:extLst>
          </p:cNvPr>
          <p:cNvSpPr/>
          <p:nvPr/>
        </p:nvSpPr>
        <p:spPr bwMode="auto">
          <a:xfrm>
            <a:off x="6021053" y="4394147"/>
            <a:ext cx="598811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8A50D9EA-B135-4D8A-A1E3-F1535D1AA3BA}"/>
              </a:ext>
            </a:extLst>
          </p:cNvPr>
          <p:cNvSpPr/>
          <p:nvPr/>
        </p:nvSpPr>
        <p:spPr bwMode="auto">
          <a:xfrm>
            <a:off x="7150713" y="5432691"/>
            <a:ext cx="598811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C93FCCF8-7C87-4FAB-A89A-99E4FAD1D1DE}"/>
              </a:ext>
            </a:extLst>
          </p:cNvPr>
          <p:cNvSpPr/>
          <p:nvPr/>
        </p:nvSpPr>
        <p:spPr bwMode="auto">
          <a:xfrm>
            <a:off x="7870807" y="5795302"/>
            <a:ext cx="879977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5362CF11-7E31-4616-981E-C8420CF1308D}"/>
              </a:ext>
            </a:extLst>
          </p:cNvPr>
          <p:cNvSpPr/>
          <p:nvPr/>
        </p:nvSpPr>
        <p:spPr bwMode="auto">
          <a:xfrm>
            <a:off x="3814724" y="3642602"/>
            <a:ext cx="552979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C594C4F-BC6B-44EC-963A-2C591ECE9718}"/>
              </a:ext>
            </a:extLst>
          </p:cNvPr>
          <p:cNvSpPr/>
          <p:nvPr/>
        </p:nvSpPr>
        <p:spPr bwMode="auto">
          <a:xfrm>
            <a:off x="4760753" y="4335958"/>
            <a:ext cx="598811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731744D-373C-4CC0-89C0-DCDA698B0E7C}"/>
              </a:ext>
            </a:extLst>
          </p:cNvPr>
          <p:cNvGrpSpPr/>
          <p:nvPr/>
        </p:nvGrpSpPr>
        <p:grpSpPr>
          <a:xfrm>
            <a:off x="8726942" y="1918263"/>
            <a:ext cx="160948" cy="409688"/>
            <a:chOff x="1705661" y="3489054"/>
            <a:chExt cx="160948" cy="409688"/>
          </a:xfrm>
        </p:grpSpPr>
        <p:pic>
          <p:nvPicPr>
            <p:cNvPr id="157" name="Picture 156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5B692844-2F79-40DE-9E85-C06290416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160" name="Picture 159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45C6F35-FFFC-47E6-85CF-4BE6A3D0F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pic>
        <p:nvPicPr>
          <p:cNvPr id="176" name="Picture 175" descr="A picture containing clock, table&#10;&#10;Description automatically generated">
            <a:extLst>
              <a:ext uri="{FF2B5EF4-FFF2-40B4-BE49-F238E27FC236}">
                <a16:creationId xmlns:a16="http://schemas.microsoft.com/office/drawing/2014/main" id="{E13A08E3-3BBC-49AD-BC81-ED2F81EFF9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938" y="1918263"/>
            <a:ext cx="119430" cy="409687"/>
          </a:xfrm>
          <a:prstGeom prst="rect">
            <a:avLst/>
          </a:prstGeom>
        </p:spPr>
      </p:pic>
      <p:pic>
        <p:nvPicPr>
          <p:cNvPr id="179" name="Picture 178" descr="A picture containing clock&#10;&#10;Description automatically generated">
            <a:extLst>
              <a:ext uri="{FF2B5EF4-FFF2-40B4-BE49-F238E27FC236}">
                <a16:creationId xmlns:a16="http://schemas.microsoft.com/office/drawing/2014/main" id="{06B0F34C-A6C8-42D1-8361-A406F62523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886" y="1918263"/>
            <a:ext cx="119430" cy="409687"/>
          </a:xfrm>
          <a:prstGeom prst="rect">
            <a:avLst/>
          </a:prstGeom>
        </p:spPr>
      </p:pic>
      <p:pic>
        <p:nvPicPr>
          <p:cNvPr id="186" name="Picture 185" descr="A picture containing clock&#10;&#10;Description automatically generated">
            <a:extLst>
              <a:ext uri="{FF2B5EF4-FFF2-40B4-BE49-F238E27FC236}">
                <a16:creationId xmlns:a16="http://schemas.microsoft.com/office/drawing/2014/main" id="{2FC6D1BC-6B6F-455F-AF57-458410DB90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926" y="1915852"/>
            <a:ext cx="119430" cy="409687"/>
          </a:xfrm>
          <a:prstGeom prst="rect">
            <a:avLst/>
          </a:prstGeom>
        </p:spPr>
      </p:pic>
      <p:sp>
        <p:nvSpPr>
          <p:cNvPr id="195" name="Rectangle 194">
            <a:extLst>
              <a:ext uri="{FF2B5EF4-FFF2-40B4-BE49-F238E27FC236}">
                <a16:creationId xmlns:a16="http://schemas.microsoft.com/office/drawing/2014/main" id="{42DFA9D5-B0AC-4046-9039-6B8FA69F4456}"/>
              </a:ext>
            </a:extLst>
          </p:cNvPr>
          <p:cNvSpPr/>
          <p:nvPr/>
        </p:nvSpPr>
        <p:spPr>
          <a:xfrm>
            <a:off x="7575650" y="55224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77DCEC3B-952A-44D1-904B-95D6D8C08787}"/>
              </a:ext>
            </a:extLst>
          </p:cNvPr>
          <p:cNvSpPr/>
          <p:nvPr/>
        </p:nvSpPr>
        <p:spPr>
          <a:xfrm>
            <a:off x="6861394" y="55224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263261" y="551014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263261" y="1052256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263261" y="1577593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8993794" y="29127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0575742" y="541531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4122558" y="552241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4131374" y="1068585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4165839" y="1581638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4857449" y="552241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4810044" y="1068585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4844509" y="1581638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D49D749-48F2-466A-A306-569AE9935A58}"/>
              </a:ext>
            </a:extLst>
          </p:cNvPr>
          <p:cNvSpPr/>
          <p:nvPr/>
        </p:nvSpPr>
        <p:spPr>
          <a:xfrm>
            <a:off x="5496139" y="1581638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7A3D321-3B20-4B2F-AA1E-715D4A4A4148}"/>
              </a:ext>
            </a:extLst>
          </p:cNvPr>
          <p:cNvSpPr/>
          <p:nvPr/>
        </p:nvSpPr>
        <p:spPr>
          <a:xfrm>
            <a:off x="5486602" y="55224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CFFFD24-A295-4968-ADB7-23DB94DE1DCA}"/>
              </a:ext>
            </a:extLst>
          </p:cNvPr>
          <p:cNvSpPr/>
          <p:nvPr/>
        </p:nvSpPr>
        <p:spPr>
          <a:xfrm>
            <a:off x="5486602" y="1074075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E189B84-A8DC-4FEC-8505-6A909CF3B34A}"/>
              </a:ext>
            </a:extLst>
          </p:cNvPr>
          <p:cNvSpPr/>
          <p:nvPr/>
        </p:nvSpPr>
        <p:spPr>
          <a:xfrm>
            <a:off x="6142953" y="1581638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97516A50-FBCF-4850-B3EE-85C869474F31}"/>
              </a:ext>
            </a:extLst>
          </p:cNvPr>
          <p:cNvSpPr/>
          <p:nvPr/>
        </p:nvSpPr>
        <p:spPr>
          <a:xfrm>
            <a:off x="6113738" y="552241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A7DB3306-7CE2-4C82-893F-378F230A3A4D}"/>
              </a:ext>
            </a:extLst>
          </p:cNvPr>
          <p:cNvSpPr/>
          <p:nvPr/>
        </p:nvSpPr>
        <p:spPr>
          <a:xfrm>
            <a:off x="6132010" y="1067322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E311411-2D11-469B-97EA-2AA280A99637}"/>
              </a:ext>
            </a:extLst>
          </p:cNvPr>
          <p:cNvSpPr/>
          <p:nvPr/>
        </p:nvSpPr>
        <p:spPr>
          <a:xfrm>
            <a:off x="6872367" y="1581638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4EFBB486-E270-406A-B6D8-C23719D3022E}"/>
              </a:ext>
            </a:extLst>
          </p:cNvPr>
          <p:cNvSpPr/>
          <p:nvPr/>
        </p:nvSpPr>
        <p:spPr>
          <a:xfrm>
            <a:off x="6862266" y="1064851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EB141C4B-E34D-46AC-BD26-3CD208F2EF27}"/>
              </a:ext>
            </a:extLst>
          </p:cNvPr>
          <p:cNvSpPr/>
          <p:nvPr/>
        </p:nvSpPr>
        <p:spPr>
          <a:xfrm>
            <a:off x="7586623" y="1581638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8F8C14-B84C-47A7-AEE7-B2AAA91B41D6}"/>
              </a:ext>
            </a:extLst>
          </p:cNvPr>
          <p:cNvSpPr/>
          <p:nvPr/>
        </p:nvSpPr>
        <p:spPr>
          <a:xfrm>
            <a:off x="7576522" y="1042849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2ED12795-4E99-4EC3-BBBE-8958646F7090}"/>
              </a:ext>
            </a:extLst>
          </p:cNvPr>
          <p:cNvGrpSpPr/>
          <p:nvPr/>
        </p:nvGrpSpPr>
        <p:grpSpPr>
          <a:xfrm>
            <a:off x="8039117" y="1908807"/>
            <a:ext cx="160948" cy="409688"/>
            <a:chOff x="1705661" y="3489054"/>
            <a:chExt cx="160948" cy="409688"/>
          </a:xfrm>
        </p:grpSpPr>
        <p:pic>
          <p:nvPicPr>
            <p:cNvPr id="224" name="Picture 223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A6A49087-2087-4CB8-8EFA-DEB4287D7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225" name="Picture 224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01FC3A64-4A6D-4DCF-A43C-AF93302D8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EA56254-0EBA-4F98-AADD-546E448B0ABC}"/>
              </a:ext>
            </a:extLst>
          </p:cNvPr>
          <p:cNvSpPr/>
          <p:nvPr/>
        </p:nvSpPr>
        <p:spPr>
          <a:xfrm>
            <a:off x="8261026" y="1596791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BE3576E-67E9-49FA-9470-7517FDA99B85}"/>
              </a:ext>
            </a:extLst>
          </p:cNvPr>
          <p:cNvSpPr/>
          <p:nvPr/>
        </p:nvSpPr>
        <p:spPr>
          <a:xfrm>
            <a:off x="8277763" y="529877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00F085F-7A82-4D11-AEAA-54B4D75B2AC6}"/>
              </a:ext>
            </a:extLst>
          </p:cNvPr>
          <p:cNvSpPr/>
          <p:nvPr/>
        </p:nvSpPr>
        <p:spPr>
          <a:xfrm>
            <a:off x="8237070" y="1042576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1ABED7D9-DB39-4A7F-B407-ECCE430D1CDE}"/>
              </a:ext>
            </a:extLst>
          </p:cNvPr>
          <p:cNvSpPr/>
          <p:nvPr/>
        </p:nvSpPr>
        <p:spPr>
          <a:xfrm>
            <a:off x="10152581" y="54538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 </a:t>
            </a:r>
          </a:p>
        </p:txBody>
      </p: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id="{AE7740CF-7376-446F-81F7-8A712B74EE83}"/>
              </a:ext>
            </a:extLst>
          </p:cNvPr>
          <p:cNvSpPr/>
          <p:nvPr/>
        </p:nvSpPr>
        <p:spPr bwMode="auto">
          <a:xfrm>
            <a:off x="8119854" y="416701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4782A618-610B-4C11-B296-D9F970E6E4FC}"/>
              </a:ext>
            </a:extLst>
          </p:cNvPr>
          <p:cNvSpPr/>
          <p:nvPr/>
        </p:nvSpPr>
        <p:spPr bwMode="auto">
          <a:xfrm>
            <a:off x="5277796" y="4462520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1" name="Freeform: Shape 200">
            <a:extLst>
              <a:ext uri="{FF2B5EF4-FFF2-40B4-BE49-F238E27FC236}">
                <a16:creationId xmlns:a16="http://schemas.microsoft.com/office/drawing/2014/main" id="{941A57D8-4F4A-4910-A02F-5100DEABB587}"/>
              </a:ext>
            </a:extLst>
          </p:cNvPr>
          <p:cNvSpPr/>
          <p:nvPr/>
        </p:nvSpPr>
        <p:spPr bwMode="auto">
          <a:xfrm>
            <a:off x="7455810" y="422140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3CFDA970-E9D5-409F-8074-1F868A5B84EA}"/>
              </a:ext>
            </a:extLst>
          </p:cNvPr>
          <p:cNvSpPr/>
          <p:nvPr/>
        </p:nvSpPr>
        <p:spPr bwMode="auto">
          <a:xfrm>
            <a:off x="6556853" y="4467959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CA423876-F904-4D16-B910-50854063509D}"/>
              </a:ext>
            </a:extLst>
          </p:cNvPr>
          <p:cNvSpPr/>
          <p:nvPr/>
        </p:nvSpPr>
        <p:spPr bwMode="auto">
          <a:xfrm>
            <a:off x="6726468" y="427579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03CB520-F392-437C-996C-1420318817AD}"/>
              </a:ext>
            </a:extLst>
          </p:cNvPr>
          <p:cNvSpPr/>
          <p:nvPr/>
        </p:nvSpPr>
        <p:spPr bwMode="auto">
          <a:xfrm>
            <a:off x="6545963" y="4473398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87" name="Picture 186" descr="A picture containing clock&#10;&#10;Description automatically generated">
            <a:extLst>
              <a:ext uri="{FF2B5EF4-FFF2-40B4-BE49-F238E27FC236}">
                <a16:creationId xmlns:a16="http://schemas.microsoft.com/office/drawing/2014/main" id="{B6D34490-0C0E-4703-9DA7-C002D2EE8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646" y="1917094"/>
            <a:ext cx="119430" cy="409687"/>
          </a:xfrm>
          <a:prstGeom prst="rect">
            <a:avLst/>
          </a:prstGeom>
        </p:spPr>
      </p:pic>
      <p:pic>
        <p:nvPicPr>
          <p:cNvPr id="190" name="Picture 189" descr="A picture containing clock&#10;&#10;Description automatically generated">
            <a:extLst>
              <a:ext uri="{FF2B5EF4-FFF2-40B4-BE49-F238E27FC236}">
                <a16:creationId xmlns:a16="http://schemas.microsoft.com/office/drawing/2014/main" id="{C1B785FB-0554-4242-9864-51E67AE4D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623" y="1900765"/>
            <a:ext cx="119430" cy="409687"/>
          </a:xfrm>
          <a:prstGeom prst="rect">
            <a:avLst/>
          </a:prstGeom>
        </p:spPr>
      </p:pic>
      <p:pic>
        <p:nvPicPr>
          <p:cNvPr id="193" name="Picture 192" descr="A picture containing clock&#10;&#10;Description automatically generated">
            <a:extLst>
              <a:ext uri="{FF2B5EF4-FFF2-40B4-BE49-F238E27FC236}">
                <a16:creationId xmlns:a16="http://schemas.microsoft.com/office/drawing/2014/main" id="{3661F698-DB00-448C-94B9-8B23637DC6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90" y="1900765"/>
            <a:ext cx="119430" cy="409687"/>
          </a:xfrm>
          <a:prstGeom prst="rect">
            <a:avLst/>
          </a:prstGeom>
        </p:spPr>
      </p:pic>
      <p:pic>
        <p:nvPicPr>
          <p:cNvPr id="194" name="Picture 193" descr="A picture containing clock&#10;&#10;Description automatically generated">
            <a:extLst>
              <a:ext uri="{FF2B5EF4-FFF2-40B4-BE49-F238E27FC236}">
                <a16:creationId xmlns:a16="http://schemas.microsoft.com/office/drawing/2014/main" id="{708505B1-A76A-45DF-9C93-42709701CC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360" y="1900765"/>
            <a:ext cx="119430" cy="409687"/>
          </a:xfrm>
          <a:prstGeom prst="rect">
            <a:avLst/>
          </a:prstGeom>
        </p:spPr>
      </p:pic>
      <p:pic>
        <p:nvPicPr>
          <p:cNvPr id="203" name="Picture 202" descr="A picture containing clock&#10;&#10;Description automatically generated">
            <a:extLst>
              <a:ext uri="{FF2B5EF4-FFF2-40B4-BE49-F238E27FC236}">
                <a16:creationId xmlns:a16="http://schemas.microsoft.com/office/drawing/2014/main" id="{4F50C153-6E32-4BA8-8420-6588FED163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37" y="1900765"/>
            <a:ext cx="119430" cy="409687"/>
          </a:xfrm>
          <a:prstGeom prst="rect">
            <a:avLst/>
          </a:prstGeom>
        </p:spPr>
      </p:pic>
      <p:pic>
        <p:nvPicPr>
          <p:cNvPr id="204" name="Picture 203" descr="A picture containing clock&#10;&#10;Description automatically generated">
            <a:extLst>
              <a:ext uri="{FF2B5EF4-FFF2-40B4-BE49-F238E27FC236}">
                <a16:creationId xmlns:a16="http://schemas.microsoft.com/office/drawing/2014/main" id="{E9849A8E-059F-490A-9B1E-46E64513FA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430" y="1900765"/>
            <a:ext cx="119430" cy="409687"/>
          </a:xfrm>
          <a:prstGeom prst="rect">
            <a:avLst/>
          </a:prstGeom>
        </p:spPr>
      </p:pic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17E85B90-BDB5-44A1-8069-B8BB39A08051}"/>
              </a:ext>
            </a:extLst>
          </p:cNvPr>
          <p:cNvSpPr/>
          <p:nvPr/>
        </p:nvSpPr>
        <p:spPr bwMode="auto">
          <a:xfrm>
            <a:off x="5996408" y="427579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4" name="Freeform: Shape 213">
            <a:extLst>
              <a:ext uri="{FF2B5EF4-FFF2-40B4-BE49-F238E27FC236}">
                <a16:creationId xmlns:a16="http://schemas.microsoft.com/office/drawing/2014/main" id="{2B559892-0283-47A6-9CE3-CF68D8122C31}"/>
              </a:ext>
            </a:extLst>
          </p:cNvPr>
          <p:cNvSpPr/>
          <p:nvPr/>
        </p:nvSpPr>
        <p:spPr bwMode="auto">
          <a:xfrm>
            <a:off x="6555488" y="4473398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5" name="Freeform: Shape 214">
            <a:extLst>
              <a:ext uri="{FF2B5EF4-FFF2-40B4-BE49-F238E27FC236}">
                <a16:creationId xmlns:a16="http://schemas.microsoft.com/office/drawing/2014/main" id="{9766BA2A-0D2A-4066-BCAB-6624555D8D1C}"/>
              </a:ext>
            </a:extLst>
          </p:cNvPr>
          <p:cNvSpPr/>
          <p:nvPr/>
        </p:nvSpPr>
        <p:spPr bwMode="auto">
          <a:xfrm>
            <a:off x="5359357" y="418615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7" name="Freeform: Shape 216">
            <a:extLst>
              <a:ext uri="{FF2B5EF4-FFF2-40B4-BE49-F238E27FC236}">
                <a16:creationId xmlns:a16="http://schemas.microsoft.com/office/drawing/2014/main" id="{FDDF2040-4965-4536-8DB3-CBE1BC8804C2}"/>
              </a:ext>
            </a:extLst>
          </p:cNvPr>
          <p:cNvSpPr/>
          <p:nvPr/>
        </p:nvSpPr>
        <p:spPr bwMode="auto">
          <a:xfrm>
            <a:off x="6550446" y="4464434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8" name="Freeform: Shape 217">
            <a:extLst>
              <a:ext uri="{FF2B5EF4-FFF2-40B4-BE49-F238E27FC236}">
                <a16:creationId xmlns:a16="http://schemas.microsoft.com/office/drawing/2014/main" id="{FE84E660-14EA-416F-9F07-52EDD3982395}"/>
              </a:ext>
            </a:extLst>
          </p:cNvPr>
          <p:cNvSpPr/>
          <p:nvPr/>
        </p:nvSpPr>
        <p:spPr bwMode="auto">
          <a:xfrm>
            <a:off x="4673557" y="418615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F678A235-1558-46FF-9BA0-39872F016786}"/>
              </a:ext>
            </a:extLst>
          </p:cNvPr>
          <p:cNvSpPr/>
          <p:nvPr/>
        </p:nvSpPr>
        <p:spPr bwMode="auto">
          <a:xfrm>
            <a:off x="6377702" y="5206323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B245EA-6737-4637-8341-034085F7E53F}"/>
              </a:ext>
            </a:extLst>
          </p:cNvPr>
          <p:cNvGrpSpPr/>
          <p:nvPr/>
        </p:nvGrpSpPr>
        <p:grpSpPr>
          <a:xfrm>
            <a:off x="5564829" y="1552597"/>
            <a:ext cx="1636216" cy="1073601"/>
            <a:chOff x="9767760" y="5096816"/>
            <a:chExt cx="1636216" cy="1073601"/>
          </a:xfrm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ADE28D8A-13E9-40BC-BF1D-33B67DADA9C8}"/>
                </a:ext>
              </a:extLst>
            </p:cNvPr>
            <p:cNvSpPr/>
            <p:nvPr/>
          </p:nvSpPr>
          <p:spPr>
            <a:xfrm>
              <a:off x="9767760" y="5745685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DA905135-7DF9-4790-835D-D7B6DC14CEB4}"/>
                </a:ext>
              </a:extLst>
            </p:cNvPr>
            <p:cNvSpPr/>
            <p:nvPr/>
          </p:nvSpPr>
          <p:spPr>
            <a:xfrm>
              <a:off x="10183749" y="5745685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AF276574-CF0D-4B4E-8ED4-CA86C3E6DBFF}"/>
                </a:ext>
              </a:extLst>
            </p:cNvPr>
            <p:cNvSpPr/>
            <p:nvPr/>
          </p:nvSpPr>
          <p:spPr>
            <a:xfrm>
              <a:off x="10615768" y="5745685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D1D51328-AF8C-4A08-AD47-C812B89C6A4B}"/>
                </a:ext>
              </a:extLst>
            </p:cNvPr>
            <p:cNvSpPr/>
            <p:nvPr/>
          </p:nvSpPr>
          <p:spPr>
            <a:xfrm>
              <a:off x="11031758" y="5745685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BB657E73-D7D7-4F12-90F0-9536D9C4A10E}"/>
                </a:ext>
              </a:extLst>
            </p:cNvPr>
            <p:cNvSpPr/>
            <p:nvPr/>
          </p:nvSpPr>
          <p:spPr>
            <a:xfrm>
              <a:off x="10225228" y="5096816"/>
              <a:ext cx="731290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List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B21B7B3-1F92-4FF8-9A5F-BB39F7667D0D}"/>
                </a:ext>
              </a:extLst>
            </p:cNvPr>
            <p:cNvCxnSpPr>
              <a:stCxn id="228" idx="2"/>
              <a:endCxn id="221" idx="0"/>
            </p:cNvCxnSpPr>
            <p:nvPr/>
          </p:nvCxnSpPr>
          <p:spPr bwMode="auto">
            <a:xfrm flipH="1">
              <a:off x="9945854" y="5521548"/>
              <a:ext cx="645019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BEC6545-F463-43F0-9831-55C6BA8458FE}"/>
                </a:ext>
              </a:extLst>
            </p:cNvPr>
            <p:cNvCxnSpPr>
              <a:stCxn id="228" idx="2"/>
              <a:endCxn id="222" idx="0"/>
            </p:cNvCxnSpPr>
            <p:nvPr/>
          </p:nvCxnSpPr>
          <p:spPr bwMode="auto">
            <a:xfrm flipH="1">
              <a:off x="10369858" y="5521548"/>
              <a:ext cx="221015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9D2D140-0815-4319-9F8F-804B5A675EBE}"/>
                </a:ext>
              </a:extLst>
            </p:cNvPr>
            <p:cNvCxnSpPr>
              <a:stCxn id="228" idx="2"/>
              <a:endCxn id="226" idx="0"/>
            </p:cNvCxnSpPr>
            <p:nvPr/>
          </p:nvCxnSpPr>
          <p:spPr bwMode="auto">
            <a:xfrm>
              <a:off x="10590873" y="5521548"/>
              <a:ext cx="202989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9358024-7E02-4813-BD9C-66A1D3408482}"/>
                </a:ext>
              </a:extLst>
            </p:cNvPr>
            <p:cNvCxnSpPr>
              <a:stCxn id="228" idx="2"/>
              <a:endCxn id="227" idx="0"/>
            </p:cNvCxnSpPr>
            <p:nvPr/>
          </p:nvCxnSpPr>
          <p:spPr bwMode="auto">
            <a:xfrm>
              <a:off x="10590873" y="5521548"/>
              <a:ext cx="626994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33" name="Rectangle 232">
            <a:extLst>
              <a:ext uri="{FF2B5EF4-FFF2-40B4-BE49-F238E27FC236}">
                <a16:creationId xmlns:a16="http://schemas.microsoft.com/office/drawing/2014/main" id="{DB1EC5ED-9934-44C5-9258-1271184190AB}"/>
              </a:ext>
            </a:extLst>
          </p:cNvPr>
          <p:cNvSpPr/>
          <p:nvPr/>
        </p:nvSpPr>
        <p:spPr>
          <a:xfrm>
            <a:off x="4840240" y="572158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234" name="Freeform: Shape 233">
            <a:extLst>
              <a:ext uri="{FF2B5EF4-FFF2-40B4-BE49-F238E27FC236}">
                <a16:creationId xmlns:a16="http://schemas.microsoft.com/office/drawing/2014/main" id="{68EFCD43-BC2D-4B29-B98A-7EAAFB46608E}"/>
              </a:ext>
            </a:extLst>
          </p:cNvPr>
          <p:cNvSpPr/>
          <p:nvPr/>
        </p:nvSpPr>
        <p:spPr bwMode="auto">
          <a:xfrm>
            <a:off x="3840982" y="405903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5CDEF49-09F2-4564-B549-F3007D642DE7}"/>
              </a:ext>
            </a:extLst>
          </p:cNvPr>
          <p:cNvSpPr/>
          <p:nvPr/>
        </p:nvSpPr>
        <p:spPr>
          <a:xfrm>
            <a:off x="4846332" y="1061331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C35F840A-D5D2-47F6-8D0E-D61B90FD3EA7}"/>
              </a:ext>
            </a:extLst>
          </p:cNvPr>
          <p:cNvGrpSpPr/>
          <p:nvPr/>
        </p:nvGrpSpPr>
        <p:grpSpPr>
          <a:xfrm>
            <a:off x="5958311" y="1895036"/>
            <a:ext cx="160948" cy="409688"/>
            <a:chOff x="4494115" y="2339236"/>
            <a:chExt cx="160948" cy="409688"/>
          </a:xfrm>
        </p:grpSpPr>
        <p:pic>
          <p:nvPicPr>
            <p:cNvPr id="237" name="Picture 236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D4B2C5B6-EE0B-472C-B361-61E62CEC7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7"/>
              <a:ext cx="160948" cy="409687"/>
            </a:xfrm>
            <a:prstGeom prst="rect">
              <a:avLst/>
            </a:prstGeom>
          </p:spPr>
        </p:pic>
        <p:pic>
          <p:nvPicPr>
            <p:cNvPr id="238" name="Picture 237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CF8107DE-C3B1-496E-BA56-43C3527ED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6"/>
              <a:ext cx="160948" cy="409687"/>
            </a:xfrm>
            <a:prstGeom prst="rect">
              <a:avLst/>
            </a:prstGeom>
          </p:spPr>
        </p:pic>
      </p:grpSp>
      <p:sp>
        <p:nvSpPr>
          <p:cNvPr id="240" name="Rectangle 239">
            <a:extLst>
              <a:ext uri="{FF2B5EF4-FFF2-40B4-BE49-F238E27FC236}">
                <a16:creationId xmlns:a16="http://schemas.microsoft.com/office/drawing/2014/main" id="{2C51C959-29E0-47D0-AE77-366A8062EF27}"/>
              </a:ext>
            </a:extLst>
          </p:cNvPr>
          <p:cNvSpPr/>
          <p:nvPr/>
        </p:nvSpPr>
        <p:spPr>
          <a:xfrm>
            <a:off x="9674229" y="2866526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It's not an identifier this time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CDFE7904-E434-4476-A9F9-B79268C89E14}"/>
              </a:ext>
            </a:extLst>
          </p:cNvPr>
          <p:cNvSpPr/>
          <p:nvPr/>
        </p:nvSpPr>
        <p:spPr>
          <a:xfrm>
            <a:off x="9171795" y="1366858"/>
            <a:ext cx="2270173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 is Readahead again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20060" y="4372547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L,7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248" name="Rectangle 247">
            <a:extLst>
              <a:ext uri="{FF2B5EF4-FFF2-40B4-BE49-F238E27FC236}">
                <a16:creationId xmlns:a16="http://schemas.microsoft.com/office/drawing/2014/main" id="{0ADCF943-A62E-4997-89D4-C94EFD99C93A}"/>
              </a:ext>
            </a:extLst>
          </p:cNvPr>
          <p:cNvSpPr/>
          <p:nvPr/>
        </p:nvSpPr>
        <p:spPr>
          <a:xfrm>
            <a:off x="9296829" y="1352092"/>
            <a:ext cx="1928733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8 is Readback too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9A59EC0-3B14-41DF-A5B4-04BB8B878447}"/>
              </a:ext>
            </a:extLst>
          </p:cNvPr>
          <p:cNvSpPr/>
          <p:nvPr/>
        </p:nvSpPr>
        <p:spPr>
          <a:xfrm>
            <a:off x="9166391" y="1756859"/>
            <a:ext cx="2270173" cy="7571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 fact, a whole series of readback states are coming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187C910-129E-49D7-8826-A3F5649D7C30}"/>
              </a:ext>
            </a:extLst>
          </p:cNvPr>
          <p:cNvSpPr/>
          <p:nvPr/>
        </p:nvSpPr>
        <p:spPr>
          <a:xfrm>
            <a:off x="327931" y="285975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D63F9DC-AFA8-472D-A672-CE22D45F74C4}"/>
              </a:ext>
            </a:extLst>
          </p:cNvPr>
          <p:cNvSpPr/>
          <p:nvPr/>
        </p:nvSpPr>
        <p:spPr>
          <a:xfrm>
            <a:off x="9669151" y="2876269"/>
            <a:ext cx="2131328" cy="20867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 did not have [node] associated with it; hence no tree in the stack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072CEE5-B9A1-4CAB-A1B2-EC9EFEB45761}"/>
              </a:ext>
            </a:extLst>
          </p:cNvPr>
          <p:cNvSpPr/>
          <p:nvPr/>
        </p:nvSpPr>
        <p:spPr>
          <a:xfrm>
            <a:off x="9695349" y="2866526"/>
            <a:ext cx="2131328" cy="20867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Semantic tables can do many things. Building a tree is one of them.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D60E9A8-1828-4B44-89B5-CBA20EF4ECB4}"/>
              </a:ext>
            </a:extLst>
          </p:cNvPr>
          <p:cNvSpPr/>
          <p:nvPr/>
        </p:nvSpPr>
        <p:spPr>
          <a:xfrm>
            <a:off x="9720288" y="2892530"/>
            <a:ext cx="2131328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And now we're back to a Reduce State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8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repeatCount="5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18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186 L -0.05651 -0.00186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000"/>
                            </p:stCondLst>
                            <p:childTnLst>
                              <p:par>
                                <p:cTn id="240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-0.05651 -4.07407E-6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000"/>
                            </p:stCondLst>
                            <p:childTnLst>
                              <p:par>
                                <p:cTn id="283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84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05651 7.40741E-7 " pathEditMode="relative" rAng="0" ptsTypes="AA">
                                      <p:cBhvr>
                                        <p:cTn id="310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2000"/>
                            </p:stCondLst>
                            <p:childTnLst>
                              <p:par>
                                <p:cTn id="312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13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05651 7.40741E-7 " pathEditMode="relative" rAng="0" ptsTypes="AA">
                                      <p:cBhvr>
                                        <p:cTn id="339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000"/>
                            </p:stCondLst>
                            <p:childTnLst>
                              <p:par>
                                <p:cTn id="341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42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7.40741E-7 L -0.05651 7.40741E-7 " pathEditMode="relative" rAng="0" ptsTypes="AA">
                                      <p:cBhvr>
                                        <p:cTn id="36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000"/>
                            </p:stCondLst>
                            <p:childTnLst>
                              <p:par>
                                <p:cTn id="37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71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5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9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-0.05651 7.40741E-7 " pathEditMode="relative" rAng="0" ptsTypes="AA">
                                      <p:cBhvr>
                                        <p:cTn id="397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9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0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3000"/>
                            </p:stCondLst>
                            <p:childTnLst>
                              <p:par>
                                <p:cTn id="407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8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4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500"/>
                            </p:stCondLst>
                            <p:childTnLst>
                              <p:par>
                                <p:cTn id="474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500"/>
                            </p:stCondLst>
                            <p:childTnLst>
                              <p:par>
                                <p:cTn id="4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9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1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5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9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5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0.00301 L -0.11302 0.0051 " pathEditMode="relative" rAng="0" ptsTypes="AA">
                                      <p:cBhvr>
                                        <p:cTn id="6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93"/>
                                    </p:animMotion>
                                  </p:childTnLst>
                                </p:cTn>
                              </p:par>
                              <p:par>
                                <p:cTn id="616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8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2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5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2000"/>
                            </p:stCondLst>
                            <p:childTnLst>
                              <p:par>
                                <p:cTn id="647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50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>
                            <p:stCondLst>
                              <p:cond delay="3000"/>
                            </p:stCondLst>
                            <p:childTnLst>
                              <p:par>
                                <p:cTn id="65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/>
      <p:bldP spid="245" grpId="1" animBg="1"/>
      <p:bldP spid="208" grpId="0" animBg="1"/>
      <p:bldP spid="208" grpId="1" animBg="1"/>
      <p:bldP spid="208" grpId="2" animBg="1"/>
      <p:bldP spid="208" grpId="3" animBg="1"/>
      <p:bldP spid="208" grpId="4" animBg="1"/>
      <p:bldP spid="208" grpId="5" animBg="1"/>
      <p:bldP spid="220" grpId="0" animBg="1"/>
      <p:bldP spid="220" grpId="1" animBg="1"/>
      <p:bldP spid="230" grpId="0" animBg="1"/>
      <p:bldP spid="230" grpId="1" animBg="1"/>
      <p:bldP spid="239" grpId="0" animBg="1"/>
      <p:bldP spid="159" grpId="0" animBg="1"/>
      <p:bldP spid="159" grpId="1" animBg="1"/>
      <p:bldP spid="195" grpId="0" animBg="1"/>
      <p:bldP spid="188" grpId="0" animBg="1"/>
      <p:bldP spid="45" grpId="0" animBg="1"/>
      <p:bldP spid="46" grpId="0" animBg="1"/>
      <p:bldP spid="47" grpId="0" animBg="1"/>
      <p:bldP spid="143" grpId="0" animBg="1"/>
      <p:bldP spid="163" grpId="0" animBg="1"/>
      <p:bldP spid="164" grpId="0" animBg="1"/>
      <p:bldP spid="182" grpId="0" animBg="1"/>
      <p:bldP spid="180" grpId="0" animBg="1"/>
      <p:bldP spid="181" grpId="0" animBg="1"/>
      <p:bldP spid="184" grpId="0" animBg="1"/>
      <p:bldP spid="189" grpId="0" animBg="1"/>
      <p:bldP spid="191" grpId="0" animBg="1"/>
      <p:bldP spid="196" grpId="0" animBg="1"/>
      <p:bldP spid="150" grpId="0" animBg="1"/>
      <p:bldP spid="150" grpId="1" animBg="1"/>
      <p:bldP spid="153" grpId="0" animBg="1"/>
      <p:bldP spid="153" grpId="1" animBg="1"/>
      <p:bldP spid="154" grpId="0" animBg="1"/>
      <p:bldP spid="154" grpId="1" animBg="1"/>
      <p:bldP spid="185" grpId="0" animBg="1"/>
      <p:bldP spid="185" grpId="1" animBg="1"/>
      <p:bldP spid="197" grpId="0" animBg="1"/>
      <p:bldP spid="197" grpId="1" animBg="1"/>
      <p:bldP spid="198" grpId="0" animBg="1"/>
      <p:bldP spid="198" grpId="1" animBg="1"/>
      <p:bldP spid="201" grpId="0" animBg="1"/>
      <p:bldP spid="201" grpId="1" animBg="1"/>
      <p:bldP spid="202" grpId="0" animBg="1"/>
      <p:bldP spid="202" grpId="1" animBg="1"/>
      <p:bldP spid="137" grpId="0" animBg="1"/>
      <p:bldP spid="137" grpId="1" animBg="1"/>
      <p:bldP spid="138" grpId="0" animBg="1"/>
      <p:bldP spid="138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33" grpId="0" animBg="1"/>
      <p:bldP spid="234" grpId="0" animBg="1"/>
      <p:bldP spid="235" grpId="0" animBg="1"/>
      <p:bldP spid="240" grpId="0" animBg="1"/>
      <p:bldP spid="240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Rectangle 265">
            <a:extLst>
              <a:ext uri="{FF2B5EF4-FFF2-40B4-BE49-F238E27FC236}">
                <a16:creationId xmlns:a16="http://schemas.microsoft.com/office/drawing/2014/main" id="{0A6CBC72-2FB2-4555-B042-F0DB5DA0DD72}"/>
              </a:ext>
            </a:extLst>
          </p:cNvPr>
          <p:cNvSpPr/>
          <p:nvPr/>
        </p:nvSpPr>
        <p:spPr>
          <a:xfrm>
            <a:off x="9828616" y="2817672"/>
            <a:ext cx="2131328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DONE</a:t>
            </a:r>
            <a:b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The final result is the tree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AFA0CE9-7B21-41D1-8A60-01FD23D0E0B0}"/>
              </a:ext>
            </a:extLst>
          </p:cNvPr>
          <p:cNvSpPr/>
          <p:nvPr/>
        </p:nvSpPr>
        <p:spPr>
          <a:xfrm>
            <a:off x="4828188" y="1069950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4828188" y="1069950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DB1EC5ED-9934-44C5-9258-1271184190AB}"/>
              </a:ext>
            </a:extLst>
          </p:cNvPr>
          <p:cNvSpPr/>
          <p:nvPr/>
        </p:nvSpPr>
        <p:spPr>
          <a:xfrm>
            <a:off x="4818576" y="556192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FD75AC9-B747-451C-9CD5-B605E5596706}"/>
              </a:ext>
            </a:extLst>
          </p:cNvPr>
          <p:cNvSpPr/>
          <p:nvPr/>
        </p:nvSpPr>
        <p:spPr>
          <a:xfrm>
            <a:off x="4809760" y="556192"/>
            <a:ext cx="38985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</a:t>
            </a:r>
          </a:p>
        </p:txBody>
      </p:sp>
      <p:pic>
        <p:nvPicPr>
          <p:cNvPr id="211" name="Picture 210" descr="A picture containing clock&#10;&#10;Description automatically generated">
            <a:extLst>
              <a:ext uri="{FF2B5EF4-FFF2-40B4-BE49-F238E27FC236}">
                <a16:creationId xmlns:a16="http://schemas.microsoft.com/office/drawing/2014/main" id="{3C26EBCD-D691-4056-8F26-7754EF9E0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579" y="1690795"/>
            <a:ext cx="160948" cy="409687"/>
          </a:xfrm>
          <a:prstGeom prst="rect">
            <a:avLst/>
          </a:prstGeom>
        </p:spPr>
      </p:pic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82313" y="2775273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374360C8-F449-4312-BC1C-4176741CE7B3}"/>
              </a:ext>
            </a:extLst>
          </p:cNvPr>
          <p:cNvSpPr/>
          <p:nvPr/>
        </p:nvSpPr>
        <p:spPr bwMode="auto">
          <a:xfrm>
            <a:off x="3870560" y="2815009"/>
            <a:ext cx="2900262" cy="15859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5362CF11-7E31-4616-981E-C8420CF1308D}"/>
              </a:ext>
            </a:extLst>
          </p:cNvPr>
          <p:cNvSpPr/>
          <p:nvPr/>
        </p:nvSpPr>
        <p:spPr bwMode="auto">
          <a:xfrm>
            <a:off x="3820342" y="3601620"/>
            <a:ext cx="552979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22F8174-9856-4B53-879F-61074601907A}"/>
              </a:ext>
            </a:extLst>
          </p:cNvPr>
          <p:cNvSpPr/>
          <p:nvPr/>
        </p:nvSpPr>
        <p:spPr bwMode="auto">
          <a:xfrm>
            <a:off x="3771682" y="3592547"/>
            <a:ext cx="2999139" cy="8309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CCFFE3DA-8473-4364-AE0C-A78D112A610F}"/>
              </a:ext>
            </a:extLst>
          </p:cNvPr>
          <p:cNvSpPr/>
          <p:nvPr/>
        </p:nvSpPr>
        <p:spPr bwMode="auto">
          <a:xfrm>
            <a:off x="3814768" y="3607742"/>
            <a:ext cx="552979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19F74EF1-D6EA-4217-B365-302A4C387673}"/>
              </a:ext>
            </a:extLst>
          </p:cNvPr>
          <p:cNvSpPr/>
          <p:nvPr/>
        </p:nvSpPr>
        <p:spPr bwMode="auto">
          <a:xfrm>
            <a:off x="4661034" y="3591526"/>
            <a:ext cx="552979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D5F82241-FE78-47BC-92D2-161BE3DE586B}"/>
              </a:ext>
            </a:extLst>
          </p:cNvPr>
          <p:cNvSpPr/>
          <p:nvPr/>
        </p:nvSpPr>
        <p:spPr bwMode="auto">
          <a:xfrm>
            <a:off x="5946765" y="3590955"/>
            <a:ext cx="750947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C2B69F10-5651-410E-B10F-8503DB29FBDD}"/>
              </a:ext>
            </a:extLst>
          </p:cNvPr>
          <p:cNvSpPr/>
          <p:nvPr/>
        </p:nvSpPr>
        <p:spPr bwMode="auto">
          <a:xfrm>
            <a:off x="3813093" y="2846930"/>
            <a:ext cx="538372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68BB328-434C-428A-9F81-433A3B47D701}"/>
              </a:ext>
            </a:extLst>
          </p:cNvPr>
          <p:cNvSpPr/>
          <p:nvPr/>
        </p:nvSpPr>
        <p:spPr bwMode="auto">
          <a:xfrm>
            <a:off x="4681243" y="2846930"/>
            <a:ext cx="538372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263261" y="551014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263261" y="1052256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263261" y="1577593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8993794" y="29127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0575742" y="541531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4122558" y="552241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4131374" y="1068585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4165839" y="1581638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B245EA-6737-4637-8341-034085F7E53F}"/>
              </a:ext>
            </a:extLst>
          </p:cNvPr>
          <p:cNvGrpSpPr/>
          <p:nvPr/>
        </p:nvGrpSpPr>
        <p:grpSpPr>
          <a:xfrm>
            <a:off x="4201287" y="1606023"/>
            <a:ext cx="1636216" cy="1073601"/>
            <a:chOff x="9767760" y="5096816"/>
            <a:chExt cx="1636216" cy="1073601"/>
          </a:xfrm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ADE28D8A-13E9-40BC-BF1D-33B67DADA9C8}"/>
                </a:ext>
              </a:extLst>
            </p:cNvPr>
            <p:cNvSpPr/>
            <p:nvPr/>
          </p:nvSpPr>
          <p:spPr>
            <a:xfrm>
              <a:off x="9767760" y="5745685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DA905135-7DF9-4790-835D-D7B6DC14CEB4}"/>
                </a:ext>
              </a:extLst>
            </p:cNvPr>
            <p:cNvSpPr/>
            <p:nvPr/>
          </p:nvSpPr>
          <p:spPr>
            <a:xfrm>
              <a:off x="10183749" y="5745685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AF276574-CF0D-4B4E-8ED4-CA86C3E6DBFF}"/>
                </a:ext>
              </a:extLst>
            </p:cNvPr>
            <p:cNvSpPr/>
            <p:nvPr/>
          </p:nvSpPr>
          <p:spPr>
            <a:xfrm>
              <a:off x="10615768" y="5745685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D1D51328-AF8C-4A08-AD47-C812B89C6A4B}"/>
                </a:ext>
              </a:extLst>
            </p:cNvPr>
            <p:cNvSpPr/>
            <p:nvPr/>
          </p:nvSpPr>
          <p:spPr>
            <a:xfrm>
              <a:off x="11031758" y="5745685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BB657E73-D7D7-4F12-90F0-9536D9C4A10E}"/>
                </a:ext>
              </a:extLst>
            </p:cNvPr>
            <p:cNvSpPr/>
            <p:nvPr/>
          </p:nvSpPr>
          <p:spPr>
            <a:xfrm>
              <a:off x="10225228" y="5096816"/>
              <a:ext cx="731290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List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B21B7B3-1F92-4FF8-9A5F-BB39F7667D0D}"/>
                </a:ext>
              </a:extLst>
            </p:cNvPr>
            <p:cNvCxnSpPr>
              <a:stCxn id="228" idx="2"/>
              <a:endCxn id="221" idx="0"/>
            </p:cNvCxnSpPr>
            <p:nvPr/>
          </p:nvCxnSpPr>
          <p:spPr bwMode="auto">
            <a:xfrm flipH="1">
              <a:off x="9945854" y="5521548"/>
              <a:ext cx="645019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BEC6545-F463-43F0-9831-55C6BA8458FE}"/>
                </a:ext>
              </a:extLst>
            </p:cNvPr>
            <p:cNvCxnSpPr>
              <a:stCxn id="228" idx="2"/>
              <a:endCxn id="222" idx="0"/>
            </p:cNvCxnSpPr>
            <p:nvPr/>
          </p:nvCxnSpPr>
          <p:spPr bwMode="auto">
            <a:xfrm flipH="1">
              <a:off x="10369858" y="5521548"/>
              <a:ext cx="221015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9D2D140-0815-4319-9F8F-804B5A675EBE}"/>
                </a:ext>
              </a:extLst>
            </p:cNvPr>
            <p:cNvCxnSpPr>
              <a:stCxn id="228" idx="2"/>
              <a:endCxn id="226" idx="0"/>
            </p:cNvCxnSpPr>
            <p:nvPr/>
          </p:nvCxnSpPr>
          <p:spPr bwMode="auto">
            <a:xfrm>
              <a:off x="10590873" y="5521548"/>
              <a:ext cx="202989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9358024-7E02-4813-BD9C-66A1D3408482}"/>
                </a:ext>
              </a:extLst>
            </p:cNvPr>
            <p:cNvCxnSpPr>
              <a:stCxn id="228" idx="2"/>
              <a:endCxn id="227" idx="0"/>
            </p:cNvCxnSpPr>
            <p:nvPr/>
          </p:nvCxnSpPr>
          <p:spPr bwMode="auto">
            <a:xfrm>
              <a:off x="10590873" y="5521548"/>
              <a:ext cx="626994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pic>
        <p:nvPicPr>
          <p:cNvPr id="210" name="Picture 209" descr="A picture containing clock, table&#10;&#10;Description automatically generated">
            <a:extLst>
              <a:ext uri="{FF2B5EF4-FFF2-40B4-BE49-F238E27FC236}">
                <a16:creationId xmlns:a16="http://schemas.microsoft.com/office/drawing/2014/main" id="{31B7E6EA-2A61-4A62-B45C-B4A5C9C647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65" y="1679502"/>
            <a:ext cx="160948" cy="409687"/>
          </a:xfrm>
          <a:prstGeom prst="rect">
            <a:avLst/>
          </a:prstGeom>
        </p:spPr>
      </p:pic>
      <p:sp>
        <p:nvSpPr>
          <p:cNvPr id="247" name="Rectangle 246">
            <a:extLst>
              <a:ext uri="{FF2B5EF4-FFF2-40B4-BE49-F238E27FC236}">
                <a16:creationId xmlns:a16="http://schemas.microsoft.com/office/drawing/2014/main" id="{5FCE6E7C-27F6-4B18-9B3E-9B39B03BB792}"/>
              </a:ext>
            </a:extLst>
          </p:cNvPr>
          <p:cNvSpPr/>
          <p:nvPr/>
        </p:nvSpPr>
        <p:spPr>
          <a:xfrm>
            <a:off x="9707776" y="2842749"/>
            <a:ext cx="2265032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Braces mean look; i.e., input UNCHANGED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9" name="Freeform: Shape 248">
            <a:extLst>
              <a:ext uri="{FF2B5EF4-FFF2-40B4-BE49-F238E27FC236}">
                <a16:creationId xmlns:a16="http://schemas.microsoft.com/office/drawing/2014/main" id="{7300D181-63C6-4DA6-B224-52FE855F487A}"/>
              </a:ext>
            </a:extLst>
          </p:cNvPr>
          <p:cNvSpPr/>
          <p:nvPr/>
        </p:nvSpPr>
        <p:spPr bwMode="auto">
          <a:xfrm>
            <a:off x="4717911" y="431510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0" name="Freeform: Shape 249">
            <a:extLst>
              <a:ext uri="{FF2B5EF4-FFF2-40B4-BE49-F238E27FC236}">
                <a16:creationId xmlns:a16="http://schemas.microsoft.com/office/drawing/2014/main" id="{F0FD6F73-8FE9-42B9-9840-DBDAC2163893}"/>
              </a:ext>
            </a:extLst>
          </p:cNvPr>
          <p:cNvSpPr/>
          <p:nvPr/>
        </p:nvSpPr>
        <p:spPr bwMode="auto">
          <a:xfrm>
            <a:off x="5140717" y="3610365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3" name="Freeform: Shape 252">
            <a:extLst>
              <a:ext uri="{FF2B5EF4-FFF2-40B4-BE49-F238E27FC236}">
                <a16:creationId xmlns:a16="http://schemas.microsoft.com/office/drawing/2014/main" id="{0A9D4C8A-E10E-499B-8FB3-507CB217A8B4}"/>
              </a:ext>
            </a:extLst>
          </p:cNvPr>
          <p:cNvSpPr/>
          <p:nvPr/>
        </p:nvSpPr>
        <p:spPr bwMode="auto">
          <a:xfrm>
            <a:off x="3840982" y="405903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L,7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D4ED82DD-5C48-4B66-98B3-23AD2365F62D}"/>
              </a:ext>
            </a:extLst>
          </p:cNvPr>
          <p:cNvGrpSpPr/>
          <p:nvPr/>
        </p:nvGrpSpPr>
        <p:grpSpPr>
          <a:xfrm>
            <a:off x="5581057" y="1676529"/>
            <a:ext cx="160948" cy="409688"/>
            <a:chOff x="4494115" y="2339236"/>
            <a:chExt cx="160948" cy="409688"/>
          </a:xfrm>
        </p:grpSpPr>
        <p:pic>
          <p:nvPicPr>
            <p:cNvPr id="262" name="Picture 26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C09C3729-FE42-4DEA-9D59-511814ECA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7"/>
              <a:ext cx="160948" cy="409687"/>
            </a:xfrm>
            <a:prstGeom prst="rect">
              <a:avLst/>
            </a:prstGeom>
          </p:spPr>
        </p:pic>
        <p:pic>
          <p:nvPicPr>
            <p:cNvPr id="263" name="Picture 262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DE0C38D4-B984-4E2E-88B8-159AE991C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6"/>
              <a:ext cx="160948" cy="409687"/>
            </a:xfrm>
            <a:prstGeom prst="rect">
              <a:avLst/>
            </a:prstGeom>
          </p:spPr>
        </p:pic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A049B5B-D2E6-4FE5-98EE-1265E14D6A62}"/>
              </a:ext>
            </a:extLst>
          </p:cNvPr>
          <p:cNvSpPr/>
          <p:nvPr/>
        </p:nvSpPr>
        <p:spPr>
          <a:xfrm>
            <a:off x="327931" y="285975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412324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08932 -0.0039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7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254" grpId="0" animBg="1"/>
      <p:bldP spid="46" grpId="0" animBg="1"/>
      <p:bldP spid="233" grpId="0" animBg="1"/>
      <p:bldP spid="252" grpId="0" animBg="1"/>
      <p:bldP spid="200" grpId="0" animBg="1"/>
      <p:bldP spid="248" grpId="0" animBg="1"/>
      <p:bldP spid="248" grpId="1" animBg="1"/>
      <p:bldP spid="251" grpId="0" animBg="1"/>
      <p:bldP spid="251" grpId="1" animBg="1"/>
      <p:bldP spid="255" grpId="0" animBg="1"/>
      <p:bldP spid="255" grpId="1" animBg="1"/>
      <p:bldP spid="256" grpId="0" animBg="1"/>
      <p:bldP spid="247" grpId="0" animBg="1"/>
      <p:bldP spid="247" grpId="1" animBg="1"/>
      <p:bldP spid="249" grpId="0" animBg="1"/>
      <p:bldP spid="249" grpId="1" animBg="1"/>
      <p:bldP spid="250" grpId="0" animBg="1"/>
      <p:bldP spid="250" grpId="1" animBg="1"/>
      <p:bldP spid="253" grpId="0" animBg="1"/>
      <p:bldP spid="253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 bwMode="auto">
          <a:xfrm>
            <a:off x="3200400" y="762000"/>
            <a:ext cx="5791200" cy="5257800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endParaRPr lang="en-CA" sz="2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4114800"/>
            <a:ext cx="3505200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9600" b="1" dirty="0">
                <a:solidFill>
                  <a:srgbClr val="000000"/>
                </a:solidFill>
                <a:latin typeface="Consolas" panose="020B0609020204030204" pitchFamily="49" charset="0"/>
              </a:rPr>
              <a:t>Done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644D45-4BED-4634-A75C-3C460D9FC88F}"/>
              </a:ext>
            </a:extLst>
          </p:cNvPr>
          <p:cNvSpPr txBox="1"/>
          <p:nvPr/>
        </p:nvSpPr>
        <p:spPr>
          <a:xfrm>
            <a:off x="12207240" y="2362200"/>
            <a:ext cx="2471639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defTabSz="36036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/>
            </a:pPr>
            <a:r>
              <a:rPr lang="en-CA" sz="20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"" is followed by “hi”.</a:t>
            </a:r>
            <a:endParaRPr lang="en-CA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557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20D40F7-E41B-46E5-ACFD-B1BF34FCD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309" y="5496806"/>
            <a:ext cx="6417768" cy="1524000"/>
          </a:xfrm>
        </p:spPr>
        <p:txBody>
          <a:bodyPr/>
          <a:lstStyle/>
          <a:p>
            <a:r>
              <a:rPr lang="en-CA" dirty="0"/>
              <a:t>Was the takeaway achieved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2DF022-15C5-468A-8E16-0A4987D65496}"/>
              </a:ext>
            </a:extLst>
          </p:cNvPr>
          <p:cNvSpPr/>
          <p:nvPr/>
        </p:nvSpPr>
        <p:spPr>
          <a:xfrm>
            <a:off x="1312728" y="1751105"/>
            <a:ext cx="50577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The major pieces of a generic compiler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4D84A1-227D-4CCD-B8F8-FE3C8E590DD8}"/>
              </a:ext>
            </a:extLst>
          </p:cNvPr>
          <p:cNvSpPr/>
          <p:nvPr/>
        </p:nvSpPr>
        <p:spPr>
          <a:xfrm>
            <a:off x="1312728" y="2191215"/>
            <a:ext cx="5913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How those pieces can be controlled by tables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E3843F-CCE4-4445-9EF1-29FF8EBF3A44}"/>
              </a:ext>
            </a:extLst>
          </p:cNvPr>
          <p:cNvSpPr/>
          <p:nvPr/>
        </p:nvSpPr>
        <p:spPr>
          <a:xfrm>
            <a:off x="1312728" y="2631325"/>
            <a:ext cx="8441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How transduction grammars play a role in describing those pieces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44572-7ECC-4527-914C-2589FE1C4A62}"/>
              </a:ext>
            </a:extLst>
          </p:cNvPr>
          <p:cNvSpPr/>
          <p:nvPr/>
        </p:nvSpPr>
        <p:spPr>
          <a:xfrm>
            <a:off x="486560" y="1310995"/>
            <a:ext cx="31822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Do you now understand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8CC412-4AAE-4D5E-868F-727468F94428}"/>
              </a:ext>
            </a:extLst>
          </p:cNvPr>
          <p:cNvSpPr/>
          <p:nvPr/>
        </p:nvSpPr>
        <p:spPr>
          <a:xfrm>
            <a:off x="460958" y="3397658"/>
            <a:ext cx="63578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We have so much to do to really understand it all.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BDD1E4-F969-4692-AFD2-0867041008E7}"/>
              </a:ext>
            </a:extLst>
          </p:cNvPr>
          <p:cNvSpPr/>
          <p:nvPr/>
        </p:nvSpPr>
        <p:spPr>
          <a:xfrm>
            <a:off x="1312728" y="3932798"/>
            <a:ext cx="4362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We know how to build a compiler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9E65C8-724F-4BE1-9E30-2BD39E93242D}"/>
              </a:ext>
            </a:extLst>
          </p:cNvPr>
          <p:cNvSpPr/>
          <p:nvPr/>
        </p:nvSpPr>
        <p:spPr>
          <a:xfrm>
            <a:off x="1309272" y="4352458"/>
            <a:ext cx="95734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We don't know how to build tools that allow us to build scanners and parsers</a:t>
            </a:r>
          </a:p>
        </p:txBody>
      </p:sp>
    </p:spTree>
    <p:extLst>
      <p:ext uri="{BB962C8B-B14F-4D97-AF65-F5344CB8AC3E}">
        <p14:creationId xmlns:p14="http://schemas.microsoft.com/office/powerpoint/2010/main" val="20990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390776" y="3045275"/>
            <a:ext cx="6869113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UNUSED EXTRAS</a:t>
            </a:r>
          </a:p>
        </p:txBody>
      </p:sp>
    </p:spTree>
    <p:extLst>
      <p:ext uri="{BB962C8B-B14F-4D97-AF65-F5344CB8AC3E}">
        <p14:creationId xmlns:p14="http://schemas.microsoft.com/office/powerpoint/2010/main" val="130514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58EEB443-1109-4FD3-995A-7C2D9251720B}"/>
              </a:ext>
            </a:extLst>
          </p:cNvPr>
          <p:cNvGrpSpPr/>
          <p:nvPr/>
        </p:nvGrpSpPr>
        <p:grpSpPr>
          <a:xfrm>
            <a:off x="2509106" y="1160424"/>
            <a:ext cx="4382557" cy="1164564"/>
            <a:chOff x="985105" y="1160424"/>
            <a:chExt cx="4382557" cy="11645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9EE8652-4207-46AA-9EC9-3A9085355725}"/>
                </a:ext>
              </a:extLst>
            </p:cNvPr>
            <p:cNvSpPr/>
            <p:nvPr/>
          </p:nvSpPr>
          <p:spPr>
            <a:xfrm>
              <a:off x="2434571" y="1160424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Scanner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0C564D3-6FDB-466B-B52B-904607C8B735}"/>
                </a:ext>
              </a:extLst>
            </p:cNvPr>
            <p:cNvCxnSpPr>
              <a:cxnSpLocks/>
              <a:endCxn id="5" idx="1"/>
            </p:cNvCxnSpPr>
            <p:nvPr/>
          </p:nvCxnSpPr>
          <p:spPr bwMode="auto">
            <a:xfrm flipV="1">
              <a:off x="985105" y="1742706"/>
              <a:ext cx="1449466" cy="10782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45925AD-0834-404F-A839-343442ED0AFC}"/>
                </a:ext>
              </a:extLst>
            </p:cNvPr>
            <p:cNvCxnSpPr/>
            <p:nvPr/>
          </p:nvCxnSpPr>
          <p:spPr bwMode="auto">
            <a:xfrm>
              <a:off x="3918196" y="1723656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676F652-A754-4A6F-8F00-9C5119219C5C}"/>
              </a:ext>
            </a:extLst>
          </p:cNvPr>
          <p:cNvSpPr/>
          <p:nvPr/>
        </p:nvSpPr>
        <p:spPr>
          <a:xfrm>
            <a:off x="2354542" y="4521069"/>
            <a:ext cx="7932458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Scanner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translates text to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tokens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(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portions of text grouped and named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) and discards irrelevant text.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1D5105-E3BF-4059-ACC3-110E1E7FC821}"/>
              </a:ext>
            </a:extLst>
          </p:cNvPr>
          <p:cNvSpPr/>
          <p:nvPr/>
        </p:nvSpPr>
        <p:spPr>
          <a:xfrm>
            <a:off x="2362200" y="5677465"/>
            <a:ext cx="7924801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Parser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translates tokens to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trees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1D9FF2-7B72-4741-9C1B-87620D1536BC}"/>
              </a:ext>
            </a:extLst>
          </p:cNvPr>
          <p:cNvSpPr/>
          <p:nvPr/>
        </p:nvSpPr>
        <p:spPr>
          <a:xfrm>
            <a:off x="2509105" y="1189861"/>
            <a:ext cx="1390124" cy="3416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return age;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51E012-3BF1-43F3-B3CA-64293023FC37}"/>
              </a:ext>
            </a:extLst>
          </p:cNvPr>
          <p:cNvSpPr/>
          <p:nvPr/>
        </p:nvSpPr>
        <p:spPr>
          <a:xfrm>
            <a:off x="1828132" y="557877"/>
            <a:ext cx="1901668" cy="4101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A Compiler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FA9E220-8C70-47B3-A4B4-3B3A09CF8AB4}"/>
              </a:ext>
            </a:extLst>
          </p:cNvPr>
          <p:cNvGrpSpPr/>
          <p:nvPr/>
        </p:nvGrpSpPr>
        <p:grpSpPr>
          <a:xfrm>
            <a:off x="4439070" y="404876"/>
            <a:ext cx="3155379" cy="628479"/>
            <a:chOff x="3884037" y="582593"/>
            <a:chExt cx="3155379" cy="628479"/>
          </a:xfrm>
        </p:grpSpPr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CF400806-83F9-4BD9-9BD8-CBBE584B1F6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884037" y="868798"/>
              <a:ext cx="3145704" cy="342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342900" indent="-3429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CA" b="1" kern="0" dirty="0">
                  <a:solidFill>
                    <a:srgbClr val="000000"/>
                  </a:solidFill>
                  <a:latin typeface="Arial"/>
                </a:rPr>
                <a:t>Token (semicolon, ";") </a:t>
              </a:r>
            </a:p>
          </p:txBody>
        </p:sp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38E7C74E-D0AD-4624-9361-B6D503CAA75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893712" y="582593"/>
              <a:ext cx="3145704" cy="342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342900" indent="-3429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CA" b="1" kern="0" dirty="0">
                  <a:solidFill>
                    <a:srgbClr val="000000"/>
                  </a:solidFill>
                  <a:latin typeface="Arial"/>
                </a:rPr>
                <a:t>Token (identifier, "age") 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626019A-FC37-45DE-A0D1-5928654E9414}"/>
              </a:ext>
            </a:extLst>
          </p:cNvPr>
          <p:cNvGrpSpPr/>
          <p:nvPr/>
        </p:nvGrpSpPr>
        <p:grpSpPr>
          <a:xfrm>
            <a:off x="9298701" y="450688"/>
            <a:ext cx="2837372" cy="610549"/>
            <a:chOff x="986771" y="2713868"/>
            <a:chExt cx="2837372" cy="610549"/>
          </a:xfrm>
        </p:grpSpPr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DC0AE0A4-BE50-4746-B2E9-7EEEBE743B9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96446" y="2713868"/>
              <a:ext cx="2827697" cy="342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342900" indent="-3429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CA" b="1" kern="0" dirty="0">
                  <a:solidFill>
                    <a:srgbClr val="000000"/>
                  </a:solidFill>
                  <a:latin typeface="Arial"/>
                </a:rPr>
                <a:t>Token (identifier, "age")  </a:t>
              </a:r>
            </a:p>
          </p:txBody>
        </p:sp>
        <p:sp>
          <p:nvSpPr>
            <p:cNvPr id="30" name="Content Placeholder 2">
              <a:extLst>
                <a:ext uri="{FF2B5EF4-FFF2-40B4-BE49-F238E27FC236}">
                  <a16:creationId xmlns:a16="http://schemas.microsoft.com/office/drawing/2014/main" id="{B9DEB8E2-1A38-4119-987B-3B7E9F77C3D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86771" y="2982143"/>
              <a:ext cx="2837369" cy="3422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342900" indent="-3429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CA" b="1" kern="0" dirty="0">
                  <a:solidFill>
                    <a:srgbClr val="000000"/>
                  </a:solidFill>
                  <a:latin typeface="Arial"/>
                </a:rPr>
                <a:t>Token (semicolon, ";")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6C46B4E-0CC0-436D-B48D-60D0E81C91B9}"/>
              </a:ext>
            </a:extLst>
          </p:cNvPr>
          <p:cNvGrpSpPr/>
          <p:nvPr/>
        </p:nvGrpSpPr>
        <p:grpSpPr>
          <a:xfrm>
            <a:off x="3994396" y="3297091"/>
            <a:ext cx="2913032" cy="1164564"/>
            <a:chOff x="2470396" y="3297091"/>
            <a:chExt cx="2913032" cy="116456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752241D-0207-4BEE-9634-F03C836D8141}"/>
                </a:ext>
              </a:extLst>
            </p:cNvPr>
            <p:cNvSpPr/>
            <p:nvPr/>
          </p:nvSpPr>
          <p:spPr>
            <a:xfrm>
              <a:off x="2470396" y="3297091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B0D544D-5878-491C-9E08-5379523B2CFB}"/>
                </a:ext>
              </a:extLst>
            </p:cNvPr>
            <p:cNvCxnSpPr/>
            <p:nvPr/>
          </p:nvCxnSpPr>
          <p:spPr bwMode="auto">
            <a:xfrm>
              <a:off x="3933962" y="3864457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A294EE8-766C-493F-81FE-39761370CCCF}"/>
              </a:ext>
            </a:extLst>
          </p:cNvPr>
          <p:cNvGrpSpPr/>
          <p:nvPr/>
        </p:nvGrpSpPr>
        <p:grpSpPr>
          <a:xfrm>
            <a:off x="5663747" y="2563773"/>
            <a:ext cx="1016876" cy="1062575"/>
            <a:chOff x="4139747" y="2563772"/>
            <a:chExt cx="1016876" cy="106257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D9F248A-D62B-4A1C-B58F-CC7ED1667B0A}"/>
                </a:ext>
              </a:extLst>
            </p:cNvPr>
            <p:cNvSpPr/>
            <p:nvPr/>
          </p:nvSpPr>
          <p:spPr>
            <a:xfrm>
              <a:off x="4166023" y="2563772"/>
              <a:ext cx="990600" cy="410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1400" b="1" dirty="0">
                  <a:solidFill>
                    <a:srgbClr val="000000"/>
                  </a:solidFill>
                  <a:latin typeface="Arial" pitchFamily="34" charset="0"/>
                </a:rPr>
                <a:t>return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12EAB75-5106-43CE-847D-F974BFDBB5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56068" y="2946397"/>
              <a:ext cx="0" cy="321563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F6A91A-40AD-440B-AE1E-21A18027D1FF}"/>
                </a:ext>
              </a:extLst>
            </p:cNvPr>
            <p:cNvSpPr/>
            <p:nvPr/>
          </p:nvSpPr>
          <p:spPr>
            <a:xfrm>
              <a:off x="4139747" y="3216242"/>
              <a:ext cx="990600" cy="410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1400" b="1" dirty="0">
                  <a:solidFill>
                    <a:srgbClr val="000000"/>
                  </a:solidFill>
                  <a:latin typeface="Arial" pitchFamily="34" charset="0"/>
                </a:rPr>
                <a:t>Identifier (Age)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7D8112-40A6-445F-B414-BAAD8A8CC27C}"/>
              </a:ext>
            </a:extLst>
          </p:cNvPr>
          <p:cNvGrpSpPr/>
          <p:nvPr/>
        </p:nvGrpSpPr>
        <p:grpSpPr>
          <a:xfrm>
            <a:off x="6907428" y="3306616"/>
            <a:ext cx="2913032" cy="1164564"/>
            <a:chOff x="5383428" y="3306616"/>
            <a:chExt cx="2913032" cy="116456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D34ABEF-6A7E-43FD-8E80-234F5971FA1B}"/>
                </a:ext>
              </a:extLst>
            </p:cNvPr>
            <p:cNvSpPr/>
            <p:nvPr/>
          </p:nvSpPr>
          <p:spPr>
            <a:xfrm>
              <a:off x="5383428" y="3306616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Tree Walker </a:t>
              </a:r>
              <a:r>
                <a:rPr lang="en-CA" sz="1200" b="1" dirty="0">
                  <a:solidFill>
                    <a:srgbClr val="000000"/>
                  </a:solidFill>
                  <a:latin typeface="Arial" pitchFamily="34" charset="0"/>
                </a:rPr>
                <a:t>(code generator)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BA2EE90-4288-4AB9-B586-BB8BC3EA245D}"/>
                </a:ext>
              </a:extLst>
            </p:cNvPr>
            <p:cNvCxnSpPr/>
            <p:nvPr/>
          </p:nvCxnSpPr>
          <p:spPr bwMode="auto">
            <a:xfrm>
              <a:off x="6846994" y="3883507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8EFE5FE3-4FBF-4427-BC34-74258F1D567E}"/>
              </a:ext>
            </a:extLst>
          </p:cNvPr>
          <p:cNvSpPr/>
          <p:nvPr/>
        </p:nvSpPr>
        <p:spPr>
          <a:xfrm>
            <a:off x="8546255" y="2847846"/>
            <a:ext cx="1428596" cy="590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Push "age"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Return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0102149-7BCA-46BE-AB87-316429B399A6}"/>
              </a:ext>
            </a:extLst>
          </p:cNvPr>
          <p:cNvGrpSpPr/>
          <p:nvPr/>
        </p:nvGrpSpPr>
        <p:grpSpPr>
          <a:xfrm>
            <a:off x="6891663" y="1165815"/>
            <a:ext cx="2766707" cy="1164564"/>
            <a:chOff x="5367662" y="1165815"/>
            <a:chExt cx="2766707" cy="1164564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859BBF5-C474-4B37-BDDD-888AED6B184A}"/>
                </a:ext>
              </a:extLst>
            </p:cNvPr>
            <p:cNvCxnSpPr/>
            <p:nvPr/>
          </p:nvCxnSpPr>
          <p:spPr bwMode="auto">
            <a:xfrm>
              <a:off x="5922004" y="1749540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CBE4B2-BFCB-4613-8795-B1D2239B8B02}"/>
                </a:ext>
              </a:extLst>
            </p:cNvPr>
            <p:cNvSpPr/>
            <p:nvPr/>
          </p:nvSpPr>
          <p:spPr>
            <a:xfrm>
              <a:off x="5367662" y="1165815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Screener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D977BEB-C4F6-4FA1-A667-1329D590FCB6}"/>
                </a:ext>
              </a:extLst>
            </p:cNvPr>
            <p:cNvGrpSpPr/>
            <p:nvPr/>
          </p:nvGrpSpPr>
          <p:grpSpPr>
            <a:xfrm>
              <a:off x="7566472" y="1684339"/>
              <a:ext cx="567897" cy="168501"/>
              <a:chOff x="7146699" y="2345987"/>
              <a:chExt cx="567897" cy="168501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C77CB8CF-7D4A-4451-BB32-23A8651BF710}"/>
                  </a:ext>
                </a:extLst>
              </p:cNvPr>
              <p:cNvSpPr/>
              <p:nvPr/>
            </p:nvSpPr>
            <p:spPr bwMode="auto">
              <a:xfrm>
                <a:off x="7146699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B405854D-00E9-4474-81A7-208278219823}"/>
                  </a:ext>
                </a:extLst>
              </p:cNvPr>
              <p:cNvSpPr/>
              <p:nvPr/>
            </p:nvSpPr>
            <p:spPr bwMode="auto">
              <a:xfrm>
                <a:off x="7346397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5FCB9848-A5E2-45BA-8039-0844B5900902}"/>
                  </a:ext>
                </a:extLst>
              </p:cNvPr>
              <p:cNvSpPr/>
              <p:nvPr/>
            </p:nvSpPr>
            <p:spPr bwMode="auto">
              <a:xfrm>
                <a:off x="7546095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7FD1539-C307-4C15-9DC4-7550122837BA}"/>
              </a:ext>
            </a:extLst>
          </p:cNvPr>
          <p:cNvGrpSpPr/>
          <p:nvPr/>
        </p:nvGrpSpPr>
        <p:grpSpPr>
          <a:xfrm>
            <a:off x="2694716" y="3791422"/>
            <a:ext cx="1299680" cy="168501"/>
            <a:chOff x="1170716" y="3791421"/>
            <a:chExt cx="1299680" cy="168501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05F24FF-68B7-409B-AC89-92B4B19988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1171" y="3843157"/>
              <a:ext cx="569225" cy="30825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B0EEB87-EED7-471A-9DBE-3443D878158F}"/>
                </a:ext>
              </a:extLst>
            </p:cNvPr>
            <p:cNvGrpSpPr/>
            <p:nvPr/>
          </p:nvGrpSpPr>
          <p:grpSpPr>
            <a:xfrm>
              <a:off x="1170716" y="3791421"/>
              <a:ext cx="567897" cy="168501"/>
              <a:chOff x="7146699" y="2345987"/>
              <a:chExt cx="567897" cy="168501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3B7D6A73-C350-4163-9234-8F0719D87850}"/>
                  </a:ext>
                </a:extLst>
              </p:cNvPr>
              <p:cNvSpPr/>
              <p:nvPr/>
            </p:nvSpPr>
            <p:spPr bwMode="auto">
              <a:xfrm>
                <a:off x="7146699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34C13369-EA77-45EC-84AC-11D1BE0E87D0}"/>
                  </a:ext>
                </a:extLst>
              </p:cNvPr>
              <p:cNvSpPr/>
              <p:nvPr/>
            </p:nvSpPr>
            <p:spPr bwMode="auto">
              <a:xfrm>
                <a:off x="7346397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BF3040B-BEC3-415F-810F-538746ABFF1A}"/>
                  </a:ext>
                </a:extLst>
              </p:cNvPr>
              <p:cNvSpPr/>
              <p:nvPr/>
            </p:nvSpPr>
            <p:spPr bwMode="auto">
              <a:xfrm>
                <a:off x="7546095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55679A5B-E398-43CB-894C-2B31D9B14358}"/>
              </a:ext>
            </a:extLst>
          </p:cNvPr>
          <p:cNvSpPr/>
          <p:nvPr/>
        </p:nvSpPr>
        <p:spPr>
          <a:xfrm>
            <a:off x="2362199" y="5237766"/>
            <a:ext cx="793245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Screener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translates some identifier tokens to keywords.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EB38BBC-2ABB-4CD5-99CD-424EEB15272D}"/>
              </a:ext>
            </a:extLst>
          </p:cNvPr>
          <p:cNvSpPr/>
          <p:nvPr/>
        </p:nvSpPr>
        <p:spPr>
          <a:xfrm>
            <a:off x="2362200" y="6130045"/>
            <a:ext cx="7924801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Tree walker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translates trees to some other form. A 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code generator's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special form is machine code.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A2B3C979-CFA1-4FAC-AA6B-EBD53084B354}"/>
              </a:ext>
            </a:extLst>
          </p:cNvPr>
          <p:cNvSpPr txBox="1">
            <a:spLocks/>
          </p:cNvSpPr>
          <p:nvPr/>
        </p:nvSpPr>
        <p:spPr bwMode="auto">
          <a:xfrm>
            <a:off x="9308377" y="172896"/>
            <a:ext cx="2827697" cy="34227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b="1" kern="0" dirty="0">
                <a:solidFill>
                  <a:srgbClr val="000000"/>
                </a:solidFill>
                <a:latin typeface="Arial"/>
              </a:rPr>
              <a:t>Token (return, "return") </a:t>
            </a: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A2764E67-A093-4E66-A76C-76099119D037}"/>
              </a:ext>
            </a:extLst>
          </p:cNvPr>
          <p:cNvSpPr txBox="1">
            <a:spLocks/>
          </p:cNvSpPr>
          <p:nvPr/>
        </p:nvSpPr>
        <p:spPr bwMode="auto">
          <a:xfrm>
            <a:off x="4448744" y="91287"/>
            <a:ext cx="3145704" cy="34227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CA" b="1" kern="0" dirty="0">
                <a:solidFill>
                  <a:srgbClr val="000000"/>
                </a:solidFill>
                <a:latin typeface="Arial"/>
              </a:rPr>
              <a:t>Token (identifier, "return")  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468A5317-2E0C-42DB-92CF-218ABF6B39BA}"/>
              </a:ext>
            </a:extLst>
          </p:cNvPr>
          <p:cNvCxnSpPr/>
          <p:nvPr/>
        </p:nvCxnSpPr>
        <p:spPr bwMode="auto">
          <a:xfrm flipV="1">
            <a:off x="987552" y="2675232"/>
            <a:ext cx="2584704" cy="1116190"/>
          </a:xfrm>
          <a:prstGeom prst="bentConnector3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6F2C0A-DD5B-442E-95A1-D3EB6ED49246}"/>
              </a:ext>
            </a:extLst>
          </p:cNvPr>
          <p:cNvCxnSpPr>
            <a:cxnSpLocks/>
            <a:endCxn id="29" idx="1"/>
          </p:cNvCxnSpPr>
          <p:nvPr/>
        </p:nvCxnSpPr>
        <p:spPr bwMode="auto">
          <a:xfrm flipV="1">
            <a:off x="7166612" y="621825"/>
            <a:ext cx="2141764" cy="1543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11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mph" presetSubtype="0" repeatCount="3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repeatCount="3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2" presetClass="entr" presetSubtype="8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37" grpId="0" animBg="1"/>
      <p:bldP spid="46" grpId="0" animBg="1"/>
      <p:bldP spid="47" grpId="0" animBg="1"/>
      <p:bldP spid="45" grpId="0" animBg="1"/>
      <p:bldP spid="45" grpId="1" animBg="1"/>
      <p:bldP spid="55" grpId="0" animBg="1"/>
      <p:bldP spid="55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CF3AE5F3-ADC2-479F-A3F0-7F88D643CA1B}"/>
              </a:ext>
            </a:extLst>
          </p:cNvPr>
          <p:cNvSpPr/>
          <p:nvPr/>
        </p:nvSpPr>
        <p:spPr>
          <a:xfrm>
            <a:off x="9674229" y="2866526"/>
            <a:ext cx="2131328" cy="7571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Portion we'll work with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EF08791-E7AF-4B4F-815B-F7B79983D84B}"/>
              </a:ext>
            </a:extLst>
          </p:cNvPr>
          <p:cNvSpPr/>
          <p:nvPr/>
        </p:nvSpPr>
        <p:spPr>
          <a:xfrm>
            <a:off x="9674229" y="2866526"/>
            <a:ext cx="2131328" cy="7571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Current state in PURPLE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67150" y="2844132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CA43EE8-F5C6-47BC-9F09-F30BCF15EC20}"/>
              </a:ext>
            </a:extLst>
          </p:cNvPr>
          <p:cNvGrpSpPr/>
          <p:nvPr/>
        </p:nvGrpSpPr>
        <p:grpSpPr>
          <a:xfrm>
            <a:off x="2907112" y="2853861"/>
            <a:ext cx="1409278" cy="2385068"/>
            <a:chOff x="3817427" y="4390811"/>
            <a:chExt cx="1409278" cy="2385068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43C2791B-41C9-4DDB-9878-E171C694EC96}"/>
                </a:ext>
              </a:extLst>
            </p:cNvPr>
            <p:cNvSpPr/>
            <p:nvPr/>
          </p:nvSpPr>
          <p:spPr bwMode="auto">
            <a:xfrm>
              <a:off x="3817427" y="4390811"/>
              <a:ext cx="676354" cy="8309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2CBF79A-EF86-4614-A237-8AE880254009}"/>
                </a:ext>
              </a:extLst>
            </p:cNvPr>
            <p:cNvSpPr/>
            <p:nvPr/>
          </p:nvSpPr>
          <p:spPr bwMode="auto">
            <a:xfrm>
              <a:off x="3967754" y="4987577"/>
              <a:ext cx="351068" cy="100885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0BFF6580-9B11-4BDE-BBEE-0D805CDCBB26}"/>
                </a:ext>
              </a:extLst>
            </p:cNvPr>
            <p:cNvSpPr/>
            <p:nvPr/>
          </p:nvSpPr>
          <p:spPr bwMode="auto">
            <a:xfrm>
              <a:off x="3921227" y="5895997"/>
              <a:ext cx="1305478" cy="8798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8FD33C1-0BA5-414E-AC88-AD754D7E9011}"/>
              </a:ext>
            </a:extLst>
          </p:cNvPr>
          <p:cNvSpPr/>
          <p:nvPr/>
        </p:nvSpPr>
        <p:spPr bwMode="auto">
          <a:xfrm>
            <a:off x="2953335" y="2884012"/>
            <a:ext cx="572669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E501672-7A22-45C9-B215-2C39E8D64F84}"/>
              </a:ext>
            </a:extLst>
          </p:cNvPr>
          <p:cNvSpPr/>
          <p:nvPr/>
        </p:nvSpPr>
        <p:spPr bwMode="auto">
          <a:xfrm>
            <a:off x="3844403" y="4359551"/>
            <a:ext cx="474329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977243" y="951846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977243" y="1453088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977243" y="1978425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9707776" y="429959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84F305-EEF4-48B9-89F6-8C1B97994237}"/>
              </a:ext>
            </a:extLst>
          </p:cNvPr>
          <p:cNvSpPr/>
          <p:nvPr/>
        </p:nvSpPr>
        <p:spPr>
          <a:xfrm>
            <a:off x="8890501" y="94236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EC585F-66CC-40E5-B105-2C8F3F95249A}"/>
              </a:ext>
            </a:extLst>
          </p:cNvPr>
          <p:cNvSpPr/>
          <p:nvPr/>
        </p:nvSpPr>
        <p:spPr>
          <a:xfrm>
            <a:off x="9307153" y="942363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3FFAD6-E75A-484C-A19C-D20E8B3677E9}"/>
              </a:ext>
            </a:extLst>
          </p:cNvPr>
          <p:cNvSpPr/>
          <p:nvPr/>
        </p:nvSpPr>
        <p:spPr>
          <a:xfrm>
            <a:off x="9707775" y="94236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57A6EE-7A35-4C2D-85E8-25F7CA6744AD}"/>
              </a:ext>
            </a:extLst>
          </p:cNvPr>
          <p:cNvSpPr/>
          <p:nvPr/>
        </p:nvSpPr>
        <p:spPr>
          <a:xfrm>
            <a:off x="10124427" y="942363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4DD6A8-6BD9-4E91-9966-4B4E154238E4}"/>
              </a:ext>
            </a:extLst>
          </p:cNvPr>
          <p:cNvSpPr/>
          <p:nvPr/>
        </p:nvSpPr>
        <p:spPr>
          <a:xfrm>
            <a:off x="10525049" y="94236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4DFC11-D8F1-4711-B6E3-405E741E32E8}"/>
              </a:ext>
            </a:extLst>
          </p:cNvPr>
          <p:cNvSpPr/>
          <p:nvPr/>
        </p:nvSpPr>
        <p:spPr>
          <a:xfrm>
            <a:off x="10941701" y="942363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1273395" y="942363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68CDC-C51F-40B3-8A53-22DF84302717}"/>
              </a:ext>
            </a:extLst>
          </p:cNvPr>
          <p:cNvSpPr/>
          <p:nvPr/>
        </p:nvSpPr>
        <p:spPr>
          <a:xfrm>
            <a:off x="8875786" y="1528034"/>
            <a:ext cx="3047629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 is Readahead: moving right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187800-26BF-4611-A0AE-A1763555B14A}"/>
              </a:ext>
            </a:extLst>
          </p:cNvPr>
          <p:cNvSpPr/>
          <p:nvPr/>
        </p:nvSpPr>
        <p:spPr>
          <a:xfrm>
            <a:off x="6907065" y="3218599"/>
            <a:ext cx="127631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{} 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look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BF71F9F-3512-4D4F-A7FA-DE66932DDD61}"/>
              </a:ext>
            </a:extLst>
          </p:cNvPr>
          <p:cNvSpPr/>
          <p:nvPr/>
        </p:nvSpPr>
        <p:spPr>
          <a:xfrm>
            <a:off x="6907064" y="3724599"/>
            <a:ext cx="23166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no braces 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read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C64376-3273-4E14-80D9-ED1251AC2D7D}"/>
              </a:ext>
            </a:extLst>
          </p:cNvPr>
          <p:cNvSpPr/>
          <p:nvPr/>
        </p:nvSpPr>
        <p:spPr>
          <a:xfrm>
            <a:off x="6664052" y="228600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82C0D3DA-9E64-42FA-BDA3-E36916B59F3C}"/>
              </a:ext>
            </a:extLst>
          </p:cNvPr>
          <p:cNvSpPr/>
          <p:nvPr/>
        </p:nvSpPr>
        <p:spPr>
          <a:xfrm>
            <a:off x="5517566" y="2439746"/>
            <a:ext cx="2821606" cy="313932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left and right end of handle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5DCA7F-9E93-4C6A-A7EF-518CF83B0F60}"/>
              </a:ext>
            </a:extLst>
          </p:cNvPr>
          <p:cNvSpPr/>
          <p:nvPr/>
        </p:nvSpPr>
        <p:spPr>
          <a:xfrm>
            <a:off x="3663043" y="498341"/>
            <a:ext cx="2000869" cy="313932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initial stack values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L,8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4444644" y="951846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4453460" y="1453088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4487925" y="1978425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5254747" y="951846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5262762" y="1453088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5297227" y="1978425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F2C8AC-6063-4417-A956-3CF2EC149292}"/>
              </a:ext>
            </a:extLst>
          </p:cNvPr>
          <p:cNvGrpSpPr/>
          <p:nvPr/>
        </p:nvGrpSpPr>
        <p:grpSpPr>
          <a:xfrm>
            <a:off x="5109157" y="2339236"/>
            <a:ext cx="160948" cy="409688"/>
            <a:chOff x="3884515" y="2339236"/>
            <a:chExt cx="160948" cy="409688"/>
          </a:xfrm>
        </p:grpSpPr>
        <p:pic>
          <p:nvPicPr>
            <p:cNvPr id="57" name="Picture 56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9960CDA0-1F61-43B0-A1EC-EDD3E81AF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4515" y="2339237"/>
              <a:ext cx="160948" cy="409687"/>
            </a:xfrm>
            <a:prstGeom prst="rect">
              <a:avLst/>
            </a:prstGeom>
          </p:spPr>
        </p:pic>
        <p:pic>
          <p:nvPicPr>
            <p:cNvPr id="59" name="Picture 58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2FD03E19-8E83-470F-9A4A-A1C6A9CCE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4515" y="2339236"/>
              <a:ext cx="160948" cy="4096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725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mph" presetSubtype="0" repeatCount="5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4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06107 -0.00254 " pathEditMode="relative" rAng="0" ptsTypes="AA">
                                      <p:cBhvr>
                                        <p:cTn id="29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0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0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000"/>
                            </p:stCondLst>
                            <p:childTnLst>
                              <p:par>
                                <p:cTn id="3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3" grpId="0" animBg="1"/>
      <p:bldP spid="139" grpId="0" animBg="1"/>
      <p:bldP spid="139" grpId="1" animBg="1"/>
      <p:bldP spid="140" grpId="0" animBg="1"/>
      <p:bldP spid="10" grpId="0" animBg="1"/>
      <p:bldP spid="10" grpId="1" animBg="1"/>
      <p:bldP spid="24" grpId="0" animBg="1"/>
      <p:bldP spid="34" grpId="0" animBg="1"/>
      <p:bldP spid="34" grpId="1" animBg="1"/>
      <p:bldP spid="35" grpId="0" animBg="1"/>
      <p:bldP spid="35" grpId="1" animBg="1"/>
      <p:bldP spid="60" grpId="0" animBg="1"/>
      <p:bldP spid="60" grpId="1" animBg="1"/>
      <p:bldP spid="128" grpId="0" animBg="1"/>
      <p:bldP spid="128" grpId="1" animBg="1"/>
      <p:bldP spid="17" grpId="0" animBg="1"/>
      <p:bldP spid="18" grpId="0" animBg="1"/>
      <p:bldP spid="19" grpId="0" animBg="1"/>
      <p:bldP spid="45" grpId="0" animBg="1"/>
      <p:bldP spid="46" grpId="0" animBg="1"/>
      <p:bldP spid="4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67150" y="2844132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22F8174-9856-4B53-879F-61074601907A}"/>
              </a:ext>
            </a:extLst>
          </p:cNvPr>
          <p:cNvSpPr/>
          <p:nvPr/>
        </p:nvSpPr>
        <p:spPr bwMode="auto">
          <a:xfrm>
            <a:off x="3886261" y="5861774"/>
            <a:ext cx="4983431" cy="8798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1613C5C-2768-422F-A7EB-0B4965C78C34}"/>
              </a:ext>
            </a:extLst>
          </p:cNvPr>
          <p:cNvSpPr/>
          <p:nvPr/>
        </p:nvSpPr>
        <p:spPr bwMode="auto">
          <a:xfrm>
            <a:off x="3781062" y="4439951"/>
            <a:ext cx="605762" cy="22923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BD6BCA2-54E8-4F32-8C0A-88C514E8F0FD}"/>
              </a:ext>
            </a:extLst>
          </p:cNvPr>
          <p:cNvSpPr/>
          <p:nvPr/>
        </p:nvSpPr>
        <p:spPr bwMode="auto">
          <a:xfrm>
            <a:off x="3827214" y="4438204"/>
            <a:ext cx="540000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60BC8C7-BB82-4FD9-8BE1-AE87FD3EF273}"/>
              </a:ext>
            </a:extLst>
          </p:cNvPr>
          <p:cNvSpPr/>
          <p:nvPr/>
        </p:nvSpPr>
        <p:spPr bwMode="auto">
          <a:xfrm>
            <a:off x="5173642" y="5873009"/>
            <a:ext cx="499798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977243" y="951846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977243" y="1453088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977243" y="1978425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9707776" y="429959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3FFAD6-E75A-484C-A19C-D20E8B3677E9}"/>
              </a:ext>
            </a:extLst>
          </p:cNvPr>
          <p:cNvSpPr/>
          <p:nvPr/>
        </p:nvSpPr>
        <p:spPr>
          <a:xfrm>
            <a:off x="9707775" y="94236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57A6EE-7A35-4C2D-85E8-25F7CA6744AD}"/>
              </a:ext>
            </a:extLst>
          </p:cNvPr>
          <p:cNvSpPr/>
          <p:nvPr/>
        </p:nvSpPr>
        <p:spPr>
          <a:xfrm>
            <a:off x="10124427" y="942363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4DD6A8-6BD9-4E91-9966-4B4E154238E4}"/>
              </a:ext>
            </a:extLst>
          </p:cNvPr>
          <p:cNvSpPr/>
          <p:nvPr/>
        </p:nvSpPr>
        <p:spPr>
          <a:xfrm>
            <a:off x="10525049" y="94236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4DFC11-D8F1-4711-B6E3-405E741E32E8}"/>
              </a:ext>
            </a:extLst>
          </p:cNvPr>
          <p:cNvSpPr/>
          <p:nvPr/>
        </p:nvSpPr>
        <p:spPr>
          <a:xfrm>
            <a:off x="10941701" y="942363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1289724" y="942363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4444644" y="951846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4453460" y="1453088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4487925" y="1978425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C64376-3273-4E14-80D9-ED1251AC2D7D}"/>
              </a:ext>
            </a:extLst>
          </p:cNvPr>
          <p:cNvSpPr/>
          <p:nvPr/>
        </p:nvSpPr>
        <p:spPr>
          <a:xfrm>
            <a:off x="6664052" y="228600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5254747" y="951846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5262762" y="1453088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5297227" y="1978425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A7113E5-5126-4DDD-A3C6-3529541EF9E3}"/>
              </a:ext>
            </a:extLst>
          </p:cNvPr>
          <p:cNvSpPr/>
          <p:nvPr/>
        </p:nvSpPr>
        <p:spPr>
          <a:xfrm>
            <a:off x="9674229" y="2866526"/>
            <a:ext cx="2131328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Moving a little faster, doing next 3 steps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D0BF8F4-FB23-4076-BFF7-9E17A3C58872}"/>
              </a:ext>
            </a:extLst>
          </p:cNvPr>
          <p:cNvSpPr/>
          <p:nvPr/>
        </p:nvSpPr>
        <p:spPr>
          <a:xfrm>
            <a:off x="6017311" y="1432539"/>
            <a:ext cx="510717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6662243-6F48-47A8-8136-15CD762C27E7}"/>
              </a:ext>
            </a:extLst>
          </p:cNvPr>
          <p:cNvSpPr/>
          <p:nvPr/>
        </p:nvSpPr>
        <p:spPr>
          <a:xfrm>
            <a:off x="6129040" y="1965431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523D11A-214A-4AE4-BDEF-12AE2B006396}"/>
              </a:ext>
            </a:extLst>
          </p:cNvPr>
          <p:cNvGrpSpPr/>
          <p:nvPr/>
        </p:nvGrpSpPr>
        <p:grpSpPr>
          <a:xfrm>
            <a:off x="5947351" y="2339236"/>
            <a:ext cx="160948" cy="409688"/>
            <a:chOff x="4494115" y="2339236"/>
            <a:chExt cx="160948" cy="409688"/>
          </a:xfrm>
        </p:grpSpPr>
        <p:pic>
          <p:nvPicPr>
            <p:cNvPr id="140" name="Picture 139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35A91F40-4C01-4DDB-BF2E-70C701A00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7"/>
              <a:ext cx="160948" cy="409687"/>
            </a:xfrm>
            <a:prstGeom prst="rect">
              <a:avLst/>
            </a:prstGeom>
          </p:spPr>
        </p:pic>
        <p:pic>
          <p:nvPicPr>
            <p:cNvPr id="141" name="Picture 140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35F37726-D02B-4394-B0E7-228D15AA7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6"/>
              <a:ext cx="160948" cy="409687"/>
            </a:xfrm>
            <a:prstGeom prst="rect">
              <a:avLst/>
            </a:prstGeom>
          </p:spPr>
        </p:pic>
      </p:grp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6E7D40BB-072D-45FA-8ED6-D66D4720CC1C}"/>
              </a:ext>
            </a:extLst>
          </p:cNvPr>
          <p:cNvSpPr/>
          <p:nvPr/>
        </p:nvSpPr>
        <p:spPr bwMode="auto">
          <a:xfrm>
            <a:off x="4259701" y="6056446"/>
            <a:ext cx="970379" cy="430131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D49D749-48F2-466A-A306-569AE9935A58}"/>
              </a:ext>
            </a:extLst>
          </p:cNvPr>
          <p:cNvSpPr/>
          <p:nvPr/>
        </p:nvSpPr>
        <p:spPr>
          <a:xfrm>
            <a:off x="6094575" y="962527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1612293-5467-4409-90E0-8200F208EE81}"/>
              </a:ext>
            </a:extLst>
          </p:cNvPr>
          <p:cNvSpPr/>
          <p:nvPr/>
        </p:nvSpPr>
        <p:spPr>
          <a:xfrm>
            <a:off x="6094575" y="979997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4120F1F-46D2-4FDA-BBC3-D864903DD4A0}"/>
              </a:ext>
            </a:extLst>
          </p:cNvPr>
          <p:cNvSpPr/>
          <p:nvPr/>
        </p:nvSpPr>
        <p:spPr>
          <a:xfrm>
            <a:off x="9233407" y="942363"/>
            <a:ext cx="441146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 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6B97FA5-0E86-4462-A0C3-BC778CF9D2BC}"/>
              </a:ext>
            </a:extLst>
          </p:cNvPr>
          <p:cNvSpPr/>
          <p:nvPr/>
        </p:nvSpPr>
        <p:spPr>
          <a:xfrm>
            <a:off x="8871701" y="1877820"/>
            <a:ext cx="3047629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 is Readahead: moving right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7F21EB14-CFF5-41D3-BECA-09C8AD064B38}"/>
              </a:ext>
            </a:extLst>
          </p:cNvPr>
          <p:cNvSpPr/>
          <p:nvPr/>
        </p:nvSpPr>
        <p:spPr>
          <a:xfrm>
            <a:off x="9681702" y="2895701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[NODE] means copy to tree stack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800614" y="3294915"/>
              <a:ext cx="8114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),Ra8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L,8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95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repeatCount="5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14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06055 -0.0016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6" presetClass="emph" presetSubtype="0" repeatCount="5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500" fill="hold"/>
                                        <p:tgtEl>
                                          <p:spTgt spid="1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0.072 0.07084 L 1.25E-6 0.14491 " pathEditMode="relative" rAng="0" ptsTypes="AAA">
                                      <p:cBhvr>
                                        <p:cTn id="191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7245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 animBg="1"/>
      <p:bldP spid="155" grpId="0" animBg="1"/>
      <p:bldP spid="155" grpId="1" animBg="1"/>
      <p:bldP spid="156" grpId="0" animBg="1"/>
      <p:bldP spid="132" grpId="0" animBg="1"/>
      <p:bldP spid="132" grpId="1" animBg="1"/>
      <p:bldP spid="137" grpId="0" animBg="1"/>
      <p:bldP spid="138" grpId="0" animBg="1"/>
      <p:bldP spid="138" grpId="1" animBg="1"/>
      <p:bldP spid="142" grpId="0" animBg="1"/>
      <p:bldP spid="142" grpId="1" animBg="1"/>
      <p:bldP spid="142" grpId="2" animBg="1"/>
      <p:bldP spid="143" grpId="0" animBg="1"/>
      <p:bldP spid="143" grpId="1" animBg="1"/>
      <p:bldP spid="144" grpId="0" animBg="1"/>
      <p:bldP spid="145" grpId="0" animBg="1"/>
      <p:bldP spid="145" grpId="1" animBg="1"/>
      <p:bldP spid="147" grpId="0" animBg="1"/>
      <p:bldP spid="15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67150" y="2844132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3A582B11-2138-48A9-9EA3-BB762423023F}"/>
              </a:ext>
            </a:extLst>
          </p:cNvPr>
          <p:cNvSpPr/>
          <p:nvPr/>
        </p:nvSpPr>
        <p:spPr bwMode="auto">
          <a:xfrm>
            <a:off x="3886261" y="5799428"/>
            <a:ext cx="4983431" cy="8798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AD1CF93D-5210-4A87-8F63-A8581FC83B5E}"/>
              </a:ext>
            </a:extLst>
          </p:cNvPr>
          <p:cNvSpPr/>
          <p:nvPr/>
        </p:nvSpPr>
        <p:spPr bwMode="auto">
          <a:xfrm>
            <a:off x="3781062" y="4377605"/>
            <a:ext cx="605762" cy="22923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8C50F524-85C6-4A97-9F52-B0D3F766899D}"/>
              </a:ext>
            </a:extLst>
          </p:cNvPr>
          <p:cNvSpPr/>
          <p:nvPr/>
        </p:nvSpPr>
        <p:spPr bwMode="auto">
          <a:xfrm>
            <a:off x="5157525" y="5848346"/>
            <a:ext cx="540000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6C5B320C-1C34-4EC0-BC65-307B6A7CD2D0}"/>
              </a:ext>
            </a:extLst>
          </p:cNvPr>
          <p:cNvSpPr/>
          <p:nvPr/>
        </p:nvSpPr>
        <p:spPr bwMode="auto">
          <a:xfrm>
            <a:off x="7779646" y="5811085"/>
            <a:ext cx="1011624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38724700-3296-48F6-B01D-354BD46CEA10}"/>
              </a:ext>
            </a:extLst>
          </p:cNvPr>
          <p:cNvSpPr/>
          <p:nvPr/>
        </p:nvSpPr>
        <p:spPr bwMode="auto">
          <a:xfrm>
            <a:off x="3819111" y="4383074"/>
            <a:ext cx="540228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977243" y="951846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977243" y="1453088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977243" y="1978425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9707776" y="429959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3FFAD6-E75A-484C-A19C-D20E8B3677E9}"/>
              </a:ext>
            </a:extLst>
          </p:cNvPr>
          <p:cNvSpPr/>
          <p:nvPr/>
        </p:nvSpPr>
        <p:spPr>
          <a:xfrm>
            <a:off x="9707775" y="94236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57A6EE-7A35-4C2D-85E8-25F7CA6744AD}"/>
              </a:ext>
            </a:extLst>
          </p:cNvPr>
          <p:cNvSpPr/>
          <p:nvPr/>
        </p:nvSpPr>
        <p:spPr>
          <a:xfrm>
            <a:off x="10124427" y="942363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4DD6A8-6BD9-4E91-9966-4B4E154238E4}"/>
              </a:ext>
            </a:extLst>
          </p:cNvPr>
          <p:cNvSpPr/>
          <p:nvPr/>
        </p:nvSpPr>
        <p:spPr>
          <a:xfrm>
            <a:off x="10525049" y="94236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4DFC11-D8F1-4711-B6E3-405E741E32E8}"/>
              </a:ext>
            </a:extLst>
          </p:cNvPr>
          <p:cNvSpPr/>
          <p:nvPr/>
        </p:nvSpPr>
        <p:spPr>
          <a:xfrm>
            <a:off x="10941701" y="942363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1289724" y="942363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4444644" y="951846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4453460" y="1453088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4487925" y="1978425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C64376-3273-4E14-80D9-ED1251AC2D7D}"/>
              </a:ext>
            </a:extLst>
          </p:cNvPr>
          <p:cNvSpPr/>
          <p:nvPr/>
        </p:nvSpPr>
        <p:spPr>
          <a:xfrm>
            <a:off x="6664052" y="228600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5254747" y="951846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5262762" y="1453088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5297227" y="1978425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D0BF8F4-FB23-4076-BFF7-9E17A3C58872}"/>
              </a:ext>
            </a:extLst>
          </p:cNvPr>
          <p:cNvSpPr/>
          <p:nvPr/>
        </p:nvSpPr>
        <p:spPr>
          <a:xfrm>
            <a:off x="6017311" y="1465197"/>
            <a:ext cx="510717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D49D749-48F2-466A-A306-569AE9935A58}"/>
              </a:ext>
            </a:extLst>
          </p:cNvPr>
          <p:cNvSpPr/>
          <p:nvPr/>
        </p:nvSpPr>
        <p:spPr>
          <a:xfrm>
            <a:off x="6128476" y="1959414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1612293-5467-4409-90E0-8200F208EE81}"/>
              </a:ext>
            </a:extLst>
          </p:cNvPr>
          <p:cNvSpPr/>
          <p:nvPr/>
        </p:nvSpPr>
        <p:spPr>
          <a:xfrm>
            <a:off x="6094575" y="931445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6B97FA5-0E86-4462-A0C3-BC778CF9D2BC}"/>
              </a:ext>
            </a:extLst>
          </p:cNvPr>
          <p:cNvSpPr/>
          <p:nvPr/>
        </p:nvSpPr>
        <p:spPr>
          <a:xfrm>
            <a:off x="8914852" y="1916146"/>
            <a:ext cx="2877583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11 is Readback: moving left</a:t>
            </a:r>
          </a:p>
        </p:txBody>
      </p: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A25415C0-E5D2-45A9-8680-5BA62D51490E}"/>
              </a:ext>
            </a:extLst>
          </p:cNvPr>
          <p:cNvSpPr/>
          <p:nvPr/>
        </p:nvSpPr>
        <p:spPr bwMode="auto">
          <a:xfrm>
            <a:off x="5894005" y="867181"/>
            <a:ext cx="767055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B7BA002-63BD-4A01-9EAF-3066B710A2E3}"/>
              </a:ext>
            </a:extLst>
          </p:cNvPr>
          <p:cNvSpPr/>
          <p:nvPr/>
        </p:nvSpPr>
        <p:spPr>
          <a:xfrm>
            <a:off x="9919806" y="1916146"/>
            <a:ext cx="1872629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12 is Reduce to L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7A3D321-3B20-4B2F-AA1E-715D4A4A4148}"/>
              </a:ext>
            </a:extLst>
          </p:cNvPr>
          <p:cNvSpPr/>
          <p:nvPr/>
        </p:nvSpPr>
        <p:spPr>
          <a:xfrm>
            <a:off x="6103077" y="985904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CFFFD24-A295-4968-ADB7-23DB94DE1DCA}"/>
              </a:ext>
            </a:extLst>
          </p:cNvPr>
          <p:cNvSpPr/>
          <p:nvPr/>
        </p:nvSpPr>
        <p:spPr>
          <a:xfrm>
            <a:off x="6118939" y="1458578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EB828ED1-7BD6-4269-ABED-B0A7C4A0DE04}"/>
              </a:ext>
            </a:extLst>
          </p:cNvPr>
          <p:cNvSpPr/>
          <p:nvPr/>
        </p:nvSpPr>
        <p:spPr bwMode="auto">
          <a:xfrm>
            <a:off x="5019422" y="763193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A5A9B58-3F86-49F1-A358-4AA0D10F3743}"/>
              </a:ext>
            </a:extLst>
          </p:cNvPr>
          <p:cNvSpPr/>
          <p:nvPr/>
        </p:nvSpPr>
        <p:spPr bwMode="auto">
          <a:xfrm>
            <a:off x="6094713" y="5870197"/>
            <a:ext cx="1180765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2E8A3909-CB2C-4F74-A84F-CDEE4CB71B7E}"/>
              </a:ext>
            </a:extLst>
          </p:cNvPr>
          <p:cNvSpPr/>
          <p:nvPr/>
        </p:nvSpPr>
        <p:spPr>
          <a:xfrm>
            <a:off x="6826713" y="1191061"/>
            <a:ext cx="2004640" cy="5355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 coincidence that L goes to 7 again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726F03-7FB8-495F-9C9E-0A6D28D4693A}"/>
              </a:ext>
            </a:extLst>
          </p:cNvPr>
          <p:cNvGrpSpPr/>
          <p:nvPr/>
        </p:nvGrpSpPr>
        <p:grpSpPr>
          <a:xfrm>
            <a:off x="6757154" y="951846"/>
            <a:ext cx="406683" cy="1436226"/>
            <a:chOff x="8301923" y="-1297266"/>
            <a:chExt cx="406683" cy="1436226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4E189B84-A8DC-4FEC-8505-6A909CF3B34A}"/>
                </a:ext>
              </a:extLst>
            </p:cNvPr>
            <p:cNvSpPr/>
            <p:nvPr/>
          </p:nvSpPr>
          <p:spPr>
            <a:xfrm>
              <a:off x="8336388" y="-285772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148FE0FA-18C6-4ACF-A123-D6B72222637C}"/>
                </a:ext>
              </a:extLst>
            </p:cNvPr>
            <p:cNvSpPr/>
            <p:nvPr/>
          </p:nvSpPr>
          <p:spPr>
            <a:xfrm>
              <a:off x="8301923" y="-129333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C93A8EDC-2D81-4DB1-BBC3-B352BC3A37B6}"/>
                </a:ext>
              </a:extLst>
            </p:cNvPr>
            <p:cNvSpPr/>
            <p:nvPr/>
          </p:nvSpPr>
          <p:spPr>
            <a:xfrm>
              <a:off x="8301923" y="-127586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97516A50-FBCF-4850-B3EE-85C869474F31}"/>
                </a:ext>
              </a:extLst>
            </p:cNvPr>
            <p:cNvSpPr/>
            <p:nvPr/>
          </p:nvSpPr>
          <p:spPr>
            <a:xfrm>
              <a:off x="8325415" y="-1297266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A7DB3306-7CE2-4C82-893F-378F230A3A4D}"/>
                </a:ext>
              </a:extLst>
            </p:cNvPr>
            <p:cNvSpPr/>
            <p:nvPr/>
          </p:nvSpPr>
          <p:spPr>
            <a:xfrm>
              <a:off x="8325445" y="-797287"/>
              <a:ext cx="356188" cy="4247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AD98D83-8A25-42C4-950D-9BF472E115E9}"/>
              </a:ext>
            </a:extLst>
          </p:cNvPr>
          <p:cNvGrpSpPr/>
          <p:nvPr/>
        </p:nvGrpSpPr>
        <p:grpSpPr>
          <a:xfrm>
            <a:off x="7519226" y="964365"/>
            <a:ext cx="395710" cy="1436226"/>
            <a:chOff x="8301923" y="-1297266"/>
            <a:chExt cx="395710" cy="1436226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7E311411-2D11-469B-97EA-2AA280A99637}"/>
                </a:ext>
              </a:extLst>
            </p:cNvPr>
            <p:cNvSpPr/>
            <p:nvPr/>
          </p:nvSpPr>
          <p:spPr>
            <a:xfrm>
              <a:off x="8336388" y="-28577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B9A8A212-3351-46A0-BAF0-7B99622D2FF7}"/>
                </a:ext>
              </a:extLst>
            </p:cNvPr>
            <p:cNvSpPr/>
            <p:nvPr/>
          </p:nvSpPr>
          <p:spPr>
            <a:xfrm>
              <a:off x="8301923" y="-129333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59C5924D-0B13-4A6D-BD99-B93570053C46}"/>
                </a:ext>
              </a:extLst>
            </p:cNvPr>
            <p:cNvSpPr/>
            <p:nvPr/>
          </p:nvSpPr>
          <p:spPr>
            <a:xfrm>
              <a:off x="8301923" y="-127586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77DCEC3B-952A-44D1-904B-95D6D8C08787}"/>
                </a:ext>
              </a:extLst>
            </p:cNvPr>
            <p:cNvSpPr/>
            <p:nvPr/>
          </p:nvSpPr>
          <p:spPr>
            <a:xfrm>
              <a:off x="8325415" y="-1297266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4EFBB486-E270-406A-B6D8-C23719D3022E}"/>
                </a:ext>
              </a:extLst>
            </p:cNvPr>
            <p:cNvSpPr/>
            <p:nvPr/>
          </p:nvSpPr>
          <p:spPr>
            <a:xfrm>
              <a:off x="8326287" y="-812277"/>
              <a:ext cx="356188" cy="4247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58A40901-DFC5-4B84-A327-932F2561DF32}"/>
              </a:ext>
            </a:extLst>
          </p:cNvPr>
          <p:cNvGrpSpPr/>
          <p:nvPr/>
        </p:nvGrpSpPr>
        <p:grpSpPr>
          <a:xfrm>
            <a:off x="8266140" y="942363"/>
            <a:ext cx="406683" cy="1436226"/>
            <a:chOff x="8301923" y="-1297266"/>
            <a:chExt cx="406683" cy="1436226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B141C4B-E34D-46AC-BD26-3CD208F2EF27}"/>
                </a:ext>
              </a:extLst>
            </p:cNvPr>
            <p:cNvSpPr/>
            <p:nvPr/>
          </p:nvSpPr>
          <p:spPr>
            <a:xfrm>
              <a:off x="8336388" y="-285772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199EBE90-FFA0-4530-8C2A-00B70402454F}"/>
                </a:ext>
              </a:extLst>
            </p:cNvPr>
            <p:cNvSpPr/>
            <p:nvPr/>
          </p:nvSpPr>
          <p:spPr>
            <a:xfrm>
              <a:off x="8301923" y="-129333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0801FBE-6B74-4C11-A5CE-F9F3B59D7779}"/>
                </a:ext>
              </a:extLst>
            </p:cNvPr>
            <p:cNvSpPr/>
            <p:nvPr/>
          </p:nvSpPr>
          <p:spPr>
            <a:xfrm>
              <a:off x="8301923" y="-1275862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2DFA9D5-B0AC-4046-9039-6B8FA69F4456}"/>
                </a:ext>
              </a:extLst>
            </p:cNvPr>
            <p:cNvSpPr/>
            <p:nvPr/>
          </p:nvSpPr>
          <p:spPr>
            <a:xfrm>
              <a:off x="8325415" y="-1297266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118F8C14-B84C-47A7-AEE7-B2AAA91B41D6}"/>
                </a:ext>
              </a:extLst>
            </p:cNvPr>
            <p:cNvSpPr/>
            <p:nvPr/>
          </p:nvSpPr>
          <p:spPr>
            <a:xfrm>
              <a:off x="8326287" y="-812277"/>
              <a:ext cx="356188" cy="4247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27879258-2D2B-4EB9-AE94-32C0E9209832}"/>
              </a:ext>
            </a:extLst>
          </p:cNvPr>
          <p:cNvGrpSpPr/>
          <p:nvPr/>
        </p:nvGrpSpPr>
        <p:grpSpPr>
          <a:xfrm>
            <a:off x="6525645" y="2238368"/>
            <a:ext cx="160948" cy="409688"/>
            <a:chOff x="4494115" y="2339236"/>
            <a:chExt cx="160948" cy="409688"/>
          </a:xfrm>
        </p:grpSpPr>
        <p:pic>
          <p:nvPicPr>
            <p:cNvPr id="208" name="Picture 20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EE83C6F8-FA4F-419E-8898-1E8B34FBF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7"/>
              <a:ext cx="160948" cy="409687"/>
            </a:xfrm>
            <a:prstGeom prst="rect">
              <a:avLst/>
            </a:prstGeom>
          </p:spPr>
        </p:pic>
        <p:pic>
          <p:nvPicPr>
            <p:cNvPr id="209" name="Picture 208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174F795B-C823-4B3C-B040-0BAD5D2A6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6"/>
              <a:ext cx="160948" cy="409687"/>
            </a:xfrm>
            <a:prstGeom prst="rect">
              <a:avLst/>
            </a:prstGeom>
          </p:spPr>
        </p:pic>
      </p:grpSp>
      <p:pic>
        <p:nvPicPr>
          <p:cNvPr id="210" name="Picture 209" descr="A picture containing clock&#10;&#10;Description automatically generated">
            <a:extLst>
              <a:ext uri="{FF2B5EF4-FFF2-40B4-BE49-F238E27FC236}">
                <a16:creationId xmlns:a16="http://schemas.microsoft.com/office/drawing/2014/main" id="{E92EEE61-BE2F-461A-A250-9519180C83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140" y="2229267"/>
            <a:ext cx="160948" cy="409687"/>
          </a:xfrm>
          <a:prstGeom prst="rect">
            <a:avLst/>
          </a:prstGeom>
        </p:spPr>
      </p:pic>
      <p:pic>
        <p:nvPicPr>
          <p:cNvPr id="212" name="Picture 211" descr="A picture containing clock, table&#10;&#10;Description automatically generated">
            <a:extLst>
              <a:ext uri="{FF2B5EF4-FFF2-40B4-BE49-F238E27FC236}">
                <a16:creationId xmlns:a16="http://schemas.microsoft.com/office/drawing/2014/main" id="{8F79E5FF-83D2-4081-A074-A2F0258C23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486" y="2231280"/>
            <a:ext cx="160948" cy="409687"/>
          </a:xfrm>
          <a:prstGeom prst="rect">
            <a:avLst/>
          </a:prstGeom>
        </p:spPr>
      </p:pic>
      <p:pic>
        <p:nvPicPr>
          <p:cNvPr id="213" name="Picture 212" descr="A picture containing clock&#10;&#10;Description automatically generated">
            <a:extLst>
              <a:ext uri="{FF2B5EF4-FFF2-40B4-BE49-F238E27FC236}">
                <a16:creationId xmlns:a16="http://schemas.microsoft.com/office/drawing/2014/main" id="{0B5866F7-14FF-4A35-AF18-5C1286FF01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549" y="2228334"/>
            <a:ext cx="160948" cy="409687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E9136CDE-AF1F-4F16-8D63-2C832819A598}"/>
              </a:ext>
            </a:extLst>
          </p:cNvPr>
          <p:cNvSpPr/>
          <p:nvPr/>
        </p:nvSpPr>
        <p:spPr>
          <a:xfrm>
            <a:off x="9522262" y="1916146"/>
            <a:ext cx="2270173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 is Readahead again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683DE30-1839-49DD-973F-F647FFA23383}"/>
              </a:ext>
            </a:extLst>
          </p:cNvPr>
          <p:cNvGrpSpPr/>
          <p:nvPr/>
        </p:nvGrpSpPr>
        <p:grpSpPr>
          <a:xfrm>
            <a:off x="7248170" y="2228333"/>
            <a:ext cx="160948" cy="409688"/>
            <a:chOff x="1705661" y="3489054"/>
            <a:chExt cx="160948" cy="409688"/>
          </a:xfrm>
        </p:grpSpPr>
        <p:pic>
          <p:nvPicPr>
            <p:cNvPr id="218" name="Picture 217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24ABBF97-4277-4546-8005-6CC708B87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219" name="Picture 218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C2699DF2-F533-42A2-9DB8-771B76F72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E25B856F-5B84-44A5-B586-47B936F90C29}"/>
              </a:ext>
            </a:extLst>
          </p:cNvPr>
          <p:cNvGrpSpPr/>
          <p:nvPr/>
        </p:nvGrpSpPr>
        <p:grpSpPr>
          <a:xfrm>
            <a:off x="7994748" y="2203604"/>
            <a:ext cx="160948" cy="409688"/>
            <a:chOff x="1705661" y="3489054"/>
            <a:chExt cx="160948" cy="409688"/>
          </a:xfrm>
        </p:grpSpPr>
        <p:pic>
          <p:nvPicPr>
            <p:cNvPr id="221" name="Picture 220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060E42F8-DF72-4B95-AAB0-3EEF5F3EB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222" name="Picture 2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AAC093D1-E643-4254-A3EB-B56FEA875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2ED12795-4E99-4EC3-BBBE-8958646F7090}"/>
              </a:ext>
            </a:extLst>
          </p:cNvPr>
          <p:cNvGrpSpPr/>
          <p:nvPr/>
        </p:nvGrpSpPr>
        <p:grpSpPr>
          <a:xfrm>
            <a:off x="8782850" y="2224957"/>
            <a:ext cx="160948" cy="409688"/>
            <a:chOff x="1705661" y="3489054"/>
            <a:chExt cx="160948" cy="409688"/>
          </a:xfrm>
        </p:grpSpPr>
        <p:pic>
          <p:nvPicPr>
            <p:cNvPr id="224" name="Picture 223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A6A49087-2087-4CB8-8EFA-DEB4287D7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225" name="Picture 224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01FC3A64-4A6D-4DCF-A43C-AF93302D8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C84710D-D105-4669-88A0-B45A86364436}"/>
              </a:ext>
            </a:extLst>
          </p:cNvPr>
          <p:cNvSpPr/>
          <p:nvPr/>
        </p:nvSpPr>
        <p:spPr>
          <a:xfrm>
            <a:off x="9728698" y="2844132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Consider to the LEFT of left pointer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42E653DF-C011-48EB-8F33-6E361C48E358}"/>
              </a:ext>
            </a:extLst>
          </p:cNvPr>
          <p:cNvSpPr/>
          <p:nvPr/>
        </p:nvSpPr>
        <p:spPr>
          <a:xfrm>
            <a:off x="9728698" y="2844132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It's a READ, a look would have braces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C1765A3F-CFE9-4F23-8FB4-DBB9B4B3DB9C}"/>
              </a:ext>
            </a:extLst>
          </p:cNvPr>
          <p:cNvSpPr/>
          <p:nvPr/>
        </p:nvSpPr>
        <p:spPr>
          <a:xfrm>
            <a:off x="9728698" y="2844132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Move the LEFT pointer left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8F6E0ECC-9AA0-439A-BEEE-C1C86B12D643}"/>
              </a:ext>
            </a:extLst>
          </p:cNvPr>
          <p:cNvSpPr/>
          <p:nvPr/>
        </p:nvSpPr>
        <p:spPr>
          <a:xfrm>
            <a:off x="9728698" y="2844132"/>
            <a:ext cx="2131328" cy="24191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REPLACE everything between LEFT and RIGHT by ONE new entry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D2C012F8-3782-4591-A0B9-262C7622E601}"/>
              </a:ext>
            </a:extLst>
          </p:cNvPr>
          <p:cNvSpPr/>
          <p:nvPr/>
        </p:nvSpPr>
        <p:spPr>
          <a:xfrm>
            <a:off x="9728698" y="2844132"/>
            <a:ext cx="2131328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and RESTART in the top state of the stack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L,8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239" name="Rectangle 238">
            <a:extLst>
              <a:ext uri="{FF2B5EF4-FFF2-40B4-BE49-F238E27FC236}">
                <a16:creationId xmlns:a16="http://schemas.microsoft.com/office/drawing/2014/main" id="{9C9E3B7E-A451-4D0E-B77A-C1F10B7B0FD6}"/>
              </a:ext>
            </a:extLst>
          </p:cNvPr>
          <p:cNvSpPr/>
          <p:nvPr/>
        </p:nvSpPr>
        <p:spPr>
          <a:xfrm>
            <a:off x="9728698" y="2844132"/>
            <a:ext cx="2131328" cy="20867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Replace the tree by itself; conceptually pass it along to the new nonterminal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A54608C-4A9E-4492-9125-8EBA7E83FEB1}"/>
              </a:ext>
            </a:extLst>
          </p:cNvPr>
          <p:cNvSpPr/>
          <p:nvPr/>
        </p:nvSpPr>
        <p:spPr>
          <a:xfrm>
            <a:off x="9728698" y="2844132"/>
            <a:ext cx="2131328" cy="3231654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We just did 3 steps from 7 to 7 to process a.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What do you think these same 3 steps on b will give us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03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11111E-6 L -0.05652 -1.11111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11111E-6 L 0.05156 0.00232 " pathEditMode="relative" rAng="0" ptsTypes="AA">
                                      <p:cBhvr>
                                        <p:cTn id="289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116"/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9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227" grpId="1" animBg="1"/>
      <p:bldP spid="228" grpId="0" animBg="1"/>
      <p:bldP spid="228" grpId="1" animBg="1"/>
      <p:bldP spid="237" grpId="0" animBg="1"/>
      <p:bldP spid="12" grpId="0" animBg="1"/>
      <p:bldP spid="13" grpId="0" animBg="1"/>
      <p:bldP spid="14" grpId="0" animBg="1"/>
      <p:bldP spid="137" grpId="0" animBg="1"/>
      <p:bldP spid="144" grpId="0" animBg="1"/>
      <p:bldP spid="147" grpId="0" animBg="1"/>
      <p:bldP spid="147" grpId="1" animBg="1"/>
      <p:bldP spid="156" grpId="0" animBg="1"/>
      <p:bldP spid="156" grpId="1" animBg="1"/>
      <p:bldP spid="159" grpId="0" animBg="1"/>
      <p:bldP spid="163" grpId="0" animBg="1"/>
      <p:bldP spid="164" grpId="0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216" grpId="0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9" grpId="0" animBg="1"/>
      <p:bldP spid="239" grpId="1" animBg="1"/>
      <p:bldP spid="171" grpId="0" animBg="1"/>
      <p:bldP spid="171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82313" y="2775273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37D1D890-5D86-44BC-8FB2-1F510B02460E}"/>
              </a:ext>
            </a:extLst>
          </p:cNvPr>
          <p:cNvGrpSpPr/>
          <p:nvPr/>
        </p:nvGrpSpPr>
        <p:grpSpPr>
          <a:xfrm>
            <a:off x="3780822" y="4353473"/>
            <a:ext cx="5607591" cy="2281068"/>
            <a:chOff x="3817426" y="4390810"/>
            <a:chExt cx="5607591" cy="2281068"/>
          </a:xfrm>
        </p:grpSpPr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AC4E26F-EF84-40E5-B479-17E47F404552}"/>
                </a:ext>
              </a:extLst>
            </p:cNvPr>
            <p:cNvSpPr/>
            <p:nvPr/>
          </p:nvSpPr>
          <p:spPr bwMode="auto">
            <a:xfrm>
              <a:off x="3817426" y="4390810"/>
              <a:ext cx="5596921" cy="8611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07F7BB75-E016-4695-85C7-3AD7F9B46761}"/>
                </a:ext>
              </a:extLst>
            </p:cNvPr>
            <p:cNvSpPr/>
            <p:nvPr/>
          </p:nvSpPr>
          <p:spPr bwMode="auto">
            <a:xfrm>
              <a:off x="6170785" y="5049906"/>
              <a:ext cx="3243562" cy="8798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D18C3339-B050-42DB-B773-1738C4DED122}"/>
                </a:ext>
              </a:extLst>
            </p:cNvPr>
            <p:cNvSpPr/>
            <p:nvPr/>
          </p:nvSpPr>
          <p:spPr bwMode="auto">
            <a:xfrm>
              <a:off x="7511775" y="5791996"/>
              <a:ext cx="1913242" cy="8798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245" name="Rectangle 244">
            <a:extLst>
              <a:ext uri="{FF2B5EF4-FFF2-40B4-BE49-F238E27FC236}">
                <a16:creationId xmlns:a16="http://schemas.microsoft.com/office/drawing/2014/main" id="{3037ABA2-9DAE-4A50-B1B8-461345F14815}"/>
              </a:ext>
            </a:extLst>
          </p:cNvPr>
          <p:cNvSpPr/>
          <p:nvPr/>
        </p:nvSpPr>
        <p:spPr bwMode="auto">
          <a:xfrm>
            <a:off x="3819111" y="4362292"/>
            <a:ext cx="540228" cy="83280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E0C5A9E-3764-470F-9E05-9EAB905F02A0}"/>
              </a:ext>
            </a:extLst>
          </p:cNvPr>
          <p:cNvSpPr/>
          <p:nvPr/>
        </p:nvSpPr>
        <p:spPr bwMode="auto">
          <a:xfrm>
            <a:off x="6021053" y="4394147"/>
            <a:ext cx="598811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8A50D9EA-B135-4D8A-A1E3-F1535D1AA3BA}"/>
              </a:ext>
            </a:extLst>
          </p:cNvPr>
          <p:cNvSpPr/>
          <p:nvPr/>
        </p:nvSpPr>
        <p:spPr bwMode="auto">
          <a:xfrm>
            <a:off x="7150713" y="5432691"/>
            <a:ext cx="598811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C93FCCF8-7C87-4FAB-A89A-99E4FAD1D1DE}"/>
              </a:ext>
            </a:extLst>
          </p:cNvPr>
          <p:cNvSpPr/>
          <p:nvPr/>
        </p:nvSpPr>
        <p:spPr bwMode="auto">
          <a:xfrm>
            <a:off x="7870807" y="5795302"/>
            <a:ext cx="879977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5362CF11-7E31-4616-981E-C8420CF1308D}"/>
              </a:ext>
            </a:extLst>
          </p:cNvPr>
          <p:cNvSpPr/>
          <p:nvPr/>
        </p:nvSpPr>
        <p:spPr bwMode="auto">
          <a:xfrm>
            <a:off x="3814724" y="3642602"/>
            <a:ext cx="552979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C594C4F-BC6B-44EC-963A-2C591ECE9718}"/>
              </a:ext>
            </a:extLst>
          </p:cNvPr>
          <p:cNvSpPr/>
          <p:nvPr/>
        </p:nvSpPr>
        <p:spPr bwMode="auto">
          <a:xfrm>
            <a:off x="4760753" y="4335958"/>
            <a:ext cx="598811" cy="830964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731744D-373C-4CC0-89C0-DCDA698B0E7C}"/>
              </a:ext>
            </a:extLst>
          </p:cNvPr>
          <p:cNvGrpSpPr/>
          <p:nvPr/>
        </p:nvGrpSpPr>
        <p:grpSpPr>
          <a:xfrm>
            <a:off x="9440924" y="2319095"/>
            <a:ext cx="160948" cy="409688"/>
            <a:chOff x="1705661" y="3489054"/>
            <a:chExt cx="160948" cy="409688"/>
          </a:xfrm>
        </p:grpSpPr>
        <p:pic>
          <p:nvPicPr>
            <p:cNvPr id="157" name="Picture 156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5B692844-2F79-40DE-9E85-C06290416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160" name="Picture 159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45C6F35-FFFC-47E6-85CF-4BE6A3D0F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pic>
        <p:nvPicPr>
          <p:cNvPr id="176" name="Picture 175" descr="A picture containing clock, table&#10;&#10;Description automatically generated">
            <a:extLst>
              <a:ext uri="{FF2B5EF4-FFF2-40B4-BE49-F238E27FC236}">
                <a16:creationId xmlns:a16="http://schemas.microsoft.com/office/drawing/2014/main" id="{E13A08E3-3BBC-49AD-BC81-ED2F81EFF9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920" y="2319095"/>
            <a:ext cx="119430" cy="409687"/>
          </a:xfrm>
          <a:prstGeom prst="rect">
            <a:avLst/>
          </a:prstGeom>
        </p:spPr>
      </p:pic>
      <p:pic>
        <p:nvPicPr>
          <p:cNvPr id="179" name="Picture 178" descr="A picture containing clock&#10;&#10;Description automatically generated">
            <a:extLst>
              <a:ext uri="{FF2B5EF4-FFF2-40B4-BE49-F238E27FC236}">
                <a16:creationId xmlns:a16="http://schemas.microsoft.com/office/drawing/2014/main" id="{06B0F34C-A6C8-42D1-8361-A406F62523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868" y="2319095"/>
            <a:ext cx="119430" cy="409687"/>
          </a:xfrm>
          <a:prstGeom prst="rect">
            <a:avLst/>
          </a:prstGeom>
        </p:spPr>
      </p:pic>
      <p:pic>
        <p:nvPicPr>
          <p:cNvPr id="186" name="Picture 185" descr="A picture containing clock&#10;&#10;Description automatically generated">
            <a:extLst>
              <a:ext uri="{FF2B5EF4-FFF2-40B4-BE49-F238E27FC236}">
                <a16:creationId xmlns:a16="http://schemas.microsoft.com/office/drawing/2014/main" id="{2FC6D1BC-6B6F-455F-AF57-458410DB90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908" y="2316684"/>
            <a:ext cx="119430" cy="409687"/>
          </a:xfrm>
          <a:prstGeom prst="rect">
            <a:avLst/>
          </a:prstGeom>
        </p:spPr>
      </p:pic>
      <p:sp>
        <p:nvSpPr>
          <p:cNvPr id="195" name="Rectangle 194">
            <a:extLst>
              <a:ext uri="{FF2B5EF4-FFF2-40B4-BE49-F238E27FC236}">
                <a16:creationId xmlns:a16="http://schemas.microsoft.com/office/drawing/2014/main" id="{42DFA9D5-B0AC-4046-9039-6B8FA69F4456}"/>
              </a:ext>
            </a:extLst>
          </p:cNvPr>
          <p:cNvSpPr/>
          <p:nvPr/>
        </p:nvSpPr>
        <p:spPr>
          <a:xfrm>
            <a:off x="8289632" y="95307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77DCEC3B-952A-44D1-904B-95D6D8C08787}"/>
              </a:ext>
            </a:extLst>
          </p:cNvPr>
          <p:cNvSpPr/>
          <p:nvPr/>
        </p:nvSpPr>
        <p:spPr>
          <a:xfrm>
            <a:off x="7575376" y="95307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977243" y="951846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977243" y="1453088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977243" y="1978425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9707776" y="429959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1289724" y="942363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4836540" y="953073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4845356" y="1469417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4879821" y="1982470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C64376-3273-4E14-80D9-ED1251AC2D7D}"/>
              </a:ext>
            </a:extLst>
          </p:cNvPr>
          <p:cNvSpPr/>
          <p:nvPr/>
        </p:nvSpPr>
        <p:spPr>
          <a:xfrm>
            <a:off x="6664052" y="228600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B854C-6A93-4C64-A311-DB6007086A6C}"/>
              </a:ext>
            </a:extLst>
          </p:cNvPr>
          <p:cNvSpPr/>
          <p:nvPr/>
        </p:nvSpPr>
        <p:spPr>
          <a:xfrm>
            <a:off x="5571431" y="953073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5524026" y="1469417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8F5517-8EA1-4AF2-B34B-EEAAB904DE90}"/>
              </a:ext>
            </a:extLst>
          </p:cNvPr>
          <p:cNvSpPr/>
          <p:nvPr/>
        </p:nvSpPr>
        <p:spPr>
          <a:xfrm>
            <a:off x="5558491" y="1982470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D49D749-48F2-466A-A306-569AE9935A58}"/>
              </a:ext>
            </a:extLst>
          </p:cNvPr>
          <p:cNvSpPr/>
          <p:nvPr/>
        </p:nvSpPr>
        <p:spPr>
          <a:xfrm>
            <a:off x="6210121" y="1982470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7A3D321-3B20-4B2F-AA1E-715D4A4A4148}"/>
              </a:ext>
            </a:extLst>
          </p:cNvPr>
          <p:cNvSpPr/>
          <p:nvPr/>
        </p:nvSpPr>
        <p:spPr>
          <a:xfrm>
            <a:off x="6200584" y="95307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CFFFD24-A295-4968-ADB7-23DB94DE1DCA}"/>
              </a:ext>
            </a:extLst>
          </p:cNvPr>
          <p:cNvSpPr/>
          <p:nvPr/>
        </p:nvSpPr>
        <p:spPr>
          <a:xfrm>
            <a:off x="6200584" y="1474907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E189B84-A8DC-4FEC-8505-6A909CF3B34A}"/>
              </a:ext>
            </a:extLst>
          </p:cNvPr>
          <p:cNvSpPr/>
          <p:nvPr/>
        </p:nvSpPr>
        <p:spPr>
          <a:xfrm>
            <a:off x="6856935" y="1982470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97516A50-FBCF-4850-B3EE-85C869474F31}"/>
              </a:ext>
            </a:extLst>
          </p:cNvPr>
          <p:cNvSpPr/>
          <p:nvPr/>
        </p:nvSpPr>
        <p:spPr>
          <a:xfrm>
            <a:off x="6827720" y="953073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A7DB3306-7CE2-4C82-893F-378F230A3A4D}"/>
              </a:ext>
            </a:extLst>
          </p:cNvPr>
          <p:cNvSpPr/>
          <p:nvPr/>
        </p:nvSpPr>
        <p:spPr>
          <a:xfrm>
            <a:off x="6845992" y="1468154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E311411-2D11-469B-97EA-2AA280A99637}"/>
              </a:ext>
            </a:extLst>
          </p:cNvPr>
          <p:cNvSpPr/>
          <p:nvPr/>
        </p:nvSpPr>
        <p:spPr>
          <a:xfrm>
            <a:off x="7586349" y="1982470"/>
            <a:ext cx="35618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4EFBB486-E270-406A-B6D8-C23719D3022E}"/>
              </a:ext>
            </a:extLst>
          </p:cNvPr>
          <p:cNvSpPr/>
          <p:nvPr/>
        </p:nvSpPr>
        <p:spPr>
          <a:xfrm>
            <a:off x="7576248" y="1465683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EB141C4B-E34D-46AC-BD26-3CD208F2EF27}"/>
              </a:ext>
            </a:extLst>
          </p:cNvPr>
          <p:cNvSpPr/>
          <p:nvPr/>
        </p:nvSpPr>
        <p:spPr>
          <a:xfrm>
            <a:off x="8300605" y="1982470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8F8C14-B84C-47A7-AEE7-B2AAA91B41D6}"/>
              </a:ext>
            </a:extLst>
          </p:cNvPr>
          <p:cNvSpPr/>
          <p:nvPr/>
        </p:nvSpPr>
        <p:spPr>
          <a:xfrm>
            <a:off x="8290504" y="1443681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2ED12795-4E99-4EC3-BBBE-8958646F7090}"/>
              </a:ext>
            </a:extLst>
          </p:cNvPr>
          <p:cNvGrpSpPr/>
          <p:nvPr/>
        </p:nvGrpSpPr>
        <p:grpSpPr>
          <a:xfrm>
            <a:off x="8753099" y="2309639"/>
            <a:ext cx="160948" cy="409688"/>
            <a:chOff x="1705661" y="3489054"/>
            <a:chExt cx="160948" cy="409688"/>
          </a:xfrm>
        </p:grpSpPr>
        <p:pic>
          <p:nvPicPr>
            <p:cNvPr id="224" name="Picture 223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A6A49087-2087-4CB8-8EFA-DEB4287D7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4"/>
              <a:ext cx="160948" cy="409687"/>
            </a:xfrm>
            <a:prstGeom prst="rect">
              <a:avLst/>
            </a:prstGeom>
          </p:spPr>
        </p:pic>
        <p:pic>
          <p:nvPicPr>
            <p:cNvPr id="225" name="Picture 224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01FC3A64-4A6D-4DCF-A43C-AF93302D8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661" y="3489055"/>
              <a:ext cx="160948" cy="409687"/>
            </a:xfrm>
            <a:prstGeom prst="rect">
              <a:avLst/>
            </a:prstGeom>
          </p:spPr>
        </p:pic>
      </p:grp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EA56254-0EBA-4F98-AADD-546E448B0ABC}"/>
              </a:ext>
            </a:extLst>
          </p:cNvPr>
          <p:cNvSpPr/>
          <p:nvPr/>
        </p:nvSpPr>
        <p:spPr>
          <a:xfrm>
            <a:off x="8975008" y="1997623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BE3576E-67E9-49FA-9470-7517FDA99B85}"/>
              </a:ext>
            </a:extLst>
          </p:cNvPr>
          <p:cNvSpPr/>
          <p:nvPr/>
        </p:nvSpPr>
        <p:spPr>
          <a:xfrm>
            <a:off x="8991745" y="930709"/>
            <a:ext cx="28725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00F085F-7A82-4D11-AEAA-54B4D75B2AC6}"/>
              </a:ext>
            </a:extLst>
          </p:cNvPr>
          <p:cNvSpPr/>
          <p:nvPr/>
        </p:nvSpPr>
        <p:spPr>
          <a:xfrm>
            <a:off x="8951052" y="1443408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1ABED7D9-DB39-4A7F-B407-ECCE430D1CDE}"/>
              </a:ext>
            </a:extLst>
          </p:cNvPr>
          <p:cNvSpPr/>
          <p:nvPr/>
        </p:nvSpPr>
        <p:spPr>
          <a:xfrm>
            <a:off x="10866563" y="946215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 </a:t>
            </a:r>
          </a:p>
        </p:txBody>
      </p: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id="{AE7740CF-7376-446F-81F7-8A712B74EE83}"/>
              </a:ext>
            </a:extLst>
          </p:cNvPr>
          <p:cNvSpPr/>
          <p:nvPr/>
        </p:nvSpPr>
        <p:spPr bwMode="auto">
          <a:xfrm>
            <a:off x="8833836" y="817533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4782A618-610B-4C11-B296-D9F970E6E4FC}"/>
              </a:ext>
            </a:extLst>
          </p:cNvPr>
          <p:cNvSpPr/>
          <p:nvPr/>
        </p:nvSpPr>
        <p:spPr bwMode="auto">
          <a:xfrm>
            <a:off x="5277796" y="4462520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1" name="Freeform: Shape 200">
            <a:extLst>
              <a:ext uri="{FF2B5EF4-FFF2-40B4-BE49-F238E27FC236}">
                <a16:creationId xmlns:a16="http://schemas.microsoft.com/office/drawing/2014/main" id="{941A57D8-4F4A-4910-A02F-5100DEABB587}"/>
              </a:ext>
            </a:extLst>
          </p:cNvPr>
          <p:cNvSpPr/>
          <p:nvPr/>
        </p:nvSpPr>
        <p:spPr bwMode="auto">
          <a:xfrm>
            <a:off x="8169792" y="822972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3CFDA970-E9D5-409F-8074-1F868A5B84EA}"/>
              </a:ext>
            </a:extLst>
          </p:cNvPr>
          <p:cNvSpPr/>
          <p:nvPr/>
        </p:nvSpPr>
        <p:spPr bwMode="auto">
          <a:xfrm>
            <a:off x="6556853" y="4467959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CA423876-F904-4D16-B910-50854063509D}"/>
              </a:ext>
            </a:extLst>
          </p:cNvPr>
          <p:cNvSpPr/>
          <p:nvPr/>
        </p:nvSpPr>
        <p:spPr bwMode="auto">
          <a:xfrm>
            <a:off x="7440450" y="828411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03CB520-F392-437C-996C-1420318817AD}"/>
              </a:ext>
            </a:extLst>
          </p:cNvPr>
          <p:cNvSpPr/>
          <p:nvPr/>
        </p:nvSpPr>
        <p:spPr bwMode="auto">
          <a:xfrm>
            <a:off x="6545963" y="4473398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87" name="Picture 186" descr="A picture containing clock&#10;&#10;Description automatically generated">
            <a:extLst>
              <a:ext uri="{FF2B5EF4-FFF2-40B4-BE49-F238E27FC236}">
                <a16:creationId xmlns:a16="http://schemas.microsoft.com/office/drawing/2014/main" id="{B6D34490-0C0E-4703-9DA7-C002D2EE8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628" y="2317926"/>
            <a:ext cx="119430" cy="409687"/>
          </a:xfrm>
          <a:prstGeom prst="rect">
            <a:avLst/>
          </a:prstGeom>
        </p:spPr>
      </p:pic>
      <p:pic>
        <p:nvPicPr>
          <p:cNvPr id="190" name="Picture 189" descr="A picture containing clock&#10;&#10;Description automatically generated">
            <a:extLst>
              <a:ext uri="{FF2B5EF4-FFF2-40B4-BE49-F238E27FC236}">
                <a16:creationId xmlns:a16="http://schemas.microsoft.com/office/drawing/2014/main" id="{C1B785FB-0554-4242-9864-51E67AE4D5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605" y="2301597"/>
            <a:ext cx="119430" cy="409687"/>
          </a:xfrm>
          <a:prstGeom prst="rect">
            <a:avLst/>
          </a:prstGeom>
        </p:spPr>
      </p:pic>
      <p:pic>
        <p:nvPicPr>
          <p:cNvPr id="193" name="Picture 192" descr="A picture containing clock&#10;&#10;Description automatically generated">
            <a:extLst>
              <a:ext uri="{FF2B5EF4-FFF2-40B4-BE49-F238E27FC236}">
                <a16:creationId xmlns:a16="http://schemas.microsoft.com/office/drawing/2014/main" id="{3661F698-DB00-448C-94B9-8B23637DC6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272" y="2301597"/>
            <a:ext cx="119430" cy="409687"/>
          </a:xfrm>
          <a:prstGeom prst="rect">
            <a:avLst/>
          </a:prstGeom>
        </p:spPr>
      </p:pic>
      <p:pic>
        <p:nvPicPr>
          <p:cNvPr id="194" name="Picture 193" descr="A picture containing clock&#10;&#10;Description automatically generated">
            <a:extLst>
              <a:ext uri="{FF2B5EF4-FFF2-40B4-BE49-F238E27FC236}">
                <a16:creationId xmlns:a16="http://schemas.microsoft.com/office/drawing/2014/main" id="{708505B1-A76A-45DF-9C93-42709701CC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342" y="2301597"/>
            <a:ext cx="119430" cy="409687"/>
          </a:xfrm>
          <a:prstGeom prst="rect">
            <a:avLst/>
          </a:prstGeom>
        </p:spPr>
      </p:pic>
      <p:pic>
        <p:nvPicPr>
          <p:cNvPr id="203" name="Picture 202" descr="A picture containing clock&#10;&#10;Description automatically generated">
            <a:extLst>
              <a:ext uri="{FF2B5EF4-FFF2-40B4-BE49-F238E27FC236}">
                <a16:creationId xmlns:a16="http://schemas.microsoft.com/office/drawing/2014/main" id="{4F50C153-6E32-4BA8-8420-6588FED163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319" y="2301597"/>
            <a:ext cx="119430" cy="409687"/>
          </a:xfrm>
          <a:prstGeom prst="rect">
            <a:avLst/>
          </a:prstGeom>
        </p:spPr>
      </p:pic>
      <p:pic>
        <p:nvPicPr>
          <p:cNvPr id="204" name="Picture 203" descr="A picture containing clock&#10;&#10;Description automatically generated">
            <a:extLst>
              <a:ext uri="{FF2B5EF4-FFF2-40B4-BE49-F238E27FC236}">
                <a16:creationId xmlns:a16="http://schemas.microsoft.com/office/drawing/2014/main" id="{E9849A8E-059F-490A-9B1E-46E64513FA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412" y="2301597"/>
            <a:ext cx="119430" cy="409687"/>
          </a:xfrm>
          <a:prstGeom prst="rect">
            <a:avLst/>
          </a:prstGeom>
        </p:spPr>
      </p:pic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17E85B90-BDB5-44A1-8069-B8BB39A08051}"/>
              </a:ext>
            </a:extLst>
          </p:cNvPr>
          <p:cNvSpPr/>
          <p:nvPr/>
        </p:nvSpPr>
        <p:spPr bwMode="auto">
          <a:xfrm>
            <a:off x="6710390" y="828411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4" name="Freeform: Shape 213">
            <a:extLst>
              <a:ext uri="{FF2B5EF4-FFF2-40B4-BE49-F238E27FC236}">
                <a16:creationId xmlns:a16="http://schemas.microsoft.com/office/drawing/2014/main" id="{2B559892-0283-47A6-9CE3-CF68D8122C31}"/>
              </a:ext>
            </a:extLst>
          </p:cNvPr>
          <p:cNvSpPr/>
          <p:nvPr/>
        </p:nvSpPr>
        <p:spPr bwMode="auto">
          <a:xfrm>
            <a:off x="6555488" y="4473398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5" name="Freeform: Shape 214">
            <a:extLst>
              <a:ext uri="{FF2B5EF4-FFF2-40B4-BE49-F238E27FC236}">
                <a16:creationId xmlns:a16="http://schemas.microsoft.com/office/drawing/2014/main" id="{9766BA2A-0D2A-4066-BCAB-6624555D8D1C}"/>
              </a:ext>
            </a:extLst>
          </p:cNvPr>
          <p:cNvSpPr/>
          <p:nvPr/>
        </p:nvSpPr>
        <p:spPr bwMode="auto">
          <a:xfrm>
            <a:off x="6073339" y="819447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7" name="Freeform: Shape 216">
            <a:extLst>
              <a:ext uri="{FF2B5EF4-FFF2-40B4-BE49-F238E27FC236}">
                <a16:creationId xmlns:a16="http://schemas.microsoft.com/office/drawing/2014/main" id="{FDDF2040-4965-4536-8DB3-CBE1BC8804C2}"/>
              </a:ext>
            </a:extLst>
          </p:cNvPr>
          <p:cNvSpPr/>
          <p:nvPr/>
        </p:nvSpPr>
        <p:spPr bwMode="auto">
          <a:xfrm>
            <a:off x="6550446" y="4464434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8" name="Freeform: Shape 217">
            <a:extLst>
              <a:ext uri="{FF2B5EF4-FFF2-40B4-BE49-F238E27FC236}">
                <a16:creationId xmlns:a16="http://schemas.microsoft.com/office/drawing/2014/main" id="{FE84E660-14EA-416F-9F07-52EDD3982395}"/>
              </a:ext>
            </a:extLst>
          </p:cNvPr>
          <p:cNvSpPr/>
          <p:nvPr/>
        </p:nvSpPr>
        <p:spPr bwMode="auto">
          <a:xfrm>
            <a:off x="5387539" y="819447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F678A235-1558-46FF-9BA0-39872F016786}"/>
              </a:ext>
            </a:extLst>
          </p:cNvPr>
          <p:cNvSpPr/>
          <p:nvPr/>
        </p:nvSpPr>
        <p:spPr bwMode="auto">
          <a:xfrm>
            <a:off x="6377702" y="5206323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B245EA-6737-4637-8341-034085F7E53F}"/>
              </a:ext>
            </a:extLst>
          </p:cNvPr>
          <p:cNvGrpSpPr/>
          <p:nvPr/>
        </p:nvGrpSpPr>
        <p:grpSpPr>
          <a:xfrm>
            <a:off x="6278811" y="1953429"/>
            <a:ext cx="1636216" cy="1073601"/>
            <a:chOff x="9767760" y="5096816"/>
            <a:chExt cx="1636216" cy="1073601"/>
          </a:xfrm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ADE28D8A-13E9-40BC-BF1D-33B67DADA9C8}"/>
                </a:ext>
              </a:extLst>
            </p:cNvPr>
            <p:cNvSpPr/>
            <p:nvPr/>
          </p:nvSpPr>
          <p:spPr>
            <a:xfrm>
              <a:off x="9767760" y="5745685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DA905135-7DF9-4790-835D-D7B6DC14CEB4}"/>
                </a:ext>
              </a:extLst>
            </p:cNvPr>
            <p:cNvSpPr/>
            <p:nvPr/>
          </p:nvSpPr>
          <p:spPr>
            <a:xfrm>
              <a:off x="10183749" y="5745685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AF276574-CF0D-4B4E-8ED4-CA86C3E6DBFF}"/>
                </a:ext>
              </a:extLst>
            </p:cNvPr>
            <p:cNvSpPr/>
            <p:nvPr/>
          </p:nvSpPr>
          <p:spPr>
            <a:xfrm>
              <a:off x="10615768" y="5745685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D1D51328-AF8C-4A08-AD47-C812B89C6A4B}"/>
                </a:ext>
              </a:extLst>
            </p:cNvPr>
            <p:cNvSpPr/>
            <p:nvPr/>
          </p:nvSpPr>
          <p:spPr>
            <a:xfrm>
              <a:off x="11031758" y="5745685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BB657E73-D7D7-4F12-90F0-9536D9C4A10E}"/>
                </a:ext>
              </a:extLst>
            </p:cNvPr>
            <p:cNvSpPr/>
            <p:nvPr/>
          </p:nvSpPr>
          <p:spPr>
            <a:xfrm>
              <a:off x="10225228" y="5096816"/>
              <a:ext cx="731290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List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B21B7B3-1F92-4FF8-9A5F-BB39F7667D0D}"/>
                </a:ext>
              </a:extLst>
            </p:cNvPr>
            <p:cNvCxnSpPr>
              <a:stCxn id="228" idx="2"/>
              <a:endCxn id="221" idx="0"/>
            </p:cNvCxnSpPr>
            <p:nvPr/>
          </p:nvCxnSpPr>
          <p:spPr bwMode="auto">
            <a:xfrm flipH="1">
              <a:off x="9945854" y="5521548"/>
              <a:ext cx="645019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BEC6545-F463-43F0-9831-55C6BA8458FE}"/>
                </a:ext>
              </a:extLst>
            </p:cNvPr>
            <p:cNvCxnSpPr>
              <a:stCxn id="228" idx="2"/>
              <a:endCxn id="222" idx="0"/>
            </p:cNvCxnSpPr>
            <p:nvPr/>
          </p:nvCxnSpPr>
          <p:spPr bwMode="auto">
            <a:xfrm flipH="1">
              <a:off x="10369858" y="5521548"/>
              <a:ext cx="221015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9D2D140-0815-4319-9F8F-804B5A675EBE}"/>
                </a:ext>
              </a:extLst>
            </p:cNvPr>
            <p:cNvCxnSpPr>
              <a:stCxn id="228" idx="2"/>
              <a:endCxn id="226" idx="0"/>
            </p:cNvCxnSpPr>
            <p:nvPr/>
          </p:nvCxnSpPr>
          <p:spPr bwMode="auto">
            <a:xfrm>
              <a:off x="10590873" y="5521548"/>
              <a:ext cx="202989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9358024-7E02-4813-BD9C-66A1D3408482}"/>
                </a:ext>
              </a:extLst>
            </p:cNvPr>
            <p:cNvCxnSpPr>
              <a:stCxn id="228" idx="2"/>
              <a:endCxn id="227" idx="0"/>
            </p:cNvCxnSpPr>
            <p:nvPr/>
          </p:nvCxnSpPr>
          <p:spPr bwMode="auto">
            <a:xfrm>
              <a:off x="10590873" y="5521548"/>
              <a:ext cx="626994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33" name="Rectangle 232">
            <a:extLst>
              <a:ext uri="{FF2B5EF4-FFF2-40B4-BE49-F238E27FC236}">
                <a16:creationId xmlns:a16="http://schemas.microsoft.com/office/drawing/2014/main" id="{DB1EC5ED-9934-44C5-9258-1271184190AB}"/>
              </a:ext>
            </a:extLst>
          </p:cNvPr>
          <p:cNvSpPr/>
          <p:nvPr/>
        </p:nvSpPr>
        <p:spPr>
          <a:xfrm>
            <a:off x="5554222" y="972990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234" name="Freeform: Shape 233">
            <a:extLst>
              <a:ext uri="{FF2B5EF4-FFF2-40B4-BE49-F238E27FC236}">
                <a16:creationId xmlns:a16="http://schemas.microsoft.com/office/drawing/2014/main" id="{68EFCD43-BC2D-4B29-B98A-7EAAFB46608E}"/>
              </a:ext>
            </a:extLst>
          </p:cNvPr>
          <p:cNvSpPr/>
          <p:nvPr/>
        </p:nvSpPr>
        <p:spPr bwMode="auto">
          <a:xfrm>
            <a:off x="4554964" y="806735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5CDEF49-09F2-4564-B549-F3007D642DE7}"/>
              </a:ext>
            </a:extLst>
          </p:cNvPr>
          <p:cNvSpPr/>
          <p:nvPr/>
        </p:nvSpPr>
        <p:spPr>
          <a:xfrm>
            <a:off x="5560314" y="1462163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C35F840A-D5D2-47F6-8D0E-D61B90FD3EA7}"/>
              </a:ext>
            </a:extLst>
          </p:cNvPr>
          <p:cNvGrpSpPr/>
          <p:nvPr/>
        </p:nvGrpSpPr>
        <p:grpSpPr>
          <a:xfrm>
            <a:off x="6672293" y="2295868"/>
            <a:ext cx="160948" cy="409688"/>
            <a:chOff x="4494115" y="2339236"/>
            <a:chExt cx="160948" cy="409688"/>
          </a:xfrm>
        </p:grpSpPr>
        <p:pic>
          <p:nvPicPr>
            <p:cNvPr id="237" name="Picture 236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D4B2C5B6-EE0B-472C-B361-61E62CEC7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7"/>
              <a:ext cx="160948" cy="409687"/>
            </a:xfrm>
            <a:prstGeom prst="rect">
              <a:avLst/>
            </a:prstGeom>
          </p:spPr>
        </p:pic>
        <p:pic>
          <p:nvPicPr>
            <p:cNvPr id="238" name="Picture 237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CF8107DE-C3B1-496E-BA56-43C3527ED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6"/>
              <a:ext cx="160948" cy="409687"/>
            </a:xfrm>
            <a:prstGeom prst="rect">
              <a:avLst/>
            </a:prstGeom>
          </p:spPr>
        </p:pic>
      </p:grpSp>
      <p:sp>
        <p:nvSpPr>
          <p:cNvPr id="240" name="Rectangle 239">
            <a:extLst>
              <a:ext uri="{FF2B5EF4-FFF2-40B4-BE49-F238E27FC236}">
                <a16:creationId xmlns:a16="http://schemas.microsoft.com/office/drawing/2014/main" id="{2C51C959-29E0-47D0-AE77-366A8062EF27}"/>
              </a:ext>
            </a:extLst>
          </p:cNvPr>
          <p:cNvSpPr/>
          <p:nvPr/>
        </p:nvSpPr>
        <p:spPr>
          <a:xfrm>
            <a:off x="9674229" y="2866526"/>
            <a:ext cx="2131328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It's not an identifier this time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CDFE7904-E434-4476-A9F9-B79268C89E14}"/>
              </a:ext>
            </a:extLst>
          </p:cNvPr>
          <p:cNvSpPr/>
          <p:nvPr/>
        </p:nvSpPr>
        <p:spPr>
          <a:xfrm>
            <a:off x="9885777" y="1767690"/>
            <a:ext cx="2270173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 is Readahead again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L,7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sp>
        <p:nvSpPr>
          <p:cNvPr id="248" name="Rectangle 247">
            <a:extLst>
              <a:ext uri="{FF2B5EF4-FFF2-40B4-BE49-F238E27FC236}">
                <a16:creationId xmlns:a16="http://schemas.microsoft.com/office/drawing/2014/main" id="{0ADCF943-A62E-4997-89D4-C94EFD99C93A}"/>
              </a:ext>
            </a:extLst>
          </p:cNvPr>
          <p:cNvSpPr/>
          <p:nvPr/>
        </p:nvSpPr>
        <p:spPr>
          <a:xfrm>
            <a:off x="10010811" y="1752924"/>
            <a:ext cx="2145139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8 is Readback again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9A59EC0-3B14-41DF-A5B4-04BB8B878447}"/>
              </a:ext>
            </a:extLst>
          </p:cNvPr>
          <p:cNvSpPr/>
          <p:nvPr/>
        </p:nvSpPr>
        <p:spPr>
          <a:xfrm>
            <a:off x="9845702" y="2093270"/>
            <a:ext cx="2310248" cy="3139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 fact, a whole series</a:t>
            </a:r>
          </a:p>
        </p:txBody>
      </p:sp>
    </p:spTree>
    <p:extLst>
      <p:ext uri="{BB962C8B-B14F-4D97-AF65-F5344CB8AC3E}">
        <p14:creationId xmlns:p14="http://schemas.microsoft.com/office/powerpoint/2010/main" val="408849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mph" presetSubtype="0" repeatCount="5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500" fill="hold"/>
                                        <p:tgtEl>
                                          <p:spTgt spid="18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186 L -0.05651 -0.00186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-0.05651 -4.07407E-6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62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05651 7.40741E-7 " pathEditMode="relative" rAng="0" ptsTypes="AA">
                                      <p:cBhvr>
                                        <p:cTn id="288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91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05651 7.40741E-7 " pathEditMode="relative" rAng="0" ptsTypes="AA">
                                      <p:cBhvr>
                                        <p:cTn id="317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00"/>
                            </p:stCondLst>
                            <p:childTnLst>
                              <p:par>
                                <p:cTn id="319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20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7.40741E-7 L -0.05651 7.40741E-7 " pathEditMode="relative" rAng="0" ptsTypes="AA">
                                      <p:cBhvr>
                                        <p:cTn id="346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2000"/>
                            </p:stCondLst>
                            <p:childTnLst>
                              <p:par>
                                <p:cTn id="348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49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-0.05651 7.40741E-7 " pathEditMode="relative" rAng="0" ptsTypes="AA">
                                      <p:cBhvr>
                                        <p:cTn id="375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7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000"/>
                            </p:stCondLst>
                            <p:childTnLst>
                              <p:par>
                                <p:cTn id="3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8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2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6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0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4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500"/>
                            </p:stCondLst>
                            <p:childTnLst>
                              <p:par>
                                <p:cTn id="434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9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3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9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3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0.00301 L -0.11302 0.0051 " pathEditMode="relative" rAng="0" ptsTypes="AA">
                                      <p:cBhvr>
                                        <p:cTn id="5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2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5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2000"/>
                            </p:stCondLst>
                            <p:childTnLst>
                              <p:par>
                                <p:cTn id="587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90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3000"/>
                            </p:stCondLst>
                            <p:childTnLst>
                              <p:par>
                                <p:cTn id="59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/>
      <p:bldP spid="245" grpId="1" animBg="1"/>
      <p:bldP spid="208" grpId="0" animBg="1"/>
      <p:bldP spid="208" grpId="1" animBg="1"/>
      <p:bldP spid="208" grpId="2" animBg="1"/>
      <p:bldP spid="208" grpId="3" animBg="1"/>
      <p:bldP spid="208" grpId="4" animBg="1"/>
      <p:bldP spid="208" grpId="5" animBg="1"/>
      <p:bldP spid="220" grpId="0" animBg="1"/>
      <p:bldP spid="220" grpId="1" animBg="1"/>
      <p:bldP spid="230" grpId="0" animBg="1"/>
      <p:bldP spid="230" grpId="1" animBg="1"/>
      <p:bldP spid="239" grpId="0" animBg="1"/>
      <p:bldP spid="159" grpId="0" animBg="1"/>
      <p:bldP spid="159" grpId="1" animBg="1"/>
      <p:bldP spid="195" grpId="0" animBg="1"/>
      <p:bldP spid="188" grpId="0" animBg="1"/>
      <p:bldP spid="45" grpId="0" animBg="1"/>
      <p:bldP spid="46" grpId="0" animBg="1"/>
      <p:bldP spid="47" grpId="0" animBg="1"/>
      <p:bldP spid="143" grpId="0" animBg="1"/>
      <p:bldP spid="163" grpId="0" animBg="1"/>
      <p:bldP spid="164" grpId="0" animBg="1"/>
      <p:bldP spid="182" grpId="0" animBg="1"/>
      <p:bldP spid="180" grpId="0" animBg="1"/>
      <p:bldP spid="181" grpId="0" animBg="1"/>
      <p:bldP spid="184" grpId="0" animBg="1"/>
      <p:bldP spid="189" grpId="0" animBg="1"/>
      <p:bldP spid="191" grpId="0" animBg="1"/>
      <p:bldP spid="196" grpId="0" animBg="1"/>
      <p:bldP spid="150" grpId="0" animBg="1"/>
      <p:bldP spid="150" grpId="1" animBg="1"/>
      <p:bldP spid="153" grpId="0" animBg="1"/>
      <p:bldP spid="153" grpId="1" animBg="1"/>
      <p:bldP spid="154" grpId="0" animBg="1"/>
      <p:bldP spid="154" grpId="1" animBg="1"/>
      <p:bldP spid="185" grpId="0" animBg="1"/>
      <p:bldP spid="185" grpId="1" animBg="1"/>
      <p:bldP spid="197" grpId="0" animBg="1"/>
      <p:bldP spid="197" grpId="1" animBg="1"/>
      <p:bldP spid="198" grpId="0" animBg="1"/>
      <p:bldP spid="198" grpId="1" animBg="1"/>
      <p:bldP spid="201" grpId="0" animBg="1"/>
      <p:bldP spid="201" grpId="1" animBg="1"/>
      <p:bldP spid="202" grpId="0" animBg="1"/>
      <p:bldP spid="202" grpId="1" animBg="1"/>
      <p:bldP spid="137" grpId="0" animBg="1"/>
      <p:bldP spid="137" grpId="1" animBg="1"/>
      <p:bldP spid="138" grpId="0" animBg="1"/>
      <p:bldP spid="138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33" grpId="0" animBg="1"/>
      <p:bldP spid="234" grpId="0" animBg="1"/>
      <p:bldP spid="235" grpId="0" animBg="1"/>
      <p:bldP spid="240" grpId="0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Rectangle 265">
            <a:extLst>
              <a:ext uri="{FF2B5EF4-FFF2-40B4-BE49-F238E27FC236}">
                <a16:creationId xmlns:a16="http://schemas.microsoft.com/office/drawing/2014/main" id="{0A6CBC72-2FB2-4555-B042-F0DB5DA0DD72}"/>
              </a:ext>
            </a:extLst>
          </p:cNvPr>
          <p:cNvSpPr/>
          <p:nvPr/>
        </p:nvSpPr>
        <p:spPr>
          <a:xfrm>
            <a:off x="9828616" y="2817672"/>
            <a:ext cx="2131328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DONE</a:t>
            </a:r>
            <a:b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The final result is the tree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AFA0CE9-7B21-41D1-8A60-01FD23D0E0B0}"/>
              </a:ext>
            </a:extLst>
          </p:cNvPr>
          <p:cNvSpPr/>
          <p:nvPr/>
        </p:nvSpPr>
        <p:spPr>
          <a:xfrm>
            <a:off x="5542170" y="1470782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D1C59A-8220-4E26-8D2E-333E047DE8B2}"/>
              </a:ext>
            </a:extLst>
          </p:cNvPr>
          <p:cNvSpPr/>
          <p:nvPr/>
        </p:nvSpPr>
        <p:spPr>
          <a:xfrm>
            <a:off x="5542170" y="1470782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DB1EC5ED-9934-44C5-9258-1271184190AB}"/>
              </a:ext>
            </a:extLst>
          </p:cNvPr>
          <p:cNvSpPr/>
          <p:nvPr/>
        </p:nvSpPr>
        <p:spPr>
          <a:xfrm>
            <a:off x="5532558" y="957024"/>
            <a:ext cx="372218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FD75AC9-B747-451C-9CD5-B605E5596706}"/>
              </a:ext>
            </a:extLst>
          </p:cNvPr>
          <p:cNvSpPr/>
          <p:nvPr/>
        </p:nvSpPr>
        <p:spPr>
          <a:xfrm>
            <a:off x="5523742" y="957024"/>
            <a:ext cx="38985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</a:t>
            </a:r>
          </a:p>
        </p:txBody>
      </p:sp>
      <p:pic>
        <p:nvPicPr>
          <p:cNvPr id="211" name="Picture 210" descr="A picture containing clock&#10;&#10;Description automatically generated">
            <a:extLst>
              <a:ext uri="{FF2B5EF4-FFF2-40B4-BE49-F238E27FC236}">
                <a16:creationId xmlns:a16="http://schemas.microsoft.com/office/drawing/2014/main" id="{3C26EBCD-D691-4056-8F26-7754EF9E0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561" y="2091627"/>
            <a:ext cx="160948" cy="409687"/>
          </a:xfrm>
          <a:prstGeom prst="rect">
            <a:avLst/>
          </a:prstGeom>
        </p:spPr>
      </p:pic>
      <p:sp>
        <p:nvSpPr>
          <p:cNvPr id="125" name="Rectangle 124">
            <a:extLst>
              <a:ext uri="{FF2B5EF4-FFF2-40B4-BE49-F238E27FC236}">
                <a16:creationId xmlns:a16="http://schemas.microsoft.com/office/drawing/2014/main" id="{9921CFC3-A3AE-4061-974D-6833C7146348}"/>
              </a:ext>
            </a:extLst>
          </p:cNvPr>
          <p:cNvSpPr/>
          <p:nvPr/>
        </p:nvSpPr>
        <p:spPr bwMode="auto">
          <a:xfrm>
            <a:off x="2582313" y="2775273"/>
            <a:ext cx="6872945" cy="384638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374360C8-F449-4312-BC1C-4176741CE7B3}"/>
              </a:ext>
            </a:extLst>
          </p:cNvPr>
          <p:cNvSpPr/>
          <p:nvPr/>
        </p:nvSpPr>
        <p:spPr bwMode="auto">
          <a:xfrm>
            <a:off x="3870560" y="2815009"/>
            <a:ext cx="2900262" cy="15859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5362CF11-7E31-4616-981E-C8420CF1308D}"/>
              </a:ext>
            </a:extLst>
          </p:cNvPr>
          <p:cNvSpPr/>
          <p:nvPr/>
        </p:nvSpPr>
        <p:spPr bwMode="auto">
          <a:xfrm>
            <a:off x="3820342" y="3601620"/>
            <a:ext cx="552979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22F8174-9856-4B53-879F-61074601907A}"/>
              </a:ext>
            </a:extLst>
          </p:cNvPr>
          <p:cNvSpPr/>
          <p:nvPr/>
        </p:nvSpPr>
        <p:spPr bwMode="auto">
          <a:xfrm>
            <a:off x="3771682" y="3592547"/>
            <a:ext cx="2999139" cy="8309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CCFFE3DA-8473-4364-AE0C-A78D112A610F}"/>
              </a:ext>
            </a:extLst>
          </p:cNvPr>
          <p:cNvSpPr/>
          <p:nvPr/>
        </p:nvSpPr>
        <p:spPr bwMode="auto">
          <a:xfrm>
            <a:off x="3814768" y="3607742"/>
            <a:ext cx="552979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19F74EF1-D6EA-4217-B365-302A4C387673}"/>
              </a:ext>
            </a:extLst>
          </p:cNvPr>
          <p:cNvSpPr/>
          <p:nvPr/>
        </p:nvSpPr>
        <p:spPr bwMode="auto">
          <a:xfrm>
            <a:off x="4661034" y="3591526"/>
            <a:ext cx="552979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D5F82241-FE78-47BC-92D2-161BE3DE586B}"/>
              </a:ext>
            </a:extLst>
          </p:cNvPr>
          <p:cNvSpPr/>
          <p:nvPr/>
        </p:nvSpPr>
        <p:spPr bwMode="auto">
          <a:xfrm>
            <a:off x="5946765" y="3590955"/>
            <a:ext cx="750947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C2B69F10-5651-410E-B10F-8503DB29FBDD}"/>
              </a:ext>
            </a:extLst>
          </p:cNvPr>
          <p:cNvSpPr/>
          <p:nvPr/>
        </p:nvSpPr>
        <p:spPr bwMode="auto">
          <a:xfrm>
            <a:off x="3813093" y="2846930"/>
            <a:ext cx="538372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68BB328-434C-428A-9F81-433A3B47D701}"/>
              </a:ext>
            </a:extLst>
          </p:cNvPr>
          <p:cNvSpPr/>
          <p:nvPr/>
        </p:nvSpPr>
        <p:spPr bwMode="auto">
          <a:xfrm>
            <a:off x="4681243" y="2846930"/>
            <a:ext cx="538372" cy="7189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7E7F21-B16C-4593-A02B-765DFA8982EC}"/>
              </a:ext>
            </a:extLst>
          </p:cNvPr>
          <p:cNvSpPr/>
          <p:nvPr/>
        </p:nvSpPr>
        <p:spPr>
          <a:xfrm>
            <a:off x="2977243" y="951846"/>
            <a:ext cx="1239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632FC-433B-45C2-9D95-F48D4B6A2776}"/>
              </a:ext>
            </a:extLst>
          </p:cNvPr>
          <p:cNvSpPr/>
          <p:nvPr/>
        </p:nvSpPr>
        <p:spPr>
          <a:xfrm>
            <a:off x="2977243" y="1453088"/>
            <a:ext cx="110959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States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EF57E-2B6E-46D7-9FE5-D28961714E47}"/>
              </a:ext>
            </a:extLst>
          </p:cNvPr>
          <p:cNvSpPr/>
          <p:nvPr/>
        </p:nvSpPr>
        <p:spPr>
          <a:xfrm>
            <a:off x="2977243" y="1978425"/>
            <a:ext cx="990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931991-927E-4EC3-877B-A56F88712B9F}"/>
              </a:ext>
            </a:extLst>
          </p:cNvPr>
          <p:cNvSpPr/>
          <p:nvPr/>
        </p:nvSpPr>
        <p:spPr>
          <a:xfrm>
            <a:off x="9707776" y="429959"/>
            <a:ext cx="11063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2755F3-5FAC-4043-B008-41C1E5DCE56E}"/>
              </a:ext>
            </a:extLst>
          </p:cNvPr>
          <p:cNvSpPr/>
          <p:nvPr/>
        </p:nvSpPr>
        <p:spPr>
          <a:xfrm>
            <a:off x="11289724" y="942363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-|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65147-573D-4E54-8580-6FCEDA52E768}"/>
              </a:ext>
            </a:extLst>
          </p:cNvPr>
          <p:cNvSpPr/>
          <p:nvPr/>
        </p:nvSpPr>
        <p:spPr>
          <a:xfrm>
            <a:off x="4836540" y="953073"/>
            <a:ext cx="373820" cy="4247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|-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DE6B7-D379-4142-916B-B3AA27195009}"/>
              </a:ext>
            </a:extLst>
          </p:cNvPr>
          <p:cNvSpPr/>
          <p:nvPr/>
        </p:nvSpPr>
        <p:spPr>
          <a:xfrm>
            <a:off x="4845356" y="1469417"/>
            <a:ext cx="356188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DD2E4-68A5-4D47-A706-D43619EF4179}"/>
              </a:ext>
            </a:extLst>
          </p:cNvPr>
          <p:cNvSpPr/>
          <p:nvPr/>
        </p:nvSpPr>
        <p:spPr>
          <a:xfrm>
            <a:off x="4879821" y="1982470"/>
            <a:ext cx="287258" cy="4247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C64376-3273-4E14-80D9-ED1251AC2D7D}"/>
              </a:ext>
            </a:extLst>
          </p:cNvPr>
          <p:cNvSpPr/>
          <p:nvPr/>
        </p:nvSpPr>
        <p:spPr>
          <a:xfrm>
            <a:off x="6664052" y="228600"/>
            <a:ext cx="13131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93BA9-812A-49CC-A29D-AC0A6734E727}"/>
              </a:ext>
            </a:extLst>
          </p:cNvPr>
          <p:cNvGrpSpPr/>
          <p:nvPr/>
        </p:nvGrpSpPr>
        <p:grpSpPr>
          <a:xfrm>
            <a:off x="13456920" y="2224957"/>
            <a:ext cx="259080" cy="1118970"/>
            <a:chOff x="8167581" y="2224957"/>
            <a:chExt cx="259080" cy="111897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DE0ACAD-19E9-4988-AE43-476FDC6EEC9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B83D57C-D85D-4AC1-9B2E-F29C04759B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F00BBA-20E3-4E1D-962B-E1E8FB113399}"/>
              </a:ext>
            </a:extLst>
          </p:cNvPr>
          <p:cNvGrpSpPr/>
          <p:nvPr/>
        </p:nvGrpSpPr>
        <p:grpSpPr>
          <a:xfrm flipH="1">
            <a:off x="13009920" y="2233197"/>
            <a:ext cx="259080" cy="1118970"/>
            <a:chOff x="8167581" y="2224957"/>
            <a:chExt cx="259080" cy="111897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C3B03A3-1CC7-47F8-8F41-EFA69BF932B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167581" y="2224957"/>
              <a:ext cx="259080" cy="327540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76F48-A86E-4CE0-94EA-2F441CBDE4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11715" y="2515309"/>
              <a:ext cx="0" cy="828618"/>
            </a:xfrm>
            <a:prstGeom prst="straightConnector1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A7113E5-5126-4DDD-A3C6-3529541EF9E3}"/>
              </a:ext>
            </a:extLst>
          </p:cNvPr>
          <p:cNvSpPr/>
          <p:nvPr/>
        </p:nvSpPr>
        <p:spPr>
          <a:xfrm>
            <a:off x="8846250" y="-992446"/>
            <a:ext cx="2131328" cy="7571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Continuing from )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B245EA-6737-4637-8341-034085F7E53F}"/>
              </a:ext>
            </a:extLst>
          </p:cNvPr>
          <p:cNvGrpSpPr/>
          <p:nvPr/>
        </p:nvGrpSpPr>
        <p:grpSpPr>
          <a:xfrm>
            <a:off x="4915269" y="2006855"/>
            <a:ext cx="1636216" cy="1073601"/>
            <a:chOff x="9767760" y="5096816"/>
            <a:chExt cx="1636216" cy="1073601"/>
          </a:xfrm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ADE28D8A-13E9-40BC-BF1D-33B67DADA9C8}"/>
                </a:ext>
              </a:extLst>
            </p:cNvPr>
            <p:cNvSpPr/>
            <p:nvPr/>
          </p:nvSpPr>
          <p:spPr>
            <a:xfrm>
              <a:off x="9767760" y="5745685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DA905135-7DF9-4790-835D-D7B6DC14CEB4}"/>
                </a:ext>
              </a:extLst>
            </p:cNvPr>
            <p:cNvSpPr/>
            <p:nvPr/>
          </p:nvSpPr>
          <p:spPr>
            <a:xfrm>
              <a:off x="10183749" y="5745685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AF276574-CF0D-4B4E-8ED4-CA86C3E6DBFF}"/>
                </a:ext>
              </a:extLst>
            </p:cNvPr>
            <p:cNvSpPr/>
            <p:nvPr/>
          </p:nvSpPr>
          <p:spPr>
            <a:xfrm>
              <a:off x="10615768" y="5745685"/>
              <a:ext cx="35618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D1D51328-AF8C-4A08-AD47-C812B89C6A4B}"/>
                </a:ext>
              </a:extLst>
            </p:cNvPr>
            <p:cNvSpPr/>
            <p:nvPr/>
          </p:nvSpPr>
          <p:spPr>
            <a:xfrm>
              <a:off x="11031758" y="5745685"/>
              <a:ext cx="372218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BB657E73-D7D7-4F12-90F0-9536D9C4A10E}"/>
                </a:ext>
              </a:extLst>
            </p:cNvPr>
            <p:cNvSpPr/>
            <p:nvPr/>
          </p:nvSpPr>
          <p:spPr>
            <a:xfrm>
              <a:off x="10225228" y="5096816"/>
              <a:ext cx="731290" cy="4247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List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B21B7B3-1F92-4FF8-9A5F-BB39F7667D0D}"/>
                </a:ext>
              </a:extLst>
            </p:cNvPr>
            <p:cNvCxnSpPr>
              <a:stCxn id="228" idx="2"/>
              <a:endCxn id="221" idx="0"/>
            </p:cNvCxnSpPr>
            <p:nvPr/>
          </p:nvCxnSpPr>
          <p:spPr bwMode="auto">
            <a:xfrm flipH="1">
              <a:off x="9945854" y="5521548"/>
              <a:ext cx="645019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BEC6545-F463-43F0-9831-55C6BA8458FE}"/>
                </a:ext>
              </a:extLst>
            </p:cNvPr>
            <p:cNvCxnSpPr>
              <a:stCxn id="228" idx="2"/>
              <a:endCxn id="222" idx="0"/>
            </p:cNvCxnSpPr>
            <p:nvPr/>
          </p:nvCxnSpPr>
          <p:spPr bwMode="auto">
            <a:xfrm flipH="1">
              <a:off x="10369858" y="5521548"/>
              <a:ext cx="221015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9D2D140-0815-4319-9F8F-804B5A675EBE}"/>
                </a:ext>
              </a:extLst>
            </p:cNvPr>
            <p:cNvCxnSpPr>
              <a:stCxn id="228" idx="2"/>
              <a:endCxn id="226" idx="0"/>
            </p:cNvCxnSpPr>
            <p:nvPr/>
          </p:nvCxnSpPr>
          <p:spPr bwMode="auto">
            <a:xfrm>
              <a:off x="10590873" y="5521548"/>
              <a:ext cx="202989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9358024-7E02-4813-BD9C-66A1D3408482}"/>
                </a:ext>
              </a:extLst>
            </p:cNvPr>
            <p:cNvCxnSpPr>
              <a:stCxn id="228" idx="2"/>
              <a:endCxn id="227" idx="0"/>
            </p:cNvCxnSpPr>
            <p:nvPr/>
          </p:nvCxnSpPr>
          <p:spPr bwMode="auto">
            <a:xfrm>
              <a:off x="10590873" y="5521548"/>
              <a:ext cx="626994" cy="22413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pic>
        <p:nvPicPr>
          <p:cNvPr id="210" name="Picture 209" descr="A picture containing clock, table&#10;&#10;Description automatically generated">
            <a:extLst>
              <a:ext uri="{FF2B5EF4-FFF2-40B4-BE49-F238E27FC236}">
                <a16:creationId xmlns:a16="http://schemas.microsoft.com/office/drawing/2014/main" id="{31B7E6EA-2A61-4A62-B45C-B4A5C9C647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47" y="2080334"/>
            <a:ext cx="160948" cy="409687"/>
          </a:xfrm>
          <a:prstGeom prst="rect">
            <a:avLst/>
          </a:prstGeom>
        </p:spPr>
      </p:pic>
      <p:sp>
        <p:nvSpPr>
          <p:cNvPr id="247" name="Rectangle 246">
            <a:extLst>
              <a:ext uri="{FF2B5EF4-FFF2-40B4-BE49-F238E27FC236}">
                <a16:creationId xmlns:a16="http://schemas.microsoft.com/office/drawing/2014/main" id="{5FCE6E7C-27F6-4B18-9B3E-9B39B03BB792}"/>
              </a:ext>
            </a:extLst>
          </p:cNvPr>
          <p:cNvSpPr/>
          <p:nvPr/>
        </p:nvSpPr>
        <p:spPr>
          <a:xfrm>
            <a:off x="9707776" y="2842749"/>
            <a:ext cx="2265032" cy="14219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Braces mean look; i.e., input UNCHANGED</a:t>
            </a:r>
            <a:endParaRPr kumimoji="0" lang="en-CA" sz="2400" b="1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9" name="Freeform: Shape 248">
            <a:extLst>
              <a:ext uri="{FF2B5EF4-FFF2-40B4-BE49-F238E27FC236}">
                <a16:creationId xmlns:a16="http://schemas.microsoft.com/office/drawing/2014/main" id="{7300D181-63C6-4DA6-B224-52FE855F487A}"/>
              </a:ext>
            </a:extLst>
          </p:cNvPr>
          <p:cNvSpPr/>
          <p:nvPr/>
        </p:nvSpPr>
        <p:spPr bwMode="auto">
          <a:xfrm>
            <a:off x="5431893" y="832342"/>
            <a:ext cx="609368" cy="1104745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0" name="Freeform: Shape 249">
            <a:extLst>
              <a:ext uri="{FF2B5EF4-FFF2-40B4-BE49-F238E27FC236}">
                <a16:creationId xmlns:a16="http://schemas.microsoft.com/office/drawing/2014/main" id="{F0FD6F73-8FE9-42B9-9840-DBDAC2163893}"/>
              </a:ext>
            </a:extLst>
          </p:cNvPr>
          <p:cNvSpPr/>
          <p:nvPr/>
        </p:nvSpPr>
        <p:spPr bwMode="auto">
          <a:xfrm>
            <a:off x="5140717" y="3610365"/>
            <a:ext cx="824478" cy="596666"/>
          </a:xfrm>
          <a:custGeom>
            <a:avLst/>
            <a:gdLst>
              <a:gd name="connsiteX0" fmla="*/ 351059 w 1093973"/>
              <a:gd name="connsiteY0" fmla="*/ 45686 h 568628"/>
              <a:gd name="connsiteX1" fmla="*/ 69706 w 1093973"/>
              <a:gd name="connsiteY1" fmla="*/ 45686 h 568628"/>
              <a:gd name="connsiteX2" fmla="*/ 87290 w 1093973"/>
              <a:gd name="connsiteY2" fmla="*/ 520470 h 568628"/>
              <a:gd name="connsiteX3" fmla="*/ 1019275 w 1093973"/>
              <a:gd name="connsiteY3" fmla="*/ 502886 h 568628"/>
              <a:gd name="connsiteX4" fmla="*/ 984106 w 1093973"/>
              <a:gd name="connsiteY4" fmla="*/ 80855 h 568628"/>
              <a:gd name="connsiteX5" fmla="*/ 562075 w 1093973"/>
              <a:gd name="connsiteY5" fmla="*/ 98439 h 5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973" h="568628">
                <a:moveTo>
                  <a:pt x="351059" y="45686"/>
                </a:moveTo>
                <a:cubicBezTo>
                  <a:pt x="232363" y="6120"/>
                  <a:pt x="113667" y="-33445"/>
                  <a:pt x="69706" y="45686"/>
                </a:cubicBezTo>
                <a:cubicBezTo>
                  <a:pt x="25744" y="124817"/>
                  <a:pt x="-70972" y="444270"/>
                  <a:pt x="87290" y="520470"/>
                </a:cubicBezTo>
                <a:cubicBezTo>
                  <a:pt x="245552" y="596670"/>
                  <a:pt x="869806" y="576155"/>
                  <a:pt x="1019275" y="502886"/>
                </a:cubicBezTo>
                <a:cubicBezTo>
                  <a:pt x="1168744" y="429617"/>
                  <a:pt x="1060306" y="148263"/>
                  <a:pt x="984106" y="80855"/>
                </a:cubicBezTo>
                <a:cubicBezTo>
                  <a:pt x="907906" y="13447"/>
                  <a:pt x="734990" y="55943"/>
                  <a:pt x="562075" y="98439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3" name="Freeform: Shape 252">
            <a:extLst>
              <a:ext uri="{FF2B5EF4-FFF2-40B4-BE49-F238E27FC236}">
                <a16:creationId xmlns:a16="http://schemas.microsoft.com/office/drawing/2014/main" id="{0A9D4C8A-E10E-499B-8FB3-507CB217A8B4}"/>
              </a:ext>
            </a:extLst>
          </p:cNvPr>
          <p:cNvSpPr/>
          <p:nvPr/>
        </p:nvSpPr>
        <p:spPr bwMode="auto">
          <a:xfrm>
            <a:off x="4554964" y="806735"/>
            <a:ext cx="1599703" cy="1219517"/>
          </a:xfrm>
          <a:custGeom>
            <a:avLst/>
            <a:gdLst>
              <a:gd name="connsiteX0" fmla="*/ 1218903 w 1599703"/>
              <a:gd name="connsiteY0" fmla="*/ 70244 h 1219517"/>
              <a:gd name="connsiteX1" fmla="*/ 43245 w 1599703"/>
              <a:gd name="connsiteY1" fmla="*/ 837687 h 1219517"/>
              <a:gd name="connsiteX2" fmla="*/ 320831 w 1599703"/>
              <a:gd name="connsiteY2" fmla="*/ 1164258 h 1219517"/>
              <a:gd name="connsiteX3" fmla="*/ 957645 w 1599703"/>
              <a:gd name="connsiteY3" fmla="*/ 625416 h 1219517"/>
              <a:gd name="connsiteX4" fmla="*/ 924988 w 1599703"/>
              <a:gd name="connsiteY4" fmla="*/ 1131601 h 1219517"/>
              <a:gd name="connsiteX5" fmla="*/ 1561803 w 1599703"/>
              <a:gd name="connsiteY5" fmla="*/ 1115273 h 1219517"/>
              <a:gd name="connsiteX6" fmla="*/ 1512817 w 1599703"/>
              <a:gd name="connsiteY6" fmla="*/ 102901 h 1219517"/>
              <a:gd name="connsiteX7" fmla="*/ 1398517 w 1599703"/>
              <a:gd name="connsiteY7" fmla="*/ 86573 h 12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9703" h="1219517">
                <a:moveTo>
                  <a:pt x="1218903" y="70244"/>
                </a:moveTo>
                <a:cubicBezTo>
                  <a:pt x="705913" y="362797"/>
                  <a:pt x="192924" y="655351"/>
                  <a:pt x="43245" y="837687"/>
                </a:cubicBezTo>
                <a:cubicBezTo>
                  <a:pt x="-106434" y="1020023"/>
                  <a:pt x="168431" y="1199637"/>
                  <a:pt x="320831" y="1164258"/>
                </a:cubicBezTo>
                <a:cubicBezTo>
                  <a:pt x="473231" y="1128880"/>
                  <a:pt x="856952" y="630859"/>
                  <a:pt x="957645" y="625416"/>
                </a:cubicBezTo>
                <a:cubicBezTo>
                  <a:pt x="1058338" y="619973"/>
                  <a:pt x="824295" y="1049958"/>
                  <a:pt x="924988" y="1131601"/>
                </a:cubicBezTo>
                <a:cubicBezTo>
                  <a:pt x="1025681" y="1213244"/>
                  <a:pt x="1463832" y="1286723"/>
                  <a:pt x="1561803" y="1115273"/>
                </a:cubicBezTo>
                <a:cubicBezTo>
                  <a:pt x="1659774" y="943823"/>
                  <a:pt x="1540031" y="274351"/>
                  <a:pt x="1512817" y="102901"/>
                </a:cubicBezTo>
                <a:cubicBezTo>
                  <a:pt x="1485603" y="-68549"/>
                  <a:pt x="1442060" y="9012"/>
                  <a:pt x="1398517" y="8657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F2D1A7-AD44-4AB2-BEC0-BFCC53B7E4AE}"/>
              </a:ext>
            </a:extLst>
          </p:cNvPr>
          <p:cNvGrpSpPr/>
          <p:nvPr/>
        </p:nvGrpSpPr>
        <p:grpSpPr>
          <a:xfrm>
            <a:off x="2602319" y="2895701"/>
            <a:ext cx="6858000" cy="3759648"/>
            <a:chOff x="1143000" y="1587276"/>
            <a:chExt cx="6858000" cy="37596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91238FF-A128-4E68-824C-6325E7FF767D}"/>
                </a:ext>
              </a:extLst>
            </p:cNvPr>
            <p:cNvSpPr/>
            <p:nvPr/>
          </p:nvSpPr>
          <p:spPr bwMode="auto">
            <a:xfrm>
              <a:off x="1591244" y="1917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D6C2565-583F-4724-82CB-44CA1F168950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11430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8F67EAB-F574-4E26-A11A-BBF96021E6CC}"/>
                </a:ext>
              </a:extLst>
            </p:cNvPr>
            <p:cNvSpPr/>
            <p:nvPr/>
          </p:nvSpPr>
          <p:spPr>
            <a:xfrm>
              <a:off x="1196242" y="175288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03DC84-B9F0-4DCE-86BA-602D905F7565}"/>
                </a:ext>
              </a:extLst>
            </p:cNvPr>
            <p:cNvCxnSpPr/>
            <p:nvPr/>
          </p:nvCxnSpPr>
          <p:spPr bwMode="auto">
            <a:xfrm>
              <a:off x="1981200" y="210842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D32074-B581-437C-A47B-0C2A6EE2B744}"/>
                </a:ext>
              </a:extLst>
            </p:cNvPr>
            <p:cNvSpPr/>
            <p:nvPr/>
          </p:nvSpPr>
          <p:spPr bwMode="auto">
            <a:xfrm>
              <a:off x="2429444" y="191030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48D955F-82A7-4371-B1C7-513DA8B876B3}"/>
                </a:ext>
              </a:extLst>
            </p:cNvPr>
            <p:cNvCxnSpPr/>
            <p:nvPr/>
          </p:nvCxnSpPr>
          <p:spPr bwMode="auto">
            <a:xfrm>
              <a:off x="2819400" y="2100804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C5517B-9EE1-45CB-AD29-ED0FF1F10BE4}"/>
                </a:ext>
              </a:extLst>
            </p:cNvPr>
            <p:cNvSpPr/>
            <p:nvPr/>
          </p:nvSpPr>
          <p:spPr>
            <a:xfrm>
              <a:off x="2070754" y="1770467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B2A0F-9B5A-4A35-B42F-F7B2A4FD70A0}"/>
                </a:ext>
              </a:extLst>
            </p:cNvPr>
            <p:cNvSpPr/>
            <p:nvPr/>
          </p:nvSpPr>
          <p:spPr>
            <a:xfrm>
              <a:off x="2769254" y="1752882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57CFD22-8B05-470D-BA80-910ABFC638B8}"/>
                </a:ext>
              </a:extLst>
            </p:cNvPr>
            <p:cNvSpPr/>
            <p:nvPr/>
          </p:nvSpPr>
          <p:spPr bwMode="auto">
            <a:xfrm>
              <a:off x="3282884" y="189506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8664FA3-3E4C-4534-B628-95547C9FAA8C}"/>
                </a:ext>
              </a:extLst>
            </p:cNvPr>
            <p:cNvSpPr/>
            <p:nvPr/>
          </p:nvSpPr>
          <p:spPr>
            <a:xfrm>
              <a:off x="1548538" y="1605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6355402-7DFF-41D3-A0C7-F5E8E3048CD0}"/>
                </a:ext>
              </a:extLst>
            </p:cNvPr>
            <p:cNvSpPr/>
            <p:nvPr/>
          </p:nvSpPr>
          <p:spPr>
            <a:xfrm>
              <a:off x="2390348" y="1587276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7BB9049-E156-4E18-ADFE-39228C99BB1F}"/>
                </a:ext>
              </a:extLst>
            </p:cNvPr>
            <p:cNvSpPr/>
            <p:nvPr/>
          </p:nvSpPr>
          <p:spPr>
            <a:xfrm>
              <a:off x="3168660" y="1617756"/>
              <a:ext cx="655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Acc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6A511E-6284-4D11-A5B2-9EFAA0995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6222" y="2817084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1FF76A1-1659-42EB-8134-A38510A5971D}"/>
                </a:ext>
              </a:extLst>
            </p:cNvPr>
            <p:cNvSpPr/>
            <p:nvPr/>
          </p:nvSpPr>
          <p:spPr>
            <a:xfrm>
              <a:off x="2077967" y="2479127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113030C-4DFD-45C0-8C7E-4D083B479650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0" cy="510815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963BABC-A8D2-41C3-A85F-A28E22D8FA5A}"/>
                </a:ext>
              </a:extLst>
            </p:cNvPr>
            <p:cNvSpPr/>
            <p:nvPr/>
          </p:nvSpPr>
          <p:spPr bwMode="auto">
            <a:xfrm>
              <a:off x="2429444" y="261868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3BD8F64-9C12-44EB-AF8D-DBE211063EAC}"/>
                </a:ext>
              </a:extLst>
            </p:cNvPr>
            <p:cNvCxnSpPr/>
            <p:nvPr/>
          </p:nvCxnSpPr>
          <p:spPr bwMode="auto">
            <a:xfrm>
              <a:off x="2819400" y="2809189"/>
              <a:ext cx="448244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CE39756-1CBE-4B59-A19C-4C6619CA68C5}"/>
                </a:ext>
              </a:extLst>
            </p:cNvPr>
            <p:cNvSpPr/>
            <p:nvPr/>
          </p:nvSpPr>
          <p:spPr bwMode="auto">
            <a:xfrm>
              <a:off x="3267644" y="2611069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72B31F8-9355-4918-8AD8-4D946095243C}"/>
                </a:ext>
              </a:extLst>
            </p:cNvPr>
            <p:cNvSpPr/>
            <p:nvPr/>
          </p:nvSpPr>
          <p:spPr>
            <a:xfrm>
              <a:off x="3817423" y="2433112"/>
              <a:ext cx="5549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E5860E-31A4-4D50-827F-C7FE8032856E}"/>
                </a:ext>
              </a:extLst>
            </p:cNvPr>
            <p:cNvSpPr/>
            <p:nvPr/>
          </p:nvSpPr>
          <p:spPr>
            <a:xfrm>
              <a:off x="2386738" y="2306544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BA44B6-8A24-4018-A970-1A1CA1445B3D}"/>
                </a:ext>
              </a:extLst>
            </p:cNvPr>
            <p:cNvSpPr/>
            <p:nvPr/>
          </p:nvSpPr>
          <p:spPr>
            <a:xfrm>
              <a:off x="3221334" y="2288041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77633299-B3DA-44EC-AC81-44F697774F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364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BAF2F9-8ED6-488F-ABEF-22B5C3732DE0}"/>
                </a:ext>
              </a:extLst>
            </p:cNvPr>
            <p:cNvSpPr/>
            <p:nvPr/>
          </p:nvSpPr>
          <p:spPr>
            <a:xfrm>
              <a:off x="2117176" y="3267192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1211EF8-DED9-4940-99A4-A0662CA147E8}"/>
                </a:ext>
              </a:extLst>
            </p:cNvPr>
            <p:cNvCxnSpPr>
              <a:cxnSpLocks/>
              <a:stCxn id="63" idx="2"/>
            </p:cNvCxnSpPr>
            <p:nvPr/>
          </p:nvCxnSpPr>
          <p:spPr bwMode="auto">
            <a:xfrm>
              <a:off x="1786222" y="2298924"/>
              <a:ext cx="3142" cy="133405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BB1EA4-FD80-4298-8B29-5615AB44DEC3}"/>
                </a:ext>
              </a:extLst>
            </p:cNvPr>
            <p:cNvSpPr/>
            <p:nvPr/>
          </p:nvSpPr>
          <p:spPr bwMode="auto">
            <a:xfrm>
              <a:off x="2432586" y="3441924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7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A2B6E58-CF7C-45E8-B38C-F8E0B789E1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6050" y="4197264"/>
              <a:ext cx="643764" cy="931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4FF510C-A8BD-492E-AE1D-FD47A41E8738}"/>
                </a:ext>
              </a:extLst>
            </p:cNvPr>
            <p:cNvSpPr/>
            <p:nvPr/>
          </p:nvSpPr>
          <p:spPr>
            <a:xfrm>
              <a:off x="2884139" y="3792992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503F3F9-676E-4C8E-ADFE-485FD30CEBB7}"/>
                </a:ext>
              </a:extLst>
            </p:cNvPr>
            <p:cNvSpPr/>
            <p:nvPr/>
          </p:nvSpPr>
          <p:spPr>
            <a:xfrm>
              <a:off x="2389880" y="3129779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720131D-95D8-428F-B6AD-423B976667AC}"/>
                </a:ext>
              </a:extLst>
            </p:cNvPr>
            <p:cNvSpPr/>
            <p:nvPr/>
          </p:nvSpPr>
          <p:spPr>
            <a:xfrm>
              <a:off x="3685595" y="4566696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9E2866-E766-477E-8986-AB280ADDDCDF}"/>
                </a:ext>
              </a:extLst>
            </p:cNvPr>
            <p:cNvSpPr/>
            <p:nvPr/>
          </p:nvSpPr>
          <p:spPr>
            <a:xfrm>
              <a:off x="2753322" y="2439231"/>
              <a:ext cx="540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{-|}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499049F-F874-4D3F-BC1A-4D95228EAA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2822048"/>
              <a:ext cx="986426" cy="1469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E09CAE0-D0EC-424B-B34A-4F7A63D2B11F}"/>
                </a:ext>
              </a:extLst>
            </p:cNvPr>
            <p:cNvSpPr/>
            <p:nvPr/>
          </p:nvSpPr>
          <p:spPr bwMode="auto">
            <a:xfrm>
              <a:off x="4644026" y="2596378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DCB016-02DD-4962-8F7B-344524201837}"/>
                </a:ext>
              </a:extLst>
            </p:cNvPr>
            <p:cNvSpPr/>
            <p:nvPr/>
          </p:nvSpPr>
          <p:spPr>
            <a:xfrm>
              <a:off x="4405357" y="2273350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P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B765C84-D178-4970-A959-4A7DC54B1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4422" y="4588870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F53DF1-5A95-4B3A-80FC-29C67CA812C3}"/>
                </a:ext>
              </a:extLst>
            </p:cNvPr>
            <p:cNvSpPr/>
            <p:nvPr/>
          </p:nvSpPr>
          <p:spPr>
            <a:xfrm>
              <a:off x="2911983" y="4191000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FEA7758-6839-481C-976C-DF945A35727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06050" y="3787754"/>
              <a:ext cx="21514" cy="138316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596FE77A-9702-4A83-BE5A-279D64DACF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2013" y="5080224"/>
              <a:ext cx="2581555" cy="17243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437EFA46-6A3E-42C1-A50C-F5B0CA680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68186" y="4404631"/>
              <a:ext cx="465083" cy="51965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CF8C792-4334-4F67-809D-6F581A803D6C}"/>
                </a:ext>
              </a:extLst>
            </p:cNvPr>
            <p:cNvCxnSpPr>
              <a:cxnSpLocks/>
              <a:endCxn id="121" idx="1"/>
            </p:cNvCxnSpPr>
            <p:nvPr/>
          </p:nvCxnSpPr>
          <p:spPr bwMode="auto">
            <a:xfrm flipV="1">
              <a:off x="2649758" y="5118324"/>
              <a:ext cx="1082147" cy="1865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8071A3F-6755-4247-B672-2B19A6BF4F17}"/>
                </a:ext>
              </a:extLst>
            </p:cNvPr>
            <p:cNvSpPr/>
            <p:nvPr/>
          </p:nvSpPr>
          <p:spPr>
            <a:xfrm>
              <a:off x="2624201" y="4759852"/>
              <a:ext cx="1109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[node]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45FBAD-CBD2-4DC1-BB0B-06977351B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4160" y="3640319"/>
              <a:ext cx="643222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FA98C08-B45D-4D8E-9D29-0858267BBC57}"/>
                </a:ext>
              </a:extLst>
            </p:cNvPr>
            <p:cNvSpPr/>
            <p:nvPr/>
          </p:nvSpPr>
          <p:spPr>
            <a:xfrm>
              <a:off x="2892145" y="3253026"/>
              <a:ext cx="26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32DFE41-18F3-4CC4-B7DD-2700923F1D66}"/>
                </a:ext>
              </a:extLst>
            </p:cNvPr>
            <p:cNvSpPr/>
            <p:nvPr/>
          </p:nvSpPr>
          <p:spPr bwMode="auto">
            <a:xfrm>
              <a:off x="3431832" y="3437702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78B4FD9-6DE4-4739-AFAE-79CF7DFEAFCB}"/>
                </a:ext>
              </a:extLst>
            </p:cNvPr>
            <p:cNvSpPr/>
            <p:nvPr/>
          </p:nvSpPr>
          <p:spPr>
            <a:xfrm>
              <a:off x="3964922" y="3294915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),8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F82C0B3-AF10-43F2-B26C-0D319E908890}"/>
                </a:ext>
              </a:extLst>
            </p:cNvPr>
            <p:cNvSpPr/>
            <p:nvPr/>
          </p:nvSpPr>
          <p:spPr>
            <a:xfrm>
              <a:off x="3385522" y="3114674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7B42C36F-5E4A-46AC-953A-0983DD896B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21788" y="3666266"/>
              <a:ext cx="846350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8B2FFDE-8ECC-4B20-8B37-BC337128B32F}"/>
                </a:ext>
              </a:extLst>
            </p:cNvPr>
            <p:cNvSpPr/>
            <p:nvPr/>
          </p:nvSpPr>
          <p:spPr bwMode="auto">
            <a:xfrm>
              <a:off x="4668138" y="3423011"/>
              <a:ext cx="389956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5CFE38E-CDCD-442C-8404-EEFA6F4623A1}"/>
                </a:ext>
              </a:extLst>
            </p:cNvPr>
            <p:cNvSpPr/>
            <p:nvPr/>
          </p:nvSpPr>
          <p:spPr>
            <a:xfrm>
              <a:off x="4621828" y="3099983"/>
              <a:ext cx="527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Rb</a:t>
              </a:r>
              <a:endPara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6FDCEBEB-8BEC-461F-AD0C-E4CFA37FF4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26866" y="3623845"/>
              <a:ext cx="655726" cy="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1543FA-DE08-4994-9E30-F5D4C3893026}"/>
                </a:ext>
              </a:extLst>
            </p:cNvPr>
            <p:cNvSpPr/>
            <p:nvPr/>
          </p:nvSpPr>
          <p:spPr>
            <a:xfrm>
              <a:off x="5247585" y="3276600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L,7 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C262AE1-033E-40CB-9B66-142F3123D0B9}"/>
                </a:ext>
              </a:extLst>
            </p:cNvPr>
            <p:cNvCxnSpPr>
              <a:cxnSpLocks/>
              <a:endCxn id="120" idx="1"/>
            </p:cNvCxnSpPr>
            <p:nvPr/>
          </p:nvCxnSpPr>
          <p:spPr bwMode="auto">
            <a:xfrm>
              <a:off x="4863116" y="4377692"/>
              <a:ext cx="884065" cy="1231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7AA7DE3C-6EEE-401C-9440-2B2D6149B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74071" y="3792992"/>
              <a:ext cx="0" cy="58469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A4DD7B8-59E2-476E-97C2-D7FB9171ED00}"/>
                </a:ext>
              </a:extLst>
            </p:cNvPr>
            <p:cNvSpPr/>
            <p:nvPr/>
          </p:nvSpPr>
          <p:spPr>
            <a:xfrm>
              <a:off x="5027962" y="402845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(, 7 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081F6A2-4EC8-46BD-917F-B83D373FB720}"/>
                </a:ext>
              </a:extLst>
            </p:cNvPr>
            <p:cNvSpPr/>
            <p:nvPr/>
          </p:nvSpPr>
          <p:spPr>
            <a:xfrm>
              <a:off x="5923187" y="3824476"/>
              <a:ext cx="2077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Sem #build List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749A989-E1BB-4E04-AF26-C478D063D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1844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79A647D-769E-4A42-98C2-F1611EAD0669}"/>
                </a:ext>
              </a:extLst>
            </p:cNvPr>
            <p:cNvSpPr/>
            <p:nvPr/>
          </p:nvSpPr>
          <p:spPr>
            <a:xfrm>
              <a:off x="6465192" y="4550358"/>
              <a:ext cx="898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Red L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6A83DE-7865-4D80-AB95-2650C03B4F7C}"/>
                </a:ext>
              </a:extLst>
            </p:cNvPr>
            <p:cNvSpPr/>
            <p:nvPr/>
          </p:nvSpPr>
          <p:spPr>
            <a:xfrm>
              <a:off x="4837063" y="4739428"/>
              <a:ext cx="667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, 11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F46AE25-2045-4C35-8B7E-35E5448D1C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7181" y="4161408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D7E1C5-58F4-4DFF-91FD-C8319FE69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1905" y="4889724"/>
              <a:ext cx="467947" cy="4572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899ED77-6267-4B7C-92D9-BF8E83F2A7CE}"/>
                </a:ext>
              </a:extLst>
            </p:cNvPr>
            <p:cNvSpPr/>
            <p:nvPr/>
          </p:nvSpPr>
          <p:spPr>
            <a:xfrm>
              <a:off x="5837019" y="3395682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9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DB527E6-C82D-4965-986A-8EF4345C98FA}"/>
                </a:ext>
              </a:extLst>
            </p:cNvPr>
            <p:cNvSpPr/>
            <p:nvPr/>
          </p:nvSpPr>
          <p:spPr>
            <a:xfrm>
              <a:off x="3350126" y="3987246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8743870-2B2D-49CD-9ACE-5C331CE3E458}"/>
                </a:ext>
              </a:extLst>
            </p:cNvPr>
            <p:cNvSpPr/>
            <p:nvPr/>
          </p:nvSpPr>
          <p:spPr>
            <a:xfrm>
              <a:off x="3332654" y="4356578"/>
              <a:ext cx="639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 7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D4ED82DD-5C48-4B66-98B3-23AD2365F62D}"/>
              </a:ext>
            </a:extLst>
          </p:cNvPr>
          <p:cNvGrpSpPr/>
          <p:nvPr/>
        </p:nvGrpSpPr>
        <p:grpSpPr>
          <a:xfrm>
            <a:off x="6295039" y="2077361"/>
            <a:ext cx="160948" cy="409688"/>
            <a:chOff x="4494115" y="2339236"/>
            <a:chExt cx="160948" cy="409688"/>
          </a:xfrm>
        </p:grpSpPr>
        <p:pic>
          <p:nvPicPr>
            <p:cNvPr id="262" name="Picture 26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C09C3729-FE42-4DEA-9D59-511814ECA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7"/>
              <a:ext cx="160948" cy="409687"/>
            </a:xfrm>
            <a:prstGeom prst="rect">
              <a:avLst/>
            </a:prstGeom>
          </p:spPr>
        </p:pic>
        <p:pic>
          <p:nvPicPr>
            <p:cNvPr id="263" name="Picture 262" descr="A picture containing clock, table&#10;&#10;Description automatically generated">
              <a:extLst>
                <a:ext uri="{FF2B5EF4-FFF2-40B4-BE49-F238E27FC236}">
                  <a16:creationId xmlns:a16="http://schemas.microsoft.com/office/drawing/2014/main" id="{DE0C38D4-B984-4E2E-88B8-159AE991C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4115" y="2339236"/>
              <a:ext cx="160948" cy="4096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021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08932 -0.0039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254" grpId="0" animBg="1"/>
      <p:bldP spid="46" grpId="0" animBg="1"/>
      <p:bldP spid="233" grpId="0" animBg="1"/>
      <p:bldP spid="252" grpId="0" animBg="1"/>
      <p:bldP spid="200" grpId="0" animBg="1"/>
      <p:bldP spid="248" grpId="0" animBg="1"/>
      <p:bldP spid="248" grpId="1" animBg="1"/>
      <p:bldP spid="251" grpId="0" animBg="1"/>
      <p:bldP spid="251" grpId="1" animBg="1"/>
      <p:bldP spid="255" grpId="0" animBg="1"/>
      <p:bldP spid="255" grpId="1" animBg="1"/>
      <p:bldP spid="256" grpId="0" animBg="1"/>
      <p:bldP spid="247" grpId="0" animBg="1"/>
      <p:bldP spid="247" grpId="1" animBg="1"/>
      <p:bldP spid="249" grpId="0" animBg="1"/>
      <p:bldP spid="249" grpId="1" animBg="1"/>
      <p:bldP spid="250" grpId="0" animBg="1"/>
      <p:bldP spid="250" grpId="1" animBg="1"/>
      <p:bldP spid="25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0729-27C0-4402-962C-4E20570C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269876"/>
            <a:ext cx="8715375" cy="640867"/>
          </a:xfrm>
        </p:spPr>
        <p:txBody>
          <a:bodyPr/>
          <a:lstStyle/>
          <a:p>
            <a:r>
              <a:rPr lang="en-CA" dirty="0"/>
              <a:t>How a Parser Tree is Built Conceptually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966D7-17E6-40AC-9734-2B85C0FE7556}"/>
              </a:ext>
            </a:extLst>
          </p:cNvPr>
          <p:cNvSpPr/>
          <p:nvPr/>
        </p:nvSpPr>
        <p:spPr>
          <a:xfrm>
            <a:off x="2483187" y="1489122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Expression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Sum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ED3E17-2A14-40F5-840A-8559552DFE72}"/>
              </a:ext>
            </a:extLst>
          </p:cNvPr>
          <p:cNvSpPr/>
          <p:nvPr/>
        </p:nvSpPr>
        <p:spPr>
          <a:xfrm>
            <a:off x="2533165" y="2227202"/>
            <a:ext cx="4979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 Integer [node]</a:t>
            </a:r>
          </a:p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         | Sum Plus Integer [node]  "+" . </a:t>
            </a: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8B64E75-D9C0-4507-B8F7-0F9C964BC54B}"/>
              </a:ext>
            </a:extLst>
          </p:cNvPr>
          <p:cNvGrpSpPr/>
          <p:nvPr/>
        </p:nvGrpSpPr>
        <p:grpSpPr>
          <a:xfrm>
            <a:off x="5620834" y="3520904"/>
            <a:ext cx="2703842" cy="1249805"/>
            <a:chOff x="127267" y="5085026"/>
            <a:chExt cx="2703842" cy="124980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458BB93-9154-4E1F-B0E1-BB7149F451C0}"/>
                </a:ext>
              </a:extLst>
            </p:cNvPr>
            <p:cNvSpPr/>
            <p:nvPr/>
          </p:nvSpPr>
          <p:spPr>
            <a:xfrm>
              <a:off x="127267" y="5085026"/>
              <a:ext cx="270384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marL="342900" indent="-3429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CA" sz="2000" b="1" kern="0" dirty="0">
                  <a:solidFill>
                    <a:srgbClr val="000000"/>
                  </a:solidFill>
                  <a:latin typeface="Arial" pitchFamily="34" charset="0"/>
                </a:rPr>
                <a:t>Token (Integer, "10")  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9DD9117-D513-4667-AD2B-7CF77F17EA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71712" y="5454358"/>
              <a:ext cx="32909" cy="880473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D1AECCA-E283-46CE-A30C-AC386AE39850}"/>
              </a:ext>
            </a:extLst>
          </p:cNvPr>
          <p:cNvGrpSpPr/>
          <p:nvPr/>
        </p:nvGrpSpPr>
        <p:grpSpPr>
          <a:xfrm>
            <a:off x="4832248" y="3584565"/>
            <a:ext cx="2703842" cy="1229455"/>
            <a:chOff x="127267" y="5085026"/>
            <a:chExt cx="2703842" cy="122945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0996314-FF16-4864-A844-E4D791DF257F}"/>
                </a:ext>
              </a:extLst>
            </p:cNvPr>
            <p:cNvSpPr/>
            <p:nvPr/>
          </p:nvSpPr>
          <p:spPr>
            <a:xfrm>
              <a:off x="127267" y="5085026"/>
              <a:ext cx="270384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marL="342900" indent="-3429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CA" sz="2000" b="1" kern="0" dirty="0">
                  <a:solidFill>
                    <a:srgbClr val="000000"/>
                  </a:solidFill>
                  <a:latin typeface="Arial" pitchFamily="34" charset="0"/>
                </a:rPr>
                <a:t>Token (Plus, "+") 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8FDBC82-A03F-4298-B59A-739344BB00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4621" y="5454358"/>
              <a:ext cx="173605" cy="860123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F285DDA6-D826-41BE-8D2F-B10D313384C3}"/>
              </a:ext>
            </a:extLst>
          </p:cNvPr>
          <p:cNvSpPr/>
          <p:nvPr/>
        </p:nvSpPr>
        <p:spPr>
          <a:xfrm>
            <a:off x="6858009" y="1026047"/>
            <a:ext cx="3677050" cy="160043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We will highlight some part of the transduction grammar.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It will be the cause of what happens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3AB1D0-8D2B-43AE-AC46-E543EEC5AC27}"/>
              </a:ext>
            </a:extLst>
          </p:cNvPr>
          <p:cNvSpPr/>
          <p:nvPr/>
        </p:nvSpPr>
        <p:spPr>
          <a:xfrm>
            <a:off x="6858009" y="1615551"/>
            <a:ext cx="367705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Watch what happens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DB5380-F2BA-4729-A0E4-533A21D5A190}"/>
              </a:ext>
            </a:extLst>
          </p:cNvPr>
          <p:cNvSpPr/>
          <p:nvPr/>
        </p:nvSpPr>
        <p:spPr>
          <a:xfrm>
            <a:off x="2971934" y="4903352"/>
            <a:ext cx="1472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A program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F3A541C-899D-4781-8C02-5344F3373C48}"/>
              </a:ext>
            </a:extLst>
          </p:cNvPr>
          <p:cNvSpPr/>
          <p:nvPr/>
        </p:nvSpPr>
        <p:spPr>
          <a:xfrm>
            <a:off x="2818912" y="6336268"/>
            <a:ext cx="17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Parallel trees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2BC2C69-B0C6-487B-A7F0-C1230ECB68D9}"/>
              </a:ext>
            </a:extLst>
          </p:cNvPr>
          <p:cNvSpPr/>
          <p:nvPr/>
        </p:nvSpPr>
        <p:spPr>
          <a:xfrm>
            <a:off x="5715027" y="6336268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98E2FC-C93A-45B9-93C6-FADC93CF8397}"/>
              </a:ext>
            </a:extLst>
          </p:cNvPr>
          <p:cNvSpPr/>
          <p:nvPr/>
        </p:nvSpPr>
        <p:spPr>
          <a:xfrm>
            <a:off x="6189096" y="6336268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315091A-87F6-4C77-8049-CFCC78F61063}"/>
              </a:ext>
            </a:extLst>
          </p:cNvPr>
          <p:cNvSpPr/>
          <p:nvPr/>
        </p:nvSpPr>
        <p:spPr>
          <a:xfrm>
            <a:off x="6752796" y="6336268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8B45530-BEA5-4770-A2E4-BD9A461B8B4C}"/>
              </a:ext>
            </a:extLst>
          </p:cNvPr>
          <p:cNvSpPr/>
          <p:nvPr/>
        </p:nvSpPr>
        <p:spPr>
          <a:xfrm>
            <a:off x="7308628" y="6336268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94E53DD-87C2-485F-A82D-E01F9E066321}"/>
              </a:ext>
            </a:extLst>
          </p:cNvPr>
          <p:cNvSpPr/>
          <p:nvPr/>
        </p:nvSpPr>
        <p:spPr>
          <a:xfrm>
            <a:off x="7816270" y="6336268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endParaRPr lang="en-CA" sz="2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BF6AF0E-E05F-4F64-B368-D84C70E7B860}"/>
              </a:ext>
            </a:extLst>
          </p:cNvPr>
          <p:cNvSpPr/>
          <p:nvPr/>
        </p:nvSpPr>
        <p:spPr>
          <a:xfrm>
            <a:off x="5633583" y="4913837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ACBC65F-628A-45A3-B041-0F91EDF9E36D}"/>
              </a:ext>
            </a:extLst>
          </p:cNvPr>
          <p:cNvSpPr/>
          <p:nvPr/>
        </p:nvSpPr>
        <p:spPr>
          <a:xfrm>
            <a:off x="6117277" y="4913837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997B658-7BBB-4972-BFBA-581296C2D02B}"/>
              </a:ext>
            </a:extLst>
          </p:cNvPr>
          <p:cNvSpPr/>
          <p:nvPr/>
        </p:nvSpPr>
        <p:spPr>
          <a:xfrm>
            <a:off x="6601577" y="4913837"/>
            <a:ext cx="47000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366C1D1-C7C8-469E-83C4-8A1EE021E544}"/>
              </a:ext>
            </a:extLst>
          </p:cNvPr>
          <p:cNvSpPr/>
          <p:nvPr/>
        </p:nvSpPr>
        <p:spPr>
          <a:xfrm>
            <a:off x="7229183" y="4913837"/>
            <a:ext cx="33374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63F1F8F-1D52-4884-9A44-8D3A5859FCBC}"/>
              </a:ext>
            </a:extLst>
          </p:cNvPr>
          <p:cNvSpPr/>
          <p:nvPr/>
        </p:nvSpPr>
        <p:spPr>
          <a:xfrm>
            <a:off x="7720535" y="4913837"/>
            <a:ext cx="32733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00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  <p:bldP spid="4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58EEB443-1109-4FD3-995A-7C2D9251720B}"/>
              </a:ext>
            </a:extLst>
          </p:cNvPr>
          <p:cNvGrpSpPr/>
          <p:nvPr/>
        </p:nvGrpSpPr>
        <p:grpSpPr>
          <a:xfrm>
            <a:off x="2509106" y="1160424"/>
            <a:ext cx="4382557" cy="1164564"/>
            <a:chOff x="985105" y="1160424"/>
            <a:chExt cx="4382557" cy="11645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9EE8652-4207-46AA-9EC9-3A9085355725}"/>
                </a:ext>
              </a:extLst>
            </p:cNvPr>
            <p:cNvSpPr/>
            <p:nvPr/>
          </p:nvSpPr>
          <p:spPr>
            <a:xfrm>
              <a:off x="2434571" y="1160424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Scanner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0C564D3-6FDB-466B-B52B-904607C8B735}"/>
                </a:ext>
              </a:extLst>
            </p:cNvPr>
            <p:cNvCxnSpPr>
              <a:cxnSpLocks/>
              <a:endCxn id="5" idx="1"/>
            </p:cNvCxnSpPr>
            <p:nvPr/>
          </p:nvCxnSpPr>
          <p:spPr bwMode="auto">
            <a:xfrm flipV="1">
              <a:off x="985105" y="1742706"/>
              <a:ext cx="1449466" cy="10782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45925AD-0834-404F-A839-343442ED0AFC}"/>
                </a:ext>
              </a:extLst>
            </p:cNvPr>
            <p:cNvCxnSpPr/>
            <p:nvPr/>
          </p:nvCxnSpPr>
          <p:spPr bwMode="auto">
            <a:xfrm>
              <a:off x="3918196" y="1723656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676F652-A754-4A6F-8F00-9C5119219C5C}"/>
              </a:ext>
            </a:extLst>
          </p:cNvPr>
          <p:cNvSpPr/>
          <p:nvPr/>
        </p:nvSpPr>
        <p:spPr>
          <a:xfrm>
            <a:off x="3798468" y="4538483"/>
            <a:ext cx="5491702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Scanner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lexical translator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1D5105-E3BF-4059-ACC3-110E1E7FC821}"/>
              </a:ext>
            </a:extLst>
          </p:cNvPr>
          <p:cNvSpPr/>
          <p:nvPr/>
        </p:nvSpPr>
        <p:spPr>
          <a:xfrm>
            <a:off x="3798468" y="5371972"/>
            <a:ext cx="5486401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Parser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syntactical translator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51E012-3BF1-43F3-B3CA-64293023FC37}"/>
              </a:ext>
            </a:extLst>
          </p:cNvPr>
          <p:cNvSpPr/>
          <p:nvPr/>
        </p:nvSpPr>
        <p:spPr>
          <a:xfrm>
            <a:off x="1912383" y="389622"/>
            <a:ext cx="3650217" cy="4101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Alternative Terminology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6C46B4E-0CC0-436D-B48D-60D0E81C91B9}"/>
              </a:ext>
            </a:extLst>
          </p:cNvPr>
          <p:cNvGrpSpPr/>
          <p:nvPr/>
        </p:nvGrpSpPr>
        <p:grpSpPr>
          <a:xfrm>
            <a:off x="3994396" y="2362200"/>
            <a:ext cx="2913032" cy="1164564"/>
            <a:chOff x="2470396" y="3297091"/>
            <a:chExt cx="2913032" cy="116456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752241D-0207-4BEE-9634-F03C836D8141}"/>
                </a:ext>
              </a:extLst>
            </p:cNvPr>
            <p:cNvSpPr/>
            <p:nvPr/>
          </p:nvSpPr>
          <p:spPr>
            <a:xfrm>
              <a:off x="2470396" y="3297091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B0D544D-5878-491C-9E08-5379523B2CFB}"/>
                </a:ext>
              </a:extLst>
            </p:cNvPr>
            <p:cNvCxnSpPr/>
            <p:nvPr/>
          </p:nvCxnSpPr>
          <p:spPr bwMode="auto">
            <a:xfrm>
              <a:off x="3933962" y="3864457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7D8112-40A6-445F-B414-BAAD8A8CC27C}"/>
              </a:ext>
            </a:extLst>
          </p:cNvPr>
          <p:cNvGrpSpPr/>
          <p:nvPr/>
        </p:nvGrpSpPr>
        <p:grpSpPr>
          <a:xfrm>
            <a:off x="6907428" y="2371725"/>
            <a:ext cx="2913032" cy="1164564"/>
            <a:chOff x="5383428" y="3306616"/>
            <a:chExt cx="2913032" cy="116456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D34ABEF-6A7E-43FD-8E80-234F5971FA1B}"/>
                </a:ext>
              </a:extLst>
            </p:cNvPr>
            <p:cNvSpPr/>
            <p:nvPr/>
          </p:nvSpPr>
          <p:spPr>
            <a:xfrm>
              <a:off x="5383428" y="3306616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Tree Walker </a:t>
              </a:r>
              <a:r>
                <a:rPr lang="en-CA" sz="1200" b="1" dirty="0">
                  <a:solidFill>
                    <a:srgbClr val="000000"/>
                  </a:solidFill>
                  <a:latin typeface="Arial" pitchFamily="34" charset="0"/>
                </a:rPr>
                <a:t>(code generator)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BA2EE90-4288-4AB9-B586-BB8BC3EA245D}"/>
                </a:ext>
              </a:extLst>
            </p:cNvPr>
            <p:cNvCxnSpPr/>
            <p:nvPr/>
          </p:nvCxnSpPr>
          <p:spPr bwMode="auto">
            <a:xfrm>
              <a:off x="6846994" y="3883507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0102149-7BCA-46BE-AB87-316429B399A6}"/>
              </a:ext>
            </a:extLst>
          </p:cNvPr>
          <p:cNvGrpSpPr/>
          <p:nvPr/>
        </p:nvGrpSpPr>
        <p:grpSpPr>
          <a:xfrm>
            <a:off x="6891663" y="1165815"/>
            <a:ext cx="2766707" cy="1164564"/>
            <a:chOff x="5367662" y="1165815"/>
            <a:chExt cx="2766707" cy="1164564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859BBF5-C474-4B37-BDDD-888AED6B184A}"/>
                </a:ext>
              </a:extLst>
            </p:cNvPr>
            <p:cNvCxnSpPr/>
            <p:nvPr/>
          </p:nvCxnSpPr>
          <p:spPr bwMode="auto">
            <a:xfrm>
              <a:off x="5922004" y="1749540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CBE4B2-BFCB-4613-8795-B1D2239B8B02}"/>
                </a:ext>
              </a:extLst>
            </p:cNvPr>
            <p:cNvSpPr/>
            <p:nvPr/>
          </p:nvSpPr>
          <p:spPr>
            <a:xfrm>
              <a:off x="5367662" y="1165815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Screener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D977BEB-C4F6-4FA1-A667-1329D590FCB6}"/>
                </a:ext>
              </a:extLst>
            </p:cNvPr>
            <p:cNvGrpSpPr/>
            <p:nvPr/>
          </p:nvGrpSpPr>
          <p:grpSpPr>
            <a:xfrm>
              <a:off x="7566472" y="1684339"/>
              <a:ext cx="567897" cy="168501"/>
              <a:chOff x="7146699" y="2345987"/>
              <a:chExt cx="567897" cy="168501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C77CB8CF-7D4A-4451-BB32-23A8651BF710}"/>
                  </a:ext>
                </a:extLst>
              </p:cNvPr>
              <p:cNvSpPr/>
              <p:nvPr/>
            </p:nvSpPr>
            <p:spPr bwMode="auto">
              <a:xfrm>
                <a:off x="7146699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B405854D-00E9-4474-81A7-208278219823}"/>
                  </a:ext>
                </a:extLst>
              </p:cNvPr>
              <p:cNvSpPr/>
              <p:nvPr/>
            </p:nvSpPr>
            <p:spPr bwMode="auto">
              <a:xfrm>
                <a:off x="7346397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5FCB9848-A5E2-45BA-8039-0844B5900902}"/>
                  </a:ext>
                </a:extLst>
              </p:cNvPr>
              <p:cNvSpPr/>
              <p:nvPr/>
            </p:nvSpPr>
            <p:spPr bwMode="auto">
              <a:xfrm>
                <a:off x="7546095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7FD1539-C307-4C15-9DC4-7550122837BA}"/>
              </a:ext>
            </a:extLst>
          </p:cNvPr>
          <p:cNvGrpSpPr/>
          <p:nvPr/>
        </p:nvGrpSpPr>
        <p:grpSpPr>
          <a:xfrm>
            <a:off x="2694716" y="2856531"/>
            <a:ext cx="1299680" cy="168501"/>
            <a:chOff x="1170716" y="3791421"/>
            <a:chExt cx="1299680" cy="168501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05F24FF-68B7-409B-AC89-92B4B19988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1171" y="3843157"/>
              <a:ext cx="569225" cy="30825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B0EEB87-EED7-471A-9DBE-3443D878158F}"/>
                </a:ext>
              </a:extLst>
            </p:cNvPr>
            <p:cNvGrpSpPr/>
            <p:nvPr/>
          </p:nvGrpSpPr>
          <p:grpSpPr>
            <a:xfrm>
              <a:off x="1170716" y="3791421"/>
              <a:ext cx="567897" cy="168501"/>
              <a:chOff x="7146699" y="2345987"/>
              <a:chExt cx="567897" cy="168501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3B7D6A73-C350-4163-9234-8F0719D87850}"/>
                  </a:ext>
                </a:extLst>
              </p:cNvPr>
              <p:cNvSpPr/>
              <p:nvPr/>
            </p:nvSpPr>
            <p:spPr bwMode="auto">
              <a:xfrm>
                <a:off x="7146699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34C13369-EA77-45EC-84AC-11D1BE0E87D0}"/>
                  </a:ext>
                </a:extLst>
              </p:cNvPr>
              <p:cNvSpPr/>
              <p:nvPr/>
            </p:nvSpPr>
            <p:spPr bwMode="auto">
              <a:xfrm>
                <a:off x="7346397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BF3040B-BEC3-415F-810F-538746ABFF1A}"/>
                  </a:ext>
                </a:extLst>
              </p:cNvPr>
              <p:cNvSpPr/>
              <p:nvPr/>
            </p:nvSpPr>
            <p:spPr bwMode="auto">
              <a:xfrm>
                <a:off x="7546095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55679A5B-E398-43CB-894C-2B31D9B14358}"/>
              </a:ext>
            </a:extLst>
          </p:cNvPr>
          <p:cNvSpPr/>
          <p:nvPr/>
        </p:nvSpPr>
        <p:spPr>
          <a:xfrm>
            <a:off x="3794638" y="4978510"/>
            <a:ext cx="5491702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Screener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keyword processor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EB38BBC-2ABB-4CD5-99CD-424EEB15272D}"/>
              </a:ext>
            </a:extLst>
          </p:cNvPr>
          <p:cNvSpPr/>
          <p:nvPr/>
        </p:nvSpPr>
        <p:spPr>
          <a:xfrm>
            <a:off x="3806126" y="5853063"/>
            <a:ext cx="5486401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In a compiler, 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tree walker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code generator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58EEB443-1109-4FD3-995A-7C2D9251720B}"/>
              </a:ext>
            </a:extLst>
          </p:cNvPr>
          <p:cNvGrpSpPr/>
          <p:nvPr/>
        </p:nvGrpSpPr>
        <p:grpSpPr>
          <a:xfrm>
            <a:off x="2509106" y="1160424"/>
            <a:ext cx="4382557" cy="1164564"/>
            <a:chOff x="985105" y="1160424"/>
            <a:chExt cx="4382557" cy="11645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9EE8652-4207-46AA-9EC9-3A9085355725}"/>
                </a:ext>
              </a:extLst>
            </p:cNvPr>
            <p:cNvSpPr/>
            <p:nvPr/>
          </p:nvSpPr>
          <p:spPr>
            <a:xfrm>
              <a:off x="2434571" y="1160424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Scanner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0C564D3-6FDB-466B-B52B-904607C8B735}"/>
                </a:ext>
              </a:extLst>
            </p:cNvPr>
            <p:cNvCxnSpPr>
              <a:cxnSpLocks/>
              <a:endCxn id="5" idx="1"/>
            </p:cNvCxnSpPr>
            <p:nvPr/>
          </p:nvCxnSpPr>
          <p:spPr bwMode="auto">
            <a:xfrm flipV="1">
              <a:off x="985105" y="1742706"/>
              <a:ext cx="1449466" cy="10782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45925AD-0834-404F-A839-343442ED0AFC}"/>
                </a:ext>
              </a:extLst>
            </p:cNvPr>
            <p:cNvCxnSpPr/>
            <p:nvPr/>
          </p:nvCxnSpPr>
          <p:spPr bwMode="auto">
            <a:xfrm>
              <a:off x="3918196" y="1723656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676F652-A754-4A6F-8F00-9C5119219C5C}"/>
              </a:ext>
            </a:extLst>
          </p:cNvPr>
          <p:cNvSpPr/>
          <p:nvPr/>
        </p:nvSpPr>
        <p:spPr>
          <a:xfrm>
            <a:off x="2886757" y="4377605"/>
            <a:ext cx="6644763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Scanner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  <a:sym typeface="Symbol" panose="05050102010706020507" pitchFamily="18" charset="2"/>
              </a:rPr>
              <a:t>table driven routine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(automated)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1D5105-E3BF-4059-ACC3-110E1E7FC821}"/>
              </a:ext>
            </a:extLst>
          </p:cNvPr>
          <p:cNvSpPr/>
          <p:nvPr/>
        </p:nvSpPr>
        <p:spPr>
          <a:xfrm>
            <a:off x="2886757" y="5274138"/>
            <a:ext cx="663834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Parser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  <a:sym typeface="Symbol" panose="05050102010706020507" pitchFamily="18" charset="2"/>
              </a:rPr>
              <a:t>table driven routine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 (automated)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51E012-3BF1-43F3-B3CA-64293023FC37}"/>
              </a:ext>
            </a:extLst>
          </p:cNvPr>
          <p:cNvSpPr/>
          <p:nvPr/>
        </p:nvSpPr>
        <p:spPr>
          <a:xfrm>
            <a:off x="1912383" y="389622"/>
            <a:ext cx="3650217" cy="4101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Implementation technology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6C46B4E-0CC0-436D-B48D-60D0E81C91B9}"/>
              </a:ext>
            </a:extLst>
          </p:cNvPr>
          <p:cNvGrpSpPr/>
          <p:nvPr/>
        </p:nvGrpSpPr>
        <p:grpSpPr>
          <a:xfrm>
            <a:off x="3994396" y="2362200"/>
            <a:ext cx="2913032" cy="1164564"/>
            <a:chOff x="2470396" y="3297091"/>
            <a:chExt cx="2913032" cy="116456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752241D-0207-4BEE-9634-F03C836D8141}"/>
                </a:ext>
              </a:extLst>
            </p:cNvPr>
            <p:cNvSpPr/>
            <p:nvPr/>
          </p:nvSpPr>
          <p:spPr>
            <a:xfrm>
              <a:off x="2470396" y="3297091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B0D544D-5878-491C-9E08-5379523B2CFB}"/>
                </a:ext>
              </a:extLst>
            </p:cNvPr>
            <p:cNvCxnSpPr/>
            <p:nvPr/>
          </p:nvCxnSpPr>
          <p:spPr bwMode="auto">
            <a:xfrm>
              <a:off x="3933962" y="3864457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7D8112-40A6-445F-B414-BAAD8A8CC27C}"/>
              </a:ext>
            </a:extLst>
          </p:cNvPr>
          <p:cNvGrpSpPr/>
          <p:nvPr/>
        </p:nvGrpSpPr>
        <p:grpSpPr>
          <a:xfrm>
            <a:off x="6907428" y="2371725"/>
            <a:ext cx="2913032" cy="1164564"/>
            <a:chOff x="5383428" y="3306616"/>
            <a:chExt cx="2913032" cy="116456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D34ABEF-6A7E-43FD-8E80-234F5971FA1B}"/>
                </a:ext>
              </a:extLst>
            </p:cNvPr>
            <p:cNvSpPr/>
            <p:nvPr/>
          </p:nvSpPr>
          <p:spPr>
            <a:xfrm>
              <a:off x="5383428" y="3306616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Tree Walker </a:t>
              </a:r>
              <a:r>
                <a:rPr lang="en-CA" sz="1200" b="1" dirty="0">
                  <a:solidFill>
                    <a:srgbClr val="000000"/>
                  </a:solidFill>
                  <a:latin typeface="Arial" pitchFamily="34" charset="0"/>
                </a:rPr>
                <a:t>(code generator)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BA2EE90-4288-4AB9-B586-BB8BC3EA245D}"/>
                </a:ext>
              </a:extLst>
            </p:cNvPr>
            <p:cNvCxnSpPr/>
            <p:nvPr/>
          </p:nvCxnSpPr>
          <p:spPr bwMode="auto">
            <a:xfrm>
              <a:off x="6846994" y="3883507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0102149-7BCA-46BE-AB87-316429B399A6}"/>
              </a:ext>
            </a:extLst>
          </p:cNvPr>
          <p:cNvGrpSpPr/>
          <p:nvPr/>
        </p:nvGrpSpPr>
        <p:grpSpPr>
          <a:xfrm>
            <a:off x="6891663" y="1165815"/>
            <a:ext cx="2766707" cy="1164564"/>
            <a:chOff x="5367662" y="1165815"/>
            <a:chExt cx="2766707" cy="1164564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859BBF5-C474-4B37-BDDD-888AED6B184A}"/>
                </a:ext>
              </a:extLst>
            </p:cNvPr>
            <p:cNvCxnSpPr/>
            <p:nvPr/>
          </p:nvCxnSpPr>
          <p:spPr bwMode="auto">
            <a:xfrm>
              <a:off x="5922004" y="1749540"/>
              <a:ext cx="1449466" cy="19050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CBE4B2-BFCB-4613-8795-B1D2239B8B02}"/>
                </a:ext>
              </a:extLst>
            </p:cNvPr>
            <p:cNvSpPr/>
            <p:nvPr/>
          </p:nvSpPr>
          <p:spPr>
            <a:xfrm>
              <a:off x="5367662" y="1165815"/>
              <a:ext cx="1449466" cy="11645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anchor="ctr" anchorCtr="1">
              <a:no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</a:pPr>
              <a:r>
                <a:rPr lang="en-CA" sz="2000" b="1" dirty="0">
                  <a:solidFill>
                    <a:srgbClr val="000000"/>
                  </a:solidFill>
                  <a:latin typeface="Arial" pitchFamily="34" charset="0"/>
                </a:rPr>
                <a:t>Screener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D977BEB-C4F6-4FA1-A667-1329D590FCB6}"/>
                </a:ext>
              </a:extLst>
            </p:cNvPr>
            <p:cNvGrpSpPr/>
            <p:nvPr/>
          </p:nvGrpSpPr>
          <p:grpSpPr>
            <a:xfrm>
              <a:off x="7566472" y="1684339"/>
              <a:ext cx="567897" cy="168501"/>
              <a:chOff x="7146699" y="2345987"/>
              <a:chExt cx="567897" cy="168501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C77CB8CF-7D4A-4451-BB32-23A8651BF710}"/>
                  </a:ext>
                </a:extLst>
              </p:cNvPr>
              <p:cNvSpPr/>
              <p:nvPr/>
            </p:nvSpPr>
            <p:spPr bwMode="auto">
              <a:xfrm>
                <a:off x="7146699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B405854D-00E9-4474-81A7-208278219823}"/>
                  </a:ext>
                </a:extLst>
              </p:cNvPr>
              <p:cNvSpPr/>
              <p:nvPr/>
            </p:nvSpPr>
            <p:spPr bwMode="auto">
              <a:xfrm>
                <a:off x="7346397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5FCB9848-A5E2-45BA-8039-0844B5900902}"/>
                  </a:ext>
                </a:extLst>
              </p:cNvPr>
              <p:cNvSpPr/>
              <p:nvPr/>
            </p:nvSpPr>
            <p:spPr bwMode="auto">
              <a:xfrm>
                <a:off x="7546095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7FD1539-C307-4C15-9DC4-7550122837BA}"/>
              </a:ext>
            </a:extLst>
          </p:cNvPr>
          <p:cNvGrpSpPr/>
          <p:nvPr/>
        </p:nvGrpSpPr>
        <p:grpSpPr>
          <a:xfrm>
            <a:off x="2694716" y="2856531"/>
            <a:ext cx="1299680" cy="168501"/>
            <a:chOff x="1170716" y="3791421"/>
            <a:chExt cx="1299680" cy="168501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05F24FF-68B7-409B-AC89-92B4B19988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1171" y="3843157"/>
              <a:ext cx="569225" cy="30825"/>
            </a:xfrm>
            <a:prstGeom prst="straightConnector1">
              <a:avLst/>
            </a:prstGeom>
            <a:solidFill>
              <a:srgbClr val="C0C0C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B0EEB87-EED7-471A-9DBE-3443D878158F}"/>
                </a:ext>
              </a:extLst>
            </p:cNvPr>
            <p:cNvGrpSpPr/>
            <p:nvPr/>
          </p:nvGrpSpPr>
          <p:grpSpPr>
            <a:xfrm>
              <a:off x="1170716" y="3791421"/>
              <a:ext cx="567897" cy="168501"/>
              <a:chOff x="7146699" y="2345987"/>
              <a:chExt cx="567897" cy="168501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3B7D6A73-C350-4163-9234-8F0719D87850}"/>
                  </a:ext>
                </a:extLst>
              </p:cNvPr>
              <p:cNvSpPr/>
              <p:nvPr/>
            </p:nvSpPr>
            <p:spPr bwMode="auto">
              <a:xfrm>
                <a:off x="7146699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34C13369-EA77-45EC-84AC-11D1BE0E87D0}"/>
                  </a:ext>
                </a:extLst>
              </p:cNvPr>
              <p:cNvSpPr/>
              <p:nvPr/>
            </p:nvSpPr>
            <p:spPr bwMode="auto">
              <a:xfrm>
                <a:off x="7346397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BF3040B-BEC3-415F-810F-538746ABFF1A}"/>
                  </a:ext>
                </a:extLst>
              </p:cNvPr>
              <p:cNvSpPr/>
              <p:nvPr/>
            </p:nvSpPr>
            <p:spPr bwMode="auto">
              <a:xfrm>
                <a:off x="7546095" y="2345987"/>
                <a:ext cx="168501" cy="168501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CA" sz="12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55679A5B-E398-43CB-894C-2B31D9B14358}"/>
              </a:ext>
            </a:extLst>
          </p:cNvPr>
          <p:cNvSpPr/>
          <p:nvPr/>
        </p:nvSpPr>
        <p:spPr>
          <a:xfrm>
            <a:off x="2882927" y="4817632"/>
            <a:ext cx="6644763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Screener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  <a:sym typeface="Symbol" panose="05050102010706020507" pitchFamily="18" charset="2"/>
              </a:rPr>
              <a:t>"no special facilities"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(written once)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  <a:sym typeface="Symbol" panose="05050102010706020507" pitchFamily="18" charset="2"/>
              </a:rPr>
              <a:t> 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EB38BBC-2ABB-4CD5-99CD-424EEB15272D}"/>
              </a:ext>
            </a:extLst>
          </p:cNvPr>
          <p:cNvSpPr/>
          <p:nvPr/>
        </p:nvSpPr>
        <p:spPr>
          <a:xfrm>
            <a:off x="2894415" y="5692185"/>
            <a:ext cx="663834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Tree walker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recursive routine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(each a special case)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AD185F-2ADB-46D0-8180-D43B5B8E61A8}"/>
              </a:ext>
            </a:extLst>
          </p:cNvPr>
          <p:cNvSpPr/>
          <p:nvPr/>
        </p:nvSpPr>
        <p:spPr>
          <a:xfrm>
            <a:off x="4752791" y="6260808"/>
            <a:ext cx="5545108" cy="3416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b="1" dirty="0">
                <a:solidFill>
                  <a:srgbClr val="000000"/>
                </a:solidFill>
                <a:latin typeface="Arial" pitchFamily="34" charset="0"/>
              </a:rPr>
              <a:t>Automated facilities do exist for code generators</a:t>
            </a:r>
            <a:endParaRPr lang="en-CA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DDFDF3C-2BA7-47B8-A0E8-1B995CFAE37C}"/>
              </a:ext>
            </a:extLst>
          </p:cNvPr>
          <p:cNvSpPr/>
          <p:nvPr/>
        </p:nvSpPr>
        <p:spPr>
          <a:xfrm>
            <a:off x="7602853" y="3714984"/>
            <a:ext cx="2367956" cy="2585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1200" b="1" dirty="0">
                <a:solidFill>
                  <a:srgbClr val="181BE5"/>
                </a:solidFill>
                <a:latin typeface="Arial" pitchFamily="34" charset="0"/>
                <a:sym typeface="Symbol" panose="05050102010706020507" pitchFamily="18" charset="2"/>
              </a:rPr>
              <a:t>table driven </a:t>
            </a:r>
            <a:r>
              <a:rPr lang="en-CA" sz="12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 data controlled </a:t>
            </a:r>
            <a:endParaRPr lang="en-CA" sz="12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3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6" grpId="0" animBg="1"/>
      <p:bldP spid="47" grpId="0" animBg="1"/>
      <p:bldP spid="30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400530" y="2228031"/>
            <a:ext cx="6869113" cy="240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algn="ctr" eaLnBrk="0" fontAlgn="base" hangingPunct="0">
              <a:spcBef>
                <a:spcPct val="96000"/>
              </a:spcBef>
              <a:spcAft>
                <a:spcPct val="0"/>
              </a:spcAft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Automating the Construction of Scanner/Parsers</a:t>
            </a:r>
          </a:p>
        </p:txBody>
      </p:sp>
    </p:spTree>
    <p:extLst>
      <p:ext uri="{BB962C8B-B14F-4D97-AF65-F5344CB8AC3E}">
        <p14:creationId xmlns:p14="http://schemas.microsoft.com/office/powerpoint/2010/main" val="64961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76F652-A754-4A6F-8F00-9C5119219C5C}"/>
              </a:ext>
            </a:extLst>
          </p:cNvPr>
          <p:cNvSpPr/>
          <p:nvPr/>
        </p:nvSpPr>
        <p:spPr>
          <a:xfrm>
            <a:off x="2317141" y="1461900"/>
            <a:ext cx="7557721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FF0000"/>
                </a:solidFill>
                <a:latin typeface="Arial" pitchFamily="34" charset="0"/>
              </a:rPr>
              <a:t>Automation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requires that you be able to describe what you want so that some </a:t>
            </a:r>
            <a:r>
              <a:rPr lang="en-CA" sz="2000" b="1" dirty="0">
                <a:solidFill>
                  <a:srgbClr val="181BE5"/>
                </a:solidFill>
                <a:latin typeface="Arial" pitchFamily="34" charset="0"/>
              </a:rPr>
              <a:t>tool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CA" sz="2000" b="1" dirty="0">
                <a:solidFill>
                  <a:srgbClr val="FF00FF"/>
                </a:solidFill>
                <a:latin typeface="Arial" pitchFamily="34" charset="0"/>
              </a:rPr>
              <a:t>IS ABLE TO PROVIDE the tables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FFFB03-7E3B-4178-A824-5C7EF27167EC}"/>
              </a:ext>
            </a:extLst>
          </p:cNvPr>
          <p:cNvSpPr/>
          <p:nvPr/>
        </p:nvSpPr>
        <p:spPr>
          <a:xfrm>
            <a:off x="5335331" y="570892"/>
            <a:ext cx="1901668" cy="4101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anchor="ctr" anchorCtr="1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Automation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83908F-602C-44FC-AC49-9795004AFD42}"/>
              </a:ext>
            </a:extLst>
          </p:cNvPr>
          <p:cNvSpPr/>
          <p:nvPr/>
        </p:nvSpPr>
        <p:spPr>
          <a:xfrm>
            <a:off x="2364032" y="2309938"/>
            <a:ext cx="75577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For scanner/parsers, the primary thing you want to describe is a tree representation of something.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8078BE-7791-4287-B123-BB7A75B01435}"/>
              </a:ext>
            </a:extLst>
          </p:cNvPr>
          <p:cNvSpPr/>
          <p:nvPr/>
        </p:nvSpPr>
        <p:spPr>
          <a:xfrm>
            <a:off x="2244151" y="5597190"/>
            <a:ext cx="3959188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For Parsers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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a tree of tokens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0DFB21-534A-4C07-9F3C-AC6D5E7FF950}"/>
              </a:ext>
            </a:extLst>
          </p:cNvPr>
          <p:cNvSpPr/>
          <p:nvPr/>
        </p:nvSpPr>
        <p:spPr>
          <a:xfrm>
            <a:off x="2244152" y="3597569"/>
            <a:ext cx="3730588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For Scanners 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  <a:sym typeface="Symbol" panose="05050102010706020507" pitchFamily="18" charset="2"/>
              </a:rPr>
              <a:t></a:t>
            </a: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 tokens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08AE15-F390-45EE-9D46-0DE1CE6B83F0}"/>
              </a:ext>
            </a:extLst>
          </p:cNvPr>
          <p:cNvSpPr/>
          <p:nvPr/>
        </p:nvSpPr>
        <p:spPr>
          <a:xfrm>
            <a:off x="6504926" y="5334783"/>
            <a:ext cx="385827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Need to be able to describe all possible programs.  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D0FEEA1-6F01-419A-BCB9-492972A0F080}"/>
              </a:ext>
            </a:extLst>
          </p:cNvPr>
          <p:cNvSpPr/>
          <p:nvPr/>
        </p:nvSpPr>
        <p:spPr>
          <a:xfrm>
            <a:off x="6555679" y="6215356"/>
            <a:ext cx="4620321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Need a recursive description facility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434D5B5-C7B2-4D9F-A3E7-79968A327604}"/>
              </a:ext>
            </a:extLst>
          </p:cNvPr>
          <p:cNvSpPr/>
          <p:nvPr/>
        </p:nvSpPr>
        <p:spPr>
          <a:xfrm>
            <a:off x="6584339" y="3557428"/>
            <a:ext cx="3169261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Need to be able to describe ALL POSSIBLE tokens 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448AFA-59AC-4FB7-91F4-C534A4CEB89A}"/>
              </a:ext>
            </a:extLst>
          </p:cNvPr>
          <p:cNvSpPr/>
          <p:nvPr/>
        </p:nvSpPr>
        <p:spPr>
          <a:xfrm>
            <a:off x="3272076" y="6207030"/>
            <a:ext cx="2392001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one tree of tokens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3D658A-28DE-4E00-AA35-1C90B3751033}"/>
              </a:ext>
            </a:extLst>
          </p:cNvPr>
          <p:cNvSpPr/>
          <p:nvPr/>
        </p:nvSpPr>
        <p:spPr>
          <a:xfrm>
            <a:off x="3151309" y="4135715"/>
            <a:ext cx="2477599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conceptually,</a:t>
            </a:r>
            <a:br>
              <a:rPr lang="en-CA" sz="2000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trees of characters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6B88E8-A985-4583-9AB7-91153B0B7887}"/>
              </a:ext>
            </a:extLst>
          </p:cNvPr>
          <p:cNvSpPr/>
          <p:nvPr/>
        </p:nvSpPr>
        <p:spPr>
          <a:xfrm>
            <a:off x="6584339" y="4757756"/>
            <a:ext cx="3169261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0000"/>
                </a:solidFill>
                <a:latin typeface="Arial" pitchFamily="34" charset="0"/>
              </a:rPr>
              <a:t>Recursion not needed</a:t>
            </a:r>
            <a:endParaRPr lang="en-C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A5944EE-06B9-403A-84FD-F5F1004A5886}"/>
              </a:ext>
            </a:extLst>
          </p:cNvPr>
          <p:cNvCxnSpPr/>
          <p:nvPr/>
        </p:nvCxnSpPr>
        <p:spPr bwMode="auto">
          <a:xfrm>
            <a:off x="3658929" y="3352800"/>
            <a:ext cx="4572000" cy="0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A099A21-7F01-40E2-A441-0FFCF61A9395}"/>
              </a:ext>
            </a:extLst>
          </p:cNvPr>
          <p:cNvCxnSpPr/>
          <p:nvPr/>
        </p:nvCxnSpPr>
        <p:spPr bwMode="auto">
          <a:xfrm>
            <a:off x="3501996" y="5215013"/>
            <a:ext cx="4572000" cy="0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357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8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triangle"/>
        </a:ln>
        <a:effectLst/>
      </a:spPr>
      <a:bodyPr/>
      <a:lstStyle/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tx1"/>
          </a:solidFill>
          <a:round/>
          <a:headEnd type="none" w="sm" len="sm"/>
          <a:tailEnd type="stealth" w="med" len="lg"/>
        </a:ln>
      </a:spPr>
      <a:bodyPr/>
      <a:lstStyle>
        <a:defPPr>
          <a:defRPr/>
        </a:defPPr>
      </a:lstStyle>
    </a:spDef>
    <a:lnDef>
      <a:spPr bwMode="auto">
        <a:solidFill>
          <a:srgbClr val="C0C0C0"/>
        </a:solidFill>
        <a:ln w="28575" cap="flat" cmpd="sng" algn="ctr">
          <a:solidFill>
            <a:schemeClr val="tx1"/>
          </a:solidFill>
          <a:prstDash val="solid"/>
          <a:round/>
          <a:headEnd type="stealth" w="sm" len="sm"/>
          <a:tailEnd type="arrow"/>
        </a:ln>
        <a:effectLst/>
      </a:spPr>
      <a:bodyPr/>
      <a:lstStyle/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</TotalTime>
  <Words>4612</Words>
  <Application>Microsoft Office PowerPoint</Application>
  <PresentationFormat>Widescreen</PresentationFormat>
  <Paragraphs>1446</Paragraphs>
  <Slides>55</Slides>
  <Notes>24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55</vt:i4>
      </vt:variant>
    </vt:vector>
  </HeadingPairs>
  <TitlesOfParts>
    <vt:vector size="66" baseType="lpstr">
      <vt:lpstr>Arial</vt:lpstr>
      <vt:lpstr>Calibri</vt:lpstr>
      <vt:lpstr>Century Gothic</vt:lpstr>
      <vt:lpstr>Consolas</vt:lpstr>
      <vt:lpstr>Times</vt:lpstr>
      <vt:lpstr>Times New Roman</vt:lpstr>
      <vt:lpstr>Wingdings 3</vt:lpstr>
      <vt:lpstr>Slice</vt:lpstr>
      <vt:lpstr>st02</vt:lpstr>
      <vt:lpstr>2_st02</vt:lpstr>
      <vt:lpstr>3_st02</vt:lpstr>
      <vt:lpstr>PowerPoint Presentation</vt:lpstr>
      <vt:lpstr>3 TASKS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Transduction Grammars</vt:lpstr>
      <vt:lpstr>An Example Scanner Transduction Grammar</vt:lpstr>
      <vt:lpstr>An Example Parser Transduction Grammar</vt:lpstr>
      <vt:lpstr>Abstract Syntax Tree</vt:lpstr>
      <vt:lpstr>How an Abstract Syntax Tree is Built Conceptually</vt:lpstr>
      <vt:lpstr>Processing Order</vt:lpstr>
      <vt:lpstr>How a Parser Tree is Built Conceptually</vt:lpstr>
      <vt:lpstr>How a Parser Tree is Built Conceptually</vt:lpstr>
      <vt:lpstr>How a Parser Tree is Built Conceptually</vt:lpstr>
      <vt:lpstr>How a Parser Tree is Built Conceptually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Regular Expressions</vt:lpstr>
      <vt:lpstr>FSMs</vt:lpstr>
      <vt:lpstr>Tables</vt:lpstr>
      <vt:lpstr>CF Grammars</vt:lpstr>
      <vt:lpstr>RRP Grammars</vt:lpstr>
      <vt:lpstr>Tranductions Grammars</vt:lpstr>
      <vt:lpstr>Scanners</vt:lpstr>
      <vt:lpstr>Parsers</vt:lpstr>
      <vt:lpstr>Compilers</vt:lpstr>
      <vt:lpstr>PowerPoint Presentation</vt:lpstr>
      <vt:lpstr>Quick Terminology: An Example LISP Transduction Grammar</vt:lpstr>
      <vt:lpstr>The Notion of a Handle</vt:lpstr>
      <vt:lpstr>Relationhip between Grammars and Parsing Tables</vt:lpstr>
      <vt:lpstr>The 3 parsing stacks</vt:lpstr>
      <vt:lpstr>Parsing in Slightly More Detail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Was the takeaway achieved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a Parser Tree is Built Conceptually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Wilf LaLonde</dc:creator>
  <cp:lastModifiedBy>Wilf LaLonde</cp:lastModifiedBy>
  <cp:revision>238</cp:revision>
  <dcterms:created xsi:type="dcterms:W3CDTF">2019-12-11T00:40:16Z</dcterms:created>
  <dcterms:modified xsi:type="dcterms:W3CDTF">2021-02-01T15:10:25Z</dcterms:modified>
</cp:coreProperties>
</file>