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78" r:id="rId2"/>
    <p:sldMasterId id="2147484096" r:id="rId3"/>
    <p:sldMasterId id="2147484114" r:id="rId4"/>
    <p:sldMasterId id="2147484126" r:id="rId5"/>
  </p:sldMasterIdLst>
  <p:notesMasterIdLst>
    <p:notesMasterId r:id="rId46"/>
  </p:notesMasterIdLst>
  <p:handoutMasterIdLst>
    <p:handoutMasterId r:id="rId47"/>
  </p:handoutMasterIdLst>
  <p:sldIdLst>
    <p:sldId id="522" r:id="rId6"/>
    <p:sldId id="523" r:id="rId7"/>
    <p:sldId id="832" r:id="rId8"/>
    <p:sldId id="827" r:id="rId9"/>
    <p:sldId id="350" r:id="rId10"/>
    <p:sldId id="835" r:id="rId11"/>
    <p:sldId id="838" r:id="rId12"/>
    <p:sldId id="834" r:id="rId13"/>
    <p:sldId id="842" r:id="rId14"/>
    <p:sldId id="868" r:id="rId15"/>
    <p:sldId id="839" r:id="rId16"/>
    <p:sldId id="848" r:id="rId17"/>
    <p:sldId id="866" r:id="rId18"/>
    <p:sldId id="844" r:id="rId19"/>
    <p:sldId id="854" r:id="rId20"/>
    <p:sldId id="872" r:id="rId21"/>
    <p:sldId id="887" r:id="rId22"/>
    <p:sldId id="883" r:id="rId23"/>
    <p:sldId id="885" r:id="rId24"/>
    <p:sldId id="884" r:id="rId25"/>
    <p:sldId id="886" r:id="rId26"/>
    <p:sldId id="875" r:id="rId27"/>
    <p:sldId id="881" r:id="rId28"/>
    <p:sldId id="882" r:id="rId29"/>
    <p:sldId id="896" r:id="rId30"/>
    <p:sldId id="870" r:id="rId31"/>
    <p:sldId id="871" r:id="rId32"/>
    <p:sldId id="682" r:id="rId33"/>
    <p:sldId id="867" r:id="rId34"/>
    <p:sldId id="855" r:id="rId35"/>
    <p:sldId id="860" r:id="rId36"/>
    <p:sldId id="863" r:id="rId37"/>
    <p:sldId id="888" r:id="rId38"/>
    <p:sldId id="889" r:id="rId39"/>
    <p:sldId id="890" r:id="rId40"/>
    <p:sldId id="891" r:id="rId41"/>
    <p:sldId id="892" r:id="rId42"/>
    <p:sldId id="893" r:id="rId43"/>
    <p:sldId id="894" r:id="rId44"/>
    <p:sldId id="895" r:id="rId45"/>
  </p:sldIdLst>
  <p:sldSz cx="9144000" cy="6858000" type="letter"/>
  <p:notesSz cx="8939213" cy="6797675"/>
  <p:defaultTextStyle>
    <a:defPPr>
      <a:defRPr lang="en-US"/>
    </a:defPPr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CC00CC"/>
    <a:srgbClr val="C0C0C0"/>
    <a:srgbClr val="0000FF"/>
    <a:srgbClr val="8000B3"/>
    <a:srgbClr val="FEFE83"/>
    <a:srgbClr val="02B192"/>
    <a:srgbClr val="F0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7" autoAdjust="0"/>
    <p:restoredTop sz="94041" autoAdjust="0"/>
  </p:normalViewPr>
  <p:slideViewPr>
    <p:cSldViewPr>
      <p:cViewPr varScale="1">
        <p:scale>
          <a:sx n="78" d="100"/>
          <a:sy n="78" d="100"/>
        </p:scale>
        <p:origin x="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1104" y="-10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873501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866775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065713" y="0"/>
            <a:ext cx="38735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866775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6419850"/>
            <a:ext cx="3873501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866775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065713" y="6419850"/>
            <a:ext cx="3873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866775">
              <a:lnSpc>
                <a:spcPct val="100000"/>
              </a:lnSpc>
              <a:spcBef>
                <a:spcPct val="0"/>
              </a:spcBef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9CA8B442-C56B-4A79-BE0F-CB938AFCD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090988" y="6465888"/>
            <a:ext cx="75565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5725" tIns="42863" rIns="85725" bIns="42863">
            <a:spAutoFit/>
          </a:bodyPr>
          <a:lstStyle/>
          <a:p>
            <a:pPr algn="ctr" defTabSz="823913">
              <a:spcBef>
                <a:spcPct val="0"/>
              </a:spcBef>
              <a:defRPr/>
            </a:pPr>
            <a:r>
              <a:rPr lang="en-US"/>
              <a:t>Page </a:t>
            </a:r>
            <a:fld id="{C42B5074-2E4F-4A7C-971C-5CDFD6EE6084}" type="slidenum">
              <a:rPr lang="en-US"/>
              <a:pPr algn="ctr" defTabSz="823913">
                <a:spcBef>
                  <a:spcPct val="0"/>
                </a:spcBef>
                <a:defRPr/>
              </a:pPr>
              <a:t>‹#›</a:t>
            </a:fld>
            <a:endParaRPr lang="en-US"/>
          </a:p>
        </p:txBody>
      </p:sp>
      <p:sp>
        <p:nvSpPr>
          <p:cNvPr id="12493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1238" y="76200"/>
            <a:ext cx="6021387" cy="4513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824038" y="4897438"/>
            <a:ext cx="4376737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00" tIns="44450" rIns="88900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166688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612775" indent="-168275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057275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501775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947863" indent="-166688" algn="l" defTabSz="86677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7F6AD1-86B9-4789-AB9A-5A1F80AC57EB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644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7F6AD1-86B9-4789-AB9A-5A1F80AC57EB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2924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7F6AD1-86B9-4789-AB9A-5A1F80AC57EB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2268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7F6AD1-86B9-4789-AB9A-5A1F80AC57EB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02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7F6AD1-86B9-4789-AB9A-5A1F80AC57EB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397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91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8667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09DCD3-D2A4-406D-9CFB-341E61163CC9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12825" y="76200"/>
            <a:ext cx="6018213" cy="4513263"/>
          </a:xfrm>
          <a:ln cap="flat"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467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26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79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8B442-C56B-4A79-BE0F-CB938AFCD17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61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7F6AD1-86B9-4789-AB9A-5A1F80AC57EB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6035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7F6AD1-86B9-4789-AB9A-5A1F80AC57EB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873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2825" y="76200"/>
            <a:ext cx="6018213" cy="45132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667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57F6AD1-86B9-4789-AB9A-5A1F80AC57EB}" type="slidenum">
              <a:rPr kumimoji="0" lang="en-US" sz="10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8667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0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419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50" y="274638"/>
            <a:ext cx="2176463" cy="3633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63" y="274638"/>
            <a:ext cx="6376987" cy="3633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35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F3278-D5CF-44BC-B892-6A3F15AE452F}"/>
              </a:ext>
            </a:extLst>
          </p:cNvPr>
          <p:cNvSpPr/>
          <p:nvPr userDrawn="1"/>
        </p:nvSpPr>
        <p:spPr>
          <a:xfrm>
            <a:off x="6653061" y="7052846"/>
            <a:ext cx="224273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Wilf LaLonde @ 2020</a:t>
            </a:r>
            <a:endParaRPr kumimoji="0" lang="en-CA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89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00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40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3305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11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503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66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172C8-9D00-49D8-83F9-C88471A64B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2264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51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238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9296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3299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39858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556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933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347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26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1137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913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657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377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5834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0174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1114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13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999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4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41161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683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7465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132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0596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0903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665958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45387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05144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328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56855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30998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50230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3113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021033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18776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269875"/>
            <a:ext cx="2178050" cy="3638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269875"/>
            <a:ext cx="6384925" cy="3638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12705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42986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84685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488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295400"/>
            <a:ext cx="4010025" cy="2613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075968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39755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3663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61637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981366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78025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227140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50" y="274638"/>
            <a:ext cx="2176463" cy="3633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63" y="274638"/>
            <a:ext cx="6376987" cy="3633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86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817245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55663" y="6611938"/>
            <a:ext cx="212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391400" y="6599238"/>
            <a:ext cx="1624013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dirty="0" err="1">
                <a:latin typeface="Times New Roman" pitchFamily="18" charset="0"/>
              </a:rPr>
              <a:t>Wilf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LaLonde</a:t>
            </a:r>
            <a:r>
              <a:rPr lang="en-US" dirty="0">
                <a:latin typeface="Times New Roman" pitchFamily="18" charset="0"/>
              </a:rPr>
              <a:t>, @ 2017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36538" y="6618288"/>
            <a:ext cx="690895" cy="2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</a:rPr>
              <a:t>95:3002</a:t>
            </a:r>
          </a:p>
        </p:txBody>
      </p:sp>
      <p:sp>
        <p:nvSpPr>
          <p:cNvPr id="1030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207963" y="274638"/>
            <a:ext cx="8705850" cy="573087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114300" algn="l" rtl="0" eaLnBrk="0" fontAlgn="base" hangingPunct="0">
        <a:spcBef>
          <a:spcPct val="30000"/>
        </a:spcBef>
        <a:spcAft>
          <a:spcPct val="0"/>
        </a:spcAft>
        <a:defRPr sz="2800" b="1">
          <a:solidFill>
            <a:schemeClr val="tx1"/>
          </a:solidFill>
          <a:latin typeface="+mn-lt"/>
        </a:defRPr>
      </a:lvl2pPr>
      <a:lvl3pPr marL="974725" indent="-288925" algn="l" rtl="0" eaLnBrk="0" fontAlgn="base" hangingPunct="0"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3pPr>
      <a:lvl4pPr marL="1316038" indent="-2270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800" b="1">
          <a:solidFill>
            <a:schemeClr val="tx1"/>
          </a:solidFill>
          <a:latin typeface="+mn-lt"/>
        </a:defRPr>
      </a:lvl4pPr>
      <a:lvl5pPr marL="17240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5pPr>
      <a:lvl6pPr marL="21812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6pPr>
      <a:lvl7pPr marL="2638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7pPr>
      <a:lvl8pPr marL="30956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8pPr>
      <a:lvl9pPr marL="35528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FCBC670F-FED9-4C0A-A531-7AB4BEC0D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91400" y="6591300"/>
            <a:ext cx="17526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defRPr/>
            </a:pPr>
            <a:r>
              <a:rPr lang="en-US" dirty="0">
                <a:latin typeface="Times New Roman" pitchFamily="18" charset="0"/>
              </a:rPr>
              <a:t>Wilf LaLonde ©2019</a:t>
            </a:r>
          </a:p>
        </p:txBody>
      </p:sp>
    </p:spTree>
    <p:extLst>
      <p:ext uri="{BB962C8B-B14F-4D97-AF65-F5344CB8AC3E}">
        <p14:creationId xmlns:p14="http://schemas.microsoft.com/office/powerpoint/2010/main" val="4518794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  <p:sldLayoutId id="2147484090" r:id="rId12"/>
    <p:sldLayoutId id="2147484091" r:id="rId13"/>
    <p:sldLayoutId id="2147484092" r:id="rId14"/>
    <p:sldLayoutId id="2147484093" r:id="rId15"/>
    <p:sldLayoutId id="2147484094" r:id="rId16"/>
    <p:sldLayoutId id="21474840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402962C-393A-4EB9-AC91-56C24DEBD35D}" type="datetimeFigureOut">
              <a:rPr lang="en-CA" smtClean="0"/>
              <a:t>2021-02-12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84816FF-DAFB-4EDD-B758-D81BB9129083}" type="slidenum">
              <a:rPr lang="en-CA" smtClean="0"/>
              <a:t>‹#›</a:t>
            </a:fld>
            <a:endParaRPr lang="en-CA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38335B36-B238-4252-8890-8A9E6DF545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91400" y="6547760"/>
            <a:ext cx="1752600" cy="25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9056" tIns="34529" rIns="69056" bIns="34529">
            <a:spAutoFit/>
          </a:bodyPr>
          <a:lstStyle/>
          <a:p>
            <a:pPr algn="l">
              <a:defRPr/>
            </a:pPr>
            <a:r>
              <a:rPr lang="en-US" sz="1350" dirty="0">
                <a:solidFill>
                  <a:schemeClr val="bg1"/>
                </a:solidFill>
                <a:latin typeface="Times New Roman" pitchFamily="18" charset="0"/>
              </a:rPr>
              <a:t>Wilf LaLonde ©2020</a:t>
            </a:r>
          </a:p>
        </p:txBody>
      </p:sp>
    </p:spTree>
    <p:extLst>
      <p:ext uri="{BB962C8B-B14F-4D97-AF65-F5344CB8AC3E}">
        <p14:creationId xmlns:p14="http://schemas.microsoft.com/office/powerpoint/2010/main" val="17583881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4108" r:id="rId12"/>
    <p:sldLayoutId id="2147484109" r:id="rId13"/>
    <p:sldLayoutId id="2147484110" r:id="rId14"/>
    <p:sldLayoutId id="2147484111" r:id="rId15"/>
    <p:sldLayoutId id="2147484112" r:id="rId16"/>
    <p:sldLayoutId id="2147484113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15859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817245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27100" y="6575425"/>
            <a:ext cx="212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580188" y="6616700"/>
            <a:ext cx="2373312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Wilf LaLonde, @ 1998, 1999, 2000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8613" y="6618288"/>
            <a:ext cx="690895" cy="2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</a:rPr>
              <a:t>95:3002</a:t>
            </a:r>
          </a:p>
        </p:txBody>
      </p:sp>
      <p:sp>
        <p:nvSpPr>
          <p:cNvPr id="1030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269875"/>
            <a:ext cx="8715375" cy="7112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979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</p:sldLayoutIdLst>
  <p:txStyles>
    <p:titleStyle>
      <a:lvl1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4488" algn="l" rtl="0" eaLnBrk="0" fontAlgn="base" hangingPunct="0"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2pPr>
      <a:lvl3pPr marL="1255713" indent="-339725" algn="l" rtl="0" eaLnBrk="0" fontAlgn="base" hangingPunct="0"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3pPr>
      <a:lvl4pPr marL="1817688" indent="-4476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4pPr>
      <a:lvl5pPr marL="22304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5pPr>
      <a:lvl6pPr marL="26876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6pPr>
      <a:lvl7pPr marL="31448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7pPr>
      <a:lvl8pPr marL="36020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8pPr>
      <a:lvl9pPr marL="4059238" indent="-2952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0"/>
            <a:ext cx="817245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7" name="Picture 3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3588" y="6575425"/>
            <a:ext cx="2127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684963" y="6616700"/>
            <a:ext cx="2297112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Wilf LaLonde @1998, 1999, 2000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27000" y="6618288"/>
            <a:ext cx="690895" cy="2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</a:rPr>
              <a:t>95:3002</a:t>
            </a:r>
          </a:p>
        </p:txBody>
      </p:sp>
      <p:sp>
        <p:nvSpPr>
          <p:cNvPr id="1030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207963" y="274638"/>
            <a:ext cx="8705850" cy="573087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8107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114300" algn="l" rtl="0" eaLnBrk="0" fontAlgn="base" hangingPunct="0">
        <a:spcBef>
          <a:spcPct val="30000"/>
        </a:spcBef>
        <a:spcAft>
          <a:spcPct val="0"/>
        </a:spcAft>
        <a:defRPr sz="2800" b="1">
          <a:solidFill>
            <a:schemeClr val="tx1"/>
          </a:solidFill>
          <a:latin typeface="+mn-lt"/>
        </a:defRPr>
      </a:lvl2pPr>
      <a:lvl3pPr marL="974725" indent="-288925" algn="l" rtl="0" eaLnBrk="0" fontAlgn="base" hangingPunct="0"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3pPr>
      <a:lvl4pPr marL="1316038" indent="-227013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800" b="1">
          <a:solidFill>
            <a:schemeClr val="tx1"/>
          </a:solidFill>
          <a:latin typeface="+mn-lt"/>
        </a:defRPr>
      </a:lvl4pPr>
      <a:lvl5pPr marL="17240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5pPr>
      <a:lvl6pPr marL="21812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6pPr>
      <a:lvl7pPr marL="26384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7pPr>
      <a:lvl8pPr marL="30956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8pPr>
      <a:lvl9pPr marL="3552825" indent="-2936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8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 rot="1925364">
            <a:off x="1157613" y="3316380"/>
            <a:ext cx="7013799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96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t>Takeaway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3B8B-6293-4B11-B5B7-D26BEE929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Relation Instance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3F1B3-263D-4577-B9CA-B9553CA93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1997342" cy="425374"/>
          </a:xfrm>
        </p:spPr>
        <p:txBody>
          <a:bodyPr wrap="none"/>
          <a:lstStyle/>
          <a:p>
            <a:pPr marL="0" indent="0">
              <a:buNone/>
            </a:pPr>
            <a:r>
              <a:rPr lang="en-CA" sz="2400" dirty="0"/>
              <a:t>Simple ones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D761DA6-58DB-4D23-BFFD-3DDD07236646}"/>
              </a:ext>
            </a:extLst>
          </p:cNvPr>
          <p:cNvSpPr txBox="1">
            <a:spLocks/>
          </p:cNvSpPr>
          <p:nvPr/>
        </p:nvSpPr>
        <p:spPr bwMode="auto">
          <a:xfrm>
            <a:off x="685800" y="2500254"/>
            <a:ext cx="2766783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aRelation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allFrom</a:t>
            </a:r>
            <a:endParaRPr kumimoji="0" lang="en-CA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77C9C29-968B-446D-B7BF-99ABC5307D57}"/>
              </a:ext>
            </a:extLst>
          </p:cNvPr>
          <p:cNvSpPr txBox="1">
            <a:spLocks/>
          </p:cNvSpPr>
          <p:nvPr/>
        </p:nvSpPr>
        <p:spPr bwMode="auto">
          <a:xfrm>
            <a:off x="685800" y="3019307"/>
            <a:ext cx="4013919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aRelation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allRelationships</a:t>
            </a:r>
            <a:endParaRPr kumimoji="0" lang="en-CA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B3EE58D-1196-4226-99B5-E93EE8B8647C}"/>
              </a:ext>
            </a:extLst>
          </p:cNvPr>
          <p:cNvSpPr txBox="1">
            <a:spLocks/>
          </p:cNvSpPr>
          <p:nvPr/>
        </p:nvSpPr>
        <p:spPr bwMode="auto">
          <a:xfrm>
            <a:off x="685800" y="3538360"/>
            <a:ext cx="2372444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aRelation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allTo</a:t>
            </a:r>
            <a:endParaRPr kumimoji="0" lang="en-CA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C711325-7A1E-46F5-9600-3CEEB6BA020A}"/>
              </a:ext>
            </a:extLst>
          </p:cNvPr>
          <p:cNvGrpSpPr/>
          <p:nvPr/>
        </p:nvGrpSpPr>
        <p:grpSpPr>
          <a:xfrm>
            <a:off x="4866558" y="2426460"/>
            <a:ext cx="3723405" cy="1537274"/>
            <a:chOff x="5018958" y="2882326"/>
            <a:chExt cx="3723405" cy="1537274"/>
          </a:xfrm>
        </p:grpSpPr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2F590944-6268-46B7-9F33-A5DA27B5D8B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410241" y="3415811"/>
              <a:ext cx="3332122" cy="59157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Instance methods returning an ordered collection</a:t>
              </a:r>
            </a:p>
          </p:txBody>
        </p:sp>
        <p:sp>
          <p:nvSpPr>
            <p:cNvPr id="14" name="Right Brace 13">
              <a:extLst>
                <a:ext uri="{FF2B5EF4-FFF2-40B4-BE49-F238E27FC236}">
                  <a16:creationId xmlns:a16="http://schemas.microsoft.com/office/drawing/2014/main" id="{04B55EDF-0EA9-4C2C-8C54-E326C33DCFBF}"/>
                </a:ext>
              </a:extLst>
            </p:cNvPr>
            <p:cNvSpPr/>
            <p:nvPr/>
          </p:nvSpPr>
          <p:spPr bwMode="auto">
            <a:xfrm>
              <a:off x="5018958" y="2882326"/>
              <a:ext cx="315042" cy="1537274"/>
            </a:xfrm>
            <a:prstGeom prst="righ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CE73C18-D23C-4648-B523-79FD4B4D4A24}"/>
              </a:ext>
            </a:extLst>
          </p:cNvPr>
          <p:cNvSpPr txBox="1">
            <a:spLocks/>
          </p:cNvSpPr>
          <p:nvPr/>
        </p:nvSpPr>
        <p:spPr bwMode="auto">
          <a:xfrm>
            <a:off x="661391" y="5005429"/>
            <a:ext cx="3996287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aRelation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do: [:a :b :c | …]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81ED60-28EE-4F8A-8427-ED97620A01DF}"/>
              </a:ext>
            </a:extLst>
          </p:cNvPr>
          <p:cNvSpPr txBox="1">
            <a:spLocks/>
          </p:cNvSpPr>
          <p:nvPr/>
        </p:nvSpPr>
        <p:spPr bwMode="auto">
          <a:xfrm>
            <a:off x="138180" y="4394360"/>
            <a:ext cx="4523674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Looping ones that use blocks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9FCEE499-326A-4942-9C4D-9BEB496A17E5}"/>
              </a:ext>
            </a:extLst>
          </p:cNvPr>
          <p:cNvSpPr txBox="1">
            <a:spLocks/>
          </p:cNvSpPr>
          <p:nvPr/>
        </p:nvSpPr>
        <p:spPr bwMode="auto">
          <a:xfrm>
            <a:off x="636032" y="5937067"/>
            <a:ext cx="8438207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aRelation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from: 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froms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do: [:relationship :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subrelation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| …]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B5DB902-FDDF-421F-9BB6-5FAD41A7F395}"/>
              </a:ext>
            </a:extLst>
          </p:cNvPr>
          <p:cNvSpPr txBox="1">
            <a:spLocks/>
          </p:cNvSpPr>
          <p:nvPr/>
        </p:nvSpPr>
        <p:spPr bwMode="auto">
          <a:xfrm>
            <a:off x="685800" y="1447801"/>
            <a:ext cx="4012317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0" lvl="1">
              <a:spcBef>
                <a:spcPct val="30000"/>
              </a:spcBef>
              <a:buClr>
                <a:schemeClr val="tx1"/>
              </a:buClr>
              <a:buSzPct val="100000"/>
              <a:defRPr/>
            </a:pPr>
            <a:r>
              <a:rPr lang="en-CA" sz="2400" b="1" kern="0" dirty="0" err="1">
                <a:latin typeface="+mn-lt"/>
              </a:rPr>
              <a:t>addFrom</a:t>
            </a:r>
            <a:r>
              <a:rPr lang="en-CA" sz="2400" b="1" kern="0" dirty="0">
                <a:latin typeface="+mn-lt"/>
              </a:rPr>
              <a:t>: a </a:t>
            </a:r>
            <a:r>
              <a:rPr lang="en-CA" sz="2400" b="1" kern="0" dirty="0"/>
              <a:t>via: label </a:t>
            </a:r>
            <a:r>
              <a:rPr lang="en-CA" sz="2400" b="1" kern="0" dirty="0">
                <a:latin typeface="+mn-lt"/>
              </a:rPr>
              <a:t>to: b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65CE3B2D-92FA-400E-B037-18FFBE419A6F}"/>
              </a:ext>
            </a:extLst>
          </p:cNvPr>
          <p:cNvSpPr txBox="1">
            <a:spLocks/>
          </p:cNvSpPr>
          <p:nvPr/>
        </p:nvSpPr>
        <p:spPr bwMode="auto">
          <a:xfrm>
            <a:off x="685800" y="1950620"/>
            <a:ext cx="2765181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0" lvl="1">
              <a:spcBef>
                <a:spcPct val="30000"/>
              </a:spcBef>
              <a:buClr>
                <a:schemeClr val="tx1"/>
              </a:buClr>
              <a:buSzPct val="100000"/>
              <a:defRPr/>
            </a:pPr>
            <a:r>
              <a:rPr lang="en-CA" sz="2400" b="1" kern="0" dirty="0" err="1">
                <a:latin typeface="+mn-lt"/>
              </a:rPr>
              <a:t>addTriple</a:t>
            </a:r>
            <a:r>
              <a:rPr lang="en-CA" sz="2400" b="1" kern="0" dirty="0">
                <a:latin typeface="+mn-lt"/>
              </a:rPr>
              <a:t>: </a:t>
            </a:r>
            <a:r>
              <a:rPr lang="en-CA" sz="2400" b="1" kern="0" dirty="0" err="1">
                <a:latin typeface="+mn-lt"/>
              </a:rPr>
              <a:t>aTriple</a:t>
            </a:r>
            <a:endParaRPr lang="en-CA" sz="2400" b="1" kern="0" dirty="0">
              <a:latin typeface="+mn-lt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AFC4585-AA71-45FF-AD63-2CD1FF50E7C8}"/>
              </a:ext>
            </a:extLst>
          </p:cNvPr>
          <p:cNvGrpSpPr/>
          <p:nvPr/>
        </p:nvGrpSpPr>
        <p:grpSpPr>
          <a:xfrm>
            <a:off x="4857972" y="1447800"/>
            <a:ext cx="4247391" cy="918281"/>
            <a:chOff x="4857972" y="2437066"/>
            <a:chExt cx="4247391" cy="918281"/>
          </a:xfrm>
        </p:grpSpPr>
        <p:sp>
          <p:nvSpPr>
            <p:cNvPr id="19" name="Content Placeholder 2">
              <a:extLst>
                <a:ext uri="{FF2B5EF4-FFF2-40B4-BE49-F238E27FC236}">
                  <a16:creationId xmlns:a16="http://schemas.microsoft.com/office/drawing/2014/main" id="{AA29252A-C740-4B1B-9201-0D435511A1B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257800" y="2699078"/>
              <a:ext cx="1763303" cy="3422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adding a triple</a:t>
              </a:r>
            </a:p>
          </p:txBody>
        </p:sp>
        <p:sp>
          <p:nvSpPr>
            <p:cNvPr id="29" name="Right Brace 28">
              <a:extLst>
                <a:ext uri="{FF2B5EF4-FFF2-40B4-BE49-F238E27FC236}">
                  <a16:creationId xmlns:a16="http://schemas.microsoft.com/office/drawing/2014/main" id="{1826D0A1-F9CF-448F-A499-49E10C2212EF}"/>
                </a:ext>
              </a:extLst>
            </p:cNvPr>
            <p:cNvSpPr/>
            <p:nvPr/>
          </p:nvSpPr>
          <p:spPr bwMode="auto">
            <a:xfrm>
              <a:off x="4857972" y="2437066"/>
              <a:ext cx="323628" cy="918281"/>
            </a:xfrm>
            <a:prstGeom prst="righ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0" name="Content Placeholder 2">
              <a:extLst>
                <a:ext uri="{FF2B5EF4-FFF2-40B4-BE49-F238E27FC236}">
                  <a16:creationId xmlns:a16="http://schemas.microsoft.com/office/drawing/2014/main" id="{0B69412C-F9A6-4529-AA4F-97B48E96BD7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47107" y="2464412"/>
              <a:ext cx="1673536" cy="34227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from 3 pieces</a:t>
              </a:r>
            </a:p>
          </p:txBody>
        </p:sp>
        <p:sp>
          <p:nvSpPr>
            <p:cNvPr id="31" name="Content Placeholder 2">
              <a:extLst>
                <a:ext uri="{FF2B5EF4-FFF2-40B4-BE49-F238E27FC236}">
                  <a16:creationId xmlns:a16="http://schemas.microsoft.com/office/drawing/2014/main" id="{245EDF6F-CA02-4A1F-985C-C5D7FED6616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47107" y="2925668"/>
              <a:ext cx="2058256" cy="34227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from 3 item array</a:t>
              </a:r>
            </a:p>
          </p:txBody>
        </p:sp>
      </p:grp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0E8CFA7B-8A4A-49B3-9DBC-933A7DD6F710}"/>
              </a:ext>
            </a:extLst>
          </p:cNvPr>
          <p:cNvSpPr txBox="1">
            <a:spLocks/>
          </p:cNvSpPr>
          <p:nvPr/>
        </p:nvSpPr>
        <p:spPr bwMode="auto">
          <a:xfrm>
            <a:off x="659643" y="5480198"/>
            <a:ext cx="4013919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aRelation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do: [: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aTriple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| …]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65F365D-E898-4149-B30A-4052F1725047}"/>
              </a:ext>
            </a:extLst>
          </p:cNvPr>
          <p:cNvGrpSpPr/>
          <p:nvPr/>
        </p:nvGrpSpPr>
        <p:grpSpPr>
          <a:xfrm>
            <a:off x="4640265" y="4956493"/>
            <a:ext cx="2844227" cy="918281"/>
            <a:chOff x="4857972" y="2437066"/>
            <a:chExt cx="2844227" cy="918281"/>
          </a:xfrm>
        </p:grpSpPr>
        <p:sp>
          <p:nvSpPr>
            <p:cNvPr id="36" name="Right Brace 35">
              <a:extLst>
                <a:ext uri="{FF2B5EF4-FFF2-40B4-BE49-F238E27FC236}">
                  <a16:creationId xmlns:a16="http://schemas.microsoft.com/office/drawing/2014/main" id="{F1279280-3EB5-493A-8729-21BDBCFE8E05}"/>
                </a:ext>
              </a:extLst>
            </p:cNvPr>
            <p:cNvSpPr/>
            <p:nvPr/>
          </p:nvSpPr>
          <p:spPr bwMode="auto">
            <a:xfrm>
              <a:off x="4857972" y="2437066"/>
              <a:ext cx="323628" cy="918281"/>
            </a:xfrm>
            <a:prstGeom prst="rightBrace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37" name="Content Placeholder 2">
              <a:extLst>
                <a:ext uri="{FF2B5EF4-FFF2-40B4-BE49-F238E27FC236}">
                  <a16:creationId xmlns:a16="http://schemas.microsoft.com/office/drawing/2014/main" id="{71A1EF13-146A-48B0-A4EC-9A1FD28CAD8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220750" y="2464412"/>
              <a:ext cx="2096728" cy="34227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 pieces at a time</a:t>
              </a:r>
            </a:p>
          </p:txBody>
        </p:sp>
        <p:sp>
          <p:nvSpPr>
            <p:cNvPr id="38" name="Content Placeholder 2">
              <a:extLst>
                <a:ext uri="{FF2B5EF4-FFF2-40B4-BE49-F238E27FC236}">
                  <a16:creationId xmlns:a16="http://schemas.microsoft.com/office/drawing/2014/main" id="{5C44383A-7DE1-4C10-9EB5-F3727447B0D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220750" y="2925668"/>
              <a:ext cx="2481449" cy="34227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3 item array at a time</a:t>
              </a:r>
            </a:p>
          </p:txBody>
        </p:sp>
      </p:grp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BAF65AA1-6EB2-410B-91F4-97201BF75210}"/>
              </a:ext>
            </a:extLst>
          </p:cNvPr>
          <p:cNvSpPr txBox="1">
            <a:spLocks/>
          </p:cNvSpPr>
          <p:nvPr/>
        </p:nvSpPr>
        <p:spPr bwMode="auto">
          <a:xfrm>
            <a:off x="7523642" y="5158221"/>
            <a:ext cx="1179810" cy="28687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alternatives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870C6F61-192F-4BC3-ADB6-D21D6969616B}"/>
              </a:ext>
            </a:extLst>
          </p:cNvPr>
          <p:cNvSpPr txBox="1">
            <a:spLocks/>
          </p:cNvSpPr>
          <p:nvPr/>
        </p:nvSpPr>
        <p:spPr bwMode="auto">
          <a:xfrm>
            <a:off x="5994580" y="2375994"/>
            <a:ext cx="2571217" cy="3422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 not add duplicates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F53A088B-27C5-4313-A1E6-94D54241076E}"/>
              </a:ext>
            </a:extLst>
          </p:cNvPr>
          <p:cNvSpPr txBox="1">
            <a:spLocks/>
          </p:cNvSpPr>
          <p:nvPr/>
        </p:nvSpPr>
        <p:spPr bwMode="auto">
          <a:xfrm>
            <a:off x="6018746" y="3779478"/>
            <a:ext cx="2827697" cy="3422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 not return duplicates</a:t>
            </a:r>
          </a:p>
        </p:txBody>
      </p:sp>
    </p:spTree>
    <p:extLst>
      <p:ext uri="{BB962C8B-B14F-4D97-AF65-F5344CB8AC3E}">
        <p14:creationId xmlns:p14="http://schemas.microsoft.com/office/powerpoint/2010/main" val="31878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  <p:bldP spid="11" grpId="0" animBg="1"/>
      <p:bldP spid="15" grpId="0" animBg="1"/>
      <p:bldP spid="7" grpId="0"/>
      <p:bldP spid="17" grpId="0" animBg="1"/>
      <p:bldP spid="18" grpId="0" animBg="1"/>
      <p:bldP spid="25" grpId="0" animBg="1"/>
      <p:bldP spid="32" grpId="0" animBg="1"/>
      <p:bldP spid="39" grpId="0" animBg="1"/>
      <p:bldP spid="33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858EF9F1-4BBD-45E2-98E2-E8226DDDB391}"/>
              </a:ext>
            </a:extLst>
          </p:cNvPr>
          <p:cNvGrpSpPr/>
          <p:nvPr/>
        </p:nvGrpSpPr>
        <p:grpSpPr>
          <a:xfrm>
            <a:off x="4978509" y="1621735"/>
            <a:ext cx="3247436" cy="425374"/>
            <a:chOff x="4439238" y="1811575"/>
            <a:chExt cx="3247436" cy="425374"/>
          </a:xfrm>
        </p:grpSpPr>
        <p:sp>
          <p:nvSpPr>
            <p:cNvPr id="64" name="Arrow: Down 63">
              <a:extLst>
                <a:ext uri="{FF2B5EF4-FFF2-40B4-BE49-F238E27FC236}">
                  <a16:creationId xmlns:a16="http://schemas.microsoft.com/office/drawing/2014/main" id="{60BBC4A3-CC8F-4500-B937-289A8AE79DEF}"/>
                </a:ext>
              </a:extLst>
            </p:cNvPr>
            <p:cNvSpPr/>
            <p:nvPr/>
          </p:nvSpPr>
          <p:spPr bwMode="auto">
            <a:xfrm flipV="1">
              <a:off x="4439238" y="1811575"/>
              <a:ext cx="352150" cy="425374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CA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  <p:sp>
          <p:nvSpPr>
            <p:cNvPr id="65" name="Arrow: Down 64">
              <a:extLst>
                <a:ext uri="{FF2B5EF4-FFF2-40B4-BE49-F238E27FC236}">
                  <a16:creationId xmlns:a16="http://schemas.microsoft.com/office/drawing/2014/main" id="{1F5A2114-5D58-41A3-BD86-36BA2138CD49}"/>
                </a:ext>
              </a:extLst>
            </p:cNvPr>
            <p:cNvSpPr/>
            <p:nvPr/>
          </p:nvSpPr>
          <p:spPr bwMode="auto">
            <a:xfrm flipV="1">
              <a:off x="5374274" y="1811575"/>
              <a:ext cx="352150" cy="425374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CA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  <p:sp>
          <p:nvSpPr>
            <p:cNvPr id="66" name="Arrow: Down 65">
              <a:extLst>
                <a:ext uri="{FF2B5EF4-FFF2-40B4-BE49-F238E27FC236}">
                  <a16:creationId xmlns:a16="http://schemas.microsoft.com/office/drawing/2014/main" id="{C8764009-C2F7-4DF3-BDB1-4DFC4777097E}"/>
                </a:ext>
              </a:extLst>
            </p:cNvPr>
            <p:cNvSpPr/>
            <p:nvPr/>
          </p:nvSpPr>
          <p:spPr bwMode="auto">
            <a:xfrm flipV="1">
              <a:off x="6416059" y="1811575"/>
              <a:ext cx="352150" cy="425374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CA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  <p:sp>
          <p:nvSpPr>
            <p:cNvPr id="67" name="Arrow: Down 66">
              <a:extLst>
                <a:ext uri="{FF2B5EF4-FFF2-40B4-BE49-F238E27FC236}">
                  <a16:creationId xmlns:a16="http://schemas.microsoft.com/office/drawing/2014/main" id="{D5ADD0CA-1764-4D18-84BD-E6C77239AF63}"/>
                </a:ext>
              </a:extLst>
            </p:cNvPr>
            <p:cNvSpPr/>
            <p:nvPr/>
          </p:nvSpPr>
          <p:spPr bwMode="auto">
            <a:xfrm flipV="1">
              <a:off x="7334524" y="1811575"/>
              <a:ext cx="352150" cy="425374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CA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AED7139-DF6B-4CDA-9A58-401A566F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89968C6-9514-43BF-A031-65995030164C}"/>
              </a:ext>
            </a:extLst>
          </p:cNvPr>
          <p:cNvSpPr txBox="1">
            <a:spLocks/>
          </p:cNvSpPr>
          <p:nvPr/>
        </p:nvSpPr>
        <p:spPr bwMode="auto">
          <a:xfrm>
            <a:off x="457200" y="1178565"/>
            <a:ext cx="3954609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The compare relation C =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20BC38F-EAF4-428D-992B-367D309545B0}"/>
              </a:ext>
            </a:extLst>
          </p:cNvPr>
          <p:cNvSpPr txBox="1">
            <a:spLocks/>
          </p:cNvSpPr>
          <p:nvPr/>
        </p:nvSpPr>
        <p:spPr bwMode="auto">
          <a:xfrm>
            <a:off x="4222532" y="1143000"/>
            <a:ext cx="4356962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{(2 &lt; 3) (1 = 1) (3 &gt; 1) (2 &lt; 4)}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F02F7606-B693-4DCB-9C99-AF3E4F5713E5}"/>
              </a:ext>
            </a:extLst>
          </p:cNvPr>
          <p:cNvSpPr txBox="1">
            <a:spLocks/>
          </p:cNvSpPr>
          <p:nvPr/>
        </p:nvSpPr>
        <p:spPr bwMode="auto">
          <a:xfrm>
            <a:off x="457200" y="2992618"/>
            <a:ext cx="1869101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C </a:t>
            </a:r>
            <a:r>
              <a:rPr lang="en-CA" sz="2400" kern="0" dirty="0" err="1">
                <a:solidFill>
                  <a:schemeClr val="bg2"/>
                </a:solidFill>
              </a:rPr>
              <a:t>allFrom</a:t>
            </a:r>
            <a:r>
              <a:rPr lang="en-CA" sz="2400" kern="0" dirty="0"/>
              <a:t> =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2BE05F2A-2908-489E-AD64-9AB0457F130A}"/>
              </a:ext>
            </a:extLst>
          </p:cNvPr>
          <p:cNvSpPr txBox="1">
            <a:spLocks/>
          </p:cNvSpPr>
          <p:nvPr/>
        </p:nvSpPr>
        <p:spPr bwMode="auto">
          <a:xfrm>
            <a:off x="457200" y="3443401"/>
            <a:ext cx="3116238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C </a:t>
            </a:r>
            <a:r>
              <a:rPr lang="en-CA" sz="2400" kern="0" dirty="0" err="1">
                <a:solidFill>
                  <a:schemeClr val="bg2"/>
                </a:solidFill>
              </a:rPr>
              <a:t>allRelationships</a:t>
            </a:r>
            <a:r>
              <a:rPr lang="en-CA" sz="2400" kern="0" dirty="0"/>
              <a:t> =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93A3C19F-B53E-4247-B0F9-B4CECA4BCEBE}"/>
              </a:ext>
            </a:extLst>
          </p:cNvPr>
          <p:cNvSpPr txBox="1">
            <a:spLocks/>
          </p:cNvSpPr>
          <p:nvPr/>
        </p:nvSpPr>
        <p:spPr bwMode="auto">
          <a:xfrm>
            <a:off x="457200" y="3918026"/>
            <a:ext cx="1474763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C </a:t>
            </a:r>
            <a:r>
              <a:rPr lang="en-CA" sz="2400" kern="0" dirty="0" err="1">
                <a:solidFill>
                  <a:schemeClr val="bg2"/>
                </a:solidFill>
              </a:rPr>
              <a:t>allTo</a:t>
            </a:r>
            <a:r>
              <a:rPr lang="en-CA" sz="2400" kern="0" dirty="0"/>
              <a:t> =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A3A7FA73-8306-4C53-9409-DFF74FA086A1}"/>
              </a:ext>
            </a:extLst>
          </p:cNvPr>
          <p:cNvSpPr txBox="1">
            <a:spLocks/>
          </p:cNvSpPr>
          <p:nvPr/>
        </p:nvSpPr>
        <p:spPr bwMode="auto">
          <a:xfrm>
            <a:off x="2291035" y="2972353"/>
            <a:ext cx="1110882" cy="42537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{1 2 3}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5DCDADFC-4406-4AF2-BA9C-D6FF23AF5E59}"/>
              </a:ext>
            </a:extLst>
          </p:cNvPr>
          <p:cNvSpPr txBox="1">
            <a:spLocks/>
          </p:cNvSpPr>
          <p:nvPr/>
        </p:nvSpPr>
        <p:spPr bwMode="auto">
          <a:xfrm>
            <a:off x="3585672" y="3424731"/>
            <a:ext cx="1134926" cy="42537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{&lt; = &gt;}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97E610B-E42F-4CE1-B677-FCBDDD7FB30F}"/>
              </a:ext>
            </a:extLst>
          </p:cNvPr>
          <p:cNvSpPr txBox="1">
            <a:spLocks/>
          </p:cNvSpPr>
          <p:nvPr/>
        </p:nvSpPr>
        <p:spPr bwMode="auto">
          <a:xfrm>
            <a:off x="1879063" y="3916714"/>
            <a:ext cx="1110882" cy="42537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{1 3 4}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7C84DAA-B384-4D7B-9505-E66A8F7405BA}"/>
              </a:ext>
            </a:extLst>
          </p:cNvPr>
          <p:cNvGrpSpPr/>
          <p:nvPr/>
        </p:nvGrpSpPr>
        <p:grpSpPr>
          <a:xfrm>
            <a:off x="4439238" y="1618540"/>
            <a:ext cx="3265021" cy="425374"/>
            <a:chOff x="4439238" y="1811575"/>
            <a:chExt cx="3265021" cy="425374"/>
          </a:xfrm>
        </p:grpSpPr>
        <p:sp>
          <p:nvSpPr>
            <p:cNvPr id="53" name="Arrow: Down 52">
              <a:extLst>
                <a:ext uri="{FF2B5EF4-FFF2-40B4-BE49-F238E27FC236}">
                  <a16:creationId xmlns:a16="http://schemas.microsoft.com/office/drawing/2014/main" id="{C498209E-08A6-43D4-A3A2-1AACE8F0F735}"/>
                </a:ext>
              </a:extLst>
            </p:cNvPr>
            <p:cNvSpPr/>
            <p:nvPr/>
          </p:nvSpPr>
          <p:spPr bwMode="auto">
            <a:xfrm flipV="1">
              <a:off x="4439238" y="1811575"/>
              <a:ext cx="352150" cy="425374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CA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  <p:sp>
          <p:nvSpPr>
            <p:cNvPr id="54" name="Arrow: Down 53">
              <a:extLst>
                <a:ext uri="{FF2B5EF4-FFF2-40B4-BE49-F238E27FC236}">
                  <a16:creationId xmlns:a16="http://schemas.microsoft.com/office/drawing/2014/main" id="{0A6304CB-FA29-4F19-A7A1-CA7BD34DE703}"/>
                </a:ext>
              </a:extLst>
            </p:cNvPr>
            <p:cNvSpPr/>
            <p:nvPr/>
          </p:nvSpPr>
          <p:spPr bwMode="auto">
            <a:xfrm flipV="1">
              <a:off x="5374274" y="1811575"/>
              <a:ext cx="352150" cy="425374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CA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  <p:sp>
          <p:nvSpPr>
            <p:cNvPr id="55" name="Arrow: Down 54">
              <a:extLst>
                <a:ext uri="{FF2B5EF4-FFF2-40B4-BE49-F238E27FC236}">
                  <a16:creationId xmlns:a16="http://schemas.microsoft.com/office/drawing/2014/main" id="{FB6312AF-BDBF-4EA0-BB0E-D0FAFCA0FF69}"/>
                </a:ext>
              </a:extLst>
            </p:cNvPr>
            <p:cNvSpPr/>
            <p:nvPr/>
          </p:nvSpPr>
          <p:spPr bwMode="auto">
            <a:xfrm flipV="1">
              <a:off x="6416059" y="1811575"/>
              <a:ext cx="352150" cy="425374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CA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  <p:sp>
          <p:nvSpPr>
            <p:cNvPr id="56" name="Arrow: Down 55">
              <a:extLst>
                <a:ext uri="{FF2B5EF4-FFF2-40B4-BE49-F238E27FC236}">
                  <a16:creationId xmlns:a16="http://schemas.microsoft.com/office/drawing/2014/main" id="{11E1D4A6-7A92-4B54-85CF-51ED5C7BE253}"/>
                </a:ext>
              </a:extLst>
            </p:cNvPr>
            <p:cNvSpPr/>
            <p:nvPr/>
          </p:nvSpPr>
          <p:spPr bwMode="auto">
            <a:xfrm flipV="1">
              <a:off x="7352109" y="1811575"/>
              <a:ext cx="352150" cy="425374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CA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5576FC5-E9CF-4459-81A2-B1B3C0D59C29}"/>
              </a:ext>
            </a:extLst>
          </p:cNvPr>
          <p:cNvGrpSpPr/>
          <p:nvPr/>
        </p:nvGrpSpPr>
        <p:grpSpPr>
          <a:xfrm>
            <a:off x="4726022" y="1608114"/>
            <a:ext cx="3229851" cy="425374"/>
            <a:chOff x="4439238" y="1811575"/>
            <a:chExt cx="3229851" cy="425374"/>
          </a:xfrm>
        </p:grpSpPr>
        <p:sp>
          <p:nvSpPr>
            <p:cNvPr id="59" name="Arrow: Down 58">
              <a:extLst>
                <a:ext uri="{FF2B5EF4-FFF2-40B4-BE49-F238E27FC236}">
                  <a16:creationId xmlns:a16="http://schemas.microsoft.com/office/drawing/2014/main" id="{168BEFCB-0CE7-44D7-B195-1FB5ADFDA05A}"/>
                </a:ext>
              </a:extLst>
            </p:cNvPr>
            <p:cNvSpPr/>
            <p:nvPr/>
          </p:nvSpPr>
          <p:spPr bwMode="auto">
            <a:xfrm flipV="1">
              <a:off x="4439238" y="1811575"/>
              <a:ext cx="352150" cy="425374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CA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  <p:sp>
          <p:nvSpPr>
            <p:cNvPr id="60" name="Arrow: Down 59">
              <a:extLst>
                <a:ext uri="{FF2B5EF4-FFF2-40B4-BE49-F238E27FC236}">
                  <a16:creationId xmlns:a16="http://schemas.microsoft.com/office/drawing/2014/main" id="{2A88FB81-A41B-413D-B618-E92C858338BF}"/>
                </a:ext>
              </a:extLst>
            </p:cNvPr>
            <p:cNvSpPr/>
            <p:nvPr/>
          </p:nvSpPr>
          <p:spPr bwMode="auto">
            <a:xfrm flipV="1">
              <a:off x="5374274" y="1811575"/>
              <a:ext cx="352150" cy="425374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CA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  <p:sp>
          <p:nvSpPr>
            <p:cNvPr id="61" name="Arrow: Down 60">
              <a:extLst>
                <a:ext uri="{FF2B5EF4-FFF2-40B4-BE49-F238E27FC236}">
                  <a16:creationId xmlns:a16="http://schemas.microsoft.com/office/drawing/2014/main" id="{7A81E685-8B6E-4CAC-A8D9-6ED2BB1578F3}"/>
                </a:ext>
              </a:extLst>
            </p:cNvPr>
            <p:cNvSpPr/>
            <p:nvPr/>
          </p:nvSpPr>
          <p:spPr bwMode="auto">
            <a:xfrm flipV="1">
              <a:off x="6380889" y="1811575"/>
              <a:ext cx="352150" cy="425374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CA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  <p:sp>
          <p:nvSpPr>
            <p:cNvPr id="62" name="Arrow: Down 61">
              <a:extLst>
                <a:ext uri="{FF2B5EF4-FFF2-40B4-BE49-F238E27FC236}">
                  <a16:creationId xmlns:a16="http://schemas.microsoft.com/office/drawing/2014/main" id="{576CC814-1C0E-491F-856A-2FA5E4088651}"/>
                </a:ext>
              </a:extLst>
            </p:cNvPr>
            <p:cNvSpPr/>
            <p:nvPr/>
          </p:nvSpPr>
          <p:spPr bwMode="auto">
            <a:xfrm flipV="1">
              <a:off x="7316939" y="1811575"/>
              <a:ext cx="352150" cy="425374"/>
            </a:xfrm>
            <a:prstGeom prst="downArrow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CA">
                <a:ln>
                  <a:solidFill>
                    <a:schemeClr val="tx1"/>
                  </a:solidFill>
                  <a:prstDash val="solid"/>
                </a:ln>
              </a:endParaRPr>
            </a:p>
          </p:txBody>
        </p:sp>
      </p:grpSp>
      <p:sp>
        <p:nvSpPr>
          <p:cNvPr id="77" name="Content Placeholder 2">
            <a:extLst>
              <a:ext uri="{FF2B5EF4-FFF2-40B4-BE49-F238E27FC236}">
                <a16:creationId xmlns:a16="http://schemas.microsoft.com/office/drawing/2014/main" id="{1F4B9FB3-9E4C-433A-AA6F-97668DABBDC2}"/>
              </a:ext>
            </a:extLst>
          </p:cNvPr>
          <p:cNvSpPr txBox="1">
            <a:spLocks/>
          </p:cNvSpPr>
          <p:nvPr/>
        </p:nvSpPr>
        <p:spPr bwMode="auto">
          <a:xfrm>
            <a:off x="3636645" y="3055705"/>
            <a:ext cx="2075889" cy="286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CA" sz="1400" kern="0" dirty="0"/>
              <a:t>Order is not important</a:t>
            </a: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CB019F5D-2BA4-4B45-816F-DCC3ABE3EC02}"/>
              </a:ext>
            </a:extLst>
          </p:cNvPr>
          <p:cNvSpPr txBox="1">
            <a:spLocks/>
          </p:cNvSpPr>
          <p:nvPr/>
        </p:nvSpPr>
        <p:spPr bwMode="auto">
          <a:xfrm>
            <a:off x="4921435" y="3493875"/>
            <a:ext cx="2075889" cy="286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CA" sz="1400" kern="0" dirty="0"/>
              <a:t>Order is not important</a:t>
            </a:r>
          </a:p>
        </p:txBody>
      </p:sp>
      <p:sp>
        <p:nvSpPr>
          <p:cNvPr id="79" name="Content Placeholder 2">
            <a:extLst>
              <a:ext uri="{FF2B5EF4-FFF2-40B4-BE49-F238E27FC236}">
                <a16:creationId xmlns:a16="http://schemas.microsoft.com/office/drawing/2014/main" id="{AFDBB2FB-6F9D-452D-8AEB-191B61A23DB6}"/>
              </a:ext>
            </a:extLst>
          </p:cNvPr>
          <p:cNvSpPr txBox="1">
            <a:spLocks/>
          </p:cNvSpPr>
          <p:nvPr/>
        </p:nvSpPr>
        <p:spPr bwMode="auto">
          <a:xfrm>
            <a:off x="3233403" y="4000266"/>
            <a:ext cx="2075889" cy="286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CA" sz="1400" kern="0" dirty="0"/>
              <a:t>Order is not important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A8DA18B-88CC-466A-9B85-2A858AB15735}"/>
              </a:ext>
            </a:extLst>
          </p:cNvPr>
          <p:cNvSpPr txBox="1">
            <a:spLocks/>
          </p:cNvSpPr>
          <p:nvPr/>
        </p:nvSpPr>
        <p:spPr bwMode="auto">
          <a:xfrm>
            <a:off x="3636645" y="3053549"/>
            <a:ext cx="1357744" cy="286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CA" sz="1400" kern="0" dirty="0"/>
              <a:t>No duplicates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74A343EB-9658-4B95-B5C4-CF59D7BA3910}"/>
              </a:ext>
            </a:extLst>
          </p:cNvPr>
          <p:cNvSpPr txBox="1">
            <a:spLocks/>
          </p:cNvSpPr>
          <p:nvPr/>
        </p:nvSpPr>
        <p:spPr bwMode="auto">
          <a:xfrm>
            <a:off x="4922529" y="3489535"/>
            <a:ext cx="1357744" cy="286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CA" sz="1400" kern="0" dirty="0"/>
              <a:t>No duplicates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3BFC6B52-E4D6-483C-AF23-417F70F95163}"/>
              </a:ext>
            </a:extLst>
          </p:cNvPr>
          <p:cNvSpPr txBox="1">
            <a:spLocks/>
          </p:cNvSpPr>
          <p:nvPr/>
        </p:nvSpPr>
        <p:spPr bwMode="auto">
          <a:xfrm>
            <a:off x="3233403" y="4018936"/>
            <a:ext cx="1357744" cy="286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CA" sz="1400" kern="0" dirty="0"/>
              <a:t>No duplicates</a:t>
            </a:r>
          </a:p>
        </p:txBody>
      </p:sp>
    </p:spTree>
    <p:extLst>
      <p:ext uri="{BB962C8B-B14F-4D97-AF65-F5344CB8AC3E}">
        <p14:creationId xmlns:p14="http://schemas.microsoft.com/office/powerpoint/2010/main" val="303476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8" grpId="0" animBg="1"/>
      <p:bldP spid="39" grpId="0" animBg="1"/>
      <p:bldP spid="40" grpId="0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D7139-DF6B-4CDA-9A58-401A566F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89968C6-9514-43BF-A031-65995030164C}"/>
              </a:ext>
            </a:extLst>
          </p:cNvPr>
          <p:cNvSpPr txBox="1">
            <a:spLocks/>
          </p:cNvSpPr>
          <p:nvPr/>
        </p:nvSpPr>
        <p:spPr bwMode="auto">
          <a:xfrm>
            <a:off x="457200" y="1178565"/>
            <a:ext cx="3954609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The compare relation C =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20BC38F-EAF4-428D-992B-367D309545B0}"/>
              </a:ext>
            </a:extLst>
          </p:cNvPr>
          <p:cNvSpPr txBox="1">
            <a:spLocks/>
          </p:cNvSpPr>
          <p:nvPr/>
        </p:nvSpPr>
        <p:spPr bwMode="auto">
          <a:xfrm>
            <a:off x="4222532" y="1143000"/>
            <a:ext cx="4356962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{(2 &lt; 3) (1 = 1) (3 &gt; 1) (2 &lt; 4)}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5FA7B6B-6103-408E-B2F9-3EC50EA8B0D7}"/>
              </a:ext>
            </a:extLst>
          </p:cNvPr>
          <p:cNvSpPr txBox="1">
            <a:spLocks/>
          </p:cNvSpPr>
          <p:nvPr/>
        </p:nvSpPr>
        <p:spPr bwMode="auto">
          <a:xfrm>
            <a:off x="504264" y="1905840"/>
            <a:ext cx="4565352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C </a:t>
            </a:r>
            <a:r>
              <a:rPr lang="en-CA" sz="2400" kern="0" dirty="0">
                <a:solidFill>
                  <a:schemeClr val="bg2"/>
                </a:solidFill>
              </a:rPr>
              <a:t>do: [:a :b :c |                         ]</a:t>
            </a:r>
            <a:endParaRPr lang="en-CA" sz="2400" kern="0" dirty="0"/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F48900E5-BEDE-48A6-8C44-53436AC73A5A}"/>
              </a:ext>
            </a:extLst>
          </p:cNvPr>
          <p:cNvSpPr txBox="1">
            <a:spLocks/>
          </p:cNvSpPr>
          <p:nvPr/>
        </p:nvSpPr>
        <p:spPr bwMode="auto">
          <a:xfrm>
            <a:off x="5314031" y="2012699"/>
            <a:ext cx="2871751" cy="286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CA" sz="1400" kern="0" dirty="0"/>
              <a:t>No particular order is expected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8F692FCB-FD5F-4476-AC60-37A9D794308E}"/>
              </a:ext>
            </a:extLst>
          </p:cNvPr>
          <p:cNvSpPr txBox="1">
            <a:spLocks/>
          </p:cNvSpPr>
          <p:nvPr/>
        </p:nvSpPr>
        <p:spPr bwMode="auto">
          <a:xfrm>
            <a:off x="3262476" y="1941440"/>
            <a:ext cx="878446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2 &lt; 3</a:t>
            </a: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205CD51B-BEBE-450D-86B3-7CF507EFCEC0}"/>
              </a:ext>
            </a:extLst>
          </p:cNvPr>
          <p:cNvSpPr txBox="1">
            <a:spLocks/>
          </p:cNvSpPr>
          <p:nvPr/>
        </p:nvSpPr>
        <p:spPr bwMode="auto">
          <a:xfrm>
            <a:off x="3262476" y="1941440"/>
            <a:ext cx="878446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2 &lt; 4</a:t>
            </a:r>
          </a:p>
        </p:txBody>
      </p:sp>
      <p:sp>
        <p:nvSpPr>
          <p:cNvPr id="68" name="Content Placeholder 2">
            <a:extLst>
              <a:ext uri="{FF2B5EF4-FFF2-40B4-BE49-F238E27FC236}">
                <a16:creationId xmlns:a16="http://schemas.microsoft.com/office/drawing/2014/main" id="{5298D1C2-2370-46BE-8ACA-DE0523FA6640}"/>
              </a:ext>
            </a:extLst>
          </p:cNvPr>
          <p:cNvSpPr txBox="1">
            <a:spLocks/>
          </p:cNvSpPr>
          <p:nvPr/>
        </p:nvSpPr>
        <p:spPr bwMode="auto">
          <a:xfrm>
            <a:off x="3262476" y="1941440"/>
            <a:ext cx="878446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1 = 1</a:t>
            </a:r>
          </a:p>
        </p:txBody>
      </p:sp>
      <p:sp>
        <p:nvSpPr>
          <p:cNvPr id="69" name="Content Placeholder 2">
            <a:extLst>
              <a:ext uri="{FF2B5EF4-FFF2-40B4-BE49-F238E27FC236}">
                <a16:creationId xmlns:a16="http://schemas.microsoft.com/office/drawing/2014/main" id="{63E2C790-29F8-4F0C-B08C-CA949B07FEE0}"/>
              </a:ext>
            </a:extLst>
          </p:cNvPr>
          <p:cNvSpPr txBox="1">
            <a:spLocks/>
          </p:cNvSpPr>
          <p:nvPr/>
        </p:nvSpPr>
        <p:spPr bwMode="auto">
          <a:xfrm>
            <a:off x="3262476" y="1941440"/>
            <a:ext cx="878446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3 &gt; 1</a:t>
            </a:r>
          </a:p>
        </p:txBody>
      </p: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DF220AB6-ACD1-4F23-8372-8123F79BAC9B}"/>
              </a:ext>
            </a:extLst>
          </p:cNvPr>
          <p:cNvSpPr txBox="1">
            <a:spLocks/>
          </p:cNvSpPr>
          <p:nvPr/>
        </p:nvSpPr>
        <p:spPr bwMode="auto">
          <a:xfrm>
            <a:off x="504264" y="2461069"/>
            <a:ext cx="8467061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0000"/>
              </a:buClr>
              <a:buNone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from: </a:t>
            </a:r>
            <a:r>
              <a:rPr lang="en-CA" sz="2400" kern="0" dirty="0">
                <a:solidFill>
                  <a:schemeClr val="bg2"/>
                </a:solidFill>
              </a:rPr>
              <a:t>{1 2 3}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do: [:relationship :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subrelation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|                ]</a:t>
            </a:r>
          </a:p>
        </p:txBody>
      </p:sp>
      <p:sp>
        <p:nvSpPr>
          <p:cNvPr id="74" name="Content Placeholder 2">
            <a:extLst>
              <a:ext uri="{FF2B5EF4-FFF2-40B4-BE49-F238E27FC236}">
                <a16:creationId xmlns:a16="http://schemas.microsoft.com/office/drawing/2014/main" id="{215CB7F3-7340-45A2-BF74-CD786651E087}"/>
              </a:ext>
            </a:extLst>
          </p:cNvPr>
          <p:cNvSpPr txBox="1">
            <a:spLocks/>
          </p:cNvSpPr>
          <p:nvPr/>
        </p:nvSpPr>
        <p:spPr bwMode="auto">
          <a:xfrm>
            <a:off x="4712706" y="2936465"/>
            <a:ext cx="2984791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where R</a:t>
            </a:r>
            <a:r>
              <a:rPr lang="en-CA" sz="2400" kern="0" baseline="-25000" dirty="0"/>
              <a:t>1</a:t>
            </a:r>
            <a:r>
              <a:rPr lang="en-CA" sz="2400" kern="0" dirty="0"/>
              <a:t> = {(1 = 1)}</a:t>
            </a:r>
            <a:endParaRPr lang="en-CA" sz="2400" kern="0" baseline="-25000" dirty="0"/>
          </a:p>
        </p:txBody>
      </p:sp>
      <p:sp>
        <p:nvSpPr>
          <p:cNvPr id="80" name="Content Placeholder 2">
            <a:extLst>
              <a:ext uri="{FF2B5EF4-FFF2-40B4-BE49-F238E27FC236}">
                <a16:creationId xmlns:a16="http://schemas.microsoft.com/office/drawing/2014/main" id="{3CF8ED4A-2220-4BC4-982C-FDABBEE5D5E3}"/>
              </a:ext>
            </a:extLst>
          </p:cNvPr>
          <p:cNvSpPr txBox="1">
            <a:spLocks/>
          </p:cNvSpPr>
          <p:nvPr/>
        </p:nvSpPr>
        <p:spPr bwMode="auto">
          <a:xfrm>
            <a:off x="504264" y="3852740"/>
            <a:ext cx="8467061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0000"/>
              </a:buClr>
              <a:buNone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from: </a:t>
            </a:r>
            <a:r>
              <a:rPr lang="en-CA" sz="2400" kern="0" dirty="0">
                <a:solidFill>
                  <a:schemeClr val="bg2"/>
                </a:solidFill>
              </a:rPr>
              <a:t>{3 1}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do: [:relationship :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subrelation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|                ]</a:t>
            </a:r>
          </a:p>
        </p:txBody>
      </p:sp>
      <p:sp>
        <p:nvSpPr>
          <p:cNvPr id="85" name="Content Placeholder 2">
            <a:extLst>
              <a:ext uri="{FF2B5EF4-FFF2-40B4-BE49-F238E27FC236}">
                <a16:creationId xmlns:a16="http://schemas.microsoft.com/office/drawing/2014/main" id="{7B0CD3D6-8CCD-4C6A-9547-0A890D6C801F}"/>
              </a:ext>
            </a:extLst>
          </p:cNvPr>
          <p:cNvSpPr txBox="1">
            <a:spLocks/>
          </p:cNvSpPr>
          <p:nvPr/>
        </p:nvSpPr>
        <p:spPr bwMode="auto">
          <a:xfrm>
            <a:off x="7491113" y="3877871"/>
            <a:ext cx="787075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&gt; R</a:t>
            </a:r>
            <a:r>
              <a:rPr lang="en-CA" sz="2400" kern="0" baseline="-25000" dirty="0"/>
              <a:t>2</a:t>
            </a:r>
          </a:p>
        </p:txBody>
      </p:sp>
      <p:sp>
        <p:nvSpPr>
          <p:cNvPr id="86" name="Content Placeholder 2">
            <a:extLst>
              <a:ext uri="{FF2B5EF4-FFF2-40B4-BE49-F238E27FC236}">
                <a16:creationId xmlns:a16="http://schemas.microsoft.com/office/drawing/2014/main" id="{84B24F0F-1C47-4250-8F06-37EA584204EB}"/>
              </a:ext>
            </a:extLst>
          </p:cNvPr>
          <p:cNvSpPr txBox="1">
            <a:spLocks/>
          </p:cNvSpPr>
          <p:nvPr/>
        </p:nvSpPr>
        <p:spPr bwMode="auto">
          <a:xfrm>
            <a:off x="4681155" y="4411271"/>
            <a:ext cx="2984791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where R</a:t>
            </a:r>
            <a:r>
              <a:rPr lang="en-CA" sz="2400" kern="0" baseline="-25000" dirty="0"/>
              <a:t>2</a:t>
            </a:r>
            <a:r>
              <a:rPr lang="en-CA" sz="2400" kern="0" dirty="0"/>
              <a:t> = {(3 &gt; 1)}</a:t>
            </a:r>
            <a:endParaRPr lang="en-CA" sz="2400" kern="0" baseline="-25000" dirty="0"/>
          </a:p>
        </p:txBody>
      </p:sp>
      <p:sp>
        <p:nvSpPr>
          <p:cNvPr id="87" name="Content Placeholder 2">
            <a:extLst>
              <a:ext uri="{FF2B5EF4-FFF2-40B4-BE49-F238E27FC236}">
                <a16:creationId xmlns:a16="http://schemas.microsoft.com/office/drawing/2014/main" id="{66CE5BB2-6505-4957-BB06-70F231352CA5}"/>
              </a:ext>
            </a:extLst>
          </p:cNvPr>
          <p:cNvSpPr txBox="1">
            <a:spLocks/>
          </p:cNvSpPr>
          <p:nvPr/>
        </p:nvSpPr>
        <p:spPr bwMode="auto">
          <a:xfrm>
            <a:off x="534131" y="5173271"/>
            <a:ext cx="8207375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>
                <a:srgbClr val="000000"/>
              </a:buClr>
              <a:buNone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from: </a:t>
            </a:r>
            <a:r>
              <a:rPr lang="en-CA" sz="2400" kern="0" dirty="0">
                <a:solidFill>
                  <a:schemeClr val="bg2"/>
                </a:solidFill>
              </a:rPr>
              <a:t>{}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do: [:relationship :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subrelation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|                    ]</a:t>
            </a:r>
          </a:p>
        </p:txBody>
      </p:sp>
      <p:sp>
        <p:nvSpPr>
          <p:cNvPr id="91" name="Content Placeholder 2">
            <a:extLst>
              <a:ext uri="{FF2B5EF4-FFF2-40B4-BE49-F238E27FC236}">
                <a16:creationId xmlns:a16="http://schemas.microsoft.com/office/drawing/2014/main" id="{38715AC0-EC01-49A0-B9B5-78B822BCCADE}"/>
              </a:ext>
            </a:extLst>
          </p:cNvPr>
          <p:cNvSpPr txBox="1">
            <a:spLocks/>
          </p:cNvSpPr>
          <p:nvPr/>
        </p:nvSpPr>
        <p:spPr bwMode="auto">
          <a:xfrm>
            <a:off x="6815273" y="5256096"/>
            <a:ext cx="1388201" cy="286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CA" sz="1400" kern="0" dirty="0"/>
              <a:t>Loops 0 times</a:t>
            </a:r>
          </a:p>
        </p:txBody>
      </p:sp>
      <p:sp>
        <p:nvSpPr>
          <p:cNvPr id="93" name="Content Placeholder 2">
            <a:extLst>
              <a:ext uri="{FF2B5EF4-FFF2-40B4-BE49-F238E27FC236}">
                <a16:creationId xmlns:a16="http://schemas.microsoft.com/office/drawing/2014/main" id="{C4660BA9-C4EA-480E-80FF-CF4E23CC8689}"/>
              </a:ext>
            </a:extLst>
          </p:cNvPr>
          <p:cNvSpPr txBox="1">
            <a:spLocks/>
          </p:cNvSpPr>
          <p:nvPr/>
        </p:nvSpPr>
        <p:spPr bwMode="auto">
          <a:xfrm>
            <a:off x="1638190" y="3042592"/>
            <a:ext cx="2680221" cy="286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CA" sz="1400" kern="0" dirty="0"/>
              <a:t>One iteration per relationship</a:t>
            </a:r>
          </a:p>
        </p:txBody>
      </p:sp>
      <p:sp>
        <p:nvSpPr>
          <p:cNvPr id="82" name="Content Placeholder 2">
            <a:extLst>
              <a:ext uri="{FF2B5EF4-FFF2-40B4-BE49-F238E27FC236}">
                <a16:creationId xmlns:a16="http://schemas.microsoft.com/office/drawing/2014/main" id="{CA1CF6F5-4E85-40AF-A648-E1D736ED7B03}"/>
              </a:ext>
            </a:extLst>
          </p:cNvPr>
          <p:cNvSpPr txBox="1">
            <a:spLocks/>
          </p:cNvSpPr>
          <p:nvPr/>
        </p:nvSpPr>
        <p:spPr bwMode="auto">
          <a:xfrm>
            <a:off x="7492517" y="2506271"/>
            <a:ext cx="787075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= R</a:t>
            </a:r>
            <a:r>
              <a:rPr lang="en-CA" sz="2400" kern="0" baseline="-25000" dirty="0"/>
              <a:t>1</a:t>
            </a:r>
          </a:p>
        </p:txBody>
      </p:sp>
      <p:sp>
        <p:nvSpPr>
          <p:cNvPr id="75" name="Content Placeholder 2">
            <a:extLst>
              <a:ext uri="{FF2B5EF4-FFF2-40B4-BE49-F238E27FC236}">
                <a16:creationId xmlns:a16="http://schemas.microsoft.com/office/drawing/2014/main" id="{C07B95C7-6B09-4CFC-80B5-306F448CCCD6}"/>
              </a:ext>
            </a:extLst>
          </p:cNvPr>
          <p:cNvSpPr txBox="1">
            <a:spLocks/>
          </p:cNvSpPr>
          <p:nvPr/>
        </p:nvSpPr>
        <p:spPr bwMode="auto">
          <a:xfrm>
            <a:off x="7492517" y="2506271"/>
            <a:ext cx="787075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&gt; R</a:t>
            </a:r>
            <a:r>
              <a:rPr lang="en-CA" sz="2400" kern="0" baseline="-25000" dirty="0"/>
              <a:t>2</a:t>
            </a:r>
          </a:p>
        </p:txBody>
      </p:sp>
      <p:sp>
        <p:nvSpPr>
          <p:cNvPr id="76" name="Content Placeholder 2">
            <a:extLst>
              <a:ext uri="{FF2B5EF4-FFF2-40B4-BE49-F238E27FC236}">
                <a16:creationId xmlns:a16="http://schemas.microsoft.com/office/drawing/2014/main" id="{95173C67-E95C-4942-939F-6313A0FB39DA}"/>
              </a:ext>
            </a:extLst>
          </p:cNvPr>
          <p:cNvSpPr txBox="1">
            <a:spLocks/>
          </p:cNvSpPr>
          <p:nvPr/>
        </p:nvSpPr>
        <p:spPr bwMode="auto">
          <a:xfrm>
            <a:off x="4696941" y="2936465"/>
            <a:ext cx="2984791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where R</a:t>
            </a:r>
            <a:r>
              <a:rPr lang="en-CA" sz="2400" kern="0" baseline="-25000" dirty="0"/>
              <a:t>2</a:t>
            </a:r>
            <a:r>
              <a:rPr lang="en-CA" sz="2400" kern="0" dirty="0"/>
              <a:t> = {(3 &gt; 1)}</a:t>
            </a:r>
            <a:endParaRPr lang="en-CA" sz="2400" kern="0" baseline="-25000" dirty="0"/>
          </a:p>
        </p:txBody>
      </p:sp>
      <p:sp>
        <p:nvSpPr>
          <p:cNvPr id="71" name="Content Placeholder 2">
            <a:extLst>
              <a:ext uri="{FF2B5EF4-FFF2-40B4-BE49-F238E27FC236}">
                <a16:creationId xmlns:a16="http://schemas.microsoft.com/office/drawing/2014/main" id="{4796C90B-F2AD-4A9D-A93D-0D99E0312A67}"/>
              </a:ext>
            </a:extLst>
          </p:cNvPr>
          <p:cNvSpPr txBox="1">
            <a:spLocks/>
          </p:cNvSpPr>
          <p:nvPr/>
        </p:nvSpPr>
        <p:spPr bwMode="auto">
          <a:xfrm>
            <a:off x="7492517" y="2506271"/>
            <a:ext cx="787075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&lt; R</a:t>
            </a:r>
            <a:r>
              <a:rPr lang="en-CA" sz="2400" kern="0" baseline="-25000" dirty="0"/>
              <a:t>3</a:t>
            </a:r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04341F4D-6E20-4EA6-9610-772BE3B13402}"/>
              </a:ext>
            </a:extLst>
          </p:cNvPr>
          <p:cNvSpPr txBox="1">
            <a:spLocks/>
          </p:cNvSpPr>
          <p:nvPr/>
        </p:nvSpPr>
        <p:spPr bwMode="auto">
          <a:xfrm>
            <a:off x="4696941" y="2936465"/>
            <a:ext cx="3967433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where R</a:t>
            </a:r>
            <a:r>
              <a:rPr lang="en-CA" sz="2400" kern="0" baseline="-25000" dirty="0"/>
              <a:t>3</a:t>
            </a:r>
            <a:r>
              <a:rPr lang="en-CA" sz="2400" kern="0" dirty="0"/>
              <a:t> = {(2 &lt; 3) (2 &lt; 4)}</a:t>
            </a:r>
            <a:endParaRPr lang="en-CA" sz="2400" kern="0" baseline="-25000" dirty="0"/>
          </a:p>
        </p:txBody>
      </p:sp>
      <p:sp>
        <p:nvSpPr>
          <p:cNvPr id="83" name="Content Placeholder 2">
            <a:extLst>
              <a:ext uri="{FF2B5EF4-FFF2-40B4-BE49-F238E27FC236}">
                <a16:creationId xmlns:a16="http://schemas.microsoft.com/office/drawing/2014/main" id="{3D958F1B-0A62-4E34-93C4-BE54AB7B2EE1}"/>
              </a:ext>
            </a:extLst>
          </p:cNvPr>
          <p:cNvSpPr txBox="1">
            <a:spLocks/>
          </p:cNvSpPr>
          <p:nvPr/>
        </p:nvSpPr>
        <p:spPr bwMode="auto">
          <a:xfrm>
            <a:off x="7512593" y="3877871"/>
            <a:ext cx="787075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= R</a:t>
            </a:r>
            <a:r>
              <a:rPr lang="en-CA" sz="2400" kern="0" baseline="-25000" dirty="0"/>
              <a:t>1</a:t>
            </a:r>
          </a:p>
        </p:txBody>
      </p:sp>
      <p:sp>
        <p:nvSpPr>
          <p:cNvPr id="84" name="Content Placeholder 2">
            <a:extLst>
              <a:ext uri="{FF2B5EF4-FFF2-40B4-BE49-F238E27FC236}">
                <a16:creationId xmlns:a16="http://schemas.microsoft.com/office/drawing/2014/main" id="{E00D5CF8-219F-483E-B3B9-16A3D4D05AF5}"/>
              </a:ext>
            </a:extLst>
          </p:cNvPr>
          <p:cNvSpPr txBox="1">
            <a:spLocks/>
          </p:cNvSpPr>
          <p:nvPr/>
        </p:nvSpPr>
        <p:spPr bwMode="auto">
          <a:xfrm>
            <a:off x="4681155" y="4411271"/>
            <a:ext cx="2984791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where R</a:t>
            </a:r>
            <a:r>
              <a:rPr lang="en-CA" sz="2400" kern="0" baseline="-25000" dirty="0"/>
              <a:t>1</a:t>
            </a:r>
            <a:r>
              <a:rPr lang="en-CA" sz="2400" kern="0" dirty="0"/>
              <a:t> = {(1 = 1)}</a:t>
            </a:r>
            <a:endParaRPr lang="en-CA" sz="2400" kern="0" baseline="-25000" dirty="0"/>
          </a:p>
        </p:txBody>
      </p:sp>
      <p:sp>
        <p:nvSpPr>
          <p:cNvPr id="88" name="Content Placeholder 2">
            <a:extLst>
              <a:ext uri="{FF2B5EF4-FFF2-40B4-BE49-F238E27FC236}">
                <a16:creationId xmlns:a16="http://schemas.microsoft.com/office/drawing/2014/main" id="{59C2B50F-7675-4D7E-AEA1-59648C7CFDD3}"/>
              </a:ext>
            </a:extLst>
          </p:cNvPr>
          <p:cNvSpPr txBox="1">
            <a:spLocks/>
          </p:cNvSpPr>
          <p:nvPr/>
        </p:nvSpPr>
        <p:spPr bwMode="auto">
          <a:xfrm>
            <a:off x="1638190" y="3396997"/>
            <a:ext cx="2871751" cy="286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CA" sz="1400" kern="0" dirty="0"/>
              <a:t>No particular order is expected</a:t>
            </a:r>
          </a:p>
        </p:txBody>
      </p:sp>
      <p:sp>
        <p:nvSpPr>
          <p:cNvPr id="89" name="Content Placeholder 2">
            <a:extLst>
              <a:ext uri="{FF2B5EF4-FFF2-40B4-BE49-F238E27FC236}">
                <a16:creationId xmlns:a16="http://schemas.microsoft.com/office/drawing/2014/main" id="{52748662-4F8A-405B-9ACA-71671B7A017B}"/>
              </a:ext>
            </a:extLst>
          </p:cNvPr>
          <p:cNvSpPr txBox="1">
            <a:spLocks/>
          </p:cNvSpPr>
          <p:nvPr/>
        </p:nvSpPr>
        <p:spPr bwMode="auto">
          <a:xfrm>
            <a:off x="1638190" y="4521436"/>
            <a:ext cx="3837589" cy="2868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1400" kern="0" dirty="0"/>
              <a:t>There is no &lt; relation that starts with 1 or 3</a:t>
            </a:r>
          </a:p>
        </p:txBody>
      </p:sp>
      <p:sp>
        <p:nvSpPr>
          <p:cNvPr id="94" name="Content Placeholder 2">
            <a:extLst>
              <a:ext uri="{FF2B5EF4-FFF2-40B4-BE49-F238E27FC236}">
                <a16:creationId xmlns:a16="http://schemas.microsoft.com/office/drawing/2014/main" id="{74808B15-A0A9-425C-800F-3CDF7544AFF0}"/>
              </a:ext>
            </a:extLst>
          </p:cNvPr>
          <p:cNvSpPr txBox="1">
            <a:spLocks/>
          </p:cNvSpPr>
          <p:nvPr/>
        </p:nvSpPr>
        <p:spPr bwMode="auto">
          <a:xfrm>
            <a:off x="1620712" y="3743217"/>
            <a:ext cx="3693319" cy="2868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1400" kern="0" dirty="0"/>
              <a:t>Only </a:t>
            </a:r>
            <a:r>
              <a:rPr lang="en-CA" sz="1400" kern="0" dirty="0" err="1"/>
              <a:t>subrelations</a:t>
            </a:r>
            <a:r>
              <a:rPr lang="en-CA" sz="1400" kern="0" dirty="0"/>
              <a:t> that start with 1, 2, or 3</a:t>
            </a:r>
          </a:p>
        </p:txBody>
      </p:sp>
      <p:sp>
        <p:nvSpPr>
          <p:cNvPr id="95" name="Content Placeholder 2">
            <a:extLst>
              <a:ext uri="{FF2B5EF4-FFF2-40B4-BE49-F238E27FC236}">
                <a16:creationId xmlns:a16="http://schemas.microsoft.com/office/drawing/2014/main" id="{D18CEA72-E883-4048-A92D-768B738C5F4E}"/>
              </a:ext>
            </a:extLst>
          </p:cNvPr>
          <p:cNvSpPr txBox="1">
            <a:spLocks/>
          </p:cNvSpPr>
          <p:nvPr/>
        </p:nvSpPr>
        <p:spPr bwMode="auto">
          <a:xfrm>
            <a:off x="4411104" y="2930211"/>
            <a:ext cx="3055324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>
                <a:solidFill>
                  <a:schemeClr val="tx2"/>
                </a:solidFill>
              </a:rPr>
              <a:t>; i.e., 3 </a:t>
            </a:r>
            <a:r>
              <a:rPr lang="en-CA" sz="2400" kern="0" dirty="0" err="1">
                <a:solidFill>
                  <a:schemeClr val="tx2"/>
                </a:solidFill>
              </a:rPr>
              <a:t>subrelations</a:t>
            </a:r>
            <a:endParaRPr lang="en-CA" sz="2400" kern="0" dirty="0">
              <a:solidFill>
                <a:schemeClr val="tx2"/>
              </a:solidFill>
            </a:endParaRPr>
          </a:p>
        </p:txBody>
      </p:sp>
      <p:sp>
        <p:nvSpPr>
          <p:cNvPr id="96" name="Content Placeholder 2">
            <a:extLst>
              <a:ext uri="{FF2B5EF4-FFF2-40B4-BE49-F238E27FC236}">
                <a16:creationId xmlns:a16="http://schemas.microsoft.com/office/drawing/2014/main" id="{69EA4E56-25A8-49CD-9547-1898ABAB36BC}"/>
              </a:ext>
            </a:extLst>
          </p:cNvPr>
          <p:cNvSpPr txBox="1">
            <a:spLocks/>
          </p:cNvSpPr>
          <p:nvPr/>
        </p:nvSpPr>
        <p:spPr bwMode="auto">
          <a:xfrm>
            <a:off x="5525160" y="4405595"/>
            <a:ext cx="3055324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>
                <a:solidFill>
                  <a:schemeClr val="tx2"/>
                </a:solidFill>
              </a:rPr>
              <a:t>; i.e., 2 </a:t>
            </a:r>
            <a:r>
              <a:rPr lang="en-CA" sz="2400" kern="0" dirty="0" err="1">
                <a:solidFill>
                  <a:schemeClr val="tx2"/>
                </a:solidFill>
              </a:rPr>
              <a:t>subrelations</a:t>
            </a:r>
            <a:endParaRPr lang="en-CA" sz="2400" kern="0" dirty="0">
              <a:solidFill>
                <a:schemeClr val="tx2"/>
              </a:solidFill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1E94537-8C20-408F-AE8F-90DF7F7062C4}"/>
              </a:ext>
            </a:extLst>
          </p:cNvPr>
          <p:cNvSpPr txBox="1">
            <a:spLocks/>
          </p:cNvSpPr>
          <p:nvPr/>
        </p:nvSpPr>
        <p:spPr bwMode="auto">
          <a:xfrm>
            <a:off x="4586076" y="3042592"/>
            <a:ext cx="2590453" cy="286874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CA" sz="1400" kern="0" dirty="0"/>
              <a:t>NO EMPTY SUBRELATIONS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1C04D822-EA1D-43D7-AA89-32672AD2767D}"/>
              </a:ext>
            </a:extLst>
          </p:cNvPr>
          <p:cNvSpPr txBox="1">
            <a:spLocks/>
          </p:cNvSpPr>
          <p:nvPr/>
        </p:nvSpPr>
        <p:spPr bwMode="auto">
          <a:xfrm>
            <a:off x="426622" y="6016135"/>
            <a:ext cx="8318907" cy="64697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CA" sz="2000" kern="0" dirty="0"/>
              <a:t>For each relationship that starts with {1 2 3} only, group them by relationship and give me the </a:t>
            </a:r>
            <a:r>
              <a:rPr lang="en-CA" sz="2000" kern="0" dirty="0" err="1"/>
              <a:t>subrelation</a:t>
            </a:r>
            <a:endParaRPr lang="en-CA" sz="2000" kern="0" dirty="0"/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4DA5504D-8159-44BB-9952-DD04AC911E53}"/>
              </a:ext>
            </a:extLst>
          </p:cNvPr>
          <p:cNvSpPr txBox="1">
            <a:spLocks/>
          </p:cNvSpPr>
          <p:nvPr/>
        </p:nvSpPr>
        <p:spPr bwMode="auto">
          <a:xfrm>
            <a:off x="434898" y="6011449"/>
            <a:ext cx="8318907" cy="64697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CA" sz="2000" kern="0" dirty="0"/>
              <a:t>For each relationship that starts with {3 1} only, group them by relationship and give me the </a:t>
            </a:r>
            <a:r>
              <a:rPr lang="en-CA" sz="2000" kern="0" dirty="0" err="1"/>
              <a:t>subrelation</a:t>
            </a:r>
            <a:endParaRPr lang="en-CA" sz="2000" kern="0" dirty="0"/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72D2190C-247C-432C-AA65-A7E23CA4B055}"/>
              </a:ext>
            </a:extLst>
          </p:cNvPr>
          <p:cNvSpPr txBox="1">
            <a:spLocks/>
          </p:cNvSpPr>
          <p:nvPr/>
        </p:nvSpPr>
        <p:spPr bwMode="auto">
          <a:xfrm>
            <a:off x="454394" y="6006763"/>
            <a:ext cx="8318907" cy="64697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CA" sz="2000" kern="0" dirty="0"/>
              <a:t>For each relationship that starts with {} only, group them by relationship and give me the </a:t>
            </a:r>
            <a:r>
              <a:rPr lang="en-CA" sz="2000" kern="0" dirty="0" err="1"/>
              <a:t>subrelation</a:t>
            </a:r>
            <a:endParaRPr lang="en-CA" sz="2000" kern="0" dirty="0"/>
          </a:p>
        </p:txBody>
      </p:sp>
    </p:spTree>
    <p:extLst>
      <p:ext uri="{BB962C8B-B14F-4D97-AF65-F5344CB8AC3E}">
        <p14:creationId xmlns:p14="http://schemas.microsoft.com/office/powerpoint/2010/main" val="243671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0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1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3" grpId="0" animBg="1"/>
      <p:bldP spid="43" grpId="1" animBg="1"/>
      <p:bldP spid="50" grpId="0" animBg="1"/>
      <p:bldP spid="51" grpId="0" animBg="1"/>
      <p:bldP spid="68" grpId="0" animBg="1"/>
      <p:bldP spid="69" grpId="0" animBg="1"/>
      <p:bldP spid="70" grpId="0"/>
      <p:bldP spid="74" grpId="0" animBg="1"/>
      <p:bldP spid="80" grpId="0"/>
      <p:bldP spid="85" grpId="0" animBg="1"/>
      <p:bldP spid="86" grpId="0" animBg="1"/>
      <p:bldP spid="87" grpId="0"/>
      <p:bldP spid="91" grpId="0" animBg="1"/>
      <p:bldP spid="91" grpId="1" animBg="1"/>
      <p:bldP spid="93" grpId="0" animBg="1"/>
      <p:bldP spid="93" grpId="1" animBg="1"/>
      <p:bldP spid="82" grpId="0" animBg="1"/>
      <p:bldP spid="75" grpId="0" animBg="1"/>
      <p:bldP spid="76" grpId="0" animBg="1"/>
      <p:bldP spid="71" grpId="0" animBg="1"/>
      <p:bldP spid="72" grpId="0" animBg="1"/>
      <p:bldP spid="83" grpId="0" animBg="1"/>
      <p:bldP spid="84" grpId="0" animBg="1"/>
      <p:bldP spid="88" grpId="0" animBg="1"/>
      <p:bldP spid="88" grpId="1" animBg="1"/>
      <p:bldP spid="89" grpId="0" animBg="1"/>
      <p:bldP spid="89" grpId="1" animBg="1"/>
      <p:bldP spid="94" grpId="0" animBg="1"/>
      <p:bldP spid="94" grpId="1" animBg="1"/>
      <p:bldP spid="95" grpId="0"/>
      <p:bldP spid="95" grpId="1"/>
      <p:bldP spid="96" grpId="0"/>
      <p:bldP spid="96" grpId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D7139-DF6B-4CDA-9A58-401A566F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Summary of Example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89968C6-9514-43BF-A031-65995030164C}"/>
              </a:ext>
            </a:extLst>
          </p:cNvPr>
          <p:cNvSpPr txBox="1">
            <a:spLocks/>
          </p:cNvSpPr>
          <p:nvPr/>
        </p:nvSpPr>
        <p:spPr bwMode="auto">
          <a:xfrm>
            <a:off x="457200" y="1178565"/>
            <a:ext cx="3954609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The compare relation C =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20BC38F-EAF4-428D-992B-367D309545B0}"/>
              </a:ext>
            </a:extLst>
          </p:cNvPr>
          <p:cNvSpPr txBox="1">
            <a:spLocks/>
          </p:cNvSpPr>
          <p:nvPr/>
        </p:nvSpPr>
        <p:spPr bwMode="auto">
          <a:xfrm>
            <a:off x="4222532" y="1143000"/>
            <a:ext cx="4356962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{(2 &lt; 3) (1 = 1) (3 &gt; 1) (2 &lt; 4)}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B159964-D40C-47FE-A65D-0CDDF331245D}"/>
              </a:ext>
            </a:extLst>
          </p:cNvPr>
          <p:cNvGrpSpPr/>
          <p:nvPr/>
        </p:nvGrpSpPr>
        <p:grpSpPr>
          <a:xfrm>
            <a:off x="493643" y="1736488"/>
            <a:ext cx="7699210" cy="425374"/>
            <a:chOff x="493643" y="1736488"/>
            <a:chExt cx="7699210" cy="425374"/>
          </a:xfrm>
        </p:grpSpPr>
        <p:sp>
          <p:nvSpPr>
            <p:cNvPr id="10" name="Content Placeholder 2">
              <a:extLst>
                <a:ext uri="{FF2B5EF4-FFF2-40B4-BE49-F238E27FC236}">
                  <a16:creationId xmlns:a16="http://schemas.microsoft.com/office/drawing/2014/main" id="{95FA7B6B-6103-408E-B2F9-3EC50EA8B0D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93643" y="1736488"/>
              <a:ext cx="2919069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CA" sz="2400" kern="0" dirty="0"/>
                <a:t>C </a:t>
              </a:r>
              <a:r>
                <a:rPr lang="en-CA" sz="2400" kern="0" dirty="0">
                  <a:solidFill>
                    <a:schemeClr val="bg2"/>
                  </a:solidFill>
                </a:rPr>
                <a:t>do: </a:t>
              </a:r>
              <a:r>
                <a:rPr lang="en-CA" sz="2400" kern="0" dirty="0">
                  <a:solidFill>
                    <a:schemeClr val="tx2"/>
                  </a:solidFill>
                </a:rPr>
                <a:t>[:a :b :c | …]</a:t>
              </a:r>
            </a:p>
          </p:txBody>
        </p:sp>
        <p:sp>
          <p:nvSpPr>
            <p:cNvPr id="43" name="Content Placeholder 2">
              <a:extLst>
                <a:ext uri="{FF2B5EF4-FFF2-40B4-BE49-F238E27FC236}">
                  <a16:creationId xmlns:a16="http://schemas.microsoft.com/office/drawing/2014/main" id="{F48900E5-BEDE-48A6-8C44-53436AC73A5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467199" y="1831098"/>
              <a:ext cx="4725654" cy="28687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 algn="ctr">
                <a:buNone/>
              </a:pPr>
              <a:r>
                <a:rPr lang="en-CA" sz="1400" kern="0" dirty="0"/>
                <a:t>One iteration for each of {(2 &lt; 3) (1 = 1) (3 &gt; 1) (2 &lt; 4)}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F0304FB-42F5-4161-A8A8-8E90C2865BB7}"/>
              </a:ext>
            </a:extLst>
          </p:cNvPr>
          <p:cNvGrpSpPr/>
          <p:nvPr/>
        </p:nvGrpSpPr>
        <p:grpSpPr>
          <a:xfrm>
            <a:off x="493643" y="2291717"/>
            <a:ext cx="7670370" cy="1399655"/>
            <a:chOff x="493643" y="2291717"/>
            <a:chExt cx="7670370" cy="1399655"/>
          </a:xfrm>
        </p:grpSpPr>
        <p:sp>
          <p:nvSpPr>
            <p:cNvPr id="70" name="Content Placeholder 2">
              <a:extLst>
                <a:ext uri="{FF2B5EF4-FFF2-40B4-BE49-F238E27FC236}">
                  <a16:creationId xmlns:a16="http://schemas.microsoft.com/office/drawing/2014/main" id="{DF220AB6-ACD1-4F23-8372-8123F79BAC9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93643" y="2291717"/>
              <a:ext cx="7670370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Clr>
                  <a:srgbClr val="000000"/>
                </a:buClr>
                <a:buNone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from: </a:t>
              </a:r>
              <a:r>
                <a:rPr lang="en-CA" sz="2400" kern="0" dirty="0">
                  <a:solidFill>
                    <a:schemeClr val="bg2"/>
                  </a:solidFill>
                </a:rPr>
                <a:t>{1 2 3}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do: 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[:relationship :</a:t>
              </a:r>
              <a:r>
                <a:rPr kumimoji="0" lang="en-CA" sz="24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subrelation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: | … ]</a:t>
              </a:r>
            </a:p>
          </p:txBody>
        </p:sp>
        <p:sp>
          <p:nvSpPr>
            <p:cNvPr id="93" name="Content Placeholder 2">
              <a:extLst>
                <a:ext uri="{FF2B5EF4-FFF2-40B4-BE49-F238E27FC236}">
                  <a16:creationId xmlns:a16="http://schemas.microsoft.com/office/drawing/2014/main" id="{C4660BA9-C4EA-480E-80FF-CF4E23CC868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625181" y="2805499"/>
              <a:ext cx="1577356" cy="28687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CA" sz="1400" kern="0" dirty="0"/>
                <a:t>One iteration for</a:t>
              </a:r>
            </a:p>
          </p:txBody>
        </p:sp>
        <p:sp>
          <p:nvSpPr>
            <p:cNvPr id="32" name="Content Placeholder 2">
              <a:extLst>
                <a:ext uri="{FF2B5EF4-FFF2-40B4-BE49-F238E27FC236}">
                  <a16:creationId xmlns:a16="http://schemas.microsoft.com/office/drawing/2014/main" id="{1970603A-88F0-487F-93D5-15E533C335F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333717" y="2795178"/>
              <a:ext cx="1572546" cy="28687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CA" sz="1400" kern="0" dirty="0"/>
                <a:t>&lt; {(2 &lt; 3) (2 &lt; 4)}</a:t>
              </a:r>
            </a:p>
          </p:txBody>
        </p:sp>
        <p:sp>
          <p:nvSpPr>
            <p:cNvPr id="33" name="Content Placeholder 2">
              <a:extLst>
                <a:ext uri="{FF2B5EF4-FFF2-40B4-BE49-F238E27FC236}">
                  <a16:creationId xmlns:a16="http://schemas.microsoft.com/office/drawing/2014/main" id="{CC14B29D-FDE5-4B67-843D-CFDFF6B799B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333717" y="3104268"/>
              <a:ext cx="1001877" cy="28687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CA" sz="1400" kern="0" dirty="0"/>
                <a:t>&gt; {(3 &gt; 1)}</a:t>
              </a:r>
            </a:p>
          </p:txBody>
        </p:sp>
        <p:sp>
          <p:nvSpPr>
            <p:cNvPr id="34" name="Content Placeholder 2">
              <a:extLst>
                <a:ext uri="{FF2B5EF4-FFF2-40B4-BE49-F238E27FC236}">
                  <a16:creationId xmlns:a16="http://schemas.microsoft.com/office/drawing/2014/main" id="{5BA34E77-42EA-44ED-B0C9-763F65C9653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333716" y="3404498"/>
              <a:ext cx="1001877" cy="28687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CA" sz="1400" kern="0" dirty="0"/>
                <a:t>= {(1 = 1)}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11F0D1A-FECD-41FB-8A48-99B3E1464238}"/>
              </a:ext>
            </a:extLst>
          </p:cNvPr>
          <p:cNvGrpSpPr/>
          <p:nvPr/>
        </p:nvGrpSpPr>
        <p:grpSpPr>
          <a:xfrm>
            <a:off x="493643" y="3683388"/>
            <a:ext cx="7328929" cy="1026556"/>
            <a:chOff x="493643" y="3683388"/>
            <a:chExt cx="7328929" cy="1026556"/>
          </a:xfrm>
        </p:grpSpPr>
        <p:sp>
          <p:nvSpPr>
            <p:cNvPr id="80" name="Content Placeholder 2">
              <a:extLst>
                <a:ext uri="{FF2B5EF4-FFF2-40B4-BE49-F238E27FC236}">
                  <a16:creationId xmlns:a16="http://schemas.microsoft.com/office/drawing/2014/main" id="{3CF8ED4A-2220-4BC4-982C-FDABBEE5D5E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93643" y="3683388"/>
              <a:ext cx="7328929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Clr>
                  <a:srgbClr val="000000"/>
                </a:buClr>
                <a:buNone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from: </a:t>
              </a:r>
              <a:r>
                <a:rPr lang="en-CA" sz="2400" kern="0" dirty="0">
                  <a:solidFill>
                    <a:schemeClr val="bg2"/>
                  </a:solidFill>
                </a:rPr>
                <a:t>{3 1}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do: 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[:relationship :</a:t>
              </a:r>
              <a:r>
                <a:rPr kumimoji="0" lang="en-CA" sz="24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subrelation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: | </a:t>
              </a:r>
              <a:r>
                <a:rPr lang="en-CA" sz="2400" kern="0" dirty="0">
                  <a:solidFill>
                    <a:schemeClr val="tx2"/>
                  </a:solidFill>
                </a:rPr>
                <a:t>… ]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37" name="Content Placeholder 2">
              <a:extLst>
                <a:ext uri="{FF2B5EF4-FFF2-40B4-BE49-F238E27FC236}">
                  <a16:creationId xmlns:a16="http://schemas.microsoft.com/office/drawing/2014/main" id="{D1D08C19-622F-43AD-8023-B7927098B73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625181" y="4155470"/>
              <a:ext cx="1577356" cy="28687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CA" sz="1400" kern="0" dirty="0"/>
                <a:t>One iteration for</a:t>
              </a:r>
            </a:p>
          </p:txBody>
        </p:sp>
        <p:sp>
          <p:nvSpPr>
            <p:cNvPr id="38" name="Content Placeholder 2">
              <a:extLst>
                <a:ext uri="{FF2B5EF4-FFF2-40B4-BE49-F238E27FC236}">
                  <a16:creationId xmlns:a16="http://schemas.microsoft.com/office/drawing/2014/main" id="{7C93C150-40EA-4075-8D87-F28ACF6413A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333716" y="4122840"/>
              <a:ext cx="1001877" cy="28687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CA" sz="1400" kern="0" dirty="0"/>
                <a:t>&gt; {(3 &gt; 1)}</a:t>
              </a:r>
            </a:p>
          </p:txBody>
        </p:sp>
        <p:sp>
          <p:nvSpPr>
            <p:cNvPr id="39" name="Content Placeholder 2">
              <a:extLst>
                <a:ext uri="{FF2B5EF4-FFF2-40B4-BE49-F238E27FC236}">
                  <a16:creationId xmlns:a16="http://schemas.microsoft.com/office/drawing/2014/main" id="{33FF5AED-48C2-48F7-A19A-65A5A080E64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333715" y="4423070"/>
              <a:ext cx="1001877" cy="28687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CA" sz="1400" kern="0" dirty="0"/>
                <a:t>= {(1 = 1)}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3D445EDE-6C74-444A-85BE-BF950AADB5FB}"/>
              </a:ext>
            </a:extLst>
          </p:cNvPr>
          <p:cNvGrpSpPr/>
          <p:nvPr/>
        </p:nvGrpSpPr>
        <p:grpSpPr>
          <a:xfrm>
            <a:off x="523510" y="5003919"/>
            <a:ext cx="6900928" cy="756214"/>
            <a:chOff x="523510" y="5003919"/>
            <a:chExt cx="6900928" cy="756214"/>
          </a:xfrm>
        </p:grpSpPr>
        <p:sp>
          <p:nvSpPr>
            <p:cNvPr id="87" name="Content Placeholder 2">
              <a:extLst>
                <a:ext uri="{FF2B5EF4-FFF2-40B4-BE49-F238E27FC236}">
                  <a16:creationId xmlns:a16="http://schemas.microsoft.com/office/drawing/2014/main" id="{66CE5BB2-6505-4957-BB06-70F231352CA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23510" y="5003919"/>
              <a:ext cx="6900928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Clr>
                  <a:srgbClr val="000000"/>
                </a:buClr>
                <a:buNone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from: </a:t>
              </a:r>
              <a:r>
                <a:rPr lang="en-CA" sz="2400" kern="0" dirty="0">
                  <a:solidFill>
                    <a:schemeClr val="bg2"/>
                  </a:solidFill>
                </a:rPr>
                <a:t>{}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do: 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[:relationship :</a:t>
              </a:r>
              <a:r>
                <a:rPr kumimoji="0" lang="en-CA" sz="24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subrelation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: | </a:t>
              </a:r>
              <a:r>
                <a:rPr lang="en-CA" sz="2400" kern="0" dirty="0">
                  <a:solidFill>
                    <a:schemeClr val="tx2"/>
                  </a:solidFill>
                </a:rPr>
                <a:t>… ]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40" name="Content Placeholder 2">
              <a:extLst>
                <a:ext uri="{FF2B5EF4-FFF2-40B4-BE49-F238E27FC236}">
                  <a16:creationId xmlns:a16="http://schemas.microsoft.com/office/drawing/2014/main" id="{CCA1B855-CADE-4276-9128-0581F681143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598677" y="5473259"/>
              <a:ext cx="1736053" cy="28687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CA" sz="1400" kern="0" dirty="0"/>
                <a:t>No iterations at all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4FE086C-57C1-4AD6-AA06-0050F912089E}"/>
              </a:ext>
            </a:extLst>
          </p:cNvPr>
          <p:cNvGrpSpPr/>
          <p:nvPr/>
        </p:nvGrpSpPr>
        <p:grpSpPr>
          <a:xfrm>
            <a:off x="526823" y="5990868"/>
            <a:ext cx="7413889" cy="756214"/>
            <a:chOff x="526823" y="5990868"/>
            <a:chExt cx="7413889" cy="756214"/>
          </a:xfrm>
        </p:grpSpPr>
        <p:sp>
          <p:nvSpPr>
            <p:cNvPr id="41" name="Content Placeholder 2">
              <a:extLst>
                <a:ext uri="{FF2B5EF4-FFF2-40B4-BE49-F238E27FC236}">
                  <a16:creationId xmlns:a16="http://schemas.microsoft.com/office/drawing/2014/main" id="{100EF52B-8289-4444-9ABA-0F8350C01BC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26823" y="5990868"/>
              <a:ext cx="7413889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Clr>
                  <a:srgbClr val="000000"/>
                </a:buClr>
                <a:buNone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from: </a:t>
              </a:r>
              <a:r>
                <a:rPr lang="en-CA" sz="2400" kern="0" dirty="0">
                  <a:solidFill>
                    <a:schemeClr val="bg2"/>
                  </a:solidFill>
                </a:rPr>
                <a:t>{4  5}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do: 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[:relationship :</a:t>
              </a:r>
              <a:r>
                <a:rPr kumimoji="0" lang="en-CA" sz="24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subrelation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: | </a:t>
              </a:r>
              <a:r>
                <a:rPr lang="en-CA" sz="2400" kern="0" dirty="0">
                  <a:solidFill>
                    <a:schemeClr val="tx2"/>
                  </a:solidFill>
                </a:rPr>
                <a:t>… ]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42" name="Content Placeholder 2">
              <a:extLst>
                <a:ext uri="{FF2B5EF4-FFF2-40B4-BE49-F238E27FC236}">
                  <a16:creationId xmlns:a16="http://schemas.microsoft.com/office/drawing/2014/main" id="{BFC7727A-263B-4644-9E54-90F52EA47F1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601990" y="6460208"/>
              <a:ext cx="2093522" cy="28687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CA" sz="1400" kern="0" dirty="0"/>
                <a:t>Still no iterations at all</a:t>
              </a:r>
            </a:p>
          </p:txBody>
        </p:sp>
        <p:sp>
          <p:nvSpPr>
            <p:cNvPr id="44" name="Content Placeholder 2">
              <a:extLst>
                <a:ext uri="{FF2B5EF4-FFF2-40B4-BE49-F238E27FC236}">
                  <a16:creationId xmlns:a16="http://schemas.microsoft.com/office/drawing/2014/main" id="{9B2AFA2F-7880-45A6-BF8A-32F903C419E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803237" y="6460208"/>
              <a:ext cx="2345194" cy="28687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FontTx/>
                <a:buNone/>
              </a:pPr>
              <a:r>
                <a:rPr lang="en-CA" sz="1400" kern="0" dirty="0"/>
                <a:t>No </a:t>
              </a:r>
              <a:r>
                <a:rPr lang="en-CA" sz="1400" kern="0" dirty="0" err="1"/>
                <a:t>froms</a:t>
              </a:r>
              <a:r>
                <a:rPr lang="en-CA" sz="1400" kern="0" dirty="0"/>
                <a:t> start with 4 or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334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15E99D7-1412-4611-AF03-A394E1C7BED9}"/>
              </a:ext>
            </a:extLst>
          </p:cNvPr>
          <p:cNvSpPr/>
          <p:nvPr/>
        </p:nvSpPr>
        <p:spPr>
          <a:xfrm>
            <a:off x="533400" y="788926"/>
            <a:ext cx="44807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Introduced the notion of a relation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1CE78B-9DDF-450D-BF00-D880B837B7D9}"/>
              </a:ext>
            </a:extLst>
          </p:cNvPr>
          <p:cNvSpPr/>
          <p:nvPr/>
        </p:nvSpPr>
        <p:spPr>
          <a:xfrm>
            <a:off x="1447800" y="1637660"/>
            <a:ext cx="24048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Some simple ones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E99485E-563A-4C19-943C-7C758E0D9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194988"/>
            <a:ext cx="8991600" cy="1524000"/>
          </a:xfrm>
        </p:spPr>
        <p:txBody>
          <a:bodyPr/>
          <a:lstStyle/>
          <a:p>
            <a:r>
              <a:rPr lang="en-CA" dirty="0"/>
              <a:t>Was the </a:t>
            </a:r>
            <a:r>
              <a:rPr lang="en-CA" dirty="0" err="1"/>
              <a:t>takeway</a:t>
            </a:r>
            <a:r>
              <a:rPr lang="en-CA" dirty="0"/>
              <a:t> achieved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CAEFFE3-AB8C-4D2E-A5BD-E12B70C47F66}"/>
              </a:ext>
            </a:extLst>
          </p:cNvPr>
          <p:cNvSpPr/>
          <p:nvPr/>
        </p:nvSpPr>
        <p:spPr>
          <a:xfrm>
            <a:off x="519545" y="1213293"/>
            <a:ext cx="74671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Introduced a few operations that can be used on relations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475CF-C0EC-4A4F-9585-3563703AFADE}"/>
              </a:ext>
            </a:extLst>
          </p:cNvPr>
          <p:cNvSpPr/>
          <p:nvPr/>
        </p:nvSpPr>
        <p:spPr>
          <a:xfrm>
            <a:off x="1447800" y="2062027"/>
            <a:ext cx="25651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Some looping ones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B880692-9073-4691-9A92-F60AD97FA40A}"/>
              </a:ext>
            </a:extLst>
          </p:cNvPr>
          <p:cNvSpPr/>
          <p:nvPr/>
        </p:nvSpPr>
        <p:spPr>
          <a:xfrm>
            <a:off x="2502308" y="2486394"/>
            <a:ext cx="61082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000" dirty="0">
                <a:latin typeface="Century Gothic" panose="020B0502020202020204"/>
              </a:rPr>
              <a:t>Implementing them means we learn YET AGAIN how to build control structures.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4E227BA-73B3-434E-845B-5B15706F0C0C}"/>
              </a:ext>
            </a:extLst>
          </p:cNvPr>
          <p:cNvSpPr/>
          <p:nvPr/>
        </p:nvSpPr>
        <p:spPr>
          <a:xfrm>
            <a:off x="2502307" y="3218537"/>
            <a:ext cx="50739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000" dirty="0">
                <a:latin typeface="Century Gothic" panose="020B0502020202020204"/>
              </a:rPr>
              <a:t>As a side-effect we get further experience with lambdas (called blocks in Smalltalk)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6BB20F-24DB-4E21-8260-FB57B9E6D74B}"/>
              </a:ext>
            </a:extLst>
          </p:cNvPr>
          <p:cNvSpPr/>
          <p:nvPr/>
        </p:nvSpPr>
        <p:spPr>
          <a:xfrm>
            <a:off x="1447800" y="4258457"/>
            <a:ext cx="54793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000" dirty="0">
                <a:latin typeface="Century Gothic" panose="020B0502020202020204"/>
              </a:rPr>
              <a:t>None of this explains what relations are for.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DB922F8-DCCB-40BA-87E0-1161734FD0E3}"/>
              </a:ext>
            </a:extLst>
          </p:cNvPr>
          <p:cNvSpPr/>
          <p:nvPr/>
        </p:nvSpPr>
        <p:spPr>
          <a:xfrm>
            <a:off x="2502307" y="4682827"/>
            <a:ext cx="534629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000" dirty="0">
                <a:latin typeface="Century Gothic" panose="020B0502020202020204"/>
              </a:rPr>
              <a:t>Nor do we have to know what they are for in order to implement the operations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BC3B26-D71B-4636-A4BA-E022FB1B63C0}"/>
              </a:ext>
            </a:extLst>
          </p:cNvPr>
          <p:cNvSpPr/>
          <p:nvPr/>
        </p:nvSpPr>
        <p:spPr>
          <a:xfrm>
            <a:off x="5562600" y="6351498"/>
            <a:ext cx="3270932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CA" sz="2000" dirty="0">
                <a:solidFill>
                  <a:schemeClr val="bg1"/>
                </a:solidFill>
              </a:rPr>
              <a:t>But there is a BIT MORE</a:t>
            </a:r>
          </a:p>
        </p:txBody>
      </p:sp>
    </p:spTree>
    <p:extLst>
      <p:ext uri="{BB962C8B-B14F-4D97-AF65-F5344CB8AC3E}">
        <p14:creationId xmlns:p14="http://schemas.microsoft.com/office/powerpoint/2010/main" val="2741579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1" grpId="0"/>
      <p:bldP spid="20" grpId="0"/>
      <p:bldP spid="22" grpId="0"/>
      <p:bldP spid="23" grpId="0"/>
      <p:bldP spid="24" grpId="0"/>
      <p:bldP spid="27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2950E3F-13AB-4F48-9D75-88A2A1A1D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411062"/>
            <a:ext cx="4916150" cy="1143000"/>
          </a:xfrm>
        </p:spPr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One TASK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822794-CFB2-4E03-9B1B-FC905151A8A7}"/>
              </a:ext>
            </a:extLst>
          </p:cNvPr>
          <p:cNvSpPr/>
          <p:nvPr/>
        </p:nvSpPr>
        <p:spPr>
          <a:xfrm>
            <a:off x="1052286" y="1391202"/>
            <a:ext cx="29370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Adding </a:t>
            </a:r>
            <a:r>
              <a:rPr lang="en-CA" sz="2000" b="1" dirty="0">
                <a:solidFill>
                  <a:prstClr val="black"/>
                </a:solidFill>
                <a:latin typeface="Century Gothic" panose="020B0502020202020204"/>
              </a:rPr>
              <a:t>extensions for 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CF66B2-BB4C-47BE-A637-41B9F68B2728}"/>
              </a:ext>
            </a:extLst>
          </p:cNvPr>
          <p:cNvSpPr/>
          <p:nvPr/>
        </p:nvSpPr>
        <p:spPr>
          <a:xfrm>
            <a:off x="1828799" y="2187223"/>
            <a:ext cx="23054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performOneStep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AAD456-AAC0-4243-B0E9-CD8824FA3D6A}"/>
              </a:ext>
            </a:extLst>
          </p:cNvPr>
          <p:cNvSpPr/>
          <p:nvPr/>
        </p:nvSpPr>
        <p:spPr>
          <a:xfrm>
            <a:off x="1066800" y="3087469"/>
            <a:ext cx="1828800" cy="369332"/>
          </a:xfrm>
          <a:prstGeom prst="rect">
            <a:avLst/>
          </a:prstGeom>
          <a:solidFill>
            <a:srgbClr val="CC00CC"/>
          </a:solidFill>
        </p:spPr>
        <p:txBody>
          <a:bodyPr wrap="square">
            <a:spAutoFit/>
          </a:bodyPr>
          <a:lstStyle/>
          <a:p>
            <a:r>
              <a:rPr lang="en-CA" sz="2000" dirty="0"/>
              <a:t>These will use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B1D39E-F9EC-404A-92D3-D1837F8BC351}"/>
              </a:ext>
            </a:extLst>
          </p:cNvPr>
          <p:cNvSpPr/>
          <p:nvPr/>
        </p:nvSpPr>
        <p:spPr>
          <a:xfrm>
            <a:off x="1846728" y="1841325"/>
            <a:ext cx="16914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000" b="1" dirty="0" err="1">
                <a:solidFill>
                  <a:prstClr val="black"/>
                </a:solidFill>
                <a:latin typeface="Century Gothic" panose="020B0502020202020204"/>
              </a:rPr>
              <a:t>performStar</a:t>
            </a:r>
            <a:r>
              <a:rPr lang="en-CA" sz="2000" b="1" dirty="0">
                <a:solidFill>
                  <a:prstClr val="black"/>
                </a:solidFill>
                <a:latin typeface="Century Gothic" panose="020B0502020202020204"/>
              </a:rPr>
              <a:t>: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2AB01C-D79C-4B35-B257-5C7E10AD7211}"/>
              </a:ext>
            </a:extLst>
          </p:cNvPr>
          <p:cNvSpPr txBox="1">
            <a:spLocks/>
          </p:cNvSpPr>
          <p:nvPr/>
        </p:nvSpPr>
        <p:spPr bwMode="auto">
          <a:xfrm>
            <a:off x="1656407" y="3596638"/>
            <a:ext cx="2008563" cy="3699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aRelation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CA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allTo</a:t>
            </a:r>
            <a:endParaRPr kumimoji="0" lang="en-CA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86FBA13-2397-4367-B62B-C46572349471}"/>
              </a:ext>
            </a:extLst>
          </p:cNvPr>
          <p:cNvSpPr txBox="1">
            <a:spLocks/>
          </p:cNvSpPr>
          <p:nvPr/>
        </p:nvSpPr>
        <p:spPr bwMode="auto">
          <a:xfrm>
            <a:off x="1676400" y="4541594"/>
            <a:ext cx="7101303" cy="3699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aRelation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from: </a:t>
            </a:r>
            <a:r>
              <a:rPr kumimoji="0" lang="en-CA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froms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do: [:relationship :</a:t>
            </a:r>
            <a:r>
              <a:rPr kumimoji="0" lang="en-CA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subrelation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| …]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6434C5A-5F40-41F7-A4A2-85461EE0F64C}"/>
              </a:ext>
            </a:extLst>
          </p:cNvPr>
          <p:cNvSpPr txBox="1">
            <a:spLocks/>
          </p:cNvSpPr>
          <p:nvPr/>
        </p:nvSpPr>
        <p:spPr bwMode="auto">
          <a:xfrm>
            <a:off x="1656407" y="4069116"/>
            <a:ext cx="3374322" cy="3699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aRelation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do: [:</a:t>
            </a:r>
            <a:r>
              <a:rPr kumimoji="0" lang="en-CA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aTriple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| …]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3BEFA83-9F35-48F9-9128-8B4DE8C4BB71}"/>
              </a:ext>
            </a:extLst>
          </p:cNvPr>
          <p:cNvSpPr/>
          <p:nvPr/>
        </p:nvSpPr>
        <p:spPr>
          <a:xfrm>
            <a:off x="4572000" y="867982"/>
            <a:ext cx="4419600" cy="923330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algn="ctr"/>
            <a:r>
              <a:rPr lang="en-CA" sz="2000" dirty="0">
                <a:solidFill>
                  <a:schemeClr val="bg1"/>
                </a:solidFill>
              </a:rPr>
              <a:t>Warning: This is an experiment to try to make things easier in the future. I'll implement MOST of the code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CF6D55-44CE-4800-A2A9-D9D855C99C82}"/>
              </a:ext>
            </a:extLst>
          </p:cNvPr>
          <p:cNvSpPr/>
          <p:nvPr/>
        </p:nvSpPr>
        <p:spPr>
          <a:xfrm>
            <a:off x="5143500" y="2014821"/>
            <a:ext cx="3276600" cy="646331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algn="ctr"/>
            <a:r>
              <a:rPr lang="en-CA" sz="2000" dirty="0">
                <a:solidFill>
                  <a:schemeClr val="bg1"/>
                </a:solidFill>
              </a:rPr>
              <a:t>Can't be tested with the example I give</a:t>
            </a:r>
          </a:p>
        </p:txBody>
      </p:sp>
    </p:spTree>
    <p:extLst>
      <p:ext uri="{BB962C8B-B14F-4D97-AF65-F5344CB8AC3E}">
        <p14:creationId xmlns:p14="http://schemas.microsoft.com/office/powerpoint/2010/main" val="213247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2" grpId="0" animBg="1"/>
      <p:bldP spid="7" grpId="0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D7139-DF6B-4CDA-9A58-401A566F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Will We Need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89968C6-9514-43BF-A031-65995030164C}"/>
              </a:ext>
            </a:extLst>
          </p:cNvPr>
          <p:cNvSpPr txBox="1">
            <a:spLocks/>
          </p:cNvSpPr>
          <p:nvPr/>
        </p:nvSpPr>
        <p:spPr bwMode="auto">
          <a:xfrm>
            <a:off x="389449" y="1371600"/>
            <a:ext cx="8494313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want 2 versions to be implemented as class methods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5D8C6C6F-6050-4B82-A97C-CB0CFE592D21}"/>
              </a:ext>
            </a:extLst>
          </p:cNvPr>
          <p:cNvSpPr txBox="1">
            <a:spLocks/>
          </p:cNvSpPr>
          <p:nvPr/>
        </p:nvSpPr>
        <p:spPr bwMode="auto">
          <a:xfrm>
            <a:off x="715660" y="2500467"/>
            <a:ext cx="7315200" cy="75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0000"/>
              </a:buClr>
            </a:pPr>
            <a:r>
              <a:rPr lang="en-CA" sz="2400" kern="0" dirty="0">
                <a:solidFill>
                  <a:srgbClr val="000000"/>
                </a:solidFill>
                <a:latin typeface="Arial"/>
              </a:rPr>
              <a:t>The actual relations to use are UNKNOWN (so they will need to be a parameter)</a:t>
            </a:r>
            <a:endParaRPr kumimoji="0" lang="en-CA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6465C0F-27BF-4E00-AC13-52440A616AE7}"/>
              </a:ext>
            </a:extLst>
          </p:cNvPr>
          <p:cNvSpPr txBox="1">
            <a:spLocks/>
          </p:cNvSpPr>
          <p:nvPr/>
        </p:nvSpPr>
        <p:spPr bwMode="auto">
          <a:xfrm>
            <a:off x="715660" y="3566353"/>
            <a:ext cx="7315200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0000"/>
              </a:buClr>
            </a:pPr>
            <a:r>
              <a:rPr lang="en-CA" sz="2400" kern="0" dirty="0">
                <a:solidFill>
                  <a:srgbClr val="000000"/>
                </a:solidFill>
                <a:latin typeface="Arial"/>
              </a:rPr>
              <a:t>We want a version that returns a new relation</a:t>
            </a:r>
            <a:endParaRPr kumimoji="0" lang="en-CA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314A4EAA-67B3-4056-868B-387495ECEFF4}"/>
              </a:ext>
            </a:extLst>
          </p:cNvPr>
          <p:cNvSpPr txBox="1">
            <a:spLocks/>
          </p:cNvSpPr>
          <p:nvPr/>
        </p:nvSpPr>
        <p:spPr bwMode="auto">
          <a:xfrm>
            <a:off x="765588" y="4953000"/>
            <a:ext cx="8148225" cy="75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00000"/>
              </a:buClr>
            </a:pPr>
            <a:r>
              <a:rPr lang="en-CA" sz="2400" kern="0" dirty="0">
                <a:solidFill>
                  <a:srgbClr val="000000"/>
                </a:solidFill>
                <a:latin typeface="Arial"/>
              </a:rPr>
              <a:t>We want a version that just returns the items involved in the new relation</a:t>
            </a:r>
            <a:endParaRPr kumimoji="0" lang="en-CA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DFDBBC46-F71F-4742-AA52-0986C063E04F}"/>
              </a:ext>
            </a:extLst>
          </p:cNvPr>
          <p:cNvSpPr txBox="1">
            <a:spLocks/>
          </p:cNvSpPr>
          <p:nvPr/>
        </p:nvSpPr>
        <p:spPr bwMode="auto">
          <a:xfrm>
            <a:off x="2743200" y="4299840"/>
            <a:ext cx="5071901" cy="3422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essentially the triples converted to a relation</a:t>
            </a:r>
          </a:p>
        </p:txBody>
      </p: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AD06FC0E-C94F-40D2-B4DB-B32D85F4062D}"/>
              </a:ext>
            </a:extLst>
          </p:cNvPr>
          <p:cNvSpPr txBox="1">
            <a:spLocks/>
          </p:cNvSpPr>
          <p:nvPr/>
        </p:nvSpPr>
        <p:spPr bwMode="auto">
          <a:xfrm>
            <a:off x="2743199" y="5731112"/>
            <a:ext cx="4225516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performStar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CA" sz="18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applies 0 or more steps</a:t>
            </a:r>
            <a:endParaRPr kumimoji="0" lang="en-CA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7E86AFB6-E255-4EBA-BFF8-FDA0B778C3A4}"/>
              </a:ext>
            </a:extLst>
          </p:cNvPr>
          <p:cNvSpPr txBox="1">
            <a:spLocks/>
          </p:cNvSpPr>
          <p:nvPr/>
        </p:nvSpPr>
        <p:spPr bwMode="auto">
          <a:xfrm>
            <a:off x="2726942" y="6303981"/>
            <a:ext cx="3430426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performOnce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CA" sz="18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 applies 1 step</a:t>
            </a:r>
            <a:endParaRPr kumimoji="0" lang="en-CA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7007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  <p:bldP spid="31" grpId="0" animBg="1"/>
      <p:bldP spid="49" grpId="0" animBg="1"/>
      <p:bldP spid="5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278364C-38C0-4CB8-AFEC-163FB429EFB9}"/>
              </a:ext>
            </a:extLst>
          </p:cNvPr>
          <p:cNvSpPr/>
          <p:nvPr/>
        </p:nvSpPr>
        <p:spPr bwMode="auto">
          <a:xfrm rot="450459">
            <a:off x="7414289" y="3206879"/>
            <a:ext cx="797341" cy="1702190"/>
          </a:xfrm>
          <a:custGeom>
            <a:avLst/>
            <a:gdLst>
              <a:gd name="connsiteX0" fmla="*/ 0 w 797341"/>
              <a:gd name="connsiteY0" fmla="*/ 0 h 1702190"/>
              <a:gd name="connsiteX1" fmla="*/ 787791 w 797341"/>
              <a:gd name="connsiteY1" fmla="*/ 858129 h 1702190"/>
              <a:gd name="connsiteX2" fmla="*/ 365760 w 797341"/>
              <a:gd name="connsiteY2" fmla="*/ 1702190 h 170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341" h="1702190">
                <a:moveTo>
                  <a:pt x="0" y="0"/>
                </a:moveTo>
                <a:cubicBezTo>
                  <a:pt x="363415" y="287215"/>
                  <a:pt x="726831" y="574431"/>
                  <a:pt x="787791" y="858129"/>
                </a:cubicBezTo>
                <a:cubicBezTo>
                  <a:pt x="848751" y="1141827"/>
                  <a:pt x="607255" y="1422008"/>
                  <a:pt x="365760" y="1702190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ED7139-DF6B-4CDA-9A58-401A566F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 Essence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89968C6-9514-43BF-A031-65995030164C}"/>
              </a:ext>
            </a:extLst>
          </p:cNvPr>
          <p:cNvSpPr txBox="1">
            <a:spLocks/>
          </p:cNvSpPr>
          <p:nvPr/>
        </p:nvSpPr>
        <p:spPr bwMode="auto">
          <a:xfrm>
            <a:off x="304800" y="2237295"/>
            <a:ext cx="1433085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want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F7F5C5B1-B823-4442-8A13-9FED5404C564}"/>
              </a:ext>
            </a:extLst>
          </p:cNvPr>
          <p:cNvSpPr txBox="1">
            <a:spLocks/>
          </p:cNvSpPr>
          <p:nvPr/>
        </p:nvSpPr>
        <p:spPr bwMode="auto">
          <a:xfrm>
            <a:off x="4707268" y="2746409"/>
            <a:ext cx="2096728" cy="3422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items and R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allTo</a:t>
            </a:r>
            <a:endParaRPr kumimoji="0" lang="en-CA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A35A645-2C46-4729-B638-141A6571CD97}"/>
              </a:ext>
            </a:extLst>
          </p:cNvPr>
          <p:cNvSpPr/>
          <p:nvPr/>
        </p:nvSpPr>
        <p:spPr>
          <a:xfrm>
            <a:off x="751566" y="3046909"/>
            <a:ext cx="35846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performItemOneStep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: items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A7168AC-0A14-439B-9C26-4737440324FA}"/>
              </a:ext>
            </a:extLst>
          </p:cNvPr>
          <p:cNvSpPr/>
          <p:nvPr/>
        </p:nvSpPr>
        <p:spPr>
          <a:xfrm>
            <a:off x="769495" y="2701011"/>
            <a:ext cx="29706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000" b="1" dirty="0" err="1">
                <a:solidFill>
                  <a:prstClr val="black"/>
                </a:solidFill>
                <a:highlight>
                  <a:srgbClr val="00FFFF"/>
                </a:highlight>
                <a:latin typeface="Century Gothic" panose="020B0502020202020204"/>
              </a:rPr>
              <a:t>performItemStar</a:t>
            </a:r>
            <a:r>
              <a:rPr lang="en-CA" sz="2000" b="1" dirty="0">
                <a:solidFill>
                  <a:prstClr val="black"/>
                </a:solidFill>
                <a:highlight>
                  <a:srgbClr val="00FFFF"/>
                </a:highlight>
                <a:latin typeface="Century Gothic" panose="020B0502020202020204"/>
              </a:rPr>
              <a:t>: items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00FFFF"/>
              </a:highlight>
              <a:uLnTx/>
              <a:uFillTx/>
              <a:latin typeface="Century Gothic" panose="020B0502020202020204"/>
            </a:endParaRP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DAFE3FA2-17FF-49F6-AF1E-E659D275FBD9}"/>
              </a:ext>
            </a:extLst>
          </p:cNvPr>
          <p:cNvSpPr txBox="1">
            <a:spLocks/>
          </p:cNvSpPr>
          <p:nvPr/>
        </p:nvSpPr>
        <p:spPr bwMode="auto">
          <a:xfrm>
            <a:off x="4707268" y="3104745"/>
            <a:ext cx="955390" cy="3422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R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allTo</a:t>
            </a:r>
            <a:endParaRPr kumimoji="0" lang="en-CA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A6CD08CA-9ACD-4253-99B0-6A87EC7C5164}"/>
              </a:ext>
            </a:extLst>
          </p:cNvPr>
          <p:cNvSpPr txBox="1">
            <a:spLocks/>
          </p:cNvSpPr>
          <p:nvPr/>
        </p:nvSpPr>
        <p:spPr bwMode="auto">
          <a:xfrm>
            <a:off x="4265004" y="2746409"/>
            <a:ext cx="413575" cy="3422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</a:t>
            </a:r>
            <a:endParaRPr kumimoji="0" lang="en-CA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7D91C1AF-5866-4162-8CC6-F7F114803B80}"/>
              </a:ext>
            </a:extLst>
          </p:cNvPr>
          <p:cNvSpPr txBox="1">
            <a:spLocks/>
          </p:cNvSpPr>
          <p:nvPr/>
        </p:nvSpPr>
        <p:spPr bwMode="auto">
          <a:xfrm>
            <a:off x="4247272" y="3068644"/>
            <a:ext cx="413575" cy="3422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</a:t>
            </a:r>
            <a:endParaRPr kumimoji="0" lang="en-CA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38D5B1D-3477-4829-A1D5-C08173BE890B}"/>
              </a:ext>
            </a:extLst>
          </p:cNvPr>
          <p:cNvSpPr txBox="1">
            <a:spLocks/>
          </p:cNvSpPr>
          <p:nvPr/>
        </p:nvSpPr>
        <p:spPr bwMode="auto">
          <a:xfrm>
            <a:off x="324729" y="3944655"/>
            <a:ext cx="1433085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 also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2377A3-04C4-4017-9153-3D6DB2A089F1}"/>
              </a:ext>
            </a:extLst>
          </p:cNvPr>
          <p:cNvSpPr/>
          <p:nvPr/>
        </p:nvSpPr>
        <p:spPr>
          <a:xfrm>
            <a:off x="769495" y="4724400"/>
            <a:ext cx="40302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performRelationOneStep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: items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E7DB84-36EF-4F5F-AD54-414CF9EE625A}"/>
              </a:ext>
            </a:extLst>
          </p:cNvPr>
          <p:cNvSpPr/>
          <p:nvPr/>
        </p:nvSpPr>
        <p:spPr>
          <a:xfrm>
            <a:off x="787424" y="4378502"/>
            <a:ext cx="3416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000" b="1" dirty="0" err="1">
                <a:solidFill>
                  <a:prstClr val="black"/>
                </a:solidFill>
                <a:highlight>
                  <a:srgbClr val="00FFFF"/>
                </a:highlight>
                <a:latin typeface="Century Gothic" panose="020B0502020202020204"/>
              </a:rPr>
              <a:t>performRelationStar</a:t>
            </a:r>
            <a:r>
              <a:rPr lang="en-CA" sz="2000" b="1" dirty="0">
                <a:solidFill>
                  <a:prstClr val="black"/>
                </a:solidFill>
                <a:highlight>
                  <a:srgbClr val="00FFFF"/>
                </a:highlight>
                <a:latin typeface="Century Gothic" panose="020B0502020202020204"/>
              </a:rPr>
              <a:t>: items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00FFFF"/>
              </a:highlight>
              <a:uLnTx/>
              <a:uFillTx/>
              <a:latin typeface="Century Gothic" panose="020B0502020202020204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05F6994-2AE4-40B8-9444-468BF43EA119}"/>
              </a:ext>
            </a:extLst>
          </p:cNvPr>
          <p:cNvSpPr txBox="1">
            <a:spLocks/>
          </p:cNvSpPr>
          <p:nvPr/>
        </p:nvSpPr>
        <p:spPr bwMode="auto">
          <a:xfrm>
            <a:off x="6642767" y="3870589"/>
            <a:ext cx="2340384" cy="3422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 way of converting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FA09BE7-6390-4FE5-A4CC-9ECD3C0D8243}"/>
              </a:ext>
            </a:extLst>
          </p:cNvPr>
          <p:cNvSpPr/>
          <p:nvPr/>
        </p:nvSpPr>
        <p:spPr bwMode="auto">
          <a:xfrm>
            <a:off x="7306504" y="2835494"/>
            <a:ext cx="400110" cy="40011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729BA20-B57B-464F-9355-6BC86836A8E8}"/>
              </a:ext>
            </a:extLst>
          </p:cNvPr>
          <p:cNvSpPr/>
          <p:nvPr/>
        </p:nvSpPr>
        <p:spPr bwMode="auto">
          <a:xfrm>
            <a:off x="7370340" y="4719214"/>
            <a:ext cx="400110" cy="40011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674E666-682F-4496-B4AF-38A9BD5383AF}"/>
              </a:ext>
            </a:extLst>
          </p:cNvPr>
          <p:cNvSpPr/>
          <p:nvPr/>
        </p:nvSpPr>
        <p:spPr>
          <a:xfrm>
            <a:off x="1917245" y="2203375"/>
            <a:ext cx="17347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returns</a:t>
            </a:r>
            <a:r>
              <a:rPr kumimoji="0" lang="en-CA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 items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0000"/>
              </a:highligh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5D66A3-33E8-4230-A893-FDF89809DC05}"/>
              </a:ext>
            </a:extLst>
          </p:cNvPr>
          <p:cNvSpPr/>
          <p:nvPr/>
        </p:nvSpPr>
        <p:spPr>
          <a:xfrm>
            <a:off x="1935186" y="3888657"/>
            <a:ext cx="24753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returns</a:t>
            </a:r>
            <a:r>
              <a:rPr kumimoji="0" lang="en-CA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 a relation R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0000"/>
              </a:highligh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8AD2A9E-6C50-4A16-8802-53BF08791F03}"/>
              </a:ext>
            </a:extLst>
          </p:cNvPr>
          <p:cNvSpPr/>
          <p:nvPr/>
        </p:nvSpPr>
        <p:spPr>
          <a:xfrm>
            <a:off x="4660847" y="2284641"/>
            <a:ext cx="45272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how to convert</a:t>
            </a:r>
            <a:r>
              <a:rPr kumimoji="0" lang="en-CA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0000"/>
                </a:highlight>
                <a:uLnTx/>
                <a:uFillTx/>
                <a:latin typeface="Century Gothic" panose="020B0502020202020204"/>
                <a:ea typeface="+mn-ea"/>
                <a:cs typeface="+mn-cs"/>
              </a:rPr>
              <a:t> (example explains)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0000"/>
              </a:highlight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97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5" grpId="0" animBg="1"/>
      <p:bldP spid="36" grpId="0"/>
      <p:bldP spid="45" grpId="0"/>
      <p:bldP spid="46" grpId="0" animBg="1"/>
      <p:bldP spid="47" grpId="0" animBg="1"/>
      <p:bldP spid="48" grpId="0" animBg="1"/>
      <p:bldP spid="15" grpId="0"/>
      <p:bldP spid="16" grpId="0"/>
      <p:bldP spid="17" grpId="0" animBg="1"/>
      <p:bldP spid="3" grpId="0" animBg="1"/>
      <p:bldP spid="19" grpId="0" animBg="1"/>
      <p:bldP spid="22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89472229-7C17-4272-A5C1-2E5CCDF667BD}"/>
              </a:ext>
            </a:extLst>
          </p:cNvPr>
          <p:cNvSpPr/>
          <p:nvPr/>
        </p:nvSpPr>
        <p:spPr bwMode="auto">
          <a:xfrm>
            <a:off x="4336726" y="1869951"/>
            <a:ext cx="408857" cy="613001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B0E1F85-F6CB-48F6-85EC-B95B12D45D1F}"/>
              </a:ext>
            </a:extLst>
          </p:cNvPr>
          <p:cNvSpPr/>
          <p:nvPr/>
        </p:nvSpPr>
        <p:spPr bwMode="auto">
          <a:xfrm>
            <a:off x="2707058" y="6056918"/>
            <a:ext cx="808010" cy="662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E9D8ACD7-24C4-4AEC-9D44-B51E6F4E2F71}"/>
              </a:ext>
            </a:extLst>
          </p:cNvPr>
          <p:cNvSpPr/>
          <p:nvPr/>
        </p:nvSpPr>
        <p:spPr bwMode="auto">
          <a:xfrm>
            <a:off x="2737000" y="5181852"/>
            <a:ext cx="808010" cy="662179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160C946-2CE8-4741-89B8-95B1D72F6EF7}"/>
              </a:ext>
            </a:extLst>
          </p:cNvPr>
          <p:cNvSpPr/>
          <p:nvPr/>
        </p:nvSpPr>
        <p:spPr bwMode="auto">
          <a:xfrm>
            <a:off x="6159314" y="3622284"/>
            <a:ext cx="2598188" cy="505740"/>
          </a:xfrm>
          <a:prstGeom prst="rect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385F727-0D56-429F-AA64-99B390FA9DF7}"/>
              </a:ext>
            </a:extLst>
          </p:cNvPr>
          <p:cNvSpPr/>
          <p:nvPr/>
        </p:nvSpPr>
        <p:spPr bwMode="auto">
          <a:xfrm>
            <a:off x="762000" y="3610854"/>
            <a:ext cx="4960872" cy="505740"/>
          </a:xfrm>
          <a:prstGeom prst="rect">
            <a:avLst/>
          </a:prstGeom>
          <a:solidFill>
            <a:srgbClr val="00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124C2-41AD-4C95-A877-919BF021C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 Abstract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8E839-C15D-42F0-9DC1-8D2734993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097" y="1160185"/>
            <a:ext cx="8304213" cy="480774"/>
          </a:xfrm>
        </p:spPr>
        <p:txBody>
          <a:bodyPr/>
          <a:lstStyle/>
          <a:p>
            <a:r>
              <a:rPr lang="en-CA" dirty="0"/>
              <a:t>I'm going to use </a:t>
            </a:r>
            <a:r>
              <a:rPr lang="en-CA" dirty="0">
                <a:highlight>
                  <a:srgbClr val="FFFF00"/>
                </a:highlight>
              </a:rPr>
              <a:t>a, b, c, d, e, f</a:t>
            </a:r>
            <a:r>
              <a:rPr lang="en-CA" dirty="0"/>
              <a:t> for my symbols.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AD196E8-5D00-4DF4-A0DC-79EB792B43AE}"/>
              </a:ext>
            </a:extLst>
          </p:cNvPr>
          <p:cNvGrpSpPr/>
          <p:nvPr/>
        </p:nvGrpSpPr>
        <p:grpSpPr>
          <a:xfrm>
            <a:off x="2737001" y="5151953"/>
            <a:ext cx="808010" cy="692079"/>
            <a:chOff x="7086724" y="3623150"/>
            <a:chExt cx="808010" cy="692079"/>
          </a:xfrm>
        </p:grpSpPr>
        <p:sp>
          <p:nvSpPr>
            <p:cNvPr id="9" name="Content Placeholder 2">
              <a:extLst>
                <a:ext uri="{FF2B5EF4-FFF2-40B4-BE49-F238E27FC236}">
                  <a16:creationId xmlns:a16="http://schemas.microsoft.com/office/drawing/2014/main" id="{9855FAEE-49E9-4F26-A362-ECB38F8D630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86724" y="3833493"/>
              <a:ext cx="315792" cy="481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rPr>
                <a:t>I</a:t>
              </a:r>
              <a:endParaRPr kumimoji="0" lang="en-CA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  <p:cxnSp>
          <p:nvCxnSpPr>
            <p:cNvPr id="12" name="Straight Arrow Connector 16">
              <a:extLst>
                <a:ext uri="{FF2B5EF4-FFF2-40B4-BE49-F238E27FC236}">
                  <a16:creationId xmlns:a16="http://schemas.microsoft.com/office/drawing/2014/main" id="{6719F1A6-0664-479A-8ABC-8E7D78454A1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633E132E-FC8B-4B23-B5B2-DC7465047E8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325410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*</a:t>
              </a:r>
            </a:p>
          </p:txBody>
        </p:sp>
      </p:grp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190ED60-EE9A-4868-B49B-804F2133A77E}"/>
              </a:ext>
            </a:extLst>
          </p:cNvPr>
          <p:cNvSpPr txBox="1">
            <a:spLocks/>
          </p:cNvSpPr>
          <p:nvPr/>
        </p:nvSpPr>
        <p:spPr bwMode="auto">
          <a:xfrm>
            <a:off x="236097" y="1987557"/>
            <a:ext cx="8172450" cy="868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Suppose the </a:t>
            </a:r>
            <a:r>
              <a:rPr lang="en-CA" kern="0" dirty="0">
                <a:latin typeface="Arial" panose="020B0604020202020204" pitchFamily="34" charset="0"/>
                <a:cs typeface="Arial" panose="020B0604020202020204" pitchFamily="34" charset="0"/>
              </a:rPr>
              <a:t>relation     </a:t>
            </a:r>
            <a:r>
              <a: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CA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(let me call it </a:t>
            </a:r>
            <a:r>
              <a:rPr lang="en-CA" kern="0" dirty="0">
                <a:solidFill>
                  <a:srgbClr val="000000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r>
              <a:rPr lang="en-CA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CA" kern="0" dirty="0">
                <a:latin typeface="Arial" panose="020B0604020202020204" pitchFamily="34" charset="0"/>
                <a:cs typeface="Arial" panose="020B0604020202020204" pitchFamily="34" charset="0"/>
              </a:rPr>
              <a:t>consists of the following triples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07C77F3-83C9-42B0-9B28-6047DEA31460}"/>
              </a:ext>
            </a:extLst>
          </p:cNvPr>
          <p:cNvGrpSpPr/>
          <p:nvPr/>
        </p:nvGrpSpPr>
        <p:grpSpPr>
          <a:xfrm>
            <a:off x="4531434" y="1869951"/>
            <a:ext cx="186013" cy="560387"/>
            <a:chOff x="7569324" y="3623150"/>
            <a:chExt cx="186013" cy="560387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E88EF23-540C-4A62-BF55-5B42B726D2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8" name="Content Placeholder 2">
              <a:extLst>
                <a:ext uri="{FF2B5EF4-FFF2-40B4-BE49-F238E27FC236}">
                  <a16:creationId xmlns:a16="http://schemas.microsoft.com/office/drawing/2014/main" id="{714E3450-0983-4DB5-B93A-FB16DDA6C3F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D57C0D5-AE45-4259-8EA7-884DCE4F64F0}"/>
              </a:ext>
            </a:extLst>
          </p:cNvPr>
          <p:cNvGrpSpPr/>
          <p:nvPr/>
        </p:nvGrpSpPr>
        <p:grpSpPr>
          <a:xfrm>
            <a:off x="918103" y="3490460"/>
            <a:ext cx="186013" cy="560387"/>
            <a:chOff x="7569324" y="3623150"/>
            <a:chExt cx="186013" cy="560387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88401FB8-D189-4DCC-A2FA-F7FA331B798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1" name="Content Placeholder 2">
              <a:extLst>
                <a:ext uri="{FF2B5EF4-FFF2-40B4-BE49-F238E27FC236}">
                  <a16:creationId xmlns:a16="http://schemas.microsoft.com/office/drawing/2014/main" id="{553B9C80-D7BE-4968-BBC1-323BF242B0C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03F0EB8E-AFD3-45BD-908B-22BCF5F54F44}"/>
              </a:ext>
            </a:extLst>
          </p:cNvPr>
          <p:cNvSpPr txBox="1">
            <a:spLocks/>
          </p:cNvSpPr>
          <p:nvPr/>
        </p:nvSpPr>
        <p:spPr bwMode="auto">
          <a:xfrm>
            <a:off x="1104471" y="3621277"/>
            <a:ext cx="5065394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= {[a,   ,b], [b,   ,c], [b,   ,d]}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CB77E57-4FF1-4F72-88B8-51912970F934}"/>
              </a:ext>
            </a:extLst>
          </p:cNvPr>
          <p:cNvGrpSpPr/>
          <p:nvPr/>
        </p:nvGrpSpPr>
        <p:grpSpPr>
          <a:xfrm>
            <a:off x="2206005" y="3490460"/>
            <a:ext cx="186013" cy="560387"/>
            <a:chOff x="7569324" y="3623150"/>
            <a:chExt cx="186013" cy="560387"/>
          </a:xfrm>
        </p:grpSpPr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7748EC25-CA28-4C33-89B4-154504518A2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6" name="Content Placeholder 2">
              <a:extLst>
                <a:ext uri="{FF2B5EF4-FFF2-40B4-BE49-F238E27FC236}">
                  <a16:creationId xmlns:a16="http://schemas.microsoft.com/office/drawing/2014/main" id="{2989F7D6-7896-41E3-B763-13ADC0733FB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62805C8-F6B6-459F-9C09-79407D06D6CF}"/>
              </a:ext>
            </a:extLst>
          </p:cNvPr>
          <p:cNvGrpSpPr/>
          <p:nvPr/>
        </p:nvGrpSpPr>
        <p:grpSpPr>
          <a:xfrm>
            <a:off x="3568296" y="3485558"/>
            <a:ext cx="186013" cy="560387"/>
            <a:chOff x="7569324" y="3623150"/>
            <a:chExt cx="186013" cy="560387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7FF9F06B-11F2-4080-829D-9FB24D66DD8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29" name="Content Placeholder 2">
              <a:extLst>
                <a:ext uri="{FF2B5EF4-FFF2-40B4-BE49-F238E27FC236}">
                  <a16:creationId xmlns:a16="http://schemas.microsoft.com/office/drawing/2014/main" id="{D239E035-7232-4111-80B0-751DFBBB3B1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C504028-E541-41AB-B6CB-9C79AA80C523}"/>
              </a:ext>
            </a:extLst>
          </p:cNvPr>
          <p:cNvGrpSpPr/>
          <p:nvPr/>
        </p:nvGrpSpPr>
        <p:grpSpPr>
          <a:xfrm>
            <a:off x="4930587" y="3485558"/>
            <a:ext cx="186013" cy="560387"/>
            <a:chOff x="7569324" y="3623150"/>
            <a:chExt cx="186013" cy="560387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07D1CB4F-BCF4-4F1D-B923-BDBA82CD8F7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2" name="Content Placeholder 2">
              <a:extLst>
                <a:ext uri="{FF2B5EF4-FFF2-40B4-BE49-F238E27FC236}">
                  <a16:creationId xmlns:a16="http://schemas.microsoft.com/office/drawing/2014/main" id="{A06DC9EF-AB69-4306-BE58-CF2CFA1D580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C2FC8D10-4D9E-4E92-BFDE-482BF20D2DD2}"/>
              </a:ext>
            </a:extLst>
          </p:cNvPr>
          <p:cNvSpPr txBox="1">
            <a:spLocks/>
          </p:cNvSpPr>
          <p:nvPr/>
        </p:nvSpPr>
        <p:spPr bwMode="auto">
          <a:xfrm>
            <a:off x="6155935" y="3635820"/>
            <a:ext cx="2988065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a   b, b   c, b   d 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7CA950E-1E9A-4296-AC39-11855F8F2A90}"/>
              </a:ext>
            </a:extLst>
          </p:cNvPr>
          <p:cNvGrpSpPr/>
          <p:nvPr/>
        </p:nvGrpSpPr>
        <p:grpSpPr>
          <a:xfrm>
            <a:off x="6602927" y="3501759"/>
            <a:ext cx="109729" cy="560387"/>
            <a:chOff x="7569324" y="3623150"/>
            <a:chExt cx="186013" cy="560387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737B3C87-CC5E-4C45-907C-5385AE36E44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39" name="Content Placeholder 2">
              <a:extLst>
                <a:ext uri="{FF2B5EF4-FFF2-40B4-BE49-F238E27FC236}">
                  <a16:creationId xmlns:a16="http://schemas.microsoft.com/office/drawing/2014/main" id="{4DD0B8F9-4800-4C63-9417-50AC0640FF6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882D06E8-FFB3-4DFC-92CC-0B8784AE2602}"/>
              </a:ext>
            </a:extLst>
          </p:cNvPr>
          <p:cNvGrpSpPr/>
          <p:nvPr/>
        </p:nvGrpSpPr>
        <p:grpSpPr>
          <a:xfrm>
            <a:off x="7511850" y="3500101"/>
            <a:ext cx="109729" cy="560387"/>
            <a:chOff x="7569324" y="3623150"/>
            <a:chExt cx="186013" cy="560387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5389E68B-C13E-4F2F-BE71-BDBE749806E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42" name="Content Placeholder 2">
              <a:extLst>
                <a:ext uri="{FF2B5EF4-FFF2-40B4-BE49-F238E27FC236}">
                  <a16:creationId xmlns:a16="http://schemas.microsoft.com/office/drawing/2014/main" id="{9FB28CA3-32A4-4164-B188-A51C7CE48B1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955B204-91D0-4F15-9BC0-8A999BE07911}"/>
              </a:ext>
            </a:extLst>
          </p:cNvPr>
          <p:cNvGrpSpPr/>
          <p:nvPr/>
        </p:nvGrpSpPr>
        <p:grpSpPr>
          <a:xfrm>
            <a:off x="8433747" y="3500101"/>
            <a:ext cx="109729" cy="560387"/>
            <a:chOff x="7569324" y="3623150"/>
            <a:chExt cx="186013" cy="560387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325567CB-1281-4E8E-BFC2-BFC9959DE2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45" name="Content Placeholder 2">
              <a:extLst>
                <a:ext uri="{FF2B5EF4-FFF2-40B4-BE49-F238E27FC236}">
                  <a16:creationId xmlns:a16="http://schemas.microsoft.com/office/drawing/2014/main" id="{D4B32866-15B8-4252-9EE6-C1A0B851FE3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64362650-0A7D-4D68-BBBA-4E6C72155368}"/>
              </a:ext>
            </a:extLst>
          </p:cNvPr>
          <p:cNvSpPr txBox="1">
            <a:spLocks/>
          </p:cNvSpPr>
          <p:nvPr/>
        </p:nvSpPr>
        <p:spPr bwMode="auto">
          <a:xfrm>
            <a:off x="384272" y="5311312"/>
            <a:ext cx="8172450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CA" kern="0" dirty="0"/>
              <a:t>We write</a:t>
            </a:r>
            <a:endParaRPr lang="en-CA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277B0D69-7545-4530-87FE-FCEF1B81D8C4}"/>
              </a:ext>
            </a:extLst>
          </p:cNvPr>
          <p:cNvSpPr txBox="1">
            <a:spLocks/>
          </p:cNvSpPr>
          <p:nvPr/>
        </p:nvSpPr>
        <p:spPr bwMode="auto">
          <a:xfrm>
            <a:off x="3810533" y="5297110"/>
            <a:ext cx="4729778" cy="48077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to apply it 0 or more times</a:t>
            </a:r>
            <a:endParaRPr lang="en-CA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1AA9849-01CE-47C9-A323-A60563158CB0}"/>
              </a:ext>
            </a:extLst>
          </p:cNvPr>
          <p:cNvGrpSpPr/>
          <p:nvPr/>
        </p:nvGrpSpPr>
        <p:grpSpPr>
          <a:xfrm>
            <a:off x="2737001" y="6031615"/>
            <a:ext cx="668613" cy="692079"/>
            <a:chOff x="7086724" y="3623150"/>
            <a:chExt cx="668613" cy="692079"/>
          </a:xfrm>
        </p:grpSpPr>
        <p:sp>
          <p:nvSpPr>
            <p:cNvPr id="50" name="Content Placeholder 2">
              <a:extLst>
                <a:ext uri="{FF2B5EF4-FFF2-40B4-BE49-F238E27FC236}">
                  <a16:creationId xmlns:a16="http://schemas.microsoft.com/office/drawing/2014/main" id="{7D7F0C15-B700-4949-9392-E13314CC8D1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86724" y="3833493"/>
              <a:ext cx="315792" cy="481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rPr>
                <a:t>I</a:t>
              </a:r>
              <a:endParaRPr kumimoji="0" lang="en-CA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  <p:cxnSp>
          <p:nvCxnSpPr>
            <p:cNvPr id="51" name="Straight Arrow Connector 16">
              <a:extLst>
                <a:ext uri="{FF2B5EF4-FFF2-40B4-BE49-F238E27FC236}">
                  <a16:creationId xmlns:a16="http://schemas.microsoft.com/office/drawing/2014/main" id="{656D766A-16B2-4492-B5CD-B0D721A5C3F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52" name="Content Placeholder 2">
              <a:extLst>
                <a:ext uri="{FF2B5EF4-FFF2-40B4-BE49-F238E27FC236}">
                  <a16:creationId xmlns:a16="http://schemas.microsoft.com/office/drawing/2014/main" id="{B934BDDA-E7A5-46FA-8187-F91FFAC7F7D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AEAF19C0-2913-4FD0-9A59-05DD8839D4CD}"/>
              </a:ext>
            </a:extLst>
          </p:cNvPr>
          <p:cNvSpPr txBox="1">
            <a:spLocks/>
          </p:cNvSpPr>
          <p:nvPr/>
        </p:nvSpPr>
        <p:spPr bwMode="auto">
          <a:xfrm>
            <a:off x="3810533" y="6176772"/>
            <a:ext cx="3047467" cy="48077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to apply it 1 time</a:t>
            </a:r>
            <a:endParaRPr lang="en-CA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6FD39E8E-65CC-449D-9F7E-E77D72A97DDF}"/>
              </a:ext>
            </a:extLst>
          </p:cNvPr>
          <p:cNvSpPr txBox="1">
            <a:spLocks/>
          </p:cNvSpPr>
          <p:nvPr/>
        </p:nvSpPr>
        <p:spPr bwMode="auto">
          <a:xfrm>
            <a:off x="2263801" y="3010544"/>
            <a:ext cx="1850999" cy="4807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long form</a:t>
            </a:r>
            <a:endParaRPr lang="en-CA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657D7873-73C1-409E-9A58-82B10E93993F}"/>
              </a:ext>
            </a:extLst>
          </p:cNvPr>
          <p:cNvSpPr txBox="1">
            <a:spLocks/>
          </p:cNvSpPr>
          <p:nvPr/>
        </p:nvSpPr>
        <p:spPr bwMode="auto">
          <a:xfrm>
            <a:off x="6400800" y="3062521"/>
            <a:ext cx="2007747" cy="4807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short form</a:t>
            </a:r>
            <a:endParaRPr lang="en-CA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79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9" grpId="0" animBg="1"/>
      <p:bldP spid="58" grpId="0" animBg="1"/>
      <p:bldP spid="57" grpId="0" animBg="1"/>
      <p:bldP spid="56" grpId="0" animBg="1"/>
      <p:bldP spid="3" grpId="0" build="p"/>
      <p:bldP spid="14" grpId="0"/>
      <p:bldP spid="22" grpId="0"/>
      <p:bldP spid="36" grpId="0"/>
      <p:bldP spid="47" grpId="0"/>
      <p:bldP spid="48" grpId="0" animBg="1"/>
      <p:bldP spid="53" grpId="0" animBg="1"/>
      <p:bldP spid="54" grpId="0" animBg="1"/>
      <p:bldP spid="5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>
            <a:extLst>
              <a:ext uri="{FF2B5EF4-FFF2-40B4-BE49-F238E27FC236}">
                <a16:creationId xmlns:a16="http://schemas.microsoft.com/office/drawing/2014/main" id="{EA04D992-8EC2-48F0-94E6-5520F07A1B80}"/>
              </a:ext>
            </a:extLst>
          </p:cNvPr>
          <p:cNvSpPr/>
          <p:nvPr/>
        </p:nvSpPr>
        <p:spPr bwMode="auto">
          <a:xfrm>
            <a:off x="1136405" y="2588823"/>
            <a:ext cx="277399" cy="5337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E8DA5B7-4E64-46B2-94BA-F2D6DB7CC575}"/>
              </a:ext>
            </a:extLst>
          </p:cNvPr>
          <p:cNvSpPr/>
          <p:nvPr/>
        </p:nvSpPr>
        <p:spPr bwMode="auto">
          <a:xfrm>
            <a:off x="1121628" y="3234711"/>
            <a:ext cx="660612" cy="5337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5979E911-12E4-4791-B151-AD1D587FB587}"/>
              </a:ext>
            </a:extLst>
          </p:cNvPr>
          <p:cNvSpPr/>
          <p:nvPr/>
        </p:nvSpPr>
        <p:spPr bwMode="auto">
          <a:xfrm>
            <a:off x="1094202" y="3983822"/>
            <a:ext cx="897521" cy="5337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A2477766-BDC2-4661-B27A-A11F7B2BFC7B}"/>
              </a:ext>
            </a:extLst>
          </p:cNvPr>
          <p:cNvSpPr/>
          <p:nvPr/>
        </p:nvSpPr>
        <p:spPr bwMode="auto">
          <a:xfrm>
            <a:off x="1078345" y="6155859"/>
            <a:ext cx="801048" cy="5337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25F8E5-16C4-4894-87A5-8AB761AC99A9}"/>
              </a:ext>
            </a:extLst>
          </p:cNvPr>
          <p:cNvSpPr/>
          <p:nvPr/>
        </p:nvSpPr>
        <p:spPr bwMode="auto">
          <a:xfrm>
            <a:off x="1113626" y="4703947"/>
            <a:ext cx="1147006" cy="5337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124C2-41AD-4C95-A877-919BF021C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SUCCESSIVE </a:t>
            </a:r>
            <a:r>
              <a:rPr lang="en-CA" dirty="0">
                <a:highlight>
                  <a:srgbClr val="FF0000"/>
                </a:highlight>
              </a:rPr>
              <a:t>ITEMS</a:t>
            </a:r>
            <a:r>
              <a:rPr lang="en-CA" dirty="0"/>
              <a:t> DOWN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8E839-C15D-42F0-9DC1-8D2734993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336" y="1287196"/>
            <a:ext cx="8304213" cy="480774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Items: a, b, c, d, e, f.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AD196E8-5D00-4DF4-A0DC-79EB792B43AE}"/>
              </a:ext>
            </a:extLst>
          </p:cNvPr>
          <p:cNvGrpSpPr/>
          <p:nvPr/>
        </p:nvGrpSpPr>
        <p:grpSpPr>
          <a:xfrm>
            <a:off x="1113626" y="6089721"/>
            <a:ext cx="808010" cy="692079"/>
            <a:chOff x="7086724" y="3623150"/>
            <a:chExt cx="808010" cy="692079"/>
          </a:xfrm>
        </p:grpSpPr>
        <p:sp>
          <p:nvSpPr>
            <p:cNvPr id="9" name="Content Placeholder 2">
              <a:extLst>
                <a:ext uri="{FF2B5EF4-FFF2-40B4-BE49-F238E27FC236}">
                  <a16:creationId xmlns:a16="http://schemas.microsoft.com/office/drawing/2014/main" id="{9855FAEE-49E9-4F26-A362-ECB38F8D630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86724" y="3833493"/>
              <a:ext cx="315792" cy="481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rPr>
                <a:t>I</a:t>
              </a:r>
              <a:endParaRPr kumimoji="0" lang="en-CA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  <p:cxnSp>
          <p:nvCxnSpPr>
            <p:cNvPr id="12" name="Straight Arrow Connector 16">
              <a:extLst>
                <a:ext uri="{FF2B5EF4-FFF2-40B4-BE49-F238E27FC236}">
                  <a16:creationId xmlns:a16="http://schemas.microsoft.com/office/drawing/2014/main" id="{6719F1A6-0664-479A-8ABC-8E7D78454A1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633E132E-FC8B-4B23-B5B2-DC7465047E8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325410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*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8F03637-79F9-4810-A0BF-2F79CCD005D2}"/>
              </a:ext>
            </a:extLst>
          </p:cNvPr>
          <p:cNvGrpSpPr/>
          <p:nvPr/>
        </p:nvGrpSpPr>
        <p:grpSpPr>
          <a:xfrm>
            <a:off x="2053398" y="1747804"/>
            <a:ext cx="2988065" cy="616493"/>
            <a:chOff x="2498335" y="4488274"/>
            <a:chExt cx="2988065" cy="616493"/>
          </a:xfrm>
        </p:grpSpPr>
        <p:sp>
          <p:nvSpPr>
            <p:cNvPr id="36" name="Content Placeholder 2">
              <a:extLst>
                <a:ext uri="{FF2B5EF4-FFF2-40B4-BE49-F238E27FC236}">
                  <a16:creationId xmlns:a16="http://schemas.microsoft.com/office/drawing/2014/main" id="{C2FC8D10-4D9E-4E92-BFDE-482BF20D2DD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498335" y="4623993"/>
              <a:ext cx="2988065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CA" kern="0" dirty="0"/>
                <a:t>a   b, b   c, b   d, 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A7CA950E-1E9A-4296-AC39-11855F8F2A90}"/>
                </a:ext>
              </a:extLst>
            </p:cNvPr>
            <p:cNvGrpSpPr/>
            <p:nvPr/>
          </p:nvGrpSpPr>
          <p:grpSpPr>
            <a:xfrm>
              <a:off x="2945327" y="4489932"/>
              <a:ext cx="109729" cy="560387"/>
              <a:chOff x="7569324" y="3623150"/>
              <a:chExt cx="186013" cy="560387"/>
            </a:xfrm>
          </p:grpSpPr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737B3C87-CC5E-4C45-907C-5385AE36E44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39" name="Content Placeholder 2">
                <a:extLst>
                  <a:ext uri="{FF2B5EF4-FFF2-40B4-BE49-F238E27FC236}">
                    <a16:creationId xmlns:a16="http://schemas.microsoft.com/office/drawing/2014/main" id="{4DD0B8F9-4800-4C63-9417-50AC0640FF6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82D06E8-FFB3-4DFC-92CC-0B8784AE2602}"/>
                </a:ext>
              </a:extLst>
            </p:cNvPr>
            <p:cNvGrpSpPr/>
            <p:nvPr/>
          </p:nvGrpSpPr>
          <p:grpSpPr>
            <a:xfrm>
              <a:off x="3854250" y="4488274"/>
              <a:ext cx="109729" cy="560387"/>
              <a:chOff x="7569324" y="3623150"/>
              <a:chExt cx="186013" cy="560387"/>
            </a:xfrm>
          </p:grpSpPr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5389E68B-C13E-4F2F-BE71-BDBE749806E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42" name="Content Placeholder 2">
                <a:extLst>
                  <a:ext uri="{FF2B5EF4-FFF2-40B4-BE49-F238E27FC236}">
                    <a16:creationId xmlns:a16="http://schemas.microsoft.com/office/drawing/2014/main" id="{9FB28CA3-32A4-4164-B188-A51C7CE48B1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9955B204-91D0-4F15-9BC0-8A999BE07911}"/>
                </a:ext>
              </a:extLst>
            </p:cNvPr>
            <p:cNvGrpSpPr/>
            <p:nvPr/>
          </p:nvGrpSpPr>
          <p:grpSpPr>
            <a:xfrm>
              <a:off x="4776147" y="4488274"/>
              <a:ext cx="109729" cy="560387"/>
              <a:chOff x="7569324" y="3623150"/>
              <a:chExt cx="186013" cy="560387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325567CB-1281-4E8E-BFC2-BFC9959DE2C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45" name="Content Placeholder 2">
                <a:extLst>
                  <a:ext uri="{FF2B5EF4-FFF2-40B4-BE49-F238E27FC236}">
                    <a16:creationId xmlns:a16="http://schemas.microsoft.com/office/drawing/2014/main" id="{D4B32866-15B8-4252-9EE6-C1A0B851FE3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21843EA7-6373-4807-B765-1255A9C391C0}"/>
              </a:ext>
            </a:extLst>
          </p:cNvPr>
          <p:cNvSpPr txBox="1">
            <a:spLocks/>
          </p:cNvSpPr>
          <p:nvPr/>
        </p:nvSpPr>
        <p:spPr bwMode="auto">
          <a:xfrm>
            <a:off x="784336" y="1898588"/>
            <a:ext cx="3518770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latin typeface="Arial" panose="020B0604020202020204" pitchFamily="34" charset="0"/>
                <a:cs typeface="Arial" panose="020B0604020202020204" pitchFamily="34" charset="0"/>
              </a:rPr>
              <a:t>Down: 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8F1B5016-0EFE-4C22-B4D6-677E42F7F6AE}"/>
              </a:ext>
            </a:extLst>
          </p:cNvPr>
          <p:cNvSpPr txBox="1">
            <a:spLocks/>
          </p:cNvSpPr>
          <p:nvPr/>
        </p:nvSpPr>
        <p:spPr bwMode="auto">
          <a:xfrm>
            <a:off x="1371600" y="2689186"/>
            <a:ext cx="1755371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= </a:t>
            </a:r>
            <a:r>
              <a:rPr lang="en-CA" kern="0" dirty="0">
                <a:highlight>
                  <a:srgbClr val="FFFF00"/>
                </a:highlight>
              </a:rPr>
              <a:t>{</a:t>
            </a:r>
            <a:r>
              <a:rPr lang="en-CA" kern="0" dirty="0" err="1">
                <a:highlight>
                  <a:srgbClr val="FFFF00"/>
                </a:highlight>
              </a:rPr>
              <a:t>a,e,f</a:t>
            </a:r>
            <a:r>
              <a:rPr lang="en-CA" kern="0" dirty="0">
                <a:highlight>
                  <a:srgbClr val="FFFF00"/>
                </a:highlight>
              </a:rPr>
              <a:t>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9B5A719C-8D70-4FFA-B25D-EEDF3D34394E}"/>
              </a:ext>
            </a:extLst>
          </p:cNvPr>
          <p:cNvSpPr txBox="1">
            <a:spLocks/>
          </p:cNvSpPr>
          <p:nvPr/>
        </p:nvSpPr>
        <p:spPr bwMode="auto">
          <a:xfrm>
            <a:off x="1113626" y="2713463"/>
            <a:ext cx="315792" cy="48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rPr>
              <a:t>I</a:t>
            </a:r>
            <a:endParaRPr kumimoji="0" lang="en-CA" sz="2800" b="1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skerville Old Face" panose="02020602080505020303" pitchFamily="18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51107CE-EC68-4731-BF1C-02568B8C348E}"/>
              </a:ext>
            </a:extLst>
          </p:cNvPr>
          <p:cNvGrpSpPr/>
          <p:nvPr/>
        </p:nvGrpSpPr>
        <p:grpSpPr>
          <a:xfrm>
            <a:off x="1113626" y="3144016"/>
            <a:ext cx="668613" cy="692079"/>
            <a:chOff x="7086724" y="3623150"/>
            <a:chExt cx="668613" cy="692079"/>
          </a:xfrm>
        </p:grpSpPr>
        <p:sp>
          <p:nvSpPr>
            <p:cNvPr id="58" name="Content Placeholder 2">
              <a:extLst>
                <a:ext uri="{FF2B5EF4-FFF2-40B4-BE49-F238E27FC236}">
                  <a16:creationId xmlns:a16="http://schemas.microsoft.com/office/drawing/2014/main" id="{A4D3A728-AE34-43BE-8E88-D28C2ECCDA5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86724" y="3833493"/>
              <a:ext cx="315792" cy="481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rPr>
                <a:t>I</a:t>
              </a:r>
              <a:endParaRPr kumimoji="0" lang="en-CA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  <p:cxnSp>
          <p:nvCxnSpPr>
            <p:cNvPr id="59" name="Straight Arrow Connector 16">
              <a:extLst>
                <a:ext uri="{FF2B5EF4-FFF2-40B4-BE49-F238E27FC236}">
                  <a16:creationId xmlns:a16="http://schemas.microsoft.com/office/drawing/2014/main" id="{A572440F-E00F-4FD6-97C6-40865F894C0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60" name="Content Placeholder 2">
              <a:extLst>
                <a:ext uri="{FF2B5EF4-FFF2-40B4-BE49-F238E27FC236}">
                  <a16:creationId xmlns:a16="http://schemas.microsoft.com/office/drawing/2014/main" id="{DB4816AB-EAE5-4919-9973-8812BF523C2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D2105400-E3B7-4CD1-ACDB-9B6592542568}"/>
              </a:ext>
            </a:extLst>
          </p:cNvPr>
          <p:cNvSpPr txBox="1">
            <a:spLocks/>
          </p:cNvSpPr>
          <p:nvPr/>
        </p:nvSpPr>
        <p:spPr bwMode="auto">
          <a:xfrm>
            <a:off x="1879394" y="3355321"/>
            <a:ext cx="1842516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= {</a:t>
            </a:r>
            <a:r>
              <a:rPr lang="en-CA" kern="0" dirty="0" err="1"/>
              <a:t>a,e,f</a:t>
            </a:r>
            <a:r>
              <a:rPr lang="en-CA" kern="0" dirty="0"/>
              <a:t>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2533BDA-9630-4C14-82E8-B145AB5F9F2D}"/>
              </a:ext>
            </a:extLst>
          </p:cNvPr>
          <p:cNvGrpSpPr/>
          <p:nvPr/>
        </p:nvGrpSpPr>
        <p:grpSpPr>
          <a:xfrm>
            <a:off x="2965335" y="3243459"/>
            <a:ext cx="668613" cy="562492"/>
            <a:chOff x="7086724" y="3623150"/>
            <a:chExt cx="668613" cy="562492"/>
          </a:xfrm>
        </p:grpSpPr>
        <p:sp>
          <p:nvSpPr>
            <p:cNvPr id="66" name="Content Placeholder 2">
              <a:extLst>
                <a:ext uri="{FF2B5EF4-FFF2-40B4-BE49-F238E27FC236}">
                  <a16:creationId xmlns:a16="http://schemas.microsoft.com/office/drawing/2014/main" id="{D73D2DC8-E754-4C65-AB1D-BE6FF4E93FF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86724" y="3833493"/>
              <a:ext cx="186013" cy="352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  <p:cxnSp>
          <p:nvCxnSpPr>
            <p:cNvPr id="67" name="Straight Arrow Connector 16">
              <a:extLst>
                <a:ext uri="{FF2B5EF4-FFF2-40B4-BE49-F238E27FC236}">
                  <a16:creationId xmlns:a16="http://schemas.microsoft.com/office/drawing/2014/main" id="{34F91D15-B257-4232-BD53-C9F72E288AD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68" name="Content Placeholder 2">
              <a:extLst>
                <a:ext uri="{FF2B5EF4-FFF2-40B4-BE49-F238E27FC236}">
                  <a16:creationId xmlns:a16="http://schemas.microsoft.com/office/drawing/2014/main" id="{4D5208C9-C3C7-4321-BA83-E11741DD7E2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9" name="Content Placeholder 2">
            <a:extLst>
              <a:ext uri="{FF2B5EF4-FFF2-40B4-BE49-F238E27FC236}">
                <a16:creationId xmlns:a16="http://schemas.microsoft.com/office/drawing/2014/main" id="{BA9BCBC4-152C-419A-8A2E-EAC700EB670A}"/>
              </a:ext>
            </a:extLst>
          </p:cNvPr>
          <p:cNvSpPr txBox="1">
            <a:spLocks/>
          </p:cNvSpPr>
          <p:nvPr/>
        </p:nvSpPr>
        <p:spPr bwMode="auto">
          <a:xfrm>
            <a:off x="5296026" y="2689186"/>
            <a:ext cx="1643072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highlight>
                  <a:srgbClr val="00FF00"/>
                </a:highlight>
              </a:rPr>
              <a:t>0 downs</a:t>
            </a:r>
            <a:endParaRPr lang="en-CA" kern="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AC786B64-6033-4D96-8CF2-1BB9656F17C7}"/>
              </a:ext>
            </a:extLst>
          </p:cNvPr>
          <p:cNvSpPr txBox="1">
            <a:spLocks/>
          </p:cNvSpPr>
          <p:nvPr/>
        </p:nvSpPr>
        <p:spPr bwMode="auto">
          <a:xfrm>
            <a:off x="5277030" y="3395128"/>
            <a:ext cx="1643072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highlight>
                  <a:srgbClr val="00FF00"/>
                </a:highlight>
              </a:rPr>
              <a:t>1 down</a:t>
            </a:r>
            <a:endParaRPr lang="en-CA" kern="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Content Placeholder 2">
            <a:extLst>
              <a:ext uri="{FF2B5EF4-FFF2-40B4-BE49-F238E27FC236}">
                <a16:creationId xmlns:a16="http://schemas.microsoft.com/office/drawing/2014/main" id="{0F6F8282-8AE6-4D94-AA2B-A83B355AB975}"/>
              </a:ext>
            </a:extLst>
          </p:cNvPr>
          <p:cNvSpPr txBox="1">
            <a:spLocks/>
          </p:cNvSpPr>
          <p:nvPr/>
        </p:nvSpPr>
        <p:spPr bwMode="auto">
          <a:xfrm>
            <a:off x="2032046" y="4071023"/>
            <a:ext cx="1272725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= {b}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3FA70D7D-8CB8-4771-B6FB-02DFD39CE4E9}"/>
              </a:ext>
            </a:extLst>
          </p:cNvPr>
          <p:cNvGrpSpPr/>
          <p:nvPr/>
        </p:nvGrpSpPr>
        <p:grpSpPr>
          <a:xfrm>
            <a:off x="2593571" y="3959161"/>
            <a:ext cx="668613" cy="562492"/>
            <a:chOff x="7086724" y="3623150"/>
            <a:chExt cx="668613" cy="562492"/>
          </a:xfrm>
        </p:grpSpPr>
        <p:sp>
          <p:nvSpPr>
            <p:cNvPr id="85" name="Content Placeholder 2">
              <a:extLst>
                <a:ext uri="{FF2B5EF4-FFF2-40B4-BE49-F238E27FC236}">
                  <a16:creationId xmlns:a16="http://schemas.microsoft.com/office/drawing/2014/main" id="{A11D11FE-A139-4771-BEFA-BD76175AAD0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86724" y="3833493"/>
              <a:ext cx="186013" cy="352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  <p:cxnSp>
          <p:nvCxnSpPr>
            <p:cNvPr id="86" name="Straight Arrow Connector 16">
              <a:extLst>
                <a:ext uri="{FF2B5EF4-FFF2-40B4-BE49-F238E27FC236}">
                  <a16:creationId xmlns:a16="http://schemas.microsoft.com/office/drawing/2014/main" id="{EA693EC4-C6FF-40C9-90BE-3C283D2AEAC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87" name="Content Placeholder 2">
              <a:extLst>
                <a:ext uri="{FF2B5EF4-FFF2-40B4-BE49-F238E27FC236}">
                  <a16:creationId xmlns:a16="http://schemas.microsoft.com/office/drawing/2014/main" id="{E57E6235-FF24-4E8B-81F5-7C2F8CACA14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F2FBE7A1-DA55-4559-9081-B43312E9DD6B}"/>
              </a:ext>
            </a:extLst>
          </p:cNvPr>
          <p:cNvGrpSpPr/>
          <p:nvPr/>
        </p:nvGrpSpPr>
        <p:grpSpPr>
          <a:xfrm>
            <a:off x="1113626" y="3856803"/>
            <a:ext cx="878100" cy="694994"/>
            <a:chOff x="1165090" y="3856803"/>
            <a:chExt cx="878100" cy="694994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9D568EC-9F2C-4A80-BF5F-26A125DB2511}"/>
                </a:ext>
              </a:extLst>
            </p:cNvPr>
            <p:cNvGrpSpPr/>
            <p:nvPr/>
          </p:nvGrpSpPr>
          <p:grpSpPr>
            <a:xfrm>
              <a:off x="1165090" y="3859718"/>
              <a:ext cx="668613" cy="692079"/>
              <a:chOff x="7086724" y="3623150"/>
              <a:chExt cx="668613" cy="692079"/>
            </a:xfrm>
          </p:grpSpPr>
          <p:sp>
            <p:nvSpPr>
              <p:cNvPr id="80" name="Content Placeholder 2">
                <a:extLst>
                  <a:ext uri="{FF2B5EF4-FFF2-40B4-BE49-F238E27FC236}">
                    <a16:creationId xmlns:a16="http://schemas.microsoft.com/office/drawing/2014/main" id="{1CF7CF2D-C08E-485D-9FE5-A5980DE1B8D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315792" cy="481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r>
                  <a:rPr kumimoji="0" lang="en-CA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askerville Old Face" panose="02020602080505020303" pitchFamily="18" charset="0"/>
                  </a:rPr>
                  <a:t>I</a:t>
                </a: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81" name="Straight Arrow Connector 16">
                <a:extLst>
                  <a:ext uri="{FF2B5EF4-FFF2-40B4-BE49-F238E27FC236}">
                    <a16:creationId xmlns:a16="http://schemas.microsoft.com/office/drawing/2014/main" id="{0C072B80-83A6-4B18-9214-6DAA74108D7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82" name="Content Placeholder 2">
                <a:extLst>
                  <a:ext uri="{FF2B5EF4-FFF2-40B4-BE49-F238E27FC236}">
                    <a16:creationId xmlns:a16="http://schemas.microsoft.com/office/drawing/2014/main" id="{40AD822A-BF40-4811-8ACB-1871FDE83F7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5B47B8B3-C2A6-4283-A373-2B74C316AA39}"/>
                </a:ext>
              </a:extLst>
            </p:cNvPr>
            <p:cNvGrpSpPr/>
            <p:nvPr/>
          </p:nvGrpSpPr>
          <p:grpSpPr>
            <a:xfrm>
              <a:off x="1374577" y="3856803"/>
              <a:ext cx="668613" cy="562492"/>
              <a:chOff x="7086724" y="3623150"/>
              <a:chExt cx="668613" cy="562492"/>
            </a:xfrm>
          </p:grpSpPr>
          <p:sp>
            <p:nvSpPr>
              <p:cNvPr id="89" name="Content Placeholder 2">
                <a:extLst>
                  <a:ext uri="{FF2B5EF4-FFF2-40B4-BE49-F238E27FC236}">
                    <a16:creationId xmlns:a16="http://schemas.microsoft.com/office/drawing/2014/main" id="{471A27AE-DB35-42DA-9177-D8232E9C477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186013" cy="352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90" name="Straight Arrow Connector 16">
                <a:extLst>
                  <a:ext uri="{FF2B5EF4-FFF2-40B4-BE49-F238E27FC236}">
                    <a16:creationId xmlns:a16="http://schemas.microsoft.com/office/drawing/2014/main" id="{2C3D5AE2-882A-4E8D-8820-6DC0924FDA5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91" name="Content Placeholder 2">
                <a:extLst>
                  <a:ext uri="{FF2B5EF4-FFF2-40B4-BE49-F238E27FC236}">
                    <a16:creationId xmlns:a16="http://schemas.microsoft.com/office/drawing/2014/main" id="{9BAF27B3-3DC0-4C6A-83EA-8F4F4EB733D0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92" name="Content Placeholder 2">
            <a:extLst>
              <a:ext uri="{FF2B5EF4-FFF2-40B4-BE49-F238E27FC236}">
                <a16:creationId xmlns:a16="http://schemas.microsoft.com/office/drawing/2014/main" id="{7638BDF1-B3D8-4236-8F94-4E602C211368}"/>
              </a:ext>
            </a:extLst>
          </p:cNvPr>
          <p:cNvSpPr txBox="1">
            <a:spLocks/>
          </p:cNvSpPr>
          <p:nvPr/>
        </p:nvSpPr>
        <p:spPr bwMode="auto">
          <a:xfrm>
            <a:off x="5274827" y="4067146"/>
            <a:ext cx="1643072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highlight>
                  <a:srgbClr val="00FF00"/>
                </a:highlight>
              </a:rPr>
              <a:t>2 downs</a:t>
            </a:r>
            <a:endParaRPr lang="en-CA" kern="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Content Placeholder 2">
            <a:extLst>
              <a:ext uri="{FF2B5EF4-FFF2-40B4-BE49-F238E27FC236}">
                <a16:creationId xmlns:a16="http://schemas.microsoft.com/office/drawing/2014/main" id="{37522036-1509-4A9A-A0D9-97D3EAA34528}"/>
              </a:ext>
            </a:extLst>
          </p:cNvPr>
          <p:cNvSpPr txBox="1">
            <a:spLocks/>
          </p:cNvSpPr>
          <p:nvPr/>
        </p:nvSpPr>
        <p:spPr bwMode="auto">
          <a:xfrm>
            <a:off x="2260646" y="4815809"/>
            <a:ext cx="1476583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= {</a:t>
            </a:r>
            <a:r>
              <a:rPr lang="en-CA" kern="0" dirty="0" err="1"/>
              <a:t>c,d</a:t>
            </a:r>
            <a:r>
              <a:rPr lang="en-CA" kern="0" dirty="0"/>
              <a:t>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73FDE397-AB5B-45F6-83E4-288805F75566}"/>
              </a:ext>
            </a:extLst>
          </p:cNvPr>
          <p:cNvGrpSpPr/>
          <p:nvPr/>
        </p:nvGrpSpPr>
        <p:grpSpPr>
          <a:xfrm>
            <a:off x="3257403" y="4703947"/>
            <a:ext cx="552597" cy="562492"/>
            <a:chOff x="7202740" y="3623150"/>
            <a:chExt cx="552597" cy="562492"/>
          </a:xfrm>
        </p:grpSpPr>
        <p:sp>
          <p:nvSpPr>
            <p:cNvPr id="99" name="Content Placeholder 2">
              <a:extLst>
                <a:ext uri="{FF2B5EF4-FFF2-40B4-BE49-F238E27FC236}">
                  <a16:creationId xmlns:a16="http://schemas.microsoft.com/office/drawing/2014/main" id="{BBF7167B-2E1C-4139-8A7D-29A8F6991E4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02740" y="3833493"/>
              <a:ext cx="186013" cy="352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  <p:cxnSp>
          <p:nvCxnSpPr>
            <p:cNvPr id="100" name="Straight Arrow Connector 16">
              <a:extLst>
                <a:ext uri="{FF2B5EF4-FFF2-40B4-BE49-F238E27FC236}">
                  <a16:creationId xmlns:a16="http://schemas.microsoft.com/office/drawing/2014/main" id="{E824A998-0F39-4330-8ECC-77B0D064F98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01" name="Content Placeholder 2">
              <a:extLst>
                <a:ext uri="{FF2B5EF4-FFF2-40B4-BE49-F238E27FC236}">
                  <a16:creationId xmlns:a16="http://schemas.microsoft.com/office/drawing/2014/main" id="{3FE15F16-B4DF-498F-A550-34A7BBF423C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67A8905-ADCE-4864-BE8F-FBAC27573096}"/>
              </a:ext>
            </a:extLst>
          </p:cNvPr>
          <p:cNvGrpSpPr/>
          <p:nvPr/>
        </p:nvGrpSpPr>
        <p:grpSpPr>
          <a:xfrm>
            <a:off x="1113626" y="4601589"/>
            <a:ext cx="1113829" cy="694994"/>
            <a:chOff x="1165090" y="4601589"/>
            <a:chExt cx="1113829" cy="694994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EA4926BF-9B8F-45E0-81F1-CF1E2285C3F3}"/>
                </a:ext>
              </a:extLst>
            </p:cNvPr>
            <p:cNvGrpSpPr/>
            <p:nvPr/>
          </p:nvGrpSpPr>
          <p:grpSpPr>
            <a:xfrm>
              <a:off x="1165090" y="4604504"/>
              <a:ext cx="668613" cy="692079"/>
              <a:chOff x="7086724" y="3623150"/>
              <a:chExt cx="668613" cy="692079"/>
            </a:xfrm>
          </p:grpSpPr>
          <p:sp>
            <p:nvSpPr>
              <p:cNvPr id="94" name="Content Placeholder 2">
                <a:extLst>
                  <a:ext uri="{FF2B5EF4-FFF2-40B4-BE49-F238E27FC236}">
                    <a16:creationId xmlns:a16="http://schemas.microsoft.com/office/drawing/2014/main" id="{1912386A-06AC-468D-AA58-535EB70D3B4A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315792" cy="481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r>
                  <a:rPr kumimoji="0" lang="en-CA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askerville Old Face" panose="02020602080505020303" pitchFamily="18" charset="0"/>
                  </a:rPr>
                  <a:t>I</a:t>
                </a: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95" name="Straight Arrow Connector 16">
                <a:extLst>
                  <a:ext uri="{FF2B5EF4-FFF2-40B4-BE49-F238E27FC236}">
                    <a16:creationId xmlns:a16="http://schemas.microsoft.com/office/drawing/2014/main" id="{C4E99C85-9280-4BD1-948F-F79D02028EA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96" name="Content Placeholder 2">
                <a:extLst>
                  <a:ext uri="{FF2B5EF4-FFF2-40B4-BE49-F238E27FC236}">
                    <a16:creationId xmlns:a16="http://schemas.microsoft.com/office/drawing/2014/main" id="{7305E121-7969-42E6-BC55-7740E6AF0D5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629FEAD3-29C9-432B-878A-9CC92912A035}"/>
                </a:ext>
              </a:extLst>
            </p:cNvPr>
            <p:cNvGrpSpPr/>
            <p:nvPr/>
          </p:nvGrpSpPr>
          <p:grpSpPr>
            <a:xfrm>
              <a:off x="1374577" y="4601589"/>
              <a:ext cx="668613" cy="562492"/>
              <a:chOff x="7086724" y="3623150"/>
              <a:chExt cx="668613" cy="562492"/>
            </a:xfrm>
          </p:grpSpPr>
          <p:sp>
            <p:nvSpPr>
              <p:cNvPr id="103" name="Content Placeholder 2">
                <a:extLst>
                  <a:ext uri="{FF2B5EF4-FFF2-40B4-BE49-F238E27FC236}">
                    <a16:creationId xmlns:a16="http://schemas.microsoft.com/office/drawing/2014/main" id="{203E0EB3-7847-48AF-9C94-B45B2E2459B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186013" cy="352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104" name="Straight Arrow Connector 16">
                <a:extLst>
                  <a:ext uri="{FF2B5EF4-FFF2-40B4-BE49-F238E27FC236}">
                    <a16:creationId xmlns:a16="http://schemas.microsoft.com/office/drawing/2014/main" id="{15DCE8ED-1A8B-4A95-9559-16A28CF8CA8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105" name="Content Placeholder 2">
                <a:extLst>
                  <a:ext uri="{FF2B5EF4-FFF2-40B4-BE49-F238E27FC236}">
                    <a16:creationId xmlns:a16="http://schemas.microsoft.com/office/drawing/2014/main" id="{DEE3203D-5D55-4942-B3C9-D57DAD06FC4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7A1F15B0-1386-4D96-92CB-85AEC828A5E2}"/>
                </a:ext>
              </a:extLst>
            </p:cNvPr>
            <p:cNvGrpSpPr/>
            <p:nvPr/>
          </p:nvGrpSpPr>
          <p:grpSpPr>
            <a:xfrm>
              <a:off x="1610306" y="4601589"/>
              <a:ext cx="668613" cy="562492"/>
              <a:chOff x="7086724" y="3623150"/>
              <a:chExt cx="668613" cy="562492"/>
            </a:xfrm>
          </p:grpSpPr>
          <p:sp>
            <p:nvSpPr>
              <p:cNvPr id="107" name="Content Placeholder 2">
                <a:extLst>
                  <a:ext uri="{FF2B5EF4-FFF2-40B4-BE49-F238E27FC236}">
                    <a16:creationId xmlns:a16="http://schemas.microsoft.com/office/drawing/2014/main" id="{1260E6F8-86DD-4C28-9A3F-A8A3ED15B0B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186013" cy="352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108" name="Straight Arrow Connector 16">
                <a:extLst>
                  <a:ext uri="{FF2B5EF4-FFF2-40B4-BE49-F238E27FC236}">
                    <a16:creationId xmlns:a16="http://schemas.microsoft.com/office/drawing/2014/main" id="{AF9C33DE-26CA-40C7-83E4-CF39C82AFFE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109" name="Content Placeholder 2">
                <a:extLst>
                  <a:ext uri="{FF2B5EF4-FFF2-40B4-BE49-F238E27FC236}">
                    <a16:creationId xmlns:a16="http://schemas.microsoft.com/office/drawing/2014/main" id="{4E1900C2-6220-4E9E-95D4-FCA6BF860B0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110" name="Content Placeholder 2">
            <a:extLst>
              <a:ext uri="{FF2B5EF4-FFF2-40B4-BE49-F238E27FC236}">
                <a16:creationId xmlns:a16="http://schemas.microsoft.com/office/drawing/2014/main" id="{ED4A9BA4-0D05-448F-BF80-CBB08684A09B}"/>
              </a:ext>
            </a:extLst>
          </p:cNvPr>
          <p:cNvSpPr txBox="1">
            <a:spLocks/>
          </p:cNvSpPr>
          <p:nvPr/>
        </p:nvSpPr>
        <p:spPr bwMode="auto">
          <a:xfrm>
            <a:off x="5236287" y="4857127"/>
            <a:ext cx="1643072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highlight>
                  <a:srgbClr val="00FF00"/>
                </a:highlight>
              </a:rPr>
              <a:t>3 downs</a:t>
            </a:r>
            <a:endParaRPr lang="en-CA" kern="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Content Placeholder 2">
            <a:extLst>
              <a:ext uri="{FF2B5EF4-FFF2-40B4-BE49-F238E27FC236}">
                <a16:creationId xmlns:a16="http://schemas.microsoft.com/office/drawing/2014/main" id="{48E90516-7EBB-4E3F-ADCB-ED136744F640}"/>
              </a:ext>
            </a:extLst>
          </p:cNvPr>
          <p:cNvSpPr txBox="1">
            <a:spLocks/>
          </p:cNvSpPr>
          <p:nvPr/>
        </p:nvSpPr>
        <p:spPr bwMode="auto">
          <a:xfrm>
            <a:off x="2019148" y="6256058"/>
            <a:ext cx="4308222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= </a:t>
            </a:r>
            <a:r>
              <a:rPr lang="en-CA" kern="0" dirty="0">
                <a:highlight>
                  <a:srgbClr val="FFFF00"/>
                </a:highlight>
              </a:rPr>
              <a:t>{</a:t>
            </a:r>
            <a:r>
              <a:rPr lang="en-CA" kern="0" dirty="0" err="1">
                <a:highlight>
                  <a:srgbClr val="FFFF00"/>
                </a:highlight>
              </a:rPr>
              <a:t>a,e,f,b,c,d,e</a:t>
            </a:r>
            <a:r>
              <a:rPr lang="en-CA" kern="0" dirty="0">
                <a:highlight>
                  <a:srgbClr val="FFFF00"/>
                </a:highlight>
              </a:rPr>
              <a:t>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Content Placeholder 2">
            <a:extLst>
              <a:ext uri="{FF2B5EF4-FFF2-40B4-BE49-F238E27FC236}">
                <a16:creationId xmlns:a16="http://schemas.microsoft.com/office/drawing/2014/main" id="{6A8003DA-7FF8-4813-AA62-D898B4A928DE}"/>
              </a:ext>
            </a:extLst>
          </p:cNvPr>
          <p:cNvSpPr txBox="1">
            <a:spLocks/>
          </p:cNvSpPr>
          <p:nvPr/>
        </p:nvSpPr>
        <p:spPr bwMode="auto">
          <a:xfrm>
            <a:off x="5228495" y="6274221"/>
            <a:ext cx="3537275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highlight>
                  <a:srgbClr val="00FF00"/>
                </a:highlight>
              </a:rPr>
              <a:t>0 or more downs</a:t>
            </a:r>
            <a:endParaRPr lang="en-CA" kern="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Content Placeholder 2">
            <a:extLst>
              <a:ext uri="{FF2B5EF4-FFF2-40B4-BE49-F238E27FC236}">
                <a16:creationId xmlns:a16="http://schemas.microsoft.com/office/drawing/2014/main" id="{D9AE522B-3597-49C6-8749-8B7FD309D49C}"/>
              </a:ext>
            </a:extLst>
          </p:cNvPr>
          <p:cNvSpPr txBox="1">
            <a:spLocks/>
          </p:cNvSpPr>
          <p:nvPr/>
        </p:nvSpPr>
        <p:spPr bwMode="auto">
          <a:xfrm>
            <a:off x="3579796" y="3385819"/>
            <a:ext cx="1442352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= </a:t>
            </a:r>
            <a:r>
              <a:rPr lang="en-CA" kern="0" dirty="0">
                <a:highlight>
                  <a:srgbClr val="FFFF00"/>
                </a:highlight>
              </a:rPr>
              <a:t>{b}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Content Placeholder 2">
            <a:extLst>
              <a:ext uri="{FF2B5EF4-FFF2-40B4-BE49-F238E27FC236}">
                <a16:creationId xmlns:a16="http://schemas.microsoft.com/office/drawing/2014/main" id="{97E3A70B-BA58-4260-81F9-60A0D8559A7A}"/>
              </a:ext>
            </a:extLst>
          </p:cNvPr>
          <p:cNvSpPr txBox="1">
            <a:spLocks/>
          </p:cNvSpPr>
          <p:nvPr/>
        </p:nvSpPr>
        <p:spPr bwMode="auto">
          <a:xfrm>
            <a:off x="3281849" y="4110830"/>
            <a:ext cx="1643068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= </a:t>
            </a:r>
            <a:r>
              <a:rPr lang="en-CA" kern="0" dirty="0">
                <a:highlight>
                  <a:srgbClr val="FFFF00"/>
                </a:highlight>
              </a:rPr>
              <a:t>{</a:t>
            </a:r>
            <a:r>
              <a:rPr lang="en-CA" kern="0" dirty="0" err="1">
                <a:highlight>
                  <a:srgbClr val="FFFF00"/>
                </a:highlight>
              </a:rPr>
              <a:t>c,d</a:t>
            </a:r>
            <a:r>
              <a:rPr lang="en-CA" kern="0" dirty="0">
                <a:highlight>
                  <a:srgbClr val="FFFF00"/>
                </a:highlight>
              </a:rPr>
              <a:t>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Content Placeholder 2">
            <a:extLst>
              <a:ext uri="{FF2B5EF4-FFF2-40B4-BE49-F238E27FC236}">
                <a16:creationId xmlns:a16="http://schemas.microsoft.com/office/drawing/2014/main" id="{39C5E91D-DD12-494C-A142-85E12DD72C7D}"/>
              </a:ext>
            </a:extLst>
          </p:cNvPr>
          <p:cNvSpPr txBox="1">
            <a:spLocks/>
          </p:cNvSpPr>
          <p:nvPr/>
        </p:nvSpPr>
        <p:spPr bwMode="auto">
          <a:xfrm>
            <a:off x="3784645" y="4839962"/>
            <a:ext cx="1092155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= </a:t>
            </a:r>
            <a:r>
              <a:rPr lang="en-CA" kern="0" dirty="0">
                <a:highlight>
                  <a:srgbClr val="FFFF00"/>
                </a:highlight>
              </a:rPr>
              <a:t>{e}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Content Placeholder 2">
            <a:extLst>
              <a:ext uri="{FF2B5EF4-FFF2-40B4-BE49-F238E27FC236}">
                <a16:creationId xmlns:a16="http://schemas.microsoft.com/office/drawing/2014/main" id="{96813B2A-21DB-4675-B66E-3150E4FAA284}"/>
              </a:ext>
            </a:extLst>
          </p:cNvPr>
          <p:cNvSpPr txBox="1">
            <a:spLocks/>
          </p:cNvSpPr>
          <p:nvPr/>
        </p:nvSpPr>
        <p:spPr bwMode="auto">
          <a:xfrm>
            <a:off x="5349861" y="1176761"/>
            <a:ext cx="3427546" cy="75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CA" sz="2400" kern="0" dirty="0">
                <a:highlight>
                  <a:srgbClr val="FF0000"/>
                </a:highlight>
              </a:rPr>
              <a:t>Start with an INITIAL SET OF ITEMS</a:t>
            </a:r>
            <a:endParaRPr lang="en-CA" sz="2400" kern="0" dirty="0"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FE108AE-C34E-4B00-BA05-76EC44A9A54B}"/>
              </a:ext>
            </a:extLst>
          </p:cNvPr>
          <p:cNvGrpSpPr/>
          <p:nvPr/>
        </p:nvGrpSpPr>
        <p:grpSpPr>
          <a:xfrm>
            <a:off x="4753316" y="1747281"/>
            <a:ext cx="855205" cy="634542"/>
            <a:chOff x="4753316" y="1747281"/>
            <a:chExt cx="855205" cy="634542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6D0F8EE6-2300-4191-980F-9157FEAD1AA7}"/>
                </a:ext>
              </a:extLst>
            </p:cNvPr>
            <p:cNvGrpSpPr/>
            <p:nvPr/>
          </p:nvGrpSpPr>
          <p:grpSpPr>
            <a:xfrm>
              <a:off x="4753316" y="1747281"/>
              <a:ext cx="668613" cy="562492"/>
              <a:chOff x="7086724" y="3623150"/>
              <a:chExt cx="668613" cy="562492"/>
            </a:xfrm>
          </p:grpSpPr>
          <p:sp>
            <p:nvSpPr>
              <p:cNvPr id="115" name="Content Placeholder 2">
                <a:extLst>
                  <a:ext uri="{FF2B5EF4-FFF2-40B4-BE49-F238E27FC236}">
                    <a16:creationId xmlns:a16="http://schemas.microsoft.com/office/drawing/2014/main" id="{B15052A9-A95D-45CE-BA87-4067E5B0676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186013" cy="352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116" name="Straight Arrow Connector 16">
                <a:extLst>
                  <a:ext uri="{FF2B5EF4-FFF2-40B4-BE49-F238E27FC236}">
                    <a16:creationId xmlns:a16="http://schemas.microsoft.com/office/drawing/2014/main" id="{C847211E-D7EB-4E15-91BD-0A9A65D2111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41188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124" name="Content Placeholder 2">
                <a:extLst>
                  <a:ext uri="{FF2B5EF4-FFF2-40B4-BE49-F238E27FC236}">
                    <a16:creationId xmlns:a16="http://schemas.microsoft.com/office/drawing/2014/main" id="{E84D3F85-3D4E-4D9B-99D1-FDE46E23FE4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13F8EC6C-9695-4501-A74F-8B51A44DDBB1}"/>
                </a:ext>
              </a:extLst>
            </p:cNvPr>
            <p:cNvSpPr txBox="1"/>
            <p:nvPr/>
          </p:nvSpPr>
          <p:spPr>
            <a:xfrm>
              <a:off x="4805096" y="1901692"/>
              <a:ext cx="803425" cy="4801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indent="0">
                <a:buNone/>
              </a:pPr>
              <a:r>
                <a:rPr lang="en-CA" sz="2800" b="1" kern="0" dirty="0"/>
                <a:t>d  e</a:t>
              </a:r>
              <a:endParaRPr lang="en-CA" sz="2800" b="1" kern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5" name="Rectangle 124">
            <a:extLst>
              <a:ext uri="{FF2B5EF4-FFF2-40B4-BE49-F238E27FC236}">
                <a16:creationId xmlns:a16="http://schemas.microsoft.com/office/drawing/2014/main" id="{F0D4503A-6B04-49D4-A5EE-F2BABCB37838}"/>
              </a:ext>
            </a:extLst>
          </p:cNvPr>
          <p:cNvSpPr/>
          <p:nvPr/>
        </p:nvSpPr>
        <p:spPr bwMode="auto">
          <a:xfrm>
            <a:off x="1113626" y="5446799"/>
            <a:ext cx="1147006" cy="5337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26" name="Content Placeholder 2">
            <a:extLst>
              <a:ext uri="{FF2B5EF4-FFF2-40B4-BE49-F238E27FC236}">
                <a16:creationId xmlns:a16="http://schemas.microsoft.com/office/drawing/2014/main" id="{EF8E5379-8291-4F4C-8D28-2BB24ACEFA05}"/>
              </a:ext>
            </a:extLst>
          </p:cNvPr>
          <p:cNvSpPr txBox="1">
            <a:spLocks/>
          </p:cNvSpPr>
          <p:nvPr/>
        </p:nvSpPr>
        <p:spPr bwMode="auto">
          <a:xfrm>
            <a:off x="2260646" y="5558661"/>
            <a:ext cx="1476583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= {e}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C0EDCB39-8ACF-4CBA-B24F-806270D66036}"/>
              </a:ext>
            </a:extLst>
          </p:cNvPr>
          <p:cNvGrpSpPr/>
          <p:nvPr/>
        </p:nvGrpSpPr>
        <p:grpSpPr>
          <a:xfrm>
            <a:off x="3257403" y="5446799"/>
            <a:ext cx="552597" cy="562492"/>
            <a:chOff x="7202740" y="3623150"/>
            <a:chExt cx="552597" cy="562492"/>
          </a:xfrm>
        </p:grpSpPr>
        <p:sp>
          <p:nvSpPr>
            <p:cNvPr id="128" name="Content Placeholder 2">
              <a:extLst>
                <a:ext uri="{FF2B5EF4-FFF2-40B4-BE49-F238E27FC236}">
                  <a16:creationId xmlns:a16="http://schemas.microsoft.com/office/drawing/2014/main" id="{629FCFDD-A5D6-4B9B-B86B-6E6B6D69A3B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02740" y="3833493"/>
              <a:ext cx="186013" cy="352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  <p:cxnSp>
          <p:nvCxnSpPr>
            <p:cNvPr id="129" name="Straight Arrow Connector 16">
              <a:extLst>
                <a:ext uri="{FF2B5EF4-FFF2-40B4-BE49-F238E27FC236}">
                  <a16:creationId xmlns:a16="http://schemas.microsoft.com/office/drawing/2014/main" id="{FA667F16-698E-4878-8532-477ED3DCD08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30" name="Content Placeholder 2">
              <a:extLst>
                <a:ext uri="{FF2B5EF4-FFF2-40B4-BE49-F238E27FC236}">
                  <a16:creationId xmlns:a16="http://schemas.microsoft.com/office/drawing/2014/main" id="{E0C862A3-8836-4DD7-8DF6-04E23CD759E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F0DE72B2-51A2-4CF5-A879-4C4962B33F48}"/>
              </a:ext>
            </a:extLst>
          </p:cNvPr>
          <p:cNvGrpSpPr/>
          <p:nvPr/>
        </p:nvGrpSpPr>
        <p:grpSpPr>
          <a:xfrm>
            <a:off x="1113626" y="5344441"/>
            <a:ext cx="1113829" cy="694994"/>
            <a:chOff x="1165090" y="4601589"/>
            <a:chExt cx="1113829" cy="694994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FCF6BD51-B417-4E66-AA5C-781CA4A63BE4}"/>
                </a:ext>
              </a:extLst>
            </p:cNvPr>
            <p:cNvGrpSpPr/>
            <p:nvPr/>
          </p:nvGrpSpPr>
          <p:grpSpPr>
            <a:xfrm>
              <a:off x="1165090" y="4604504"/>
              <a:ext cx="668613" cy="692079"/>
              <a:chOff x="7086724" y="3623150"/>
              <a:chExt cx="668613" cy="692079"/>
            </a:xfrm>
          </p:grpSpPr>
          <p:sp>
            <p:nvSpPr>
              <p:cNvPr id="141" name="Content Placeholder 2">
                <a:extLst>
                  <a:ext uri="{FF2B5EF4-FFF2-40B4-BE49-F238E27FC236}">
                    <a16:creationId xmlns:a16="http://schemas.microsoft.com/office/drawing/2014/main" id="{4960CA81-15AC-4196-B83D-8A911B577DF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315792" cy="481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r>
                  <a:rPr kumimoji="0" lang="en-CA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askerville Old Face" panose="02020602080505020303" pitchFamily="18" charset="0"/>
                  </a:rPr>
                  <a:t>I</a:t>
                </a: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142" name="Straight Arrow Connector 16">
                <a:extLst>
                  <a:ext uri="{FF2B5EF4-FFF2-40B4-BE49-F238E27FC236}">
                    <a16:creationId xmlns:a16="http://schemas.microsoft.com/office/drawing/2014/main" id="{44602138-0D19-478B-AB03-756E323961F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143" name="Content Placeholder 2">
                <a:extLst>
                  <a:ext uri="{FF2B5EF4-FFF2-40B4-BE49-F238E27FC236}">
                    <a16:creationId xmlns:a16="http://schemas.microsoft.com/office/drawing/2014/main" id="{F9564680-7B62-49E3-8D60-1ED6331159F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A4B04054-5B85-4C75-9E68-B451B2E23ACB}"/>
                </a:ext>
              </a:extLst>
            </p:cNvPr>
            <p:cNvGrpSpPr/>
            <p:nvPr/>
          </p:nvGrpSpPr>
          <p:grpSpPr>
            <a:xfrm>
              <a:off x="1374577" y="4601589"/>
              <a:ext cx="668613" cy="562492"/>
              <a:chOff x="7086724" y="3623150"/>
              <a:chExt cx="668613" cy="562492"/>
            </a:xfrm>
          </p:grpSpPr>
          <p:sp>
            <p:nvSpPr>
              <p:cNvPr id="138" name="Content Placeholder 2">
                <a:extLst>
                  <a:ext uri="{FF2B5EF4-FFF2-40B4-BE49-F238E27FC236}">
                    <a16:creationId xmlns:a16="http://schemas.microsoft.com/office/drawing/2014/main" id="{E811942C-53D4-4B0B-B7FE-D954BBAD0F8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186013" cy="352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139" name="Straight Arrow Connector 16">
                <a:extLst>
                  <a:ext uri="{FF2B5EF4-FFF2-40B4-BE49-F238E27FC236}">
                    <a16:creationId xmlns:a16="http://schemas.microsoft.com/office/drawing/2014/main" id="{1240E73F-3175-4F2E-BD40-AED5A1B744B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140" name="Content Placeholder 2">
                <a:extLst>
                  <a:ext uri="{FF2B5EF4-FFF2-40B4-BE49-F238E27FC236}">
                    <a16:creationId xmlns:a16="http://schemas.microsoft.com/office/drawing/2014/main" id="{101DF883-77B8-4576-A24D-1528C4E756B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68E2B123-C4DA-4833-93B6-88C404970F3F}"/>
                </a:ext>
              </a:extLst>
            </p:cNvPr>
            <p:cNvGrpSpPr/>
            <p:nvPr/>
          </p:nvGrpSpPr>
          <p:grpSpPr>
            <a:xfrm>
              <a:off x="1610306" y="4601589"/>
              <a:ext cx="668613" cy="562492"/>
              <a:chOff x="7086724" y="3623150"/>
              <a:chExt cx="668613" cy="562492"/>
            </a:xfrm>
          </p:grpSpPr>
          <p:sp>
            <p:nvSpPr>
              <p:cNvPr id="135" name="Content Placeholder 2">
                <a:extLst>
                  <a:ext uri="{FF2B5EF4-FFF2-40B4-BE49-F238E27FC236}">
                    <a16:creationId xmlns:a16="http://schemas.microsoft.com/office/drawing/2014/main" id="{28FE8513-9FD4-48FF-9ABD-A3C8790B47C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186013" cy="352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136" name="Straight Arrow Connector 16">
                <a:extLst>
                  <a:ext uri="{FF2B5EF4-FFF2-40B4-BE49-F238E27FC236}">
                    <a16:creationId xmlns:a16="http://schemas.microsoft.com/office/drawing/2014/main" id="{8BE1D01B-98F9-4F01-AEA2-7A2433A1D8B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137" name="Content Placeholder 2">
                <a:extLst>
                  <a:ext uri="{FF2B5EF4-FFF2-40B4-BE49-F238E27FC236}">
                    <a16:creationId xmlns:a16="http://schemas.microsoft.com/office/drawing/2014/main" id="{E637B6EC-2EC7-4222-B631-62203E9B70C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144" name="Content Placeholder 2">
            <a:extLst>
              <a:ext uri="{FF2B5EF4-FFF2-40B4-BE49-F238E27FC236}">
                <a16:creationId xmlns:a16="http://schemas.microsoft.com/office/drawing/2014/main" id="{EFF514FC-26DE-4F64-963B-5092E3AF5449}"/>
              </a:ext>
            </a:extLst>
          </p:cNvPr>
          <p:cNvSpPr txBox="1">
            <a:spLocks/>
          </p:cNvSpPr>
          <p:nvPr/>
        </p:nvSpPr>
        <p:spPr bwMode="auto">
          <a:xfrm>
            <a:off x="5236287" y="5599979"/>
            <a:ext cx="1643072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highlight>
                  <a:srgbClr val="00FF00"/>
                </a:highlight>
              </a:rPr>
              <a:t>4 downs</a:t>
            </a:r>
            <a:endParaRPr lang="en-CA" kern="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Content Placeholder 2">
            <a:extLst>
              <a:ext uri="{FF2B5EF4-FFF2-40B4-BE49-F238E27FC236}">
                <a16:creationId xmlns:a16="http://schemas.microsoft.com/office/drawing/2014/main" id="{11D16534-3737-4E09-85FC-6FD0C692F1C0}"/>
              </a:ext>
            </a:extLst>
          </p:cNvPr>
          <p:cNvSpPr txBox="1">
            <a:spLocks/>
          </p:cNvSpPr>
          <p:nvPr/>
        </p:nvSpPr>
        <p:spPr bwMode="auto">
          <a:xfrm>
            <a:off x="3784645" y="5582814"/>
            <a:ext cx="1092155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= </a:t>
            </a:r>
            <a:r>
              <a:rPr lang="en-CA" kern="0" dirty="0">
                <a:highlight>
                  <a:srgbClr val="FFFF00"/>
                </a:highlight>
              </a:rPr>
              <a:t>{}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13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119" grpId="0" animBg="1"/>
      <p:bldP spid="118" grpId="0" animBg="1"/>
      <p:bldP spid="117" grpId="0" animBg="1"/>
      <p:bldP spid="8" grpId="0" animBg="1"/>
      <p:bldP spid="54" grpId="0"/>
      <p:bldP spid="56" grpId="0"/>
      <p:bldP spid="62" grpId="0"/>
      <p:bldP spid="69" grpId="0"/>
      <p:bldP spid="70" grpId="0"/>
      <p:bldP spid="83" grpId="0"/>
      <p:bldP spid="92" grpId="0"/>
      <p:bldP spid="97" grpId="0"/>
      <p:bldP spid="110" grpId="0"/>
      <p:bldP spid="111" grpId="0"/>
      <p:bldP spid="112" grpId="0"/>
      <p:bldP spid="121" grpId="0"/>
      <p:bldP spid="122" grpId="0"/>
      <p:bldP spid="123" grpId="0"/>
      <p:bldP spid="77" grpId="0"/>
      <p:bldP spid="125" grpId="0" animBg="1"/>
      <p:bldP spid="126" grpId="0"/>
      <p:bldP spid="144" grpId="0"/>
      <p:bldP spid="1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tx2">
                <a:lumMod val="5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F741B0E-1D4F-4F9A-809B-C97EF8719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CA" dirty="0"/>
              <a:t>Relations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C52A5F-DA64-4D86-B35D-8887B147959A}"/>
              </a:ext>
            </a:extLst>
          </p:cNvPr>
          <p:cNvSpPr/>
          <p:nvPr/>
        </p:nvSpPr>
        <p:spPr>
          <a:xfrm>
            <a:off x="1371600" y="1987034"/>
            <a:ext cx="25939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What are relations?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07E593-C2D6-4AE8-80DC-1749DB57E1CE}"/>
              </a:ext>
            </a:extLst>
          </p:cNvPr>
          <p:cNvSpPr/>
          <p:nvPr/>
        </p:nvSpPr>
        <p:spPr>
          <a:xfrm>
            <a:off x="1371600" y="2427144"/>
            <a:ext cx="33554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</a:rPr>
              <a:t>Relations </a:t>
            </a:r>
            <a:r>
              <a:rPr lang="en-CA" sz="2000" dirty="0">
                <a:solidFill>
                  <a:prstClr val="white"/>
                </a:solidFill>
                <a:latin typeface="Century Gothic" panose="020B0502020202020204"/>
              </a:rPr>
              <a:t>as mathematics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E9DD6B-1AEA-4634-9314-9BD9FC1F74AE}"/>
              </a:ext>
            </a:extLst>
          </p:cNvPr>
          <p:cNvSpPr/>
          <p:nvPr/>
        </p:nvSpPr>
        <p:spPr>
          <a:xfrm>
            <a:off x="1371600" y="2895600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Relations as a special class of objects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70BE00-A2D1-4DCD-B8B0-24A15B3D6C16}"/>
              </a:ext>
            </a:extLst>
          </p:cNvPr>
          <p:cNvSpPr/>
          <p:nvPr/>
        </p:nvSpPr>
        <p:spPr>
          <a:xfrm>
            <a:off x="1371599" y="1208150"/>
            <a:ext cx="4902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The 15 minute introduction to relations</a:t>
            </a:r>
          </a:p>
        </p:txBody>
      </p:sp>
    </p:spTree>
    <p:extLst>
      <p:ext uri="{BB962C8B-B14F-4D97-AF65-F5344CB8AC3E}">
        <p14:creationId xmlns:p14="http://schemas.microsoft.com/office/powerpoint/2010/main" val="140178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>
            <a:extLst>
              <a:ext uri="{FF2B5EF4-FFF2-40B4-BE49-F238E27FC236}">
                <a16:creationId xmlns:a16="http://schemas.microsoft.com/office/drawing/2014/main" id="{EA04D992-8EC2-48F0-94E6-5520F07A1B80}"/>
              </a:ext>
            </a:extLst>
          </p:cNvPr>
          <p:cNvSpPr/>
          <p:nvPr/>
        </p:nvSpPr>
        <p:spPr bwMode="auto">
          <a:xfrm>
            <a:off x="887135" y="2588823"/>
            <a:ext cx="277399" cy="5337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E8DA5B7-4E64-46B2-94BA-F2D6DB7CC575}"/>
              </a:ext>
            </a:extLst>
          </p:cNvPr>
          <p:cNvSpPr/>
          <p:nvPr/>
        </p:nvSpPr>
        <p:spPr bwMode="auto">
          <a:xfrm>
            <a:off x="895137" y="3234711"/>
            <a:ext cx="660612" cy="5337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5979E911-12E4-4791-B151-AD1D587FB587}"/>
              </a:ext>
            </a:extLst>
          </p:cNvPr>
          <p:cNvSpPr/>
          <p:nvPr/>
        </p:nvSpPr>
        <p:spPr bwMode="auto">
          <a:xfrm>
            <a:off x="867711" y="3983822"/>
            <a:ext cx="897521" cy="5337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A2477766-BDC2-4661-B27A-A11F7B2BFC7B}"/>
              </a:ext>
            </a:extLst>
          </p:cNvPr>
          <p:cNvSpPr/>
          <p:nvPr/>
        </p:nvSpPr>
        <p:spPr bwMode="auto">
          <a:xfrm>
            <a:off x="914400" y="5725464"/>
            <a:ext cx="801048" cy="5337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125F8E5-16C4-4894-87A5-8AB761AC99A9}"/>
              </a:ext>
            </a:extLst>
          </p:cNvPr>
          <p:cNvSpPr/>
          <p:nvPr/>
        </p:nvSpPr>
        <p:spPr bwMode="auto">
          <a:xfrm>
            <a:off x="887135" y="4703947"/>
            <a:ext cx="1147006" cy="5337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124C2-41AD-4C95-A877-919BF021C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63" y="274638"/>
            <a:ext cx="8705850" cy="514655"/>
          </a:xfrm>
        </p:spPr>
        <p:txBody>
          <a:bodyPr/>
          <a:lstStyle/>
          <a:p>
            <a:r>
              <a:rPr lang="en-CA" sz="2500" dirty="0"/>
              <a:t>SUCCESSIVE </a:t>
            </a:r>
            <a:r>
              <a:rPr lang="en-CA" sz="2500" dirty="0">
                <a:highlight>
                  <a:srgbClr val="FF0000"/>
                </a:highlight>
              </a:rPr>
              <a:t>RELATION</a:t>
            </a:r>
            <a:r>
              <a:rPr lang="en-CA" sz="2500" dirty="0"/>
              <a:t> DOWN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8E839-C15D-42F0-9DC1-8D2734993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336" y="1242995"/>
            <a:ext cx="3656603" cy="480774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Items: a, b, c, d, e, f.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AD196E8-5D00-4DF4-A0DC-79EB792B43AE}"/>
              </a:ext>
            </a:extLst>
          </p:cNvPr>
          <p:cNvGrpSpPr/>
          <p:nvPr/>
        </p:nvGrpSpPr>
        <p:grpSpPr>
          <a:xfrm>
            <a:off x="949681" y="5659326"/>
            <a:ext cx="808010" cy="692079"/>
            <a:chOff x="7086724" y="3623150"/>
            <a:chExt cx="808010" cy="692079"/>
          </a:xfrm>
        </p:grpSpPr>
        <p:sp>
          <p:nvSpPr>
            <p:cNvPr id="9" name="Content Placeholder 2">
              <a:extLst>
                <a:ext uri="{FF2B5EF4-FFF2-40B4-BE49-F238E27FC236}">
                  <a16:creationId xmlns:a16="http://schemas.microsoft.com/office/drawing/2014/main" id="{9855FAEE-49E9-4F26-A362-ECB38F8D630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86724" y="3833493"/>
              <a:ext cx="315792" cy="481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rPr>
                <a:t>I</a:t>
              </a:r>
              <a:endParaRPr kumimoji="0" lang="en-CA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  <p:cxnSp>
          <p:nvCxnSpPr>
            <p:cNvPr id="12" name="Straight Arrow Connector 16">
              <a:extLst>
                <a:ext uri="{FF2B5EF4-FFF2-40B4-BE49-F238E27FC236}">
                  <a16:creationId xmlns:a16="http://schemas.microsoft.com/office/drawing/2014/main" id="{6719F1A6-0664-479A-8ABC-8E7D78454A1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633E132E-FC8B-4B23-B5B2-DC7465047E8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325410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*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8F03637-79F9-4810-A0BF-2F79CCD005D2}"/>
              </a:ext>
            </a:extLst>
          </p:cNvPr>
          <p:cNvGrpSpPr/>
          <p:nvPr/>
        </p:nvGrpSpPr>
        <p:grpSpPr>
          <a:xfrm>
            <a:off x="2053398" y="1747804"/>
            <a:ext cx="2988065" cy="616493"/>
            <a:chOff x="2498335" y="4488274"/>
            <a:chExt cx="2988065" cy="616493"/>
          </a:xfrm>
        </p:grpSpPr>
        <p:sp>
          <p:nvSpPr>
            <p:cNvPr id="36" name="Content Placeholder 2">
              <a:extLst>
                <a:ext uri="{FF2B5EF4-FFF2-40B4-BE49-F238E27FC236}">
                  <a16:creationId xmlns:a16="http://schemas.microsoft.com/office/drawing/2014/main" id="{C2FC8D10-4D9E-4E92-BFDE-482BF20D2DD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498335" y="4623993"/>
              <a:ext cx="2988065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CA" kern="0" dirty="0"/>
                <a:t>a   b, b   c, b   d, 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A7CA950E-1E9A-4296-AC39-11855F8F2A90}"/>
                </a:ext>
              </a:extLst>
            </p:cNvPr>
            <p:cNvGrpSpPr/>
            <p:nvPr/>
          </p:nvGrpSpPr>
          <p:grpSpPr>
            <a:xfrm>
              <a:off x="2945327" y="4489932"/>
              <a:ext cx="109729" cy="560387"/>
              <a:chOff x="7569324" y="3623150"/>
              <a:chExt cx="186013" cy="560387"/>
            </a:xfrm>
          </p:grpSpPr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737B3C87-CC5E-4C45-907C-5385AE36E44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39" name="Content Placeholder 2">
                <a:extLst>
                  <a:ext uri="{FF2B5EF4-FFF2-40B4-BE49-F238E27FC236}">
                    <a16:creationId xmlns:a16="http://schemas.microsoft.com/office/drawing/2014/main" id="{4DD0B8F9-4800-4C63-9417-50AC0640FF6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82D06E8-FFB3-4DFC-92CC-0B8784AE2602}"/>
                </a:ext>
              </a:extLst>
            </p:cNvPr>
            <p:cNvGrpSpPr/>
            <p:nvPr/>
          </p:nvGrpSpPr>
          <p:grpSpPr>
            <a:xfrm>
              <a:off x="3854250" y="4488274"/>
              <a:ext cx="109729" cy="560387"/>
              <a:chOff x="7569324" y="3623150"/>
              <a:chExt cx="186013" cy="560387"/>
            </a:xfrm>
          </p:grpSpPr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5389E68B-C13E-4F2F-BE71-BDBE749806E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42" name="Content Placeholder 2">
                <a:extLst>
                  <a:ext uri="{FF2B5EF4-FFF2-40B4-BE49-F238E27FC236}">
                    <a16:creationId xmlns:a16="http://schemas.microsoft.com/office/drawing/2014/main" id="{9FB28CA3-32A4-4164-B188-A51C7CE48B1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9955B204-91D0-4F15-9BC0-8A999BE07911}"/>
                </a:ext>
              </a:extLst>
            </p:cNvPr>
            <p:cNvGrpSpPr/>
            <p:nvPr/>
          </p:nvGrpSpPr>
          <p:grpSpPr>
            <a:xfrm>
              <a:off x="4776147" y="4488274"/>
              <a:ext cx="109729" cy="560387"/>
              <a:chOff x="7569324" y="3623150"/>
              <a:chExt cx="186013" cy="560387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325567CB-1281-4E8E-BFC2-BFC9959DE2C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45" name="Content Placeholder 2">
                <a:extLst>
                  <a:ext uri="{FF2B5EF4-FFF2-40B4-BE49-F238E27FC236}">
                    <a16:creationId xmlns:a16="http://schemas.microsoft.com/office/drawing/2014/main" id="{D4B32866-15B8-4252-9EE6-C1A0B851FE3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21843EA7-6373-4807-B765-1255A9C391C0}"/>
              </a:ext>
            </a:extLst>
          </p:cNvPr>
          <p:cNvSpPr txBox="1">
            <a:spLocks/>
          </p:cNvSpPr>
          <p:nvPr/>
        </p:nvSpPr>
        <p:spPr bwMode="auto">
          <a:xfrm>
            <a:off x="784336" y="1898588"/>
            <a:ext cx="3518770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latin typeface="Arial" panose="020B0604020202020204" pitchFamily="34" charset="0"/>
                <a:cs typeface="Arial" panose="020B0604020202020204" pitchFamily="34" charset="0"/>
              </a:rPr>
              <a:t>Down: </a:t>
            </a:r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9B5A719C-8D70-4FFA-B25D-EEDF3D34394E}"/>
              </a:ext>
            </a:extLst>
          </p:cNvPr>
          <p:cNvSpPr txBox="1">
            <a:spLocks/>
          </p:cNvSpPr>
          <p:nvPr/>
        </p:nvSpPr>
        <p:spPr bwMode="auto">
          <a:xfrm>
            <a:off x="887135" y="2713463"/>
            <a:ext cx="315792" cy="48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rPr>
              <a:t>I</a:t>
            </a:r>
            <a:endParaRPr kumimoji="0" lang="en-CA" sz="2800" b="1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skerville Old Face" panose="02020602080505020303" pitchFamily="18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51107CE-EC68-4731-BF1C-02568B8C348E}"/>
              </a:ext>
            </a:extLst>
          </p:cNvPr>
          <p:cNvGrpSpPr/>
          <p:nvPr/>
        </p:nvGrpSpPr>
        <p:grpSpPr>
          <a:xfrm>
            <a:off x="887135" y="3144016"/>
            <a:ext cx="668613" cy="692079"/>
            <a:chOff x="7086724" y="3623150"/>
            <a:chExt cx="668613" cy="692079"/>
          </a:xfrm>
        </p:grpSpPr>
        <p:sp>
          <p:nvSpPr>
            <p:cNvPr id="58" name="Content Placeholder 2">
              <a:extLst>
                <a:ext uri="{FF2B5EF4-FFF2-40B4-BE49-F238E27FC236}">
                  <a16:creationId xmlns:a16="http://schemas.microsoft.com/office/drawing/2014/main" id="{A4D3A728-AE34-43BE-8E88-D28C2ECCDA5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86724" y="3833493"/>
              <a:ext cx="315792" cy="481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rPr>
                <a:t>I</a:t>
              </a:r>
              <a:endParaRPr kumimoji="0" lang="en-CA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  <p:cxnSp>
          <p:nvCxnSpPr>
            <p:cNvPr id="59" name="Straight Arrow Connector 16">
              <a:extLst>
                <a:ext uri="{FF2B5EF4-FFF2-40B4-BE49-F238E27FC236}">
                  <a16:creationId xmlns:a16="http://schemas.microsoft.com/office/drawing/2014/main" id="{A572440F-E00F-4FD6-97C6-40865F894C0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60" name="Content Placeholder 2">
              <a:extLst>
                <a:ext uri="{FF2B5EF4-FFF2-40B4-BE49-F238E27FC236}">
                  <a16:creationId xmlns:a16="http://schemas.microsoft.com/office/drawing/2014/main" id="{DB4816AB-EAE5-4919-9973-8812BF523C2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9" name="Content Placeholder 2">
            <a:extLst>
              <a:ext uri="{FF2B5EF4-FFF2-40B4-BE49-F238E27FC236}">
                <a16:creationId xmlns:a16="http://schemas.microsoft.com/office/drawing/2014/main" id="{BA9BCBC4-152C-419A-8A2E-EAC700EB670A}"/>
              </a:ext>
            </a:extLst>
          </p:cNvPr>
          <p:cNvSpPr txBox="1">
            <a:spLocks/>
          </p:cNvSpPr>
          <p:nvPr/>
        </p:nvSpPr>
        <p:spPr bwMode="auto">
          <a:xfrm>
            <a:off x="7267646" y="2689186"/>
            <a:ext cx="1643072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highlight>
                  <a:srgbClr val="00FF00"/>
                </a:highlight>
              </a:rPr>
              <a:t>0 downs</a:t>
            </a:r>
            <a:endParaRPr lang="en-CA" kern="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AC786B64-6033-4D96-8CF2-1BB9656F17C7}"/>
              </a:ext>
            </a:extLst>
          </p:cNvPr>
          <p:cNvSpPr txBox="1">
            <a:spLocks/>
          </p:cNvSpPr>
          <p:nvPr/>
        </p:nvSpPr>
        <p:spPr bwMode="auto">
          <a:xfrm>
            <a:off x="7464598" y="3395128"/>
            <a:ext cx="1643072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highlight>
                  <a:srgbClr val="00FF00"/>
                </a:highlight>
              </a:rPr>
              <a:t>1 down</a:t>
            </a:r>
            <a:endParaRPr lang="en-CA" kern="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2FBE7A1-DA55-4559-9081-B43312E9DD6B}"/>
              </a:ext>
            </a:extLst>
          </p:cNvPr>
          <p:cNvGrpSpPr/>
          <p:nvPr/>
        </p:nvGrpSpPr>
        <p:grpSpPr>
          <a:xfrm>
            <a:off x="887135" y="3856803"/>
            <a:ext cx="878100" cy="694994"/>
            <a:chOff x="1165090" y="3856803"/>
            <a:chExt cx="878100" cy="694994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89D568EC-9F2C-4A80-BF5F-26A125DB2511}"/>
                </a:ext>
              </a:extLst>
            </p:cNvPr>
            <p:cNvGrpSpPr/>
            <p:nvPr/>
          </p:nvGrpSpPr>
          <p:grpSpPr>
            <a:xfrm>
              <a:off x="1165090" y="3859718"/>
              <a:ext cx="668613" cy="692079"/>
              <a:chOff x="7086724" y="3623150"/>
              <a:chExt cx="668613" cy="692079"/>
            </a:xfrm>
          </p:grpSpPr>
          <p:sp>
            <p:nvSpPr>
              <p:cNvPr id="80" name="Content Placeholder 2">
                <a:extLst>
                  <a:ext uri="{FF2B5EF4-FFF2-40B4-BE49-F238E27FC236}">
                    <a16:creationId xmlns:a16="http://schemas.microsoft.com/office/drawing/2014/main" id="{1CF7CF2D-C08E-485D-9FE5-A5980DE1B8D4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315792" cy="481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r>
                  <a:rPr kumimoji="0" lang="en-CA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askerville Old Face" panose="02020602080505020303" pitchFamily="18" charset="0"/>
                  </a:rPr>
                  <a:t>I</a:t>
                </a: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81" name="Straight Arrow Connector 16">
                <a:extLst>
                  <a:ext uri="{FF2B5EF4-FFF2-40B4-BE49-F238E27FC236}">
                    <a16:creationId xmlns:a16="http://schemas.microsoft.com/office/drawing/2014/main" id="{0C072B80-83A6-4B18-9214-6DAA74108D7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82" name="Content Placeholder 2">
                <a:extLst>
                  <a:ext uri="{FF2B5EF4-FFF2-40B4-BE49-F238E27FC236}">
                    <a16:creationId xmlns:a16="http://schemas.microsoft.com/office/drawing/2014/main" id="{40AD822A-BF40-4811-8ACB-1871FDE83F7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5B47B8B3-C2A6-4283-A373-2B74C316AA39}"/>
                </a:ext>
              </a:extLst>
            </p:cNvPr>
            <p:cNvGrpSpPr/>
            <p:nvPr/>
          </p:nvGrpSpPr>
          <p:grpSpPr>
            <a:xfrm>
              <a:off x="1374577" y="3856803"/>
              <a:ext cx="668613" cy="562492"/>
              <a:chOff x="7086724" y="3623150"/>
              <a:chExt cx="668613" cy="562492"/>
            </a:xfrm>
          </p:grpSpPr>
          <p:sp>
            <p:nvSpPr>
              <p:cNvPr id="89" name="Content Placeholder 2">
                <a:extLst>
                  <a:ext uri="{FF2B5EF4-FFF2-40B4-BE49-F238E27FC236}">
                    <a16:creationId xmlns:a16="http://schemas.microsoft.com/office/drawing/2014/main" id="{471A27AE-DB35-42DA-9177-D8232E9C477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186013" cy="352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90" name="Straight Arrow Connector 16">
                <a:extLst>
                  <a:ext uri="{FF2B5EF4-FFF2-40B4-BE49-F238E27FC236}">
                    <a16:creationId xmlns:a16="http://schemas.microsoft.com/office/drawing/2014/main" id="{2C3D5AE2-882A-4E8D-8820-6DC0924FDA5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91" name="Content Placeholder 2">
                <a:extLst>
                  <a:ext uri="{FF2B5EF4-FFF2-40B4-BE49-F238E27FC236}">
                    <a16:creationId xmlns:a16="http://schemas.microsoft.com/office/drawing/2014/main" id="{9BAF27B3-3DC0-4C6A-83EA-8F4F4EB733D0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92" name="Content Placeholder 2">
            <a:extLst>
              <a:ext uri="{FF2B5EF4-FFF2-40B4-BE49-F238E27FC236}">
                <a16:creationId xmlns:a16="http://schemas.microsoft.com/office/drawing/2014/main" id="{7638BDF1-B3D8-4236-8F94-4E602C211368}"/>
              </a:ext>
            </a:extLst>
          </p:cNvPr>
          <p:cNvSpPr txBox="1">
            <a:spLocks/>
          </p:cNvSpPr>
          <p:nvPr/>
        </p:nvSpPr>
        <p:spPr bwMode="auto">
          <a:xfrm>
            <a:off x="5760122" y="4108606"/>
            <a:ext cx="3347548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highlight>
                  <a:srgbClr val="00FF00"/>
                </a:highlight>
              </a:rPr>
              <a:t>2 (1 more) downs</a:t>
            </a:r>
            <a:endParaRPr lang="en-CA" kern="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7A8905-ADCE-4864-BE8F-FBAC27573096}"/>
              </a:ext>
            </a:extLst>
          </p:cNvPr>
          <p:cNvGrpSpPr/>
          <p:nvPr/>
        </p:nvGrpSpPr>
        <p:grpSpPr>
          <a:xfrm>
            <a:off x="887135" y="4601589"/>
            <a:ext cx="1113829" cy="694994"/>
            <a:chOff x="1165090" y="4601589"/>
            <a:chExt cx="1113829" cy="694994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EA4926BF-9B8F-45E0-81F1-CF1E2285C3F3}"/>
                </a:ext>
              </a:extLst>
            </p:cNvPr>
            <p:cNvGrpSpPr/>
            <p:nvPr/>
          </p:nvGrpSpPr>
          <p:grpSpPr>
            <a:xfrm>
              <a:off x="1165090" y="4604504"/>
              <a:ext cx="668613" cy="692079"/>
              <a:chOff x="7086724" y="3623150"/>
              <a:chExt cx="668613" cy="692079"/>
            </a:xfrm>
          </p:grpSpPr>
          <p:sp>
            <p:nvSpPr>
              <p:cNvPr id="94" name="Content Placeholder 2">
                <a:extLst>
                  <a:ext uri="{FF2B5EF4-FFF2-40B4-BE49-F238E27FC236}">
                    <a16:creationId xmlns:a16="http://schemas.microsoft.com/office/drawing/2014/main" id="{1912386A-06AC-468D-AA58-535EB70D3B4A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315792" cy="481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r>
                  <a:rPr kumimoji="0" lang="en-CA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askerville Old Face" panose="02020602080505020303" pitchFamily="18" charset="0"/>
                  </a:rPr>
                  <a:t>I</a:t>
                </a: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95" name="Straight Arrow Connector 16">
                <a:extLst>
                  <a:ext uri="{FF2B5EF4-FFF2-40B4-BE49-F238E27FC236}">
                    <a16:creationId xmlns:a16="http://schemas.microsoft.com/office/drawing/2014/main" id="{C4E99C85-9280-4BD1-948F-F79D02028EA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96" name="Content Placeholder 2">
                <a:extLst>
                  <a:ext uri="{FF2B5EF4-FFF2-40B4-BE49-F238E27FC236}">
                    <a16:creationId xmlns:a16="http://schemas.microsoft.com/office/drawing/2014/main" id="{7305E121-7969-42E6-BC55-7740E6AF0D5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629FEAD3-29C9-432B-878A-9CC92912A035}"/>
                </a:ext>
              </a:extLst>
            </p:cNvPr>
            <p:cNvGrpSpPr/>
            <p:nvPr/>
          </p:nvGrpSpPr>
          <p:grpSpPr>
            <a:xfrm>
              <a:off x="1374577" y="4601589"/>
              <a:ext cx="668613" cy="562492"/>
              <a:chOff x="7086724" y="3623150"/>
              <a:chExt cx="668613" cy="562492"/>
            </a:xfrm>
          </p:grpSpPr>
          <p:sp>
            <p:nvSpPr>
              <p:cNvPr id="103" name="Content Placeholder 2">
                <a:extLst>
                  <a:ext uri="{FF2B5EF4-FFF2-40B4-BE49-F238E27FC236}">
                    <a16:creationId xmlns:a16="http://schemas.microsoft.com/office/drawing/2014/main" id="{203E0EB3-7847-48AF-9C94-B45B2E2459B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186013" cy="352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104" name="Straight Arrow Connector 16">
                <a:extLst>
                  <a:ext uri="{FF2B5EF4-FFF2-40B4-BE49-F238E27FC236}">
                    <a16:creationId xmlns:a16="http://schemas.microsoft.com/office/drawing/2014/main" id="{15DCE8ED-1A8B-4A95-9559-16A28CF8CA8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105" name="Content Placeholder 2">
                <a:extLst>
                  <a:ext uri="{FF2B5EF4-FFF2-40B4-BE49-F238E27FC236}">
                    <a16:creationId xmlns:a16="http://schemas.microsoft.com/office/drawing/2014/main" id="{DEE3203D-5D55-4942-B3C9-D57DAD06FC4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06" name="Group 105">
              <a:extLst>
                <a:ext uri="{FF2B5EF4-FFF2-40B4-BE49-F238E27FC236}">
                  <a16:creationId xmlns:a16="http://schemas.microsoft.com/office/drawing/2014/main" id="{7A1F15B0-1386-4D96-92CB-85AEC828A5E2}"/>
                </a:ext>
              </a:extLst>
            </p:cNvPr>
            <p:cNvGrpSpPr/>
            <p:nvPr/>
          </p:nvGrpSpPr>
          <p:grpSpPr>
            <a:xfrm>
              <a:off x="1610306" y="4601589"/>
              <a:ext cx="668613" cy="562492"/>
              <a:chOff x="7086724" y="3623150"/>
              <a:chExt cx="668613" cy="562492"/>
            </a:xfrm>
          </p:grpSpPr>
          <p:sp>
            <p:nvSpPr>
              <p:cNvPr id="107" name="Content Placeholder 2">
                <a:extLst>
                  <a:ext uri="{FF2B5EF4-FFF2-40B4-BE49-F238E27FC236}">
                    <a16:creationId xmlns:a16="http://schemas.microsoft.com/office/drawing/2014/main" id="{1260E6F8-86DD-4C28-9A3F-A8A3ED15B0B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186013" cy="352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108" name="Straight Arrow Connector 16">
                <a:extLst>
                  <a:ext uri="{FF2B5EF4-FFF2-40B4-BE49-F238E27FC236}">
                    <a16:creationId xmlns:a16="http://schemas.microsoft.com/office/drawing/2014/main" id="{AF9C33DE-26CA-40C7-83E4-CF39C82AFFE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109" name="Content Placeholder 2">
                <a:extLst>
                  <a:ext uri="{FF2B5EF4-FFF2-40B4-BE49-F238E27FC236}">
                    <a16:creationId xmlns:a16="http://schemas.microsoft.com/office/drawing/2014/main" id="{4E1900C2-6220-4E9E-95D4-FCA6BF860B03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110" name="Content Placeholder 2">
            <a:extLst>
              <a:ext uri="{FF2B5EF4-FFF2-40B4-BE49-F238E27FC236}">
                <a16:creationId xmlns:a16="http://schemas.microsoft.com/office/drawing/2014/main" id="{ED4A9BA4-0D05-448F-BF80-CBB08684A09B}"/>
              </a:ext>
            </a:extLst>
          </p:cNvPr>
          <p:cNvSpPr txBox="1">
            <a:spLocks/>
          </p:cNvSpPr>
          <p:nvPr/>
        </p:nvSpPr>
        <p:spPr bwMode="auto">
          <a:xfrm>
            <a:off x="5763064" y="4770711"/>
            <a:ext cx="3150611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highlight>
                  <a:srgbClr val="00FF00"/>
                </a:highlight>
              </a:rPr>
              <a:t>3 (1 more) downs</a:t>
            </a:r>
            <a:endParaRPr lang="en-CA" kern="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Content Placeholder 2">
            <a:extLst>
              <a:ext uri="{FF2B5EF4-FFF2-40B4-BE49-F238E27FC236}">
                <a16:creationId xmlns:a16="http://schemas.microsoft.com/office/drawing/2014/main" id="{6A8003DA-7FF8-4813-AA62-D898B4A928DE}"/>
              </a:ext>
            </a:extLst>
          </p:cNvPr>
          <p:cNvSpPr txBox="1">
            <a:spLocks/>
          </p:cNvSpPr>
          <p:nvPr/>
        </p:nvSpPr>
        <p:spPr bwMode="auto">
          <a:xfrm>
            <a:off x="5759125" y="5770165"/>
            <a:ext cx="3537275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highlight>
                  <a:srgbClr val="00FF00"/>
                </a:highlight>
              </a:rPr>
              <a:t>0 or more downs</a:t>
            </a:r>
            <a:endParaRPr lang="en-CA" kern="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Content Placeholder 2">
            <a:extLst>
              <a:ext uri="{FF2B5EF4-FFF2-40B4-BE49-F238E27FC236}">
                <a16:creationId xmlns:a16="http://schemas.microsoft.com/office/drawing/2014/main" id="{D9AE522B-3597-49C6-8749-8B7FD309D49C}"/>
              </a:ext>
            </a:extLst>
          </p:cNvPr>
          <p:cNvSpPr txBox="1">
            <a:spLocks/>
          </p:cNvSpPr>
          <p:nvPr/>
        </p:nvSpPr>
        <p:spPr bwMode="auto">
          <a:xfrm>
            <a:off x="5515911" y="2667000"/>
            <a:ext cx="2485089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sym typeface="Symbol" panose="05050102010706020507" pitchFamily="18" charset="2"/>
              </a:rPr>
              <a:t></a:t>
            </a:r>
            <a:r>
              <a:rPr lang="en-CA" kern="0" dirty="0"/>
              <a:t> </a:t>
            </a:r>
            <a:r>
              <a:rPr lang="en-CA" kern="0" dirty="0">
                <a:highlight>
                  <a:srgbClr val="FFFF00"/>
                </a:highlight>
              </a:rPr>
              <a:t>{a   b}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Content Placeholder 2">
            <a:extLst>
              <a:ext uri="{FF2B5EF4-FFF2-40B4-BE49-F238E27FC236}">
                <a16:creationId xmlns:a16="http://schemas.microsoft.com/office/drawing/2014/main" id="{97E3A70B-BA58-4260-81F9-60A0D8559A7A}"/>
              </a:ext>
            </a:extLst>
          </p:cNvPr>
          <p:cNvSpPr txBox="1">
            <a:spLocks/>
          </p:cNvSpPr>
          <p:nvPr/>
        </p:nvSpPr>
        <p:spPr bwMode="auto">
          <a:xfrm>
            <a:off x="4289115" y="3405482"/>
            <a:ext cx="3347549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sym typeface="Symbol" panose="05050102010706020507" pitchFamily="18" charset="2"/>
              </a:rPr>
              <a:t></a:t>
            </a:r>
            <a:r>
              <a:rPr lang="en-CA" kern="0" dirty="0"/>
              <a:t> </a:t>
            </a:r>
            <a:r>
              <a:rPr lang="en-CA" kern="0" dirty="0">
                <a:highlight>
                  <a:srgbClr val="FFFF00"/>
                </a:highlight>
              </a:rPr>
              <a:t>{b  c, b  d}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808E3BF8-9B1E-4121-8334-F9B9485A1D34}"/>
              </a:ext>
            </a:extLst>
          </p:cNvPr>
          <p:cNvGrpSpPr/>
          <p:nvPr/>
        </p:nvGrpSpPr>
        <p:grpSpPr>
          <a:xfrm>
            <a:off x="6021713" y="2541087"/>
            <a:ext cx="668613" cy="562492"/>
            <a:chOff x="7086724" y="3623150"/>
            <a:chExt cx="668613" cy="562492"/>
          </a:xfrm>
        </p:grpSpPr>
        <p:sp>
          <p:nvSpPr>
            <p:cNvPr id="126" name="Content Placeholder 2">
              <a:extLst>
                <a:ext uri="{FF2B5EF4-FFF2-40B4-BE49-F238E27FC236}">
                  <a16:creationId xmlns:a16="http://schemas.microsoft.com/office/drawing/2014/main" id="{623A712B-F586-4A88-BFEC-E5495340666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86724" y="3833493"/>
              <a:ext cx="186013" cy="352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  <p:cxnSp>
          <p:nvCxnSpPr>
            <p:cNvPr id="127" name="Straight Arrow Connector 16">
              <a:extLst>
                <a:ext uri="{FF2B5EF4-FFF2-40B4-BE49-F238E27FC236}">
                  <a16:creationId xmlns:a16="http://schemas.microsoft.com/office/drawing/2014/main" id="{C76293F7-FB25-4570-A980-ED4A24C5965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28" name="Content Placeholder 2">
              <a:extLst>
                <a:ext uri="{FF2B5EF4-FFF2-40B4-BE49-F238E27FC236}">
                  <a16:creationId xmlns:a16="http://schemas.microsoft.com/office/drawing/2014/main" id="{37994F4F-B564-4C9D-B81D-56ADB731AD3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9A211ABF-EC17-4640-BF86-14296F1ECD65}"/>
              </a:ext>
            </a:extLst>
          </p:cNvPr>
          <p:cNvGrpSpPr/>
          <p:nvPr/>
        </p:nvGrpSpPr>
        <p:grpSpPr>
          <a:xfrm>
            <a:off x="4793983" y="3948332"/>
            <a:ext cx="668613" cy="562492"/>
            <a:chOff x="7086724" y="3623150"/>
            <a:chExt cx="668613" cy="562492"/>
          </a:xfrm>
        </p:grpSpPr>
        <p:sp>
          <p:nvSpPr>
            <p:cNvPr id="138" name="Content Placeholder 2">
              <a:extLst>
                <a:ext uri="{FF2B5EF4-FFF2-40B4-BE49-F238E27FC236}">
                  <a16:creationId xmlns:a16="http://schemas.microsoft.com/office/drawing/2014/main" id="{27DE25FB-B982-4754-8D2B-75D4E9F6A27A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86724" y="3833493"/>
              <a:ext cx="186013" cy="352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  <p:cxnSp>
          <p:nvCxnSpPr>
            <p:cNvPr id="139" name="Straight Arrow Connector 16">
              <a:extLst>
                <a:ext uri="{FF2B5EF4-FFF2-40B4-BE49-F238E27FC236}">
                  <a16:creationId xmlns:a16="http://schemas.microsoft.com/office/drawing/2014/main" id="{D69F38CD-8A8B-45DF-BCEA-C47FB2EA91C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40" name="Content Placeholder 2">
              <a:extLst>
                <a:ext uri="{FF2B5EF4-FFF2-40B4-BE49-F238E27FC236}">
                  <a16:creationId xmlns:a16="http://schemas.microsoft.com/office/drawing/2014/main" id="{31416E0C-8D52-4C71-A9A5-7DD28B37232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41" name="Content Placeholder 2">
            <a:extLst>
              <a:ext uri="{FF2B5EF4-FFF2-40B4-BE49-F238E27FC236}">
                <a16:creationId xmlns:a16="http://schemas.microsoft.com/office/drawing/2014/main" id="{C7770894-E4E3-40D3-B677-BF9994CF2026}"/>
              </a:ext>
            </a:extLst>
          </p:cNvPr>
          <p:cNvSpPr txBox="1">
            <a:spLocks/>
          </p:cNvSpPr>
          <p:nvPr/>
        </p:nvSpPr>
        <p:spPr bwMode="auto">
          <a:xfrm>
            <a:off x="5349861" y="1134094"/>
            <a:ext cx="3489339" cy="75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CA" sz="2400" kern="0" dirty="0">
                <a:highlight>
                  <a:srgbClr val="FF0000"/>
                </a:highlight>
              </a:rPr>
              <a:t>Start with TRIPLES that start with items</a:t>
            </a:r>
            <a:endParaRPr lang="en-CA" sz="2400" kern="0" dirty="0"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Content Placeholder 2">
            <a:extLst>
              <a:ext uri="{FF2B5EF4-FFF2-40B4-BE49-F238E27FC236}">
                <a16:creationId xmlns:a16="http://schemas.microsoft.com/office/drawing/2014/main" id="{EC28BA7D-1F2B-456C-8DE6-A3E5A040B574}"/>
              </a:ext>
            </a:extLst>
          </p:cNvPr>
          <p:cNvSpPr txBox="1">
            <a:spLocks/>
          </p:cNvSpPr>
          <p:nvPr/>
        </p:nvSpPr>
        <p:spPr bwMode="auto">
          <a:xfrm>
            <a:off x="4267200" y="4077158"/>
            <a:ext cx="3347549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sym typeface="Symbol" panose="05050102010706020507" pitchFamily="18" charset="2"/>
              </a:rPr>
              <a:t></a:t>
            </a:r>
            <a:r>
              <a:rPr lang="en-CA" kern="0" dirty="0"/>
              <a:t> </a:t>
            </a:r>
            <a:r>
              <a:rPr lang="en-CA" kern="0" dirty="0">
                <a:highlight>
                  <a:srgbClr val="FFFF00"/>
                </a:highlight>
              </a:rPr>
              <a:t>{d  e}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08A9A58-FA59-43A3-B96C-565AFBF0D41E}"/>
              </a:ext>
            </a:extLst>
          </p:cNvPr>
          <p:cNvSpPr/>
          <p:nvPr/>
        </p:nvSpPr>
        <p:spPr bwMode="auto">
          <a:xfrm>
            <a:off x="6113857" y="1853824"/>
            <a:ext cx="277399" cy="5337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44" name="Content Placeholder 2">
            <a:extLst>
              <a:ext uri="{FF2B5EF4-FFF2-40B4-BE49-F238E27FC236}">
                <a16:creationId xmlns:a16="http://schemas.microsoft.com/office/drawing/2014/main" id="{7F915BFB-6424-4367-9ADB-B77A3F10B860}"/>
              </a:ext>
            </a:extLst>
          </p:cNvPr>
          <p:cNvSpPr txBox="1">
            <a:spLocks/>
          </p:cNvSpPr>
          <p:nvPr/>
        </p:nvSpPr>
        <p:spPr bwMode="auto">
          <a:xfrm>
            <a:off x="6349052" y="1954187"/>
            <a:ext cx="1755371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= </a:t>
            </a:r>
            <a:r>
              <a:rPr lang="en-CA" kern="0" dirty="0">
                <a:highlight>
                  <a:srgbClr val="FFFF00"/>
                </a:highlight>
              </a:rPr>
              <a:t>{</a:t>
            </a:r>
            <a:r>
              <a:rPr lang="en-CA" kern="0" dirty="0" err="1">
                <a:highlight>
                  <a:srgbClr val="FFFF00"/>
                </a:highlight>
              </a:rPr>
              <a:t>a,e,f</a:t>
            </a:r>
            <a:r>
              <a:rPr lang="en-CA" kern="0" dirty="0">
                <a:highlight>
                  <a:srgbClr val="FFFF00"/>
                </a:highlight>
              </a:rPr>
              <a:t>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Content Placeholder 2">
            <a:extLst>
              <a:ext uri="{FF2B5EF4-FFF2-40B4-BE49-F238E27FC236}">
                <a16:creationId xmlns:a16="http://schemas.microsoft.com/office/drawing/2014/main" id="{A2837EFE-E147-407F-ABF4-0D41D68AD030}"/>
              </a:ext>
            </a:extLst>
          </p:cNvPr>
          <p:cNvSpPr txBox="1">
            <a:spLocks/>
          </p:cNvSpPr>
          <p:nvPr/>
        </p:nvSpPr>
        <p:spPr bwMode="auto">
          <a:xfrm>
            <a:off x="6091078" y="1978464"/>
            <a:ext cx="315792" cy="48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rPr>
              <a:t>I</a:t>
            </a:r>
            <a:endParaRPr kumimoji="0" lang="en-CA" sz="2800" b="1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skerville Old Face" panose="02020602080505020303" pitchFamily="18" charset="0"/>
            </a:endParaRPr>
          </a:p>
        </p:txBody>
      </p:sp>
      <p:sp>
        <p:nvSpPr>
          <p:cNvPr id="146" name="Content Placeholder 2">
            <a:extLst>
              <a:ext uri="{FF2B5EF4-FFF2-40B4-BE49-F238E27FC236}">
                <a16:creationId xmlns:a16="http://schemas.microsoft.com/office/drawing/2014/main" id="{56905549-0EEC-4C4D-8A49-AC6824B04957}"/>
              </a:ext>
            </a:extLst>
          </p:cNvPr>
          <p:cNvSpPr txBox="1">
            <a:spLocks/>
          </p:cNvSpPr>
          <p:nvPr/>
        </p:nvSpPr>
        <p:spPr bwMode="auto">
          <a:xfrm>
            <a:off x="1515118" y="2809626"/>
            <a:ext cx="3967845" cy="314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600" kern="0" dirty="0">
                <a:highlight>
                  <a:srgbClr val="FF0000"/>
                </a:highlight>
              </a:rPr>
              <a:t>select those triples starting with items</a:t>
            </a:r>
            <a:endParaRPr lang="en-CA" sz="1600" kern="0" dirty="0"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Content Placeholder 2">
            <a:extLst>
              <a:ext uri="{FF2B5EF4-FFF2-40B4-BE49-F238E27FC236}">
                <a16:creationId xmlns:a16="http://schemas.microsoft.com/office/drawing/2014/main" id="{B4BB7643-9A8E-4C5F-B7F6-F0B6AC0B429E}"/>
              </a:ext>
            </a:extLst>
          </p:cNvPr>
          <p:cNvSpPr txBox="1">
            <a:spLocks/>
          </p:cNvSpPr>
          <p:nvPr/>
        </p:nvSpPr>
        <p:spPr bwMode="auto">
          <a:xfrm>
            <a:off x="1652025" y="3447798"/>
            <a:ext cx="4697027" cy="342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>
                <a:highlight>
                  <a:srgbClr val="FF0000"/>
                </a:highlight>
              </a:rPr>
              <a:t>do once (successors)</a:t>
            </a:r>
            <a:endParaRPr lang="en-CA" sz="1800" kern="0" dirty="0"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Content Placeholder 2">
            <a:extLst>
              <a:ext uri="{FF2B5EF4-FFF2-40B4-BE49-F238E27FC236}">
                <a16:creationId xmlns:a16="http://schemas.microsoft.com/office/drawing/2014/main" id="{9634E172-ECE3-45A4-8349-BEEEFA15CE79}"/>
              </a:ext>
            </a:extLst>
          </p:cNvPr>
          <p:cNvSpPr txBox="1">
            <a:spLocks/>
          </p:cNvSpPr>
          <p:nvPr/>
        </p:nvSpPr>
        <p:spPr bwMode="auto">
          <a:xfrm>
            <a:off x="1748810" y="3979145"/>
            <a:ext cx="2149401" cy="53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600" kern="0" dirty="0">
                <a:highlight>
                  <a:srgbClr val="FF0000"/>
                </a:highlight>
              </a:rPr>
              <a:t>add more from </a:t>
            </a:r>
            <a:br>
              <a:rPr lang="en-CA" sz="1600" kern="0" dirty="0">
                <a:highlight>
                  <a:srgbClr val="FF0000"/>
                </a:highlight>
              </a:rPr>
            </a:br>
            <a:r>
              <a:rPr lang="en-CA" sz="1600" kern="0" dirty="0">
                <a:highlight>
                  <a:srgbClr val="FF0000"/>
                </a:highlight>
              </a:rPr>
              <a:t>previous relation</a:t>
            </a:r>
            <a:endParaRPr lang="en-CA" sz="1600" kern="0" dirty="0"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Content Placeholder 2">
            <a:extLst>
              <a:ext uri="{FF2B5EF4-FFF2-40B4-BE49-F238E27FC236}">
                <a16:creationId xmlns:a16="http://schemas.microsoft.com/office/drawing/2014/main" id="{EE71B48E-A413-4BF1-81BE-5ACCE636E015}"/>
              </a:ext>
            </a:extLst>
          </p:cNvPr>
          <p:cNvSpPr txBox="1">
            <a:spLocks/>
          </p:cNvSpPr>
          <p:nvPr/>
        </p:nvSpPr>
        <p:spPr bwMode="auto">
          <a:xfrm>
            <a:off x="2057615" y="4636497"/>
            <a:ext cx="2149401" cy="53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600" kern="0" dirty="0">
                <a:highlight>
                  <a:srgbClr val="FF0000"/>
                </a:highlight>
              </a:rPr>
              <a:t>add more from </a:t>
            </a:r>
            <a:br>
              <a:rPr lang="en-CA" sz="1600" kern="0" dirty="0">
                <a:highlight>
                  <a:srgbClr val="FF0000"/>
                </a:highlight>
              </a:rPr>
            </a:br>
            <a:r>
              <a:rPr lang="en-CA" sz="1600" kern="0" dirty="0">
                <a:highlight>
                  <a:srgbClr val="FF0000"/>
                </a:highlight>
              </a:rPr>
              <a:t>previous relation</a:t>
            </a:r>
            <a:endParaRPr lang="en-CA" sz="1600" kern="0" dirty="0"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6DD94BB4-65EF-4C33-B6A7-91A8F21399F9}"/>
              </a:ext>
            </a:extLst>
          </p:cNvPr>
          <p:cNvGrpSpPr/>
          <p:nvPr/>
        </p:nvGrpSpPr>
        <p:grpSpPr>
          <a:xfrm>
            <a:off x="4796287" y="3927624"/>
            <a:ext cx="668613" cy="562492"/>
            <a:chOff x="7086724" y="3623150"/>
            <a:chExt cx="668613" cy="562492"/>
          </a:xfrm>
        </p:grpSpPr>
        <p:sp>
          <p:nvSpPr>
            <p:cNvPr id="159" name="Content Placeholder 2">
              <a:extLst>
                <a:ext uri="{FF2B5EF4-FFF2-40B4-BE49-F238E27FC236}">
                  <a16:creationId xmlns:a16="http://schemas.microsoft.com/office/drawing/2014/main" id="{61132F4B-CC85-42CA-A1BF-DD7BE1EDA87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86724" y="3833493"/>
              <a:ext cx="186013" cy="352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  <p:cxnSp>
          <p:nvCxnSpPr>
            <p:cNvPr id="160" name="Straight Arrow Connector 16">
              <a:extLst>
                <a:ext uri="{FF2B5EF4-FFF2-40B4-BE49-F238E27FC236}">
                  <a16:creationId xmlns:a16="http://schemas.microsoft.com/office/drawing/2014/main" id="{F24848FC-5E8A-44B0-968F-7EAB28C77A6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41188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61" name="Content Placeholder 2">
              <a:extLst>
                <a:ext uri="{FF2B5EF4-FFF2-40B4-BE49-F238E27FC236}">
                  <a16:creationId xmlns:a16="http://schemas.microsoft.com/office/drawing/2014/main" id="{63DF9322-E958-4301-ADC5-C06EA9DB220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557A5F7B-D914-4A8F-827F-73046C4B1BA1}"/>
              </a:ext>
            </a:extLst>
          </p:cNvPr>
          <p:cNvGrpSpPr/>
          <p:nvPr/>
        </p:nvGrpSpPr>
        <p:grpSpPr>
          <a:xfrm>
            <a:off x="4775583" y="3255892"/>
            <a:ext cx="668613" cy="562492"/>
            <a:chOff x="7086724" y="3623150"/>
            <a:chExt cx="668613" cy="562492"/>
          </a:xfrm>
        </p:grpSpPr>
        <p:sp>
          <p:nvSpPr>
            <p:cNvPr id="190" name="Content Placeholder 2">
              <a:extLst>
                <a:ext uri="{FF2B5EF4-FFF2-40B4-BE49-F238E27FC236}">
                  <a16:creationId xmlns:a16="http://schemas.microsoft.com/office/drawing/2014/main" id="{13D59E20-DD0F-4CB5-B898-F6D4AC8CDA8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86724" y="3833493"/>
              <a:ext cx="186013" cy="352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  <p:cxnSp>
          <p:nvCxnSpPr>
            <p:cNvPr id="191" name="Straight Arrow Connector 16">
              <a:extLst>
                <a:ext uri="{FF2B5EF4-FFF2-40B4-BE49-F238E27FC236}">
                  <a16:creationId xmlns:a16="http://schemas.microsoft.com/office/drawing/2014/main" id="{5C3B0F1B-B05C-47B8-9196-9FB5B47DFF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92" name="Content Placeholder 2">
              <a:extLst>
                <a:ext uri="{FF2B5EF4-FFF2-40B4-BE49-F238E27FC236}">
                  <a16:creationId xmlns:a16="http://schemas.microsoft.com/office/drawing/2014/main" id="{83391157-AFE2-4E3B-8F40-45EF069D05C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94BF1655-08A2-4787-8D25-0B5CF8D532AE}"/>
              </a:ext>
            </a:extLst>
          </p:cNvPr>
          <p:cNvGrpSpPr/>
          <p:nvPr/>
        </p:nvGrpSpPr>
        <p:grpSpPr>
          <a:xfrm>
            <a:off x="5613783" y="3255892"/>
            <a:ext cx="668613" cy="562492"/>
            <a:chOff x="7086724" y="3623150"/>
            <a:chExt cx="668613" cy="562492"/>
          </a:xfrm>
        </p:grpSpPr>
        <p:sp>
          <p:nvSpPr>
            <p:cNvPr id="194" name="Content Placeholder 2">
              <a:extLst>
                <a:ext uri="{FF2B5EF4-FFF2-40B4-BE49-F238E27FC236}">
                  <a16:creationId xmlns:a16="http://schemas.microsoft.com/office/drawing/2014/main" id="{2E07C7FE-D466-4066-A1C4-AA9490540FA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86724" y="3833493"/>
              <a:ext cx="186013" cy="352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  <p:cxnSp>
          <p:nvCxnSpPr>
            <p:cNvPr id="195" name="Straight Arrow Connector 16">
              <a:extLst>
                <a:ext uri="{FF2B5EF4-FFF2-40B4-BE49-F238E27FC236}">
                  <a16:creationId xmlns:a16="http://schemas.microsoft.com/office/drawing/2014/main" id="{86CA4B24-A2CD-4582-9502-AEE82311315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96" name="Content Placeholder 2">
              <a:extLst>
                <a:ext uri="{FF2B5EF4-FFF2-40B4-BE49-F238E27FC236}">
                  <a16:creationId xmlns:a16="http://schemas.microsoft.com/office/drawing/2014/main" id="{5437B03B-0711-47EE-BC2C-11DC6D9700C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186013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62" name="Content Placeholder 2">
            <a:extLst>
              <a:ext uri="{FF2B5EF4-FFF2-40B4-BE49-F238E27FC236}">
                <a16:creationId xmlns:a16="http://schemas.microsoft.com/office/drawing/2014/main" id="{9DE0D5BA-3350-4F73-AC12-D9A2546C5E60}"/>
              </a:ext>
            </a:extLst>
          </p:cNvPr>
          <p:cNvSpPr txBox="1">
            <a:spLocks/>
          </p:cNvSpPr>
          <p:nvPr/>
        </p:nvSpPr>
        <p:spPr bwMode="auto">
          <a:xfrm>
            <a:off x="1798728" y="5827147"/>
            <a:ext cx="4191565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sym typeface="Symbol" panose="05050102010706020507" pitchFamily="18" charset="2"/>
              </a:rPr>
              <a:t></a:t>
            </a:r>
            <a:r>
              <a:rPr lang="en-CA" kern="0" dirty="0"/>
              <a:t> </a:t>
            </a:r>
            <a:r>
              <a:rPr lang="en-CA" kern="0" dirty="0">
                <a:highlight>
                  <a:srgbClr val="FFFF00"/>
                </a:highlight>
              </a:rPr>
              <a:t>{a  b, b  c, b  d, d  e}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0D31C0A-9207-49F9-B3F5-551B760E1532}"/>
              </a:ext>
            </a:extLst>
          </p:cNvPr>
          <p:cNvGrpSpPr/>
          <p:nvPr/>
        </p:nvGrpSpPr>
        <p:grpSpPr>
          <a:xfrm>
            <a:off x="2289487" y="5657221"/>
            <a:ext cx="3135896" cy="569920"/>
            <a:chOff x="2289487" y="5657221"/>
            <a:chExt cx="3135896" cy="569920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B77399DA-BD57-4AC5-A0B7-34796F081780}"/>
                </a:ext>
              </a:extLst>
            </p:cNvPr>
            <p:cNvGrpSpPr/>
            <p:nvPr/>
          </p:nvGrpSpPr>
          <p:grpSpPr>
            <a:xfrm>
              <a:off x="2289487" y="5657221"/>
              <a:ext cx="668613" cy="562492"/>
              <a:chOff x="7086724" y="3623150"/>
              <a:chExt cx="668613" cy="562492"/>
            </a:xfrm>
          </p:grpSpPr>
          <p:sp>
            <p:nvSpPr>
              <p:cNvPr id="164" name="Content Placeholder 2">
                <a:extLst>
                  <a:ext uri="{FF2B5EF4-FFF2-40B4-BE49-F238E27FC236}">
                    <a16:creationId xmlns:a16="http://schemas.microsoft.com/office/drawing/2014/main" id="{7F7944FF-350D-4074-AB94-4454AEDEAD26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186013" cy="352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165" name="Straight Arrow Connector 16">
                <a:extLst>
                  <a:ext uri="{FF2B5EF4-FFF2-40B4-BE49-F238E27FC236}">
                    <a16:creationId xmlns:a16="http://schemas.microsoft.com/office/drawing/2014/main" id="{463C045E-D89F-44D8-B737-D8365836B39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166" name="Content Placeholder 2">
                <a:extLst>
                  <a:ext uri="{FF2B5EF4-FFF2-40B4-BE49-F238E27FC236}">
                    <a16:creationId xmlns:a16="http://schemas.microsoft.com/office/drawing/2014/main" id="{72067677-4890-4BAD-BDB0-9D1B240BC791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C1E6D54E-377B-4DA6-9AA8-A638F690D1AC}"/>
                </a:ext>
              </a:extLst>
            </p:cNvPr>
            <p:cNvGrpSpPr/>
            <p:nvPr/>
          </p:nvGrpSpPr>
          <p:grpSpPr>
            <a:xfrm>
              <a:off x="3113619" y="5664649"/>
              <a:ext cx="668613" cy="562492"/>
              <a:chOff x="7086724" y="3623150"/>
              <a:chExt cx="668613" cy="562492"/>
            </a:xfrm>
          </p:grpSpPr>
          <p:sp>
            <p:nvSpPr>
              <p:cNvPr id="168" name="Content Placeholder 2">
                <a:extLst>
                  <a:ext uri="{FF2B5EF4-FFF2-40B4-BE49-F238E27FC236}">
                    <a16:creationId xmlns:a16="http://schemas.microsoft.com/office/drawing/2014/main" id="{96DE6CB9-3CD3-4DA6-A5CD-8BEBB5007745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186013" cy="352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169" name="Straight Arrow Connector 16">
                <a:extLst>
                  <a:ext uri="{FF2B5EF4-FFF2-40B4-BE49-F238E27FC236}">
                    <a16:creationId xmlns:a16="http://schemas.microsoft.com/office/drawing/2014/main" id="{CEAE0289-3B40-4257-9F31-59E54CC9FEC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170" name="Content Placeholder 2">
                <a:extLst>
                  <a:ext uri="{FF2B5EF4-FFF2-40B4-BE49-F238E27FC236}">
                    <a16:creationId xmlns:a16="http://schemas.microsoft.com/office/drawing/2014/main" id="{0A03725A-3EEF-4B2B-BDF0-31A0F38FCA9A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C332AF4F-CA4F-4538-8AF9-D68AF26C3801}"/>
                </a:ext>
              </a:extLst>
            </p:cNvPr>
            <p:cNvGrpSpPr/>
            <p:nvPr/>
          </p:nvGrpSpPr>
          <p:grpSpPr>
            <a:xfrm>
              <a:off x="3923683" y="5664649"/>
              <a:ext cx="668613" cy="562492"/>
              <a:chOff x="7086724" y="3623150"/>
              <a:chExt cx="668613" cy="562492"/>
            </a:xfrm>
          </p:grpSpPr>
          <p:sp>
            <p:nvSpPr>
              <p:cNvPr id="172" name="Content Placeholder 2">
                <a:extLst>
                  <a:ext uri="{FF2B5EF4-FFF2-40B4-BE49-F238E27FC236}">
                    <a16:creationId xmlns:a16="http://schemas.microsoft.com/office/drawing/2014/main" id="{1F6F2EF7-46FC-476E-B4C3-B0064650B88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186013" cy="352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173" name="Straight Arrow Connector 16">
                <a:extLst>
                  <a:ext uri="{FF2B5EF4-FFF2-40B4-BE49-F238E27FC236}">
                    <a16:creationId xmlns:a16="http://schemas.microsoft.com/office/drawing/2014/main" id="{58A518B2-83CA-4B4F-A653-D0E86A25AC6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174" name="Content Placeholder 2">
                <a:extLst>
                  <a:ext uri="{FF2B5EF4-FFF2-40B4-BE49-F238E27FC236}">
                    <a16:creationId xmlns:a16="http://schemas.microsoft.com/office/drawing/2014/main" id="{D4019A0B-BA9A-4688-B961-09F3E1608DC0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AA7901BA-557A-45C9-9F7F-5C534598A016}"/>
                </a:ext>
              </a:extLst>
            </p:cNvPr>
            <p:cNvGrpSpPr/>
            <p:nvPr/>
          </p:nvGrpSpPr>
          <p:grpSpPr>
            <a:xfrm>
              <a:off x="4756770" y="5664649"/>
              <a:ext cx="668613" cy="562492"/>
              <a:chOff x="7086724" y="3623150"/>
              <a:chExt cx="668613" cy="562492"/>
            </a:xfrm>
          </p:grpSpPr>
          <p:sp>
            <p:nvSpPr>
              <p:cNvPr id="209" name="Content Placeholder 2">
                <a:extLst>
                  <a:ext uri="{FF2B5EF4-FFF2-40B4-BE49-F238E27FC236}">
                    <a16:creationId xmlns:a16="http://schemas.microsoft.com/office/drawing/2014/main" id="{9002C13C-6A40-423A-AE22-8DF7CF81032F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186013" cy="352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210" name="Straight Arrow Connector 16">
                <a:extLst>
                  <a:ext uri="{FF2B5EF4-FFF2-40B4-BE49-F238E27FC236}">
                    <a16:creationId xmlns:a16="http://schemas.microsoft.com/office/drawing/2014/main" id="{8E546F01-835B-443B-84EA-48C2DAAAE91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211" name="Content Placeholder 2">
                <a:extLst>
                  <a:ext uri="{FF2B5EF4-FFF2-40B4-BE49-F238E27FC236}">
                    <a16:creationId xmlns:a16="http://schemas.microsoft.com/office/drawing/2014/main" id="{2694BF11-01A8-4A2D-9F2E-5C4E72D4E60E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212" name="Content Placeholder 2">
            <a:extLst>
              <a:ext uri="{FF2B5EF4-FFF2-40B4-BE49-F238E27FC236}">
                <a16:creationId xmlns:a16="http://schemas.microsoft.com/office/drawing/2014/main" id="{52317399-EBE3-4DB5-A81F-AA2715102C02}"/>
              </a:ext>
            </a:extLst>
          </p:cNvPr>
          <p:cNvSpPr txBox="1">
            <a:spLocks/>
          </p:cNvSpPr>
          <p:nvPr/>
        </p:nvSpPr>
        <p:spPr bwMode="auto">
          <a:xfrm>
            <a:off x="4282987" y="4761918"/>
            <a:ext cx="3347549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sym typeface="Symbol" panose="05050102010706020507" pitchFamily="18" charset="2"/>
              </a:rPr>
              <a:t></a:t>
            </a:r>
            <a:r>
              <a:rPr lang="en-CA" kern="0" dirty="0"/>
              <a:t> </a:t>
            </a:r>
            <a:r>
              <a:rPr lang="en-CA" kern="0" dirty="0">
                <a:highlight>
                  <a:srgbClr val="FFFF00"/>
                </a:highlight>
              </a:rPr>
              <a:t>{}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ABE37BC-D56A-4803-AFB2-899FA5280348}"/>
              </a:ext>
            </a:extLst>
          </p:cNvPr>
          <p:cNvGrpSpPr/>
          <p:nvPr/>
        </p:nvGrpSpPr>
        <p:grpSpPr>
          <a:xfrm>
            <a:off x="4753316" y="1747281"/>
            <a:ext cx="855205" cy="634542"/>
            <a:chOff x="4753316" y="1747281"/>
            <a:chExt cx="855205" cy="634542"/>
          </a:xfrm>
        </p:grpSpPr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32DA9E55-39DB-40DF-83C9-DFCD1B25CB57}"/>
                </a:ext>
              </a:extLst>
            </p:cNvPr>
            <p:cNvGrpSpPr/>
            <p:nvPr/>
          </p:nvGrpSpPr>
          <p:grpSpPr>
            <a:xfrm>
              <a:off x="4753316" y="1747281"/>
              <a:ext cx="668613" cy="562492"/>
              <a:chOff x="7086724" y="3623150"/>
              <a:chExt cx="668613" cy="562492"/>
            </a:xfrm>
          </p:grpSpPr>
          <p:sp>
            <p:nvSpPr>
              <p:cNvPr id="216" name="Content Placeholder 2">
                <a:extLst>
                  <a:ext uri="{FF2B5EF4-FFF2-40B4-BE49-F238E27FC236}">
                    <a16:creationId xmlns:a16="http://schemas.microsoft.com/office/drawing/2014/main" id="{B2B94CEB-BBFC-4FD0-8FD6-B79AD8C853E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086724" y="3833493"/>
                <a:ext cx="186013" cy="3521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-25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endParaRPr>
              </a:p>
            </p:txBody>
          </p:sp>
          <p:cxnSp>
            <p:nvCxnSpPr>
              <p:cNvPr id="217" name="Straight Arrow Connector 16">
                <a:extLst>
                  <a:ext uri="{FF2B5EF4-FFF2-40B4-BE49-F238E27FC236}">
                    <a16:creationId xmlns:a16="http://schemas.microsoft.com/office/drawing/2014/main" id="{3FB1914E-1C8C-4E21-A534-DDA110AAC88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41188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218" name="Content Placeholder 2">
                <a:extLst>
                  <a:ext uri="{FF2B5EF4-FFF2-40B4-BE49-F238E27FC236}">
                    <a16:creationId xmlns:a16="http://schemas.microsoft.com/office/drawing/2014/main" id="{8AAC1FAD-DC8E-4F9D-93D1-14C6EC9199A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8701B642-007E-472B-B9DA-0208D8025BB8}"/>
                </a:ext>
              </a:extLst>
            </p:cNvPr>
            <p:cNvSpPr txBox="1"/>
            <p:nvPr/>
          </p:nvSpPr>
          <p:spPr>
            <a:xfrm>
              <a:off x="4805096" y="1901692"/>
              <a:ext cx="803425" cy="4801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indent="0">
                <a:buNone/>
              </a:pPr>
              <a:r>
                <a:rPr lang="en-CA" sz="2800" b="1" kern="0" dirty="0"/>
                <a:t>d  e</a:t>
              </a:r>
              <a:endParaRPr lang="en-CA" sz="2800" b="1" kern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930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 animBg="1"/>
      <p:bldP spid="119" grpId="0" animBg="1"/>
      <p:bldP spid="118" grpId="0" animBg="1"/>
      <p:bldP spid="117" grpId="0" animBg="1"/>
      <p:bldP spid="8" grpId="0" animBg="1"/>
      <p:bldP spid="56" grpId="0"/>
      <p:bldP spid="69" grpId="0"/>
      <p:bldP spid="70" grpId="0"/>
      <p:bldP spid="92" grpId="0"/>
      <p:bldP spid="110" grpId="0"/>
      <p:bldP spid="112" grpId="0"/>
      <p:bldP spid="121" grpId="0"/>
      <p:bldP spid="122" grpId="0"/>
      <p:bldP spid="141" grpId="0"/>
      <p:bldP spid="142" grpId="0"/>
      <p:bldP spid="146" grpId="0"/>
      <p:bldP spid="147" grpId="0"/>
      <p:bldP spid="148" grpId="0"/>
      <p:bldP spid="149" grpId="0"/>
      <p:bldP spid="2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>
            <a:extLst>
              <a:ext uri="{FF2B5EF4-FFF2-40B4-BE49-F238E27FC236}">
                <a16:creationId xmlns:a16="http://schemas.microsoft.com/office/drawing/2014/main" id="{A2477766-BDC2-4661-B27A-A11F7B2BFC7B}"/>
              </a:ext>
            </a:extLst>
          </p:cNvPr>
          <p:cNvSpPr/>
          <p:nvPr/>
        </p:nvSpPr>
        <p:spPr bwMode="auto">
          <a:xfrm>
            <a:off x="3246128" y="2733138"/>
            <a:ext cx="801048" cy="5337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7124C2-41AD-4C95-A877-919BF021C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Summarizing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8E839-C15D-42F0-9DC1-8D2734993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336" y="1066800"/>
            <a:ext cx="4257127" cy="480774"/>
          </a:xfrm>
        </p:spPr>
        <p:txBody>
          <a:bodyPr/>
          <a:lstStyle/>
          <a:p>
            <a:pPr marL="0" indent="0">
              <a:buNone/>
            </a:pPr>
            <a:r>
              <a:rPr lang="en-CA" dirty="0">
                <a:highlight>
                  <a:srgbClr val="FF00FF"/>
                </a:highlight>
              </a:rPr>
              <a:t>Items</a:t>
            </a:r>
            <a:r>
              <a:rPr lang="en-CA" dirty="0"/>
              <a:t>: a, b, c, d, e, f.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AD196E8-5D00-4DF4-A0DC-79EB792B43AE}"/>
              </a:ext>
            </a:extLst>
          </p:cNvPr>
          <p:cNvGrpSpPr/>
          <p:nvPr/>
        </p:nvGrpSpPr>
        <p:grpSpPr>
          <a:xfrm>
            <a:off x="3281409" y="2667000"/>
            <a:ext cx="808010" cy="692079"/>
            <a:chOff x="7086724" y="3623150"/>
            <a:chExt cx="808010" cy="692079"/>
          </a:xfrm>
        </p:grpSpPr>
        <p:sp>
          <p:nvSpPr>
            <p:cNvPr id="9" name="Content Placeholder 2">
              <a:extLst>
                <a:ext uri="{FF2B5EF4-FFF2-40B4-BE49-F238E27FC236}">
                  <a16:creationId xmlns:a16="http://schemas.microsoft.com/office/drawing/2014/main" id="{9855FAEE-49E9-4F26-A362-ECB38F8D630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86724" y="3833493"/>
              <a:ext cx="315792" cy="481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rPr>
                <a:t>I</a:t>
              </a:r>
              <a:endParaRPr kumimoji="0" lang="en-CA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  <p:cxnSp>
          <p:nvCxnSpPr>
            <p:cNvPr id="12" name="Straight Arrow Connector 16">
              <a:extLst>
                <a:ext uri="{FF2B5EF4-FFF2-40B4-BE49-F238E27FC236}">
                  <a16:creationId xmlns:a16="http://schemas.microsoft.com/office/drawing/2014/main" id="{6719F1A6-0664-479A-8ABC-8E7D78454A1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633E132E-FC8B-4B23-B5B2-DC7465047E8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325410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*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8F03637-79F9-4810-A0BF-2F79CCD005D2}"/>
              </a:ext>
            </a:extLst>
          </p:cNvPr>
          <p:cNvGrpSpPr/>
          <p:nvPr/>
        </p:nvGrpSpPr>
        <p:grpSpPr>
          <a:xfrm>
            <a:off x="6083885" y="923662"/>
            <a:ext cx="2988065" cy="616493"/>
            <a:chOff x="2498335" y="4488274"/>
            <a:chExt cx="2988065" cy="616493"/>
          </a:xfrm>
        </p:grpSpPr>
        <p:sp>
          <p:nvSpPr>
            <p:cNvPr id="36" name="Content Placeholder 2">
              <a:extLst>
                <a:ext uri="{FF2B5EF4-FFF2-40B4-BE49-F238E27FC236}">
                  <a16:creationId xmlns:a16="http://schemas.microsoft.com/office/drawing/2014/main" id="{C2FC8D10-4D9E-4E92-BFDE-482BF20D2DD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498335" y="4623993"/>
              <a:ext cx="2988065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CA" kern="0" dirty="0"/>
                <a:t>a   b, b   c, b   d </a:t>
              </a:r>
            </a:p>
          </p:txBody>
        </p: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A7CA950E-1E9A-4296-AC39-11855F8F2A90}"/>
                </a:ext>
              </a:extLst>
            </p:cNvPr>
            <p:cNvGrpSpPr/>
            <p:nvPr/>
          </p:nvGrpSpPr>
          <p:grpSpPr>
            <a:xfrm>
              <a:off x="2945327" y="4489932"/>
              <a:ext cx="109729" cy="560387"/>
              <a:chOff x="7569324" y="3623150"/>
              <a:chExt cx="186013" cy="560387"/>
            </a:xfrm>
          </p:grpSpPr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737B3C87-CC5E-4C45-907C-5385AE36E44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39" name="Content Placeholder 2">
                <a:extLst>
                  <a:ext uri="{FF2B5EF4-FFF2-40B4-BE49-F238E27FC236}">
                    <a16:creationId xmlns:a16="http://schemas.microsoft.com/office/drawing/2014/main" id="{4DD0B8F9-4800-4C63-9417-50AC0640FF6B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882D06E8-FFB3-4DFC-92CC-0B8784AE2602}"/>
                </a:ext>
              </a:extLst>
            </p:cNvPr>
            <p:cNvGrpSpPr/>
            <p:nvPr/>
          </p:nvGrpSpPr>
          <p:grpSpPr>
            <a:xfrm>
              <a:off x="3854250" y="4488274"/>
              <a:ext cx="109729" cy="560387"/>
              <a:chOff x="7569324" y="3623150"/>
              <a:chExt cx="186013" cy="560387"/>
            </a:xfrm>
          </p:grpSpPr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5389E68B-C13E-4F2F-BE71-BDBE749806E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42" name="Content Placeholder 2">
                <a:extLst>
                  <a:ext uri="{FF2B5EF4-FFF2-40B4-BE49-F238E27FC236}">
                    <a16:creationId xmlns:a16="http://schemas.microsoft.com/office/drawing/2014/main" id="{9FB28CA3-32A4-4164-B188-A51C7CE48B1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9955B204-91D0-4F15-9BC0-8A999BE07911}"/>
                </a:ext>
              </a:extLst>
            </p:cNvPr>
            <p:cNvGrpSpPr/>
            <p:nvPr/>
          </p:nvGrpSpPr>
          <p:grpSpPr>
            <a:xfrm>
              <a:off x="4776147" y="4488274"/>
              <a:ext cx="109729" cy="560387"/>
              <a:chOff x="7569324" y="3623150"/>
              <a:chExt cx="186013" cy="560387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325567CB-1281-4E8E-BFC2-BFC9959DE2C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7569324" y="3775550"/>
                <a:ext cx="0" cy="407987"/>
              </a:xfrm>
              <a:prstGeom prst="straightConnector1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</p:cxnSp>
          <p:sp>
            <p:nvSpPr>
              <p:cNvPr id="45" name="Content Placeholder 2">
                <a:extLst>
                  <a:ext uri="{FF2B5EF4-FFF2-40B4-BE49-F238E27FC236}">
                    <a16:creationId xmlns:a16="http://schemas.microsoft.com/office/drawing/2014/main" id="{D4B32866-15B8-4252-9EE6-C1A0B851FE3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569324" y="3623150"/>
                <a:ext cx="186013" cy="480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Tx/>
                  <a:buNone/>
                  <a:tabLst/>
                  <a:defRPr/>
                </a:pPr>
                <a:endPara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21843EA7-6373-4807-B765-1255A9C391C0}"/>
              </a:ext>
            </a:extLst>
          </p:cNvPr>
          <p:cNvSpPr txBox="1">
            <a:spLocks/>
          </p:cNvSpPr>
          <p:nvPr/>
        </p:nvSpPr>
        <p:spPr bwMode="auto">
          <a:xfrm>
            <a:off x="4814823" y="1074446"/>
            <a:ext cx="3518770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highlight>
                  <a:srgbClr val="FF00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r>
              <a:rPr lang="en-CA" kern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111" name="Content Placeholder 2">
            <a:extLst>
              <a:ext uri="{FF2B5EF4-FFF2-40B4-BE49-F238E27FC236}">
                <a16:creationId xmlns:a16="http://schemas.microsoft.com/office/drawing/2014/main" id="{48E90516-7EBB-4E3F-ADCB-ED136744F640}"/>
              </a:ext>
            </a:extLst>
          </p:cNvPr>
          <p:cNvSpPr txBox="1">
            <a:spLocks/>
          </p:cNvSpPr>
          <p:nvPr/>
        </p:nvSpPr>
        <p:spPr bwMode="auto">
          <a:xfrm>
            <a:off x="4130353" y="2833337"/>
            <a:ext cx="4308222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sym typeface="Symbol" panose="05050102010706020507" pitchFamily="18" charset="2"/>
              </a:rPr>
              <a:t> </a:t>
            </a:r>
            <a:r>
              <a:rPr lang="en-CA" kern="0" dirty="0">
                <a:highlight>
                  <a:srgbClr val="FFFF00"/>
                </a:highlight>
              </a:rPr>
              <a:t>{</a:t>
            </a:r>
            <a:r>
              <a:rPr lang="en-CA" kern="0" dirty="0" err="1">
                <a:highlight>
                  <a:srgbClr val="FFFF00"/>
                </a:highlight>
              </a:rPr>
              <a:t>a,e,f,b,c,d,e</a:t>
            </a:r>
            <a:r>
              <a:rPr lang="en-CA" kern="0" dirty="0">
                <a:highlight>
                  <a:srgbClr val="FFFF00"/>
                </a:highlight>
              </a:rPr>
              <a:t>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Content Placeholder 2">
            <a:extLst>
              <a:ext uri="{FF2B5EF4-FFF2-40B4-BE49-F238E27FC236}">
                <a16:creationId xmlns:a16="http://schemas.microsoft.com/office/drawing/2014/main" id="{96813B2A-21DB-4675-B66E-3150E4FAA284}"/>
              </a:ext>
            </a:extLst>
          </p:cNvPr>
          <p:cNvSpPr txBox="1">
            <a:spLocks/>
          </p:cNvSpPr>
          <p:nvPr/>
        </p:nvSpPr>
        <p:spPr bwMode="auto">
          <a:xfrm>
            <a:off x="839654" y="2838583"/>
            <a:ext cx="1896123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400" kern="0" dirty="0">
                <a:highlight>
                  <a:srgbClr val="FF0000"/>
                </a:highlight>
              </a:rPr>
              <a:t>Item down*</a:t>
            </a:r>
            <a:endParaRPr lang="en-CA" sz="2400" kern="0" dirty="0"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021D8EE-822B-41F3-8651-A7237A9D8C33}"/>
              </a:ext>
            </a:extLst>
          </p:cNvPr>
          <p:cNvSpPr/>
          <p:nvPr/>
        </p:nvSpPr>
        <p:spPr bwMode="auto">
          <a:xfrm>
            <a:off x="811518" y="1977792"/>
            <a:ext cx="277399" cy="5337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113" name="Content Placeholder 2">
            <a:extLst>
              <a:ext uri="{FF2B5EF4-FFF2-40B4-BE49-F238E27FC236}">
                <a16:creationId xmlns:a16="http://schemas.microsoft.com/office/drawing/2014/main" id="{16F5F8B6-C160-4F78-B186-5A7D0FD39A00}"/>
              </a:ext>
            </a:extLst>
          </p:cNvPr>
          <p:cNvSpPr txBox="1">
            <a:spLocks/>
          </p:cNvSpPr>
          <p:nvPr/>
        </p:nvSpPr>
        <p:spPr bwMode="auto">
          <a:xfrm>
            <a:off x="1043950" y="2041966"/>
            <a:ext cx="1755371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/>
              <a:t>= </a:t>
            </a:r>
            <a:r>
              <a:rPr lang="en-CA" kern="0" dirty="0">
                <a:highlight>
                  <a:srgbClr val="FFFF00"/>
                </a:highlight>
              </a:rPr>
              <a:t>{</a:t>
            </a:r>
            <a:r>
              <a:rPr lang="en-CA" kern="0" dirty="0" err="1">
                <a:highlight>
                  <a:srgbClr val="FFFF00"/>
                </a:highlight>
              </a:rPr>
              <a:t>a,e,f</a:t>
            </a:r>
            <a:r>
              <a:rPr lang="en-CA" kern="0" dirty="0">
                <a:highlight>
                  <a:srgbClr val="FFFF00"/>
                </a:highlight>
              </a:rPr>
              <a:t>}</a:t>
            </a:r>
            <a:endParaRPr lang="en-CA" kern="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Content Placeholder 2">
            <a:extLst>
              <a:ext uri="{FF2B5EF4-FFF2-40B4-BE49-F238E27FC236}">
                <a16:creationId xmlns:a16="http://schemas.microsoft.com/office/drawing/2014/main" id="{05E1A09D-F4B3-4ACA-9A55-3EAA4C98799D}"/>
              </a:ext>
            </a:extLst>
          </p:cNvPr>
          <p:cNvSpPr txBox="1">
            <a:spLocks/>
          </p:cNvSpPr>
          <p:nvPr/>
        </p:nvSpPr>
        <p:spPr bwMode="auto">
          <a:xfrm>
            <a:off x="785976" y="2053992"/>
            <a:ext cx="315792" cy="48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rPr>
              <a:t>I</a:t>
            </a:r>
            <a:endParaRPr kumimoji="0" lang="en-CA" sz="2800" b="1" i="0" u="none" strike="noStrike" kern="0" cap="none" spc="0" normalizeH="0" baseline="-25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askerville Old Face" panose="02020602080505020303" pitchFamily="18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30E5650D-8331-43A6-BF55-0F032BA4F9C4}"/>
              </a:ext>
            </a:extLst>
          </p:cNvPr>
          <p:cNvSpPr/>
          <p:nvPr/>
        </p:nvSpPr>
        <p:spPr bwMode="auto">
          <a:xfrm>
            <a:off x="3246025" y="3354561"/>
            <a:ext cx="801048" cy="53373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rtlCol="0" anchor="ctr"/>
          <a:lstStyle/>
          <a:p>
            <a:pPr algn="ctr"/>
            <a:endParaRPr lang="en-CA">
              <a:ln>
                <a:solidFill>
                  <a:schemeClr val="tx1"/>
                </a:solidFill>
                <a:prstDash val="solid"/>
              </a:ln>
            </a:endParaRP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05E45F57-6CF5-4402-8FC8-24D15449AE1B}"/>
              </a:ext>
            </a:extLst>
          </p:cNvPr>
          <p:cNvGrpSpPr/>
          <p:nvPr/>
        </p:nvGrpSpPr>
        <p:grpSpPr>
          <a:xfrm>
            <a:off x="3281306" y="3288423"/>
            <a:ext cx="808010" cy="692079"/>
            <a:chOff x="7086724" y="3623150"/>
            <a:chExt cx="808010" cy="692079"/>
          </a:xfrm>
        </p:grpSpPr>
        <p:sp>
          <p:nvSpPr>
            <p:cNvPr id="124" name="Content Placeholder 2">
              <a:extLst>
                <a:ext uri="{FF2B5EF4-FFF2-40B4-BE49-F238E27FC236}">
                  <a16:creationId xmlns:a16="http://schemas.microsoft.com/office/drawing/2014/main" id="{D4E2DE59-237E-410E-AB88-4E002853625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86724" y="3833493"/>
              <a:ext cx="315792" cy="481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skerville Old Face" panose="02020602080505020303" pitchFamily="18" charset="0"/>
                </a:rPr>
                <a:t>I</a:t>
              </a:r>
              <a:endParaRPr kumimoji="0" lang="en-CA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skerville Old Face" panose="02020602080505020303" pitchFamily="18" charset="0"/>
              </a:endParaRPr>
            </a:p>
          </p:txBody>
        </p:sp>
        <p:cxnSp>
          <p:nvCxnSpPr>
            <p:cNvPr id="125" name="Straight Arrow Connector 16">
              <a:extLst>
                <a:ext uri="{FF2B5EF4-FFF2-40B4-BE49-F238E27FC236}">
                  <a16:creationId xmlns:a16="http://schemas.microsoft.com/office/drawing/2014/main" id="{197E9C95-EDF8-4033-8BDB-9A508786742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569324" y="3775550"/>
              <a:ext cx="0" cy="407987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sp>
          <p:nvSpPr>
            <p:cNvPr id="126" name="Content Placeholder 2">
              <a:extLst>
                <a:ext uri="{FF2B5EF4-FFF2-40B4-BE49-F238E27FC236}">
                  <a16:creationId xmlns:a16="http://schemas.microsoft.com/office/drawing/2014/main" id="{B1948510-8BD0-485E-AA76-04502F60137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569324" y="3623150"/>
              <a:ext cx="325410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*</a:t>
              </a:r>
            </a:p>
          </p:txBody>
        </p:sp>
      </p:grpSp>
      <p:sp>
        <p:nvSpPr>
          <p:cNvPr id="140" name="Content Placeholder 2">
            <a:extLst>
              <a:ext uri="{FF2B5EF4-FFF2-40B4-BE49-F238E27FC236}">
                <a16:creationId xmlns:a16="http://schemas.microsoft.com/office/drawing/2014/main" id="{0311A425-A2A8-4141-B200-2FD4483AF2C4}"/>
              </a:ext>
            </a:extLst>
          </p:cNvPr>
          <p:cNvSpPr txBox="1">
            <a:spLocks/>
          </p:cNvSpPr>
          <p:nvPr/>
        </p:nvSpPr>
        <p:spPr bwMode="auto">
          <a:xfrm>
            <a:off x="839654" y="3412581"/>
            <a:ext cx="2641086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400" kern="0" dirty="0">
                <a:highlight>
                  <a:srgbClr val="FF0000"/>
                </a:highlight>
              </a:rPr>
              <a:t>Relation down*</a:t>
            </a:r>
            <a:endParaRPr lang="en-CA" sz="2400" kern="0" dirty="0"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Content Placeholder 2">
            <a:extLst>
              <a:ext uri="{FF2B5EF4-FFF2-40B4-BE49-F238E27FC236}">
                <a16:creationId xmlns:a16="http://schemas.microsoft.com/office/drawing/2014/main" id="{80A0F84B-8AA0-4982-A8A0-517533C4DD92}"/>
              </a:ext>
            </a:extLst>
          </p:cNvPr>
          <p:cNvSpPr txBox="1">
            <a:spLocks/>
          </p:cNvSpPr>
          <p:nvPr/>
        </p:nvSpPr>
        <p:spPr bwMode="auto">
          <a:xfrm>
            <a:off x="915821" y="4130882"/>
            <a:ext cx="4201809" cy="75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400" kern="0" dirty="0">
                <a:highlight>
                  <a:srgbClr val="FF0000"/>
                </a:highlight>
              </a:rPr>
              <a:t>Getting Item down*</a:t>
            </a:r>
            <a:br>
              <a:rPr lang="en-CA" sz="2400" kern="0" dirty="0">
                <a:highlight>
                  <a:srgbClr val="FF0000"/>
                </a:highlight>
              </a:rPr>
            </a:br>
            <a:r>
              <a:rPr lang="en-CA" sz="2400" kern="0" dirty="0">
                <a:highlight>
                  <a:srgbClr val="FF0000"/>
                </a:highlight>
              </a:rPr>
              <a:t>from Relation down*</a:t>
            </a:r>
            <a:endParaRPr lang="en-CA" sz="2400" kern="0" dirty="0">
              <a:highlight>
                <a:srgbClr val="FF0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Content Placeholder 2">
            <a:extLst>
              <a:ext uri="{FF2B5EF4-FFF2-40B4-BE49-F238E27FC236}">
                <a16:creationId xmlns:a16="http://schemas.microsoft.com/office/drawing/2014/main" id="{385DECF2-3080-4487-BD42-6CB9235A94C6}"/>
              </a:ext>
            </a:extLst>
          </p:cNvPr>
          <p:cNvSpPr txBox="1">
            <a:spLocks/>
          </p:cNvSpPr>
          <p:nvPr/>
        </p:nvSpPr>
        <p:spPr bwMode="auto">
          <a:xfrm>
            <a:off x="8010647" y="3466342"/>
            <a:ext cx="904753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highlight>
                  <a:srgbClr val="CC00CC"/>
                </a:highlight>
                <a:sym typeface="Symbol" panose="05050102010706020507" pitchFamily="18" charset="2"/>
              </a:rPr>
              <a:t>= R</a:t>
            </a:r>
            <a:endParaRPr lang="en-CA" kern="0" dirty="0">
              <a:highlight>
                <a:srgbClr val="CC00CC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Content Placeholder 2">
            <a:extLst>
              <a:ext uri="{FF2B5EF4-FFF2-40B4-BE49-F238E27FC236}">
                <a16:creationId xmlns:a16="http://schemas.microsoft.com/office/drawing/2014/main" id="{1B482756-4706-4428-BD71-F8ED7B24456A}"/>
              </a:ext>
            </a:extLst>
          </p:cNvPr>
          <p:cNvSpPr txBox="1">
            <a:spLocks/>
          </p:cNvSpPr>
          <p:nvPr/>
        </p:nvSpPr>
        <p:spPr bwMode="auto">
          <a:xfrm>
            <a:off x="5178880" y="4913271"/>
            <a:ext cx="2441120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solidFill>
                  <a:srgbClr val="000000"/>
                </a:solidFill>
                <a:highlight>
                  <a:srgbClr val="CC00CC"/>
                </a:highlight>
                <a:latin typeface="Baskerville Old Face" panose="02020602080505020303" pitchFamily="18" charset="0"/>
              </a:rPr>
              <a:t>I</a:t>
            </a:r>
            <a:r>
              <a:rPr lang="en-CA" kern="0" dirty="0">
                <a:highlight>
                  <a:srgbClr val="CC00CC"/>
                </a:highlight>
                <a:sym typeface="Symbol" panose="05050102010706020507" pitchFamily="18" charset="2"/>
              </a:rPr>
              <a:t> + R </a:t>
            </a:r>
            <a:r>
              <a:rPr lang="en-CA" kern="0" dirty="0" err="1">
                <a:highlight>
                  <a:srgbClr val="CC00CC"/>
                </a:highlight>
                <a:sym typeface="Symbol" panose="05050102010706020507" pitchFamily="18" charset="2"/>
              </a:rPr>
              <a:t>allTo</a:t>
            </a:r>
            <a:r>
              <a:rPr lang="en-CA" kern="0" dirty="0">
                <a:highlight>
                  <a:srgbClr val="CC00CC"/>
                </a:highlight>
                <a:sym typeface="Symbol" panose="05050102010706020507" pitchFamily="18" charset="2"/>
              </a:rPr>
              <a:t> </a:t>
            </a:r>
            <a:endParaRPr lang="en-CA" kern="0" dirty="0">
              <a:highlight>
                <a:srgbClr val="CC00CC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Content Placeholder 2">
            <a:extLst>
              <a:ext uri="{FF2B5EF4-FFF2-40B4-BE49-F238E27FC236}">
                <a16:creationId xmlns:a16="http://schemas.microsoft.com/office/drawing/2014/main" id="{21FD3C97-E17B-4FBB-BAC9-51101FE6CFAD}"/>
              </a:ext>
            </a:extLst>
          </p:cNvPr>
          <p:cNvSpPr txBox="1">
            <a:spLocks/>
          </p:cNvSpPr>
          <p:nvPr/>
        </p:nvSpPr>
        <p:spPr bwMode="auto">
          <a:xfrm>
            <a:off x="5213697" y="5530344"/>
            <a:ext cx="3700116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solidFill>
                  <a:srgbClr val="000000"/>
                </a:solidFill>
                <a:highlight>
                  <a:srgbClr val="CC00C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= {</a:t>
            </a:r>
            <a:r>
              <a:rPr lang="en-CA" kern="0" dirty="0" err="1">
                <a:solidFill>
                  <a:srgbClr val="000000"/>
                </a:solidFill>
                <a:highlight>
                  <a:srgbClr val="CC00C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a,e,f</a:t>
            </a:r>
            <a:r>
              <a:rPr lang="en-CA" kern="0" dirty="0">
                <a:solidFill>
                  <a:srgbClr val="000000"/>
                </a:solidFill>
                <a:highlight>
                  <a:srgbClr val="CC00C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} + {</a:t>
            </a:r>
            <a:r>
              <a:rPr lang="en-CA" kern="0" dirty="0" err="1">
                <a:solidFill>
                  <a:srgbClr val="000000"/>
                </a:solidFill>
                <a:highlight>
                  <a:srgbClr val="CC00C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b,c,d,e</a:t>
            </a:r>
            <a:r>
              <a:rPr lang="en-CA" kern="0" dirty="0">
                <a:solidFill>
                  <a:srgbClr val="000000"/>
                </a:solidFill>
                <a:highlight>
                  <a:srgbClr val="CC00C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CA" kern="0" dirty="0">
              <a:highlight>
                <a:srgbClr val="CC00CC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Content Placeholder 2">
            <a:extLst>
              <a:ext uri="{FF2B5EF4-FFF2-40B4-BE49-F238E27FC236}">
                <a16:creationId xmlns:a16="http://schemas.microsoft.com/office/drawing/2014/main" id="{83A6C087-9D0D-4B41-A4FA-B3EFA37A9A6D}"/>
              </a:ext>
            </a:extLst>
          </p:cNvPr>
          <p:cNvSpPr txBox="1">
            <a:spLocks/>
          </p:cNvSpPr>
          <p:nvPr/>
        </p:nvSpPr>
        <p:spPr bwMode="auto">
          <a:xfrm>
            <a:off x="5213697" y="6011118"/>
            <a:ext cx="3700116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solidFill>
                  <a:srgbClr val="000000"/>
                </a:solidFill>
                <a:highlight>
                  <a:srgbClr val="CC00C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= {</a:t>
            </a:r>
            <a:r>
              <a:rPr lang="en-CA" kern="0" dirty="0" err="1">
                <a:solidFill>
                  <a:srgbClr val="000000"/>
                </a:solidFill>
                <a:highlight>
                  <a:srgbClr val="CC00C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a,e,f,b,c,d,e</a:t>
            </a:r>
            <a:r>
              <a:rPr lang="en-CA" kern="0" dirty="0">
                <a:solidFill>
                  <a:srgbClr val="000000"/>
                </a:solidFill>
                <a:highlight>
                  <a:srgbClr val="CC00CC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CA" kern="0" dirty="0">
              <a:highlight>
                <a:srgbClr val="CC00CC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Content Placeholder 2">
            <a:extLst>
              <a:ext uri="{FF2B5EF4-FFF2-40B4-BE49-F238E27FC236}">
                <a16:creationId xmlns:a16="http://schemas.microsoft.com/office/drawing/2014/main" id="{3806FCC5-1E4D-4672-A533-2149547389DE}"/>
              </a:ext>
            </a:extLst>
          </p:cNvPr>
          <p:cNvSpPr txBox="1">
            <a:spLocks/>
          </p:cNvSpPr>
          <p:nvPr/>
        </p:nvSpPr>
        <p:spPr bwMode="auto">
          <a:xfrm>
            <a:off x="4192523" y="4321202"/>
            <a:ext cx="4201809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CA" sz="18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allFrom</a:t>
            </a:r>
            <a:r>
              <a:rPr lang="en-CA" sz="1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+ R </a:t>
            </a:r>
            <a:r>
              <a:rPr lang="en-CA" sz="1800" kern="0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allTo</a:t>
            </a:r>
            <a:r>
              <a:rPr lang="en-CA" sz="1800" kern="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is NOT ENOUGH </a:t>
            </a:r>
            <a:endParaRPr lang="en-CA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7FBA4D8-FE95-4C5D-A166-995BF6BAFC40}"/>
              </a:ext>
            </a:extLst>
          </p:cNvPr>
          <p:cNvGrpSpPr/>
          <p:nvPr/>
        </p:nvGrpSpPr>
        <p:grpSpPr>
          <a:xfrm>
            <a:off x="4012366" y="3308817"/>
            <a:ext cx="4191565" cy="650700"/>
            <a:chOff x="1798728" y="5657221"/>
            <a:chExt cx="4191565" cy="650700"/>
          </a:xfrm>
        </p:grpSpPr>
        <p:sp>
          <p:nvSpPr>
            <p:cNvPr id="70" name="Content Placeholder 2">
              <a:extLst>
                <a:ext uri="{FF2B5EF4-FFF2-40B4-BE49-F238E27FC236}">
                  <a16:creationId xmlns:a16="http://schemas.microsoft.com/office/drawing/2014/main" id="{D0265651-5013-42A1-AEC0-BB6BFBC390C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798728" y="5827147"/>
              <a:ext cx="4191565" cy="480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CA" kern="0" dirty="0">
                  <a:sym typeface="Symbol" panose="05050102010706020507" pitchFamily="18" charset="2"/>
                </a:rPr>
                <a:t></a:t>
              </a:r>
              <a:r>
                <a:rPr lang="en-CA" kern="0" dirty="0"/>
                <a:t> </a:t>
              </a:r>
              <a:r>
                <a:rPr lang="en-CA" kern="0" dirty="0">
                  <a:highlight>
                    <a:srgbClr val="FFFF00"/>
                  </a:highlight>
                </a:rPr>
                <a:t>{a  b, b  c, b  d, d  e}</a:t>
              </a:r>
              <a:endParaRPr lang="en-CA" kern="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FDA0BAFC-6534-49F2-880B-5CF20021C89F}"/>
                </a:ext>
              </a:extLst>
            </p:cNvPr>
            <p:cNvGrpSpPr/>
            <p:nvPr/>
          </p:nvGrpSpPr>
          <p:grpSpPr>
            <a:xfrm>
              <a:off x="2289487" y="5657221"/>
              <a:ext cx="3135896" cy="569920"/>
              <a:chOff x="2289487" y="5657221"/>
              <a:chExt cx="3135896" cy="569920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1AB2A9A0-DC85-401D-B6F2-991E4A03586C}"/>
                  </a:ext>
                </a:extLst>
              </p:cNvPr>
              <p:cNvGrpSpPr/>
              <p:nvPr/>
            </p:nvGrpSpPr>
            <p:grpSpPr>
              <a:xfrm>
                <a:off x="2289487" y="5657221"/>
                <a:ext cx="668613" cy="562492"/>
                <a:chOff x="7086724" y="3623150"/>
                <a:chExt cx="668613" cy="562492"/>
              </a:xfrm>
            </p:grpSpPr>
            <p:sp>
              <p:nvSpPr>
                <p:cNvPr id="87" name="Content Placeholder 2">
                  <a:extLst>
                    <a:ext uri="{FF2B5EF4-FFF2-40B4-BE49-F238E27FC236}">
                      <a16:creationId xmlns:a16="http://schemas.microsoft.com/office/drawing/2014/main" id="{BD7A4528-87E0-4C6F-A9A7-58C797DD6EAC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7086724" y="3833493"/>
                  <a:ext cx="186013" cy="3521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marL="342900" marR="0" lvl="0" indent="-342900" algn="l" defTabSz="914400" rtl="0" eaLnBrk="0" fontAlgn="base" latinLnBrk="0" hangingPunct="0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Tx/>
                    <a:buNone/>
                    <a:tabLst/>
                    <a:defRPr/>
                  </a:pPr>
                  <a:endParaRPr kumimoji="0" lang="en-CA" sz="2800" b="1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askerville Old Face" panose="02020602080505020303" pitchFamily="18" charset="0"/>
                  </a:endParaRPr>
                </a:p>
              </p:txBody>
            </p:sp>
            <p:cxnSp>
              <p:nvCxnSpPr>
                <p:cNvPr id="88" name="Straight Arrow Connector 16">
                  <a:extLst>
                    <a:ext uri="{FF2B5EF4-FFF2-40B4-BE49-F238E27FC236}">
                      <a16:creationId xmlns:a16="http://schemas.microsoft.com/office/drawing/2014/main" id="{1BDC7CAB-8481-4B93-8A09-FE011748250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7569324" y="3775550"/>
                  <a:ext cx="0" cy="407987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 type="none" w="sm" len="sm"/>
                  <a:tailEnd type="arrow" w="med" len="med"/>
                </a:ln>
              </p:spPr>
            </p:cxnSp>
            <p:sp>
              <p:nvSpPr>
                <p:cNvPr id="89" name="Content Placeholder 2">
                  <a:extLst>
                    <a:ext uri="{FF2B5EF4-FFF2-40B4-BE49-F238E27FC236}">
                      <a16:creationId xmlns:a16="http://schemas.microsoft.com/office/drawing/2014/main" id="{1D340456-1C36-435F-ADD0-3B97D22EFA64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7569324" y="3623150"/>
                  <a:ext cx="186013" cy="4807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marL="342900" marR="0" lvl="0" indent="-342900" algn="l" defTabSz="914400" rtl="0" eaLnBrk="0" fontAlgn="base" latinLnBrk="0" hangingPunct="0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Tx/>
                    <a:buNone/>
                    <a:tabLst/>
                    <a:defRPr/>
                  </a:pPr>
                  <a:endParaRPr kumimoji="0" lang="en-CA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B2C81BB9-FC39-422D-9708-6AC63EBC7AAB}"/>
                  </a:ext>
                </a:extLst>
              </p:cNvPr>
              <p:cNvGrpSpPr/>
              <p:nvPr/>
            </p:nvGrpSpPr>
            <p:grpSpPr>
              <a:xfrm>
                <a:off x="3113619" y="5664649"/>
                <a:ext cx="668613" cy="562492"/>
                <a:chOff x="7086724" y="3623150"/>
                <a:chExt cx="668613" cy="562492"/>
              </a:xfrm>
            </p:grpSpPr>
            <p:sp>
              <p:nvSpPr>
                <p:cNvPr id="84" name="Content Placeholder 2">
                  <a:extLst>
                    <a:ext uri="{FF2B5EF4-FFF2-40B4-BE49-F238E27FC236}">
                      <a16:creationId xmlns:a16="http://schemas.microsoft.com/office/drawing/2014/main" id="{6F5A724D-D717-404F-9D70-D893EA621DB5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7086724" y="3833493"/>
                  <a:ext cx="186013" cy="3521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marL="342900" marR="0" lvl="0" indent="-342900" algn="l" defTabSz="914400" rtl="0" eaLnBrk="0" fontAlgn="base" latinLnBrk="0" hangingPunct="0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Tx/>
                    <a:buNone/>
                    <a:tabLst/>
                    <a:defRPr/>
                  </a:pPr>
                  <a:endParaRPr kumimoji="0" lang="en-CA" sz="2800" b="1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askerville Old Face" panose="02020602080505020303" pitchFamily="18" charset="0"/>
                  </a:endParaRPr>
                </a:p>
              </p:txBody>
            </p:sp>
            <p:cxnSp>
              <p:nvCxnSpPr>
                <p:cNvPr id="85" name="Straight Arrow Connector 16">
                  <a:extLst>
                    <a:ext uri="{FF2B5EF4-FFF2-40B4-BE49-F238E27FC236}">
                      <a16:creationId xmlns:a16="http://schemas.microsoft.com/office/drawing/2014/main" id="{9A8441F9-5254-4565-AE3A-4184CE7B67B5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7569324" y="3775550"/>
                  <a:ext cx="0" cy="407987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 type="none" w="sm" len="sm"/>
                  <a:tailEnd type="arrow" w="med" len="med"/>
                </a:ln>
              </p:spPr>
            </p:cxnSp>
            <p:sp>
              <p:nvSpPr>
                <p:cNvPr id="86" name="Content Placeholder 2">
                  <a:extLst>
                    <a:ext uri="{FF2B5EF4-FFF2-40B4-BE49-F238E27FC236}">
                      <a16:creationId xmlns:a16="http://schemas.microsoft.com/office/drawing/2014/main" id="{DAAFD192-EA5F-4726-87B8-C250E213DC1B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7569324" y="3623150"/>
                  <a:ext cx="186013" cy="4807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marL="342900" marR="0" lvl="0" indent="-342900" algn="l" defTabSz="914400" rtl="0" eaLnBrk="0" fontAlgn="base" latinLnBrk="0" hangingPunct="0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Tx/>
                    <a:buNone/>
                    <a:tabLst/>
                    <a:defRPr/>
                  </a:pPr>
                  <a:endParaRPr kumimoji="0" lang="en-CA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D3FED400-5B20-4266-9B96-A49C44FC2BBF}"/>
                  </a:ext>
                </a:extLst>
              </p:cNvPr>
              <p:cNvGrpSpPr/>
              <p:nvPr/>
            </p:nvGrpSpPr>
            <p:grpSpPr>
              <a:xfrm>
                <a:off x="3923683" y="5664649"/>
                <a:ext cx="668613" cy="562492"/>
                <a:chOff x="7086724" y="3623150"/>
                <a:chExt cx="668613" cy="562492"/>
              </a:xfrm>
            </p:grpSpPr>
            <p:sp>
              <p:nvSpPr>
                <p:cNvPr id="81" name="Content Placeholder 2">
                  <a:extLst>
                    <a:ext uri="{FF2B5EF4-FFF2-40B4-BE49-F238E27FC236}">
                      <a16:creationId xmlns:a16="http://schemas.microsoft.com/office/drawing/2014/main" id="{7F8BD2FC-EF2C-4843-9854-3F016615C071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7086724" y="3833493"/>
                  <a:ext cx="186013" cy="3521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marL="342900" marR="0" lvl="0" indent="-342900" algn="l" defTabSz="914400" rtl="0" eaLnBrk="0" fontAlgn="base" latinLnBrk="0" hangingPunct="0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Tx/>
                    <a:buNone/>
                    <a:tabLst/>
                    <a:defRPr/>
                  </a:pPr>
                  <a:endParaRPr kumimoji="0" lang="en-CA" sz="2800" b="1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askerville Old Face" panose="02020602080505020303" pitchFamily="18" charset="0"/>
                  </a:endParaRPr>
                </a:p>
              </p:txBody>
            </p:sp>
            <p:cxnSp>
              <p:nvCxnSpPr>
                <p:cNvPr id="82" name="Straight Arrow Connector 16">
                  <a:extLst>
                    <a:ext uri="{FF2B5EF4-FFF2-40B4-BE49-F238E27FC236}">
                      <a16:creationId xmlns:a16="http://schemas.microsoft.com/office/drawing/2014/main" id="{EB8FE4B8-F8A6-4385-BDA0-0AD082D50C33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7569324" y="3775550"/>
                  <a:ext cx="0" cy="407987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 type="none" w="sm" len="sm"/>
                  <a:tailEnd type="arrow" w="med" len="med"/>
                </a:ln>
              </p:spPr>
            </p:cxnSp>
            <p:sp>
              <p:nvSpPr>
                <p:cNvPr id="83" name="Content Placeholder 2">
                  <a:extLst>
                    <a:ext uri="{FF2B5EF4-FFF2-40B4-BE49-F238E27FC236}">
                      <a16:creationId xmlns:a16="http://schemas.microsoft.com/office/drawing/2014/main" id="{04F3F19C-3E66-4EBD-BA5A-C5A6CBCA4149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7569324" y="3623150"/>
                  <a:ext cx="186013" cy="4807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marL="342900" marR="0" lvl="0" indent="-342900" algn="l" defTabSz="914400" rtl="0" eaLnBrk="0" fontAlgn="base" latinLnBrk="0" hangingPunct="0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Tx/>
                    <a:buNone/>
                    <a:tabLst/>
                    <a:defRPr/>
                  </a:pPr>
                  <a:endParaRPr kumimoji="0" lang="en-CA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BD27A04A-DC33-41E8-96E7-0FA5FC13E7BD}"/>
                  </a:ext>
                </a:extLst>
              </p:cNvPr>
              <p:cNvGrpSpPr/>
              <p:nvPr/>
            </p:nvGrpSpPr>
            <p:grpSpPr>
              <a:xfrm>
                <a:off x="4756770" y="5664649"/>
                <a:ext cx="668613" cy="562492"/>
                <a:chOff x="7086724" y="3623150"/>
                <a:chExt cx="668613" cy="562492"/>
              </a:xfrm>
            </p:grpSpPr>
            <p:sp>
              <p:nvSpPr>
                <p:cNvPr id="76" name="Content Placeholder 2">
                  <a:extLst>
                    <a:ext uri="{FF2B5EF4-FFF2-40B4-BE49-F238E27FC236}">
                      <a16:creationId xmlns:a16="http://schemas.microsoft.com/office/drawing/2014/main" id="{3F00E30A-97FA-4988-A341-AE99F16C53E8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7086724" y="3833493"/>
                  <a:ext cx="186013" cy="3521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marL="342900" marR="0" lvl="0" indent="-342900" algn="l" defTabSz="914400" rtl="0" eaLnBrk="0" fontAlgn="base" latinLnBrk="0" hangingPunct="0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Tx/>
                    <a:buNone/>
                    <a:tabLst/>
                    <a:defRPr/>
                  </a:pPr>
                  <a:endParaRPr kumimoji="0" lang="en-CA" sz="2800" b="1" i="0" u="none" strike="noStrike" kern="0" cap="none" spc="0" normalizeH="0" baseline="-2500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Baskerville Old Face" panose="02020602080505020303" pitchFamily="18" charset="0"/>
                  </a:endParaRPr>
                </a:p>
              </p:txBody>
            </p:sp>
            <p:cxnSp>
              <p:nvCxnSpPr>
                <p:cNvPr id="79" name="Straight Arrow Connector 16">
                  <a:extLst>
                    <a:ext uri="{FF2B5EF4-FFF2-40B4-BE49-F238E27FC236}">
                      <a16:creationId xmlns:a16="http://schemas.microsoft.com/office/drawing/2014/main" id="{97C0A6B1-786C-4021-8394-11994732F7F0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7569324" y="3775550"/>
                  <a:ext cx="0" cy="407987"/>
                </a:xfrm>
                <a:prstGeom prst="straightConnector1">
                  <a:avLst/>
                </a:prstGeom>
                <a:noFill/>
                <a:ln w="38100" algn="ctr">
                  <a:solidFill>
                    <a:schemeClr val="tx1"/>
                  </a:solidFill>
                  <a:round/>
                  <a:headEnd type="none" w="sm" len="sm"/>
                  <a:tailEnd type="arrow" w="med" len="med"/>
                </a:ln>
              </p:spPr>
            </p:cxnSp>
            <p:sp>
              <p:nvSpPr>
                <p:cNvPr id="80" name="Content Placeholder 2">
                  <a:extLst>
                    <a:ext uri="{FF2B5EF4-FFF2-40B4-BE49-F238E27FC236}">
                      <a16:creationId xmlns:a16="http://schemas.microsoft.com/office/drawing/2014/main" id="{692DBAD2-BE86-465A-B9F2-3613FD2CAB32}"/>
                    </a:ext>
                  </a:extLst>
                </p:cNvPr>
                <p:cNvSpPr txBox="1">
                  <a:spLocks/>
                </p:cNvSpPr>
                <p:nvPr/>
              </p:nvSpPr>
              <p:spPr bwMode="auto">
                <a:xfrm>
                  <a:off x="7569324" y="3623150"/>
                  <a:ext cx="186013" cy="4807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2075" tIns="46038" rIns="92075" bIns="46038">
                  <a:spAutoFit/>
                </a:bodyPr>
                <a:lstStyle/>
                <a:p>
                  <a:pPr marL="342900" marR="0" lvl="0" indent="-342900" algn="l" defTabSz="914400" rtl="0" eaLnBrk="0" fontAlgn="base" latinLnBrk="0" hangingPunct="0">
                    <a:lnSpc>
                      <a:spcPct val="90000"/>
                    </a:lnSpc>
                    <a:spcBef>
                      <a:spcPct val="3000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Tx/>
                    <a:buNone/>
                    <a:tabLst/>
                    <a:defRPr/>
                  </a:pPr>
                  <a:endParaRPr kumimoji="0" lang="en-CA" sz="2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90" name="Content Placeholder 2">
            <a:extLst>
              <a:ext uri="{FF2B5EF4-FFF2-40B4-BE49-F238E27FC236}">
                <a16:creationId xmlns:a16="http://schemas.microsoft.com/office/drawing/2014/main" id="{B568B8F1-2ED5-4220-805C-E3B4E68912ED}"/>
              </a:ext>
            </a:extLst>
          </p:cNvPr>
          <p:cNvSpPr txBox="1">
            <a:spLocks/>
          </p:cNvSpPr>
          <p:nvPr/>
        </p:nvSpPr>
        <p:spPr bwMode="auto">
          <a:xfrm>
            <a:off x="4367999" y="4954842"/>
            <a:ext cx="592394" cy="35280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endParaRPr lang="en-CA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Content Placeholder 2">
            <a:extLst>
              <a:ext uri="{FF2B5EF4-FFF2-40B4-BE49-F238E27FC236}">
                <a16:creationId xmlns:a16="http://schemas.microsoft.com/office/drawing/2014/main" id="{7654C72C-DEE2-4014-A244-EEEAD440E8F6}"/>
              </a:ext>
            </a:extLst>
          </p:cNvPr>
          <p:cNvSpPr txBox="1">
            <a:spLocks/>
          </p:cNvSpPr>
          <p:nvPr/>
        </p:nvSpPr>
        <p:spPr bwMode="auto">
          <a:xfrm>
            <a:off x="4367999" y="6011118"/>
            <a:ext cx="592394" cy="35280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endParaRPr lang="en-CA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30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1" grpId="0"/>
      <p:bldP spid="77" grpId="0"/>
      <p:bldP spid="115" grpId="0" animBg="1"/>
      <p:bldP spid="140" grpId="0"/>
      <p:bldP spid="141" grpId="0"/>
      <p:bldP spid="142" grpId="0"/>
      <p:bldP spid="143" grpId="0"/>
      <p:bldP spid="144" grpId="0"/>
      <p:bldP spid="145" grpId="0"/>
      <p:bldP spid="147" grpId="0" animBg="1"/>
      <p:bldP spid="90" grpId="0" animBg="1"/>
      <p:bldP spid="9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F9D4B-665C-4C25-8BAD-520E4BCA5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The Versions That Return Items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F2B1922-6E7E-4B48-84A5-E16CFB086CC1}"/>
              </a:ext>
            </a:extLst>
          </p:cNvPr>
          <p:cNvSpPr txBox="1">
            <a:spLocks/>
          </p:cNvSpPr>
          <p:nvPr/>
        </p:nvSpPr>
        <p:spPr bwMode="auto">
          <a:xfrm>
            <a:off x="304800" y="1312775"/>
            <a:ext cx="3621184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item returning methods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290BE76-E34B-426D-88AE-B15DD5B2E50D}"/>
              </a:ext>
            </a:extLst>
          </p:cNvPr>
          <p:cNvSpPr txBox="1">
            <a:spLocks/>
          </p:cNvSpPr>
          <p:nvPr/>
        </p:nvSpPr>
        <p:spPr bwMode="auto">
          <a:xfrm>
            <a:off x="4114800" y="1342650"/>
            <a:ext cx="2737929" cy="3422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add this class category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8CC5CE2-EF3F-4209-9AEF-1BAE6A96BF94}"/>
              </a:ext>
            </a:extLst>
          </p:cNvPr>
          <p:cNvSpPr txBox="1">
            <a:spLocks/>
          </p:cNvSpPr>
          <p:nvPr/>
        </p:nvSpPr>
        <p:spPr bwMode="auto">
          <a:xfrm>
            <a:off x="4114800" y="1756835"/>
            <a:ext cx="4853893" cy="3422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uses relation </a:t>
            </a:r>
            <a:r>
              <a:rPr lang="en-CA" sz="1800" kern="0" dirty="0">
                <a:latin typeface="Arial"/>
              </a:rPr>
              <a:t>version to make item version</a:t>
            </a:r>
            <a:endParaRPr kumimoji="0" lang="en-CA" sz="1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C5AD743-EA3D-4861-A838-785E27351650}"/>
              </a:ext>
            </a:extLst>
          </p:cNvPr>
          <p:cNvSpPr txBox="1">
            <a:spLocks/>
          </p:cNvSpPr>
          <p:nvPr/>
        </p:nvSpPr>
        <p:spPr bwMode="auto">
          <a:xfrm>
            <a:off x="227822" y="3812646"/>
            <a:ext cx="8690753" cy="125637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179388">
              <a:buClr>
                <a:srgbClr val="000000"/>
              </a:buClr>
              <a:buFontTx/>
              <a:buNone/>
              <a:defRPr/>
            </a:pPr>
            <a:r>
              <a:rPr lang="en-CA" sz="1800" kern="0" dirty="0"/>
              <a:t>using: relation </a:t>
            </a:r>
            <a:r>
              <a:rPr lang="en-CA" sz="1800" kern="0" dirty="0" err="1"/>
              <a:t>perform</a:t>
            </a:r>
            <a:r>
              <a:rPr lang="en-CA" sz="1800" kern="0" dirty="0" err="1">
                <a:highlight>
                  <a:srgbClr val="00FFFF"/>
                </a:highlight>
              </a:rPr>
              <a:t>ItemOneStep</a:t>
            </a:r>
            <a:r>
              <a:rPr lang="en-CA" sz="1800" kern="0" dirty="0"/>
              <a:t>: items</a:t>
            </a:r>
            <a:br>
              <a:rPr lang="en-CA" sz="1800" kern="0" dirty="0"/>
            </a:br>
            <a:r>
              <a:rPr lang="en-CA" sz="1800" kern="0" dirty="0"/>
              <a:t>	</a:t>
            </a:r>
            <a:r>
              <a:rPr lang="en-CA" sz="1800" kern="0" dirty="0">
                <a:solidFill>
                  <a:srgbClr val="000000"/>
                </a:solidFill>
                <a:latin typeface="Arial"/>
              </a:rPr>
              <a:t>|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newRelation</a:t>
            </a:r>
            <a:r>
              <a:rPr lang="en-CA" sz="1800" kern="0" dirty="0">
                <a:solidFill>
                  <a:srgbClr val="000000"/>
                </a:solidFill>
                <a:latin typeface="Arial"/>
              </a:rPr>
              <a:t> |</a:t>
            </a:r>
          </a:p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r>
              <a:rPr lang="en-CA" sz="1800" kern="0" dirty="0">
                <a:solidFill>
                  <a:srgbClr val="000000"/>
                </a:solidFill>
                <a:latin typeface="Arial"/>
              </a:rPr>
              <a:t>	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newRelation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:= self </a:t>
            </a:r>
            <a:r>
              <a:rPr lang="en-CA" sz="1800" dirty="0"/>
              <a:t>using: relation </a:t>
            </a:r>
            <a:r>
              <a:rPr lang="en-CA" sz="1800" dirty="0" err="1"/>
              <a:t>perform</a:t>
            </a:r>
            <a:r>
              <a:rPr lang="en-CA" sz="1800" dirty="0" err="1">
                <a:highlight>
                  <a:srgbClr val="00FF00"/>
                </a:highlight>
              </a:rPr>
              <a:t>RelationOneStep</a:t>
            </a:r>
            <a:r>
              <a:rPr lang="en-CA" sz="1800" dirty="0"/>
              <a:t>: items.</a:t>
            </a:r>
            <a:endParaRPr kumimoji="0" lang="en-CA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indent="0" defTabSz="179388">
              <a:buClr>
                <a:srgbClr val="000000"/>
              </a:buClr>
              <a:buFontTx/>
              <a:buNone/>
            </a:pPr>
            <a:r>
              <a:rPr lang="en-CA" sz="1800" kern="0" dirty="0">
                <a:solidFill>
                  <a:srgbClr val="000000"/>
                </a:solidFill>
                <a:latin typeface="Arial"/>
              </a:rPr>
              <a:t>	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^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newRelation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</a:rPr>
              <a:t>allFrom</a:t>
            </a:r>
            <a:endParaRPr lang="en-CA" sz="1800" kern="0" dirty="0">
              <a:solidFill>
                <a:srgbClr val="000000"/>
              </a:solidFill>
              <a:highlight>
                <a:srgbClr val="FF0000"/>
              </a:highlight>
              <a:latin typeface="Arial"/>
            </a:endParaRP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7E1BA7A-A00E-45C3-A436-E1AF66FD538B}"/>
              </a:ext>
            </a:extLst>
          </p:cNvPr>
          <p:cNvSpPr txBox="1">
            <a:spLocks/>
          </p:cNvSpPr>
          <p:nvPr/>
        </p:nvSpPr>
        <p:spPr bwMode="auto">
          <a:xfrm>
            <a:off x="226391" y="5249291"/>
            <a:ext cx="8692184" cy="125637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179388">
              <a:buClr>
                <a:srgbClr val="000000"/>
              </a:buClr>
              <a:buFontTx/>
              <a:buNone/>
              <a:defRPr/>
            </a:pPr>
            <a:r>
              <a:rPr lang="en-CA" sz="1800" kern="0" dirty="0"/>
              <a:t>using: relation1 and: relation2 </a:t>
            </a:r>
            <a:r>
              <a:rPr lang="en-CA" sz="1800" kern="0" dirty="0" err="1"/>
              <a:t>perform</a:t>
            </a:r>
            <a:r>
              <a:rPr lang="en-CA" sz="1800" kern="0" dirty="0" err="1">
                <a:highlight>
                  <a:srgbClr val="00FFFF"/>
                </a:highlight>
              </a:rPr>
              <a:t>ItemStep</a:t>
            </a:r>
            <a:r>
              <a:rPr lang="en-CA" sz="1800" kern="0" dirty="0"/>
              <a:t>: items</a:t>
            </a:r>
            <a:br>
              <a:rPr lang="en-CA" sz="1800" kern="0" dirty="0"/>
            </a:br>
            <a:r>
              <a:rPr lang="en-CA" sz="1800" kern="0" dirty="0"/>
              <a:t>	</a:t>
            </a:r>
            <a:r>
              <a:rPr lang="en-CA" sz="1800" kern="0" dirty="0">
                <a:solidFill>
                  <a:srgbClr val="000000"/>
                </a:solidFill>
                <a:latin typeface="Arial"/>
              </a:rPr>
              <a:t>|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newRelation</a:t>
            </a:r>
            <a:r>
              <a:rPr lang="en-CA" sz="1800" kern="0" dirty="0">
                <a:solidFill>
                  <a:srgbClr val="000000"/>
                </a:solidFill>
                <a:latin typeface="Arial"/>
              </a:rPr>
              <a:t> |</a:t>
            </a:r>
          </a:p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r>
              <a:rPr lang="en-CA" sz="1800" kern="0" dirty="0">
                <a:solidFill>
                  <a:srgbClr val="000000"/>
                </a:solidFill>
                <a:latin typeface="Arial"/>
              </a:rPr>
              <a:t>	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newRelation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:= self </a:t>
            </a:r>
            <a:r>
              <a:rPr lang="en-CA" sz="1800" dirty="0"/>
              <a:t>using: relation1 and: 2 </a:t>
            </a:r>
            <a:r>
              <a:rPr lang="en-CA" sz="1800" dirty="0" err="1"/>
              <a:t>perform</a:t>
            </a:r>
            <a:r>
              <a:rPr lang="en-CA" sz="1800" dirty="0" err="1">
                <a:highlight>
                  <a:srgbClr val="00FF00"/>
                </a:highlight>
              </a:rPr>
              <a:t>RelationOneStep</a:t>
            </a:r>
            <a:r>
              <a:rPr lang="en-CA" sz="1800" dirty="0"/>
              <a:t>: items.</a:t>
            </a:r>
            <a:endParaRPr kumimoji="0" lang="en-CA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indent="0" defTabSz="179388">
              <a:buClr>
                <a:srgbClr val="000000"/>
              </a:buClr>
              <a:buFontTx/>
              <a:buNone/>
            </a:pPr>
            <a:r>
              <a:rPr lang="en-CA" sz="1800" kern="0" dirty="0">
                <a:solidFill>
                  <a:srgbClr val="000000"/>
                </a:solidFill>
                <a:latin typeface="Arial"/>
              </a:rPr>
              <a:t>	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^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newRelation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0000"/>
                </a:highlight>
                <a:uLnTx/>
                <a:uFillTx/>
                <a:latin typeface="Arial"/>
              </a:rPr>
              <a:t>allFrom</a:t>
            </a:r>
            <a:endParaRPr lang="en-CA" sz="1800" kern="0" dirty="0">
              <a:solidFill>
                <a:srgbClr val="000000"/>
              </a:solidFill>
              <a:highlight>
                <a:srgbClr val="FF0000"/>
              </a:highlight>
              <a:latin typeface="Arial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7EFEBF63-DCE3-42DC-8D4B-D20C7CC3C55E}"/>
              </a:ext>
            </a:extLst>
          </p:cNvPr>
          <p:cNvSpPr txBox="1">
            <a:spLocks/>
          </p:cNvSpPr>
          <p:nvPr/>
        </p:nvSpPr>
        <p:spPr bwMode="auto">
          <a:xfrm>
            <a:off x="226391" y="2465203"/>
            <a:ext cx="8715375" cy="117327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defTabSz="179388">
              <a:buClr>
                <a:srgbClr val="000000"/>
              </a:buClr>
              <a:buNone/>
              <a:defRPr/>
            </a:pPr>
            <a:r>
              <a:rPr lang="en-CA" sz="1800" dirty="0"/>
              <a:t>using: relation </a:t>
            </a:r>
            <a:r>
              <a:rPr lang="en-CA" sz="1800" dirty="0" err="1"/>
              <a:t>perform</a:t>
            </a:r>
            <a:r>
              <a:rPr lang="en-CA" sz="1800" dirty="0" err="1">
                <a:highlight>
                  <a:srgbClr val="00FFFF"/>
                </a:highlight>
              </a:rPr>
              <a:t>ItemStar</a:t>
            </a:r>
            <a:r>
              <a:rPr lang="en-CA" sz="1800" dirty="0"/>
              <a:t>: items</a:t>
            </a:r>
            <a:br>
              <a:rPr lang="en-CA" sz="1800" dirty="0"/>
            </a:br>
            <a:r>
              <a:rPr lang="en-CA" sz="1800" dirty="0"/>
              <a:t>	</a:t>
            </a:r>
            <a:r>
              <a:rPr lang="en-CA" sz="1800" kern="0" dirty="0">
                <a:solidFill>
                  <a:srgbClr val="000000"/>
                </a:solidFill>
              </a:rPr>
              <a:t>| </a:t>
            </a:r>
            <a:r>
              <a:rPr lang="en-CA" sz="1800" kern="0" dirty="0" err="1">
                <a:solidFill>
                  <a:srgbClr val="000000"/>
                </a:solidFill>
              </a:rPr>
              <a:t>newRelation</a:t>
            </a:r>
            <a:r>
              <a:rPr lang="en-CA" sz="1800" kern="0" dirty="0">
                <a:solidFill>
                  <a:srgbClr val="000000"/>
                </a:solidFill>
              </a:rPr>
              <a:t> |</a:t>
            </a:r>
            <a:br>
              <a:rPr lang="en-CA" sz="1800" kern="0" dirty="0">
                <a:solidFill>
                  <a:srgbClr val="000000"/>
                </a:solidFill>
              </a:rPr>
            </a:br>
            <a:r>
              <a:rPr lang="en-CA" sz="1800" kern="0" dirty="0">
                <a:solidFill>
                  <a:srgbClr val="000000"/>
                </a:solidFill>
              </a:rPr>
              <a:t>	</a:t>
            </a:r>
            <a:r>
              <a:rPr lang="en-CA" sz="1800" kern="0" dirty="0" err="1">
                <a:solidFill>
                  <a:srgbClr val="000000"/>
                </a:solidFill>
              </a:rPr>
              <a:t>newRelation</a:t>
            </a:r>
            <a:r>
              <a:rPr lang="en-CA" sz="1800" kern="0" dirty="0">
                <a:solidFill>
                  <a:srgbClr val="000000"/>
                </a:solidFill>
              </a:rPr>
              <a:t> := self </a:t>
            </a:r>
            <a:r>
              <a:rPr lang="en-CA" sz="1800" dirty="0"/>
              <a:t>using: relation </a:t>
            </a:r>
            <a:r>
              <a:rPr lang="en-CA" sz="1800" dirty="0" err="1"/>
              <a:t>perform</a:t>
            </a:r>
            <a:r>
              <a:rPr lang="en-CA" sz="1800" dirty="0" err="1">
                <a:highlight>
                  <a:srgbClr val="00FF00"/>
                </a:highlight>
              </a:rPr>
              <a:t>RelationStar</a:t>
            </a:r>
            <a:r>
              <a:rPr lang="en-CA" sz="1800" dirty="0"/>
              <a:t>: items.</a:t>
            </a:r>
            <a:endParaRPr lang="en-CA" sz="1800" kern="0" dirty="0">
              <a:solidFill>
                <a:srgbClr val="000000"/>
              </a:solidFill>
            </a:endParaRPr>
          </a:p>
          <a:p>
            <a:pPr marL="0" lvl="0" indent="0" defTabSz="179388">
              <a:buClr>
                <a:srgbClr val="000000"/>
              </a:buClr>
              <a:buNone/>
              <a:defRPr/>
            </a:pPr>
            <a:r>
              <a:rPr lang="en-CA" sz="1800" kern="0" dirty="0">
                <a:solidFill>
                  <a:srgbClr val="000000"/>
                </a:solidFill>
              </a:rPr>
              <a:t>	</a:t>
            </a:r>
            <a:r>
              <a:rPr lang="en-CA" sz="1800" kern="0" dirty="0">
                <a:solidFill>
                  <a:srgbClr val="000000"/>
                </a:solidFill>
                <a:highlight>
                  <a:srgbClr val="FFFF00"/>
                </a:highlight>
              </a:rPr>
              <a:t>^</a:t>
            </a:r>
            <a:r>
              <a:rPr lang="en-CA" sz="1800" kern="0" dirty="0" err="1">
                <a:solidFill>
                  <a:srgbClr val="000000"/>
                </a:solidFill>
                <a:highlight>
                  <a:srgbClr val="FFFF00"/>
                </a:highlight>
              </a:rPr>
              <a:t>newRelation</a:t>
            </a:r>
            <a:r>
              <a:rPr lang="en-CA" sz="1800" kern="0" dirty="0">
                <a:solidFill>
                  <a:srgbClr val="000000"/>
                </a:solidFill>
                <a:highlight>
                  <a:srgbClr val="FFFF00"/>
                </a:highlight>
              </a:rPr>
              <a:t> </a:t>
            </a:r>
            <a:r>
              <a:rPr lang="en-CA" sz="1800" kern="0" dirty="0" err="1">
                <a:solidFill>
                  <a:srgbClr val="000000"/>
                </a:solidFill>
                <a:highlight>
                  <a:srgbClr val="CC00CC"/>
                </a:highlight>
              </a:rPr>
              <a:t>allTo</a:t>
            </a:r>
            <a:r>
              <a:rPr lang="en-CA" sz="1800" kern="0" dirty="0">
                <a:solidFill>
                  <a:srgbClr val="000000"/>
                </a:solidFill>
                <a:highlight>
                  <a:srgbClr val="CC00CC"/>
                </a:highlight>
              </a:rPr>
              <a:t> </a:t>
            </a:r>
            <a:r>
              <a:rPr lang="en-CA" sz="1800" kern="0" dirty="0" err="1">
                <a:solidFill>
                  <a:srgbClr val="000000"/>
                </a:solidFill>
              </a:rPr>
              <a:t>addAllIfAbsent</a:t>
            </a:r>
            <a:r>
              <a:rPr lang="en-CA" sz="1800" kern="0" dirty="0">
                <a:solidFill>
                  <a:srgbClr val="000000"/>
                </a:solidFill>
              </a:rPr>
              <a:t>: </a:t>
            </a:r>
            <a:r>
              <a:rPr lang="en-CA" sz="1800" kern="0" dirty="0">
                <a:solidFill>
                  <a:srgbClr val="000000"/>
                </a:solidFill>
                <a:highlight>
                  <a:srgbClr val="CC00CC"/>
                </a:highlight>
              </a:rPr>
              <a:t>items</a:t>
            </a:r>
            <a:r>
              <a:rPr lang="en-CA" sz="1800" kern="0" dirty="0">
                <a:solidFill>
                  <a:srgbClr val="000000"/>
                </a:solidFill>
              </a:rPr>
              <a:t> </a:t>
            </a:r>
            <a:endParaRPr lang="en-CA" sz="1800" kern="0" dirty="0">
              <a:solidFill>
                <a:srgbClr val="000000"/>
              </a:solidFill>
              <a:highlight>
                <a:srgbClr val="CC00CC"/>
              </a:highlight>
            </a:endParaRP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642991F5-12DA-44D6-9CC6-DAF872A298F7}"/>
              </a:ext>
            </a:extLst>
          </p:cNvPr>
          <p:cNvSpPr txBox="1">
            <a:spLocks/>
          </p:cNvSpPr>
          <p:nvPr/>
        </p:nvSpPr>
        <p:spPr bwMode="auto">
          <a:xfrm>
            <a:off x="6810321" y="2262756"/>
            <a:ext cx="2441120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solidFill>
                  <a:srgbClr val="000000"/>
                </a:solidFill>
                <a:highlight>
                  <a:srgbClr val="CC00CC"/>
                </a:highlight>
                <a:latin typeface="Baskerville Old Face" panose="02020602080505020303" pitchFamily="18" charset="0"/>
              </a:rPr>
              <a:t>I</a:t>
            </a:r>
            <a:r>
              <a:rPr lang="en-CA" kern="0" dirty="0">
                <a:highlight>
                  <a:srgbClr val="CC00CC"/>
                </a:highlight>
                <a:sym typeface="Symbol" panose="05050102010706020507" pitchFamily="18" charset="2"/>
              </a:rPr>
              <a:t> + R </a:t>
            </a:r>
            <a:r>
              <a:rPr lang="en-CA" kern="0" dirty="0" err="1">
                <a:highlight>
                  <a:srgbClr val="CC00CC"/>
                </a:highlight>
                <a:sym typeface="Symbol" panose="05050102010706020507" pitchFamily="18" charset="2"/>
              </a:rPr>
              <a:t>allTo</a:t>
            </a:r>
            <a:r>
              <a:rPr lang="en-CA" kern="0" dirty="0">
                <a:highlight>
                  <a:srgbClr val="CC00CC"/>
                </a:highlight>
                <a:sym typeface="Symbol" panose="05050102010706020507" pitchFamily="18" charset="2"/>
              </a:rPr>
              <a:t> </a:t>
            </a:r>
            <a:endParaRPr lang="en-CA" kern="0" dirty="0">
              <a:highlight>
                <a:srgbClr val="CC00CC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945ADFF-3012-47ED-AB22-5407C61C896F}"/>
              </a:ext>
            </a:extLst>
          </p:cNvPr>
          <p:cNvCxnSpPr/>
          <p:nvPr/>
        </p:nvCxnSpPr>
        <p:spPr bwMode="auto">
          <a:xfrm>
            <a:off x="304800" y="3904334"/>
            <a:ext cx="8663892" cy="1164683"/>
          </a:xfrm>
          <a:prstGeom prst="line">
            <a:avLst/>
          </a:prstGeom>
          <a:solidFill>
            <a:srgbClr val="C0C0C0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BE782BF-6234-4CC9-9AE4-2966B026BAFA}"/>
              </a:ext>
            </a:extLst>
          </p:cNvPr>
          <p:cNvCxnSpPr>
            <a:cxnSpLocks/>
          </p:cNvCxnSpPr>
          <p:nvPr/>
        </p:nvCxnSpPr>
        <p:spPr bwMode="auto">
          <a:xfrm flipH="1">
            <a:off x="304800" y="3926775"/>
            <a:ext cx="8663892" cy="1164683"/>
          </a:xfrm>
          <a:prstGeom prst="line">
            <a:avLst/>
          </a:prstGeom>
          <a:solidFill>
            <a:srgbClr val="C0C0C0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/>
          </a:ln>
          <a:effectLst/>
        </p:spPr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2DE47D2-194A-460F-AF4E-A1EF816261E4}"/>
              </a:ext>
            </a:extLst>
          </p:cNvPr>
          <p:cNvSpPr txBox="1">
            <a:spLocks/>
          </p:cNvSpPr>
          <p:nvPr/>
        </p:nvSpPr>
        <p:spPr bwMode="auto">
          <a:xfrm>
            <a:off x="6324599" y="3904334"/>
            <a:ext cx="2644093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solidFill>
                  <a:srgbClr val="000000"/>
                </a:solidFill>
                <a:highlight>
                  <a:srgbClr val="CC00CC"/>
                </a:highlight>
                <a:latin typeface="Baskerville Old Face" panose="02020602080505020303" pitchFamily="18" charset="0"/>
              </a:rPr>
              <a:t>obsolete code</a:t>
            </a:r>
            <a:endParaRPr lang="en-CA" kern="0" dirty="0">
              <a:highlight>
                <a:srgbClr val="CC00CC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66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8" grpId="0" animBg="1"/>
      <p:bldP spid="24" grpId="0" animBg="1"/>
      <p:bldP spid="27" grpId="0" animBg="1"/>
      <p:bldP spid="30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F9D4B-665C-4C25-8BAD-520E4BCA5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The Versions That Return Relations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D88D24-307B-45C2-B9DB-342F1132B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02" y="1980826"/>
            <a:ext cx="8943196" cy="4294125"/>
          </a:xfrm>
          <a:solidFill>
            <a:srgbClr val="FFFF00"/>
          </a:solidFill>
        </p:spPr>
        <p:txBody>
          <a:bodyPr/>
          <a:lstStyle/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r>
              <a:rPr lang="en-CA" sz="1800" dirty="0"/>
              <a:t>using: relation </a:t>
            </a:r>
            <a:r>
              <a:rPr lang="en-CA" sz="1800" dirty="0" err="1"/>
              <a:t>perform</a:t>
            </a:r>
            <a:r>
              <a:rPr lang="en-CA" sz="1800" dirty="0" err="1">
                <a:highlight>
                  <a:srgbClr val="00FFFF"/>
                </a:highlight>
              </a:rPr>
              <a:t>RelationStar</a:t>
            </a:r>
            <a:r>
              <a:rPr lang="en-CA" sz="1800" dirty="0"/>
              <a:t>: items</a:t>
            </a:r>
          </a:p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r>
              <a:rPr lang="en-CA" sz="1800" dirty="0"/>
              <a:t>	"Builds new triples by applying 'relation' to each item in items. If this</a:t>
            </a:r>
            <a:br>
              <a:rPr lang="en-CA" sz="1800" dirty="0"/>
            </a:br>
            <a:r>
              <a:rPr lang="en-CA" sz="1800" dirty="0"/>
              <a:t>	results in a new addition, further apply 'relation' to each newly added item.</a:t>
            </a:r>
            <a:br>
              <a:rPr lang="en-CA" sz="1800" dirty="0"/>
            </a:br>
            <a:r>
              <a:rPr lang="en-CA" sz="1800" dirty="0"/>
              <a:t>	At some point, NO NEW ADDITIONS will be possible.</a:t>
            </a:r>
            <a:br>
              <a:rPr lang="en-CA" sz="1800" dirty="0"/>
            </a:br>
            <a:r>
              <a:rPr lang="en-CA" sz="1800" dirty="0"/>
              <a:t>	Returns the triples in a totally new relation."</a:t>
            </a:r>
            <a:br>
              <a:rPr lang="en-CA" sz="1800" dirty="0"/>
            </a:br>
            <a:r>
              <a:rPr lang="en-CA" sz="1800" dirty="0"/>
              <a:t>	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|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newRelation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|</a:t>
            </a:r>
          </a:p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br>
              <a:rPr kumimoji="0" lang="en-CA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newRelation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:= Relation new</a:t>
            </a:r>
            <a:r>
              <a:rPr lang="en-CA" sz="1800" dirty="0"/>
              <a:t>.</a:t>
            </a:r>
            <a:br>
              <a:rPr lang="en-CA" sz="800" dirty="0">
                <a:solidFill>
                  <a:srgbClr val="000000"/>
                </a:solidFill>
                <a:latin typeface="Arial"/>
              </a:rPr>
            </a:br>
            <a:r>
              <a:rPr lang="en-CA" sz="80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CA" sz="1800" dirty="0" err="1">
                <a:solidFill>
                  <a:srgbClr val="000000"/>
                </a:solidFill>
                <a:latin typeface="Arial"/>
              </a:rPr>
              <a:t>workingCollection</a:t>
            </a:r>
            <a:r>
              <a:rPr lang="en-CA" sz="1800" dirty="0">
                <a:solidFill>
                  <a:srgbClr val="000000"/>
                </a:solidFill>
                <a:latin typeface="Arial"/>
              </a:rPr>
              <a:t> := </a:t>
            </a:r>
            <a:r>
              <a:rPr lang="en-CA" sz="1800" dirty="0" err="1">
                <a:solidFill>
                  <a:srgbClr val="000000"/>
                </a:solidFill>
                <a:latin typeface="Arial"/>
              </a:rPr>
              <a:t>OrderedCollection</a:t>
            </a:r>
            <a:r>
              <a:rPr lang="en-CA" sz="1800" dirty="0">
                <a:solidFill>
                  <a:srgbClr val="000000"/>
                </a:solidFill>
                <a:latin typeface="Arial"/>
              </a:rPr>
              <a:t> new </a:t>
            </a:r>
            <a:r>
              <a:rPr lang="en-CA" sz="1800" dirty="0" err="1">
                <a:solidFill>
                  <a:srgbClr val="000000"/>
                </a:solidFill>
                <a:latin typeface="Arial"/>
              </a:rPr>
              <a:t>addAllIfAbsent</a:t>
            </a:r>
            <a:r>
              <a:rPr lang="en-CA" sz="1800" dirty="0">
                <a:solidFill>
                  <a:srgbClr val="000000"/>
                </a:solidFill>
                <a:latin typeface="Arial"/>
              </a:rPr>
              <a:t>: items.</a:t>
            </a:r>
          </a:p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r>
              <a:rPr lang="en-CA" sz="1800" dirty="0">
                <a:solidFill>
                  <a:srgbClr val="000000"/>
                </a:solidFill>
                <a:latin typeface="Arial"/>
              </a:rPr>
              <a:t>	</a:t>
            </a:r>
            <a:r>
              <a:rPr lang="en-CA" sz="1800" dirty="0" err="1">
                <a:solidFill>
                  <a:srgbClr val="000000"/>
                </a:solidFill>
                <a:latin typeface="Arial"/>
              </a:rPr>
              <a:t>workingCollection</a:t>
            </a:r>
            <a:r>
              <a:rPr lang="en-CA" sz="1800" dirty="0">
                <a:solidFill>
                  <a:srgbClr val="000000"/>
                </a:solidFill>
                <a:latin typeface="Arial"/>
              </a:rPr>
              <a:t> do: [:item |</a:t>
            </a:r>
          </a:p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r>
              <a:rPr lang="en-CA" sz="1800" dirty="0">
                <a:solidFill>
                  <a:srgbClr val="000000"/>
                </a:solidFill>
                <a:latin typeface="Arial"/>
              </a:rPr>
              <a:t>		relation from: (</a:t>
            </a:r>
            <a:r>
              <a:rPr lang="en-CA" sz="1800" dirty="0" err="1">
                <a:solidFill>
                  <a:srgbClr val="000000"/>
                </a:solidFill>
                <a:latin typeface="Arial"/>
              </a:rPr>
              <a:t>OrderedCollection</a:t>
            </a:r>
            <a:r>
              <a:rPr lang="en-CA" sz="1800" dirty="0">
                <a:solidFill>
                  <a:srgbClr val="000000"/>
                </a:solidFill>
                <a:latin typeface="Arial"/>
              </a:rPr>
              <a:t> with: item) do: [:relationship :</a:t>
            </a:r>
            <a:r>
              <a:rPr lang="en-CA" sz="1800" dirty="0" err="1">
                <a:solidFill>
                  <a:srgbClr val="000000"/>
                </a:solidFill>
                <a:latin typeface="Arial"/>
              </a:rPr>
              <a:t>subrelation</a:t>
            </a:r>
            <a:r>
              <a:rPr lang="en-CA" sz="1800" dirty="0">
                <a:solidFill>
                  <a:srgbClr val="000000"/>
                </a:solidFill>
                <a:latin typeface="Arial"/>
              </a:rPr>
              <a:t> |</a:t>
            </a:r>
          </a:p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subrelation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do: [:triple | "triple is [a b c] where a is item.</a:t>
            </a:r>
            <a:b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	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workingCollection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addIfAbsent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lang="en-CA" sz="1800" dirty="0">
                <a:solidFill>
                  <a:srgbClr val="000000"/>
                </a:solidFill>
                <a:latin typeface="Arial"/>
              </a:rPr>
              <a:t>triples last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"if c is new, we keep looping:</a:t>
            </a:r>
            <a:b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		</a:t>
            </a:r>
            <a:r>
              <a:rPr lang="en-CA" sz="1800" dirty="0" err="1">
                <a:solidFill>
                  <a:srgbClr val="000000"/>
                </a:solidFill>
                <a:latin typeface="Arial"/>
              </a:rPr>
              <a:t>newRelation</a:t>
            </a:r>
            <a:r>
              <a:rPr lang="en-CA" sz="1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CA" sz="1800" b="1" kern="0" dirty="0" err="1">
                <a:latin typeface="+mn-lt"/>
              </a:rPr>
              <a:t>addTriple</a:t>
            </a:r>
            <a:r>
              <a:rPr lang="en-CA" sz="1800" b="1" kern="0" dirty="0">
                <a:latin typeface="+mn-lt"/>
              </a:rPr>
              <a:t>: triple]].</a:t>
            </a:r>
          </a:p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endParaRPr lang="en-CA" sz="800" dirty="0"/>
          </a:p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r>
              <a:rPr lang="en-CA" sz="1800" b="1" kern="0" dirty="0">
                <a:latin typeface="+mn-lt"/>
              </a:rPr>
              <a:t>	^</a:t>
            </a:r>
            <a:r>
              <a:rPr lang="en-CA" sz="1800" b="1" kern="0" dirty="0" err="1">
                <a:latin typeface="+mn-lt"/>
              </a:rPr>
              <a:t>newRelation</a:t>
            </a:r>
            <a:endParaRPr kumimoji="0" lang="en-CA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F2B1922-6E7E-4B48-84A5-E16CFB086CC1}"/>
              </a:ext>
            </a:extLst>
          </p:cNvPr>
          <p:cNvSpPr txBox="1">
            <a:spLocks/>
          </p:cNvSpPr>
          <p:nvPr/>
        </p:nvSpPr>
        <p:spPr bwMode="auto">
          <a:xfrm>
            <a:off x="374280" y="1285833"/>
            <a:ext cx="4098879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relation returning methods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290BE76-E34B-426D-88AE-B15DD5B2E50D}"/>
              </a:ext>
            </a:extLst>
          </p:cNvPr>
          <p:cNvSpPr txBox="1">
            <a:spLocks/>
          </p:cNvSpPr>
          <p:nvPr/>
        </p:nvSpPr>
        <p:spPr bwMode="auto">
          <a:xfrm>
            <a:off x="5098680" y="1315708"/>
            <a:ext cx="2737929" cy="3422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add this class category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C5AD743-EA3D-4861-A838-785E27351650}"/>
              </a:ext>
            </a:extLst>
          </p:cNvPr>
          <p:cNvSpPr txBox="1">
            <a:spLocks/>
          </p:cNvSpPr>
          <p:nvPr/>
        </p:nvSpPr>
        <p:spPr bwMode="auto">
          <a:xfrm>
            <a:off x="219765" y="7924800"/>
            <a:ext cx="8513039" cy="125637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179388">
              <a:buClr>
                <a:srgbClr val="000000"/>
              </a:buClr>
              <a:buFontTx/>
              <a:buNone/>
              <a:defRPr/>
            </a:pPr>
            <a:r>
              <a:rPr lang="en-CA" sz="1800" kern="0" dirty="0"/>
              <a:t>using: relation </a:t>
            </a:r>
            <a:r>
              <a:rPr lang="en-CA" sz="1800" kern="0" dirty="0" err="1"/>
              <a:t>perform</a:t>
            </a:r>
            <a:r>
              <a:rPr lang="en-CA" sz="1800" kern="0" dirty="0" err="1">
                <a:highlight>
                  <a:srgbClr val="00FFFF"/>
                </a:highlight>
              </a:rPr>
              <a:t>CollectionOneStep</a:t>
            </a:r>
            <a:r>
              <a:rPr lang="en-CA" sz="1800" kern="0" dirty="0"/>
              <a:t>: </a:t>
            </a:r>
            <a:r>
              <a:rPr lang="en-CA" sz="1800" kern="0" dirty="0" err="1"/>
              <a:t>aCollection</a:t>
            </a:r>
            <a:br>
              <a:rPr lang="en-CA" sz="1800" kern="0" dirty="0"/>
            </a:br>
            <a:r>
              <a:rPr lang="en-CA" sz="1800" kern="0" dirty="0"/>
              <a:t>	</a:t>
            </a:r>
            <a:r>
              <a:rPr lang="en-CA" sz="1800" kern="0" dirty="0">
                <a:solidFill>
                  <a:srgbClr val="000000"/>
                </a:solidFill>
                <a:latin typeface="Arial"/>
              </a:rPr>
              <a:t>|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newRelation</a:t>
            </a:r>
            <a:r>
              <a:rPr lang="en-CA" sz="1800" kern="0" dirty="0">
                <a:solidFill>
                  <a:srgbClr val="000000"/>
                </a:solidFill>
                <a:latin typeface="Arial"/>
              </a:rPr>
              <a:t> |</a:t>
            </a:r>
          </a:p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r>
              <a:rPr lang="en-CA" sz="1800" kern="0" dirty="0">
                <a:solidFill>
                  <a:srgbClr val="000000"/>
                </a:solidFill>
                <a:latin typeface="Arial"/>
              </a:rPr>
              <a:t>	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newRelation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:= self </a:t>
            </a:r>
            <a:r>
              <a:rPr lang="en-CA" sz="1800" dirty="0"/>
              <a:t>using: relation </a:t>
            </a:r>
            <a:r>
              <a:rPr lang="en-CA" sz="1800" dirty="0" err="1"/>
              <a:t>perform</a:t>
            </a:r>
            <a:r>
              <a:rPr lang="en-CA" sz="1800" dirty="0" err="1">
                <a:highlight>
                  <a:srgbClr val="00FF00"/>
                </a:highlight>
              </a:rPr>
              <a:t>RelationOneStep</a:t>
            </a:r>
            <a:r>
              <a:rPr lang="en-CA" sz="1800" dirty="0"/>
              <a:t>: </a:t>
            </a:r>
            <a:r>
              <a:rPr lang="en-CA" sz="1800" dirty="0" err="1"/>
              <a:t>aCollection</a:t>
            </a:r>
            <a:r>
              <a:rPr lang="en-CA" sz="1800" dirty="0"/>
              <a:t>.</a:t>
            </a:r>
            <a:endParaRPr kumimoji="0" lang="en-CA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indent="0" defTabSz="179388">
              <a:buClr>
                <a:srgbClr val="000000"/>
              </a:buClr>
              <a:buFontTx/>
              <a:buNone/>
            </a:pPr>
            <a:r>
              <a:rPr lang="en-CA" sz="1800" kern="0" dirty="0">
                <a:solidFill>
                  <a:srgbClr val="000000"/>
                </a:solidFill>
                <a:latin typeface="Arial"/>
              </a:rPr>
              <a:t>	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^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newRelation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allTo</a:t>
            </a:r>
            <a:endParaRPr lang="en-CA" sz="18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7E1BA7A-A00E-45C3-A436-E1AF66FD538B}"/>
              </a:ext>
            </a:extLst>
          </p:cNvPr>
          <p:cNvSpPr txBox="1">
            <a:spLocks/>
          </p:cNvSpPr>
          <p:nvPr/>
        </p:nvSpPr>
        <p:spPr bwMode="auto">
          <a:xfrm>
            <a:off x="226391" y="8040029"/>
            <a:ext cx="8513039" cy="125637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179388">
              <a:buClr>
                <a:srgbClr val="000000"/>
              </a:buClr>
              <a:buFontTx/>
              <a:buNone/>
              <a:defRPr/>
            </a:pPr>
            <a:r>
              <a:rPr lang="en-CA" sz="1800" kern="0" dirty="0"/>
              <a:t>using: relation1 and: relation2 </a:t>
            </a:r>
            <a:r>
              <a:rPr lang="en-CA" sz="1800" kern="0" dirty="0" err="1"/>
              <a:t>perform</a:t>
            </a:r>
            <a:r>
              <a:rPr lang="en-CA" sz="1800" kern="0" dirty="0" err="1">
                <a:highlight>
                  <a:srgbClr val="00FFFF"/>
                </a:highlight>
              </a:rPr>
              <a:t>CollectionOneStep</a:t>
            </a:r>
            <a:r>
              <a:rPr lang="en-CA" sz="1800" kern="0" dirty="0"/>
              <a:t>: </a:t>
            </a:r>
            <a:r>
              <a:rPr lang="en-CA" sz="1800" kern="0" dirty="0" err="1"/>
              <a:t>aCollection</a:t>
            </a:r>
            <a:br>
              <a:rPr lang="en-CA" sz="1800" kern="0" dirty="0"/>
            </a:br>
            <a:r>
              <a:rPr lang="en-CA" sz="1800" kern="0" dirty="0"/>
              <a:t>	</a:t>
            </a:r>
            <a:r>
              <a:rPr lang="en-CA" sz="1800" kern="0" dirty="0">
                <a:solidFill>
                  <a:srgbClr val="000000"/>
                </a:solidFill>
                <a:latin typeface="Arial"/>
              </a:rPr>
              <a:t>|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newRelation</a:t>
            </a:r>
            <a:r>
              <a:rPr lang="en-CA" sz="1800" kern="0" dirty="0">
                <a:solidFill>
                  <a:srgbClr val="000000"/>
                </a:solidFill>
                <a:latin typeface="Arial"/>
              </a:rPr>
              <a:t> |</a:t>
            </a:r>
          </a:p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r>
              <a:rPr lang="en-CA" sz="1800" kern="0" dirty="0">
                <a:solidFill>
                  <a:srgbClr val="000000"/>
                </a:solidFill>
                <a:latin typeface="Arial"/>
              </a:rPr>
              <a:t>	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newRelation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:= </a:t>
            </a:r>
            <a:r>
              <a:rPr kumimoji="0" lang="en-CA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self </a:t>
            </a:r>
            <a:r>
              <a:rPr lang="en-CA" sz="1600" dirty="0"/>
              <a:t>using: relation1 and: 2 </a:t>
            </a:r>
            <a:r>
              <a:rPr lang="en-CA" sz="1600" dirty="0" err="1"/>
              <a:t>perform</a:t>
            </a:r>
            <a:r>
              <a:rPr lang="en-CA" sz="1600" dirty="0" err="1">
                <a:highlight>
                  <a:srgbClr val="00FF00"/>
                </a:highlight>
              </a:rPr>
              <a:t>RelationOneStep</a:t>
            </a:r>
            <a:r>
              <a:rPr lang="en-CA" sz="1600" dirty="0"/>
              <a:t>: </a:t>
            </a:r>
            <a:r>
              <a:rPr lang="en-CA" sz="1600" dirty="0" err="1"/>
              <a:t>aCollection</a:t>
            </a:r>
            <a:r>
              <a:rPr lang="en-CA" sz="1600" dirty="0"/>
              <a:t>.</a:t>
            </a:r>
            <a:endParaRPr kumimoji="0" lang="en-CA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indent="0" defTabSz="179388">
              <a:buClr>
                <a:srgbClr val="000000"/>
              </a:buClr>
              <a:buFontTx/>
              <a:buNone/>
            </a:pPr>
            <a:r>
              <a:rPr lang="en-CA" sz="1800" kern="0" dirty="0">
                <a:solidFill>
                  <a:srgbClr val="000000"/>
                </a:solidFill>
                <a:latin typeface="Arial"/>
              </a:rPr>
              <a:t>	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^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newRelation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allTo</a:t>
            </a:r>
            <a:endParaRPr lang="en-CA" sz="18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ABD1B8D-53D6-4EE9-B75F-84F9FE2A75FE}"/>
              </a:ext>
            </a:extLst>
          </p:cNvPr>
          <p:cNvSpPr txBox="1">
            <a:spLocks/>
          </p:cNvSpPr>
          <p:nvPr/>
        </p:nvSpPr>
        <p:spPr bwMode="auto">
          <a:xfrm>
            <a:off x="3583916" y="6065421"/>
            <a:ext cx="5084725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Note: We are adding items as we are looping</a:t>
            </a:r>
          </a:p>
        </p:txBody>
      </p:sp>
    </p:spTree>
    <p:extLst>
      <p:ext uri="{BB962C8B-B14F-4D97-AF65-F5344CB8AC3E}">
        <p14:creationId xmlns:p14="http://schemas.microsoft.com/office/powerpoint/2010/main" val="217756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10" grpId="0" animBg="1"/>
      <p:bldP spid="11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F9D4B-665C-4C25-8BAD-520E4BCA5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The Versions That Return Relations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D88D24-307B-45C2-B9DB-342F1132B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467" y="1056911"/>
            <a:ext cx="8556108" cy="3610861"/>
          </a:xfrm>
          <a:solidFill>
            <a:srgbClr val="FFFF00"/>
          </a:solidFill>
        </p:spPr>
        <p:txBody>
          <a:bodyPr/>
          <a:lstStyle/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r>
              <a:rPr lang="en-CA" sz="1800" dirty="0"/>
              <a:t>using: relation </a:t>
            </a:r>
            <a:r>
              <a:rPr lang="en-CA" sz="1800" dirty="0" err="1"/>
              <a:t>perform</a:t>
            </a:r>
            <a:r>
              <a:rPr lang="en-CA" sz="1800" dirty="0" err="1">
                <a:highlight>
                  <a:srgbClr val="00FFFF"/>
                </a:highlight>
              </a:rPr>
              <a:t>RelationOneStep</a:t>
            </a:r>
            <a:r>
              <a:rPr lang="en-CA" sz="1800" dirty="0"/>
              <a:t>: items</a:t>
            </a:r>
          </a:p>
          <a:p>
            <a:pPr marL="185738" marR="0" lvl="0" indent="-185738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r>
              <a:rPr lang="en-CA" sz="1800" dirty="0"/>
              <a:t>	"Builds new triples by applying 'relation' ONCE to each item in items. Returns the triples in a totally new relation."</a:t>
            </a:r>
          </a:p>
          <a:p>
            <a:pPr marL="0" lvl="0" indent="0" defTabSz="179388">
              <a:buClr>
                <a:srgbClr val="000000"/>
              </a:buClr>
              <a:buNone/>
              <a:defRPr/>
            </a:pPr>
            <a:br>
              <a:rPr lang="en-CA" sz="800" dirty="0"/>
            </a:br>
            <a:r>
              <a:rPr lang="en-CA" sz="1800" dirty="0"/>
              <a:t>	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|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newRelation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tos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|</a:t>
            </a:r>
            <a:b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</a:b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</a:t>
            </a:r>
            <a:r>
              <a:rPr lang="en-CA" sz="1800" dirty="0" err="1">
                <a:solidFill>
                  <a:srgbClr val="000000"/>
                </a:solidFill>
                <a:latin typeface="Arial"/>
              </a:rPr>
              <a:t>tos</a:t>
            </a:r>
            <a:r>
              <a:rPr lang="en-CA" sz="1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CA" sz="1800" dirty="0" err="1">
                <a:solidFill>
                  <a:srgbClr val="000000"/>
                </a:solidFill>
                <a:latin typeface="Arial"/>
              </a:rPr>
              <a:t>OrderedCollection</a:t>
            </a:r>
            <a:r>
              <a:rPr lang="en-CA" sz="1800" dirty="0">
                <a:solidFill>
                  <a:srgbClr val="000000"/>
                </a:solidFill>
                <a:latin typeface="Arial"/>
              </a:rPr>
              <a:t> new.</a:t>
            </a:r>
            <a:endParaRPr lang="en-CA" sz="1800" dirty="0">
              <a:solidFill>
                <a:srgbClr val="000000"/>
              </a:solidFill>
            </a:endParaRPr>
          </a:p>
          <a:p>
            <a:pPr marL="0" lvl="0" indent="0" defTabSz="179388">
              <a:buClr>
                <a:srgbClr val="000000"/>
              </a:buClr>
              <a:buNone/>
              <a:defRPr/>
            </a:pPr>
            <a:r>
              <a:rPr lang="en-CA" sz="1800" dirty="0">
                <a:solidFill>
                  <a:srgbClr val="000000"/>
                </a:solidFill>
              </a:rPr>
              <a:t>	relation from: items do: [:relationship :</a:t>
            </a:r>
            <a:r>
              <a:rPr lang="en-CA" sz="1800" dirty="0" err="1">
                <a:solidFill>
                  <a:srgbClr val="000000"/>
                </a:solidFill>
              </a:rPr>
              <a:t>subrelation</a:t>
            </a:r>
            <a:r>
              <a:rPr lang="en-CA" sz="1800" dirty="0">
                <a:solidFill>
                  <a:srgbClr val="000000"/>
                </a:solidFill>
              </a:rPr>
              <a:t> |</a:t>
            </a:r>
            <a:br>
              <a:rPr lang="en-CA" sz="1800" dirty="0">
                <a:solidFill>
                  <a:srgbClr val="000000"/>
                </a:solidFill>
              </a:rPr>
            </a:br>
            <a:r>
              <a:rPr lang="en-CA" sz="1800" dirty="0">
                <a:solidFill>
                  <a:srgbClr val="000000"/>
                </a:solidFill>
              </a:rPr>
              <a:t>		</a:t>
            </a:r>
            <a:r>
              <a:rPr lang="en-CA" sz="1800" dirty="0" err="1">
                <a:solidFill>
                  <a:srgbClr val="000000"/>
                </a:solidFill>
              </a:rPr>
              <a:t>tos</a:t>
            </a:r>
            <a:r>
              <a:rPr lang="en-CA" sz="1800" dirty="0">
                <a:solidFill>
                  <a:srgbClr val="000000"/>
                </a:solidFill>
              </a:rPr>
              <a:t> </a:t>
            </a:r>
            <a:r>
              <a:rPr lang="en-CA" sz="1800" dirty="0" err="1">
                <a:solidFill>
                  <a:srgbClr val="000000"/>
                </a:solidFill>
              </a:rPr>
              <a:t>addAllIfAbsent</a:t>
            </a:r>
            <a:r>
              <a:rPr lang="en-CA" sz="1800" dirty="0">
                <a:solidFill>
                  <a:srgbClr val="000000"/>
                </a:solidFill>
              </a:rPr>
              <a:t>: (</a:t>
            </a:r>
            <a:r>
              <a:rPr lang="en-CA" sz="1800" dirty="0" err="1">
                <a:solidFill>
                  <a:srgbClr val="000000"/>
                </a:solidFill>
              </a:rPr>
              <a:t>subrelation</a:t>
            </a:r>
            <a:r>
              <a:rPr lang="en-CA" sz="1800" dirty="0">
                <a:solidFill>
                  <a:srgbClr val="000000"/>
                </a:solidFill>
              </a:rPr>
              <a:t> </a:t>
            </a:r>
            <a:r>
              <a:rPr lang="en-CA" sz="1800" dirty="0" err="1">
                <a:solidFill>
                  <a:srgbClr val="000000"/>
                </a:solidFill>
              </a:rPr>
              <a:t>allTo</a:t>
            </a:r>
            <a:r>
              <a:rPr lang="en-CA" sz="1800" dirty="0">
                <a:solidFill>
                  <a:srgbClr val="000000"/>
                </a:solidFill>
              </a:rPr>
              <a:t>)</a:t>
            </a:r>
            <a:r>
              <a:rPr lang="en-CA" sz="1800">
                <a:solidFill>
                  <a:srgbClr val="000000"/>
                </a:solidFill>
              </a:rPr>
              <a:t>].</a:t>
            </a:r>
            <a:endParaRPr lang="en-CA" sz="1800" dirty="0"/>
          </a:p>
          <a:p>
            <a:pPr marL="0" lvl="0" indent="0" defTabSz="179388">
              <a:buClr>
                <a:srgbClr val="000000"/>
              </a:buClr>
              <a:buNone/>
              <a:defRPr/>
            </a:pPr>
            <a:endParaRPr lang="en-CA" sz="800" dirty="0">
              <a:solidFill>
                <a:srgbClr val="000000"/>
              </a:solidFill>
            </a:endParaRPr>
          </a:p>
          <a:p>
            <a:pPr marL="0" lvl="0" indent="0" defTabSz="179388">
              <a:buClr>
                <a:srgbClr val="000000"/>
              </a:buClr>
              <a:buNone/>
              <a:defRPr/>
            </a:pPr>
            <a:r>
              <a:rPr lang="en-CA" sz="1800" dirty="0">
                <a:solidFill>
                  <a:srgbClr val="000000"/>
                </a:solidFill>
              </a:rPr>
              <a:t>	</a:t>
            </a:r>
            <a:r>
              <a:rPr lang="en-CA" sz="1800" dirty="0" err="1">
                <a:solidFill>
                  <a:srgbClr val="000000"/>
                </a:solidFill>
              </a:rPr>
              <a:t>newRelation</a:t>
            </a:r>
            <a:r>
              <a:rPr lang="en-CA" sz="1800" dirty="0">
                <a:solidFill>
                  <a:srgbClr val="000000"/>
                </a:solidFill>
              </a:rPr>
              <a:t> := Relation new</a:t>
            </a:r>
            <a:r>
              <a:rPr lang="en-CA" sz="1800" dirty="0"/>
              <a:t>. </a:t>
            </a:r>
            <a:br>
              <a:rPr lang="en-CA" sz="1800" dirty="0"/>
            </a:br>
            <a:r>
              <a:rPr lang="en-CA" sz="1800" dirty="0"/>
              <a:t>	</a:t>
            </a:r>
            <a:r>
              <a:rPr lang="en-CA" sz="1800" dirty="0">
                <a:solidFill>
                  <a:srgbClr val="000000"/>
                </a:solidFill>
              </a:rPr>
              <a:t>relation from: </a:t>
            </a:r>
            <a:r>
              <a:rPr lang="en-CA" sz="1800" dirty="0" err="1">
                <a:solidFill>
                  <a:srgbClr val="000000"/>
                </a:solidFill>
              </a:rPr>
              <a:t>tos</a:t>
            </a:r>
            <a:r>
              <a:rPr lang="en-CA" sz="1800" dirty="0">
                <a:solidFill>
                  <a:srgbClr val="000000"/>
                </a:solidFill>
              </a:rPr>
              <a:t> do: [:relationship :</a:t>
            </a:r>
            <a:r>
              <a:rPr lang="en-CA" sz="1800" dirty="0" err="1">
                <a:solidFill>
                  <a:srgbClr val="000000"/>
                </a:solidFill>
              </a:rPr>
              <a:t>subrelation</a:t>
            </a:r>
            <a:r>
              <a:rPr lang="en-CA" sz="1800" dirty="0">
                <a:solidFill>
                  <a:srgbClr val="000000"/>
                </a:solidFill>
              </a:rPr>
              <a:t> |</a:t>
            </a:r>
            <a:br>
              <a:rPr lang="en-CA" sz="1800" dirty="0">
                <a:solidFill>
                  <a:srgbClr val="000000"/>
                </a:solidFill>
              </a:rPr>
            </a:br>
            <a:r>
              <a:rPr lang="en-CA" sz="1800" dirty="0">
                <a:solidFill>
                  <a:srgbClr val="000000"/>
                </a:solidFill>
              </a:rPr>
              <a:t>		</a:t>
            </a:r>
            <a:r>
              <a:rPr lang="en-CA" sz="1800" dirty="0" err="1">
                <a:solidFill>
                  <a:srgbClr val="000000"/>
                </a:solidFill>
              </a:rPr>
              <a:t>subrelation</a:t>
            </a:r>
            <a:r>
              <a:rPr lang="en-CA" sz="1800" dirty="0">
                <a:solidFill>
                  <a:srgbClr val="000000"/>
                </a:solidFill>
              </a:rPr>
              <a:t> do: [:triple | </a:t>
            </a:r>
            <a:r>
              <a:rPr lang="en-CA" sz="1800" dirty="0" err="1">
                <a:solidFill>
                  <a:srgbClr val="000000"/>
                </a:solidFill>
              </a:rPr>
              <a:t>newRelation</a:t>
            </a:r>
            <a:r>
              <a:rPr lang="en-CA" sz="1800" dirty="0">
                <a:solidFill>
                  <a:srgbClr val="000000"/>
                </a:solidFill>
              </a:rPr>
              <a:t> </a:t>
            </a:r>
            <a:r>
              <a:rPr lang="en-CA" sz="1800" dirty="0" err="1"/>
              <a:t>addTriple</a:t>
            </a:r>
            <a:r>
              <a:rPr lang="en-CA" sz="1800" dirty="0"/>
              <a:t>: triple]].</a:t>
            </a:r>
          </a:p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endParaRPr lang="en-CA" sz="800" dirty="0"/>
          </a:p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r>
              <a:rPr lang="en-CA" sz="1800" b="1" kern="0" dirty="0"/>
              <a:t>	^</a:t>
            </a:r>
            <a:r>
              <a:rPr lang="en-CA" sz="1800" b="1" kern="0" dirty="0" err="1"/>
              <a:t>newRelation</a:t>
            </a:r>
            <a:endParaRPr kumimoji="0" lang="en-CA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7986859-72C7-456B-81E8-D39012875626}"/>
              </a:ext>
            </a:extLst>
          </p:cNvPr>
          <p:cNvSpPr txBox="1">
            <a:spLocks/>
          </p:cNvSpPr>
          <p:nvPr/>
        </p:nvSpPr>
        <p:spPr bwMode="auto">
          <a:xfrm>
            <a:off x="242956" y="4972471"/>
            <a:ext cx="8556108" cy="157030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179388">
              <a:buClr>
                <a:srgbClr val="000000"/>
              </a:buClr>
              <a:buFontTx/>
              <a:buNone/>
              <a:defRPr/>
            </a:pPr>
            <a:r>
              <a:rPr lang="en-CA" sz="1800" kern="0" dirty="0"/>
              <a:t>using: relation1 and: relation2 </a:t>
            </a:r>
            <a:r>
              <a:rPr lang="en-CA" sz="1800" kern="0" dirty="0" err="1"/>
              <a:t>perform</a:t>
            </a:r>
            <a:r>
              <a:rPr lang="en-CA" sz="1800" kern="0" dirty="0" err="1">
                <a:highlight>
                  <a:srgbClr val="00FFFF"/>
                </a:highlight>
              </a:rPr>
              <a:t>RelationOneStep</a:t>
            </a:r>
            <a:r>
              <a:rPr lang="en-CA" sz="1800" kern="0" dirty="0"/>
              <a:t>: items</a:t>
            </a:r>
          </a:p>
          <a:p>
            <a:pPr marL="185738" indent="-185738" defTabSz="179388">
              <a:buClr>
                <a:srgbClr val="000000"/>
              </a:buClr>
              <a:buFontTx/>
              <a:buNone/>
              <a:defRPr/>
            </a:pPr>
            <a:r>
              <a:rPr lang="en-CA" sz="1800" kern="0" dirty="0"/>
              <a:t>	"Builds new triples by applying 'relation1' ONCE to each item in items and 'relation2' ONCE to each item in items. Returns the triples in a totally new relation."</a:t>
            </a:r>
          </a:p>
          <a:p>
            <a:pPr marL="0" indent="0" defTabSz="179388">
              <a:buClr>
                <a:srgbClr val="000000"/>
              </a:buClr>
              <a:buFontTx/>
              <a:buNone/>
              <a:defRPr/>
            </a:pPr>
            <a:br>
              <a:rPr lang="en-CA" sz="800" kern="0" dirty="0"/>
            </a:br>
            <a:r>
              <a:rPr lang="en-CA" sz="1800" kern="0" dirty="0"/>
              <a:t>	</a:t>
            </a:r>
            <a:r>
              <a:rPr lang="en-CA" sz="1800" kern="0" dirty="0">
                <a:solidFill>
                  <a:srgbClr val="000000"/>
                </a:solidFill>
                <a:latin typeface="Arial"/>
              </a:rPr>
              <a:t>… FOR YOU TO DO …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EC457DC-2CF4-4276-8E0D-60385839E404}"/>
              </a:ext>
            </a:extLst>
          </p:cNvPr>
          <p:cNvSpPr txBox="1">
            <a:spLocks/>
          </p:cNvSpPr>
          <p:nvPr/>
        </p:nvSpPr>
        <p:spPr bwMode="auto">
          <a:xfrm>
            <a:off x="9296400" y="1056911"/>
            <a:ext cx="8556108" cy="33615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179388">
              <a:buClr>
                <a:srgbClr val="000000"/>
              </a:buClr>
              <a:buFontTx/>
              <a:buNone/>
              <a:defRPr/>
            </a:pPr>
            <a:r>
              <a:rPr lang="en-CA" sz="1800" kern="0"/>
              <a:t>using: relation perform</a:t>
            </a:r>
            <a:r>
              <a:rPr lang="en-CA" sz="1800" kern="0">
                <a:highlight>
                  <a:srgbClr val="00FFFF"/>
                </a:highlight>
              </a:rPr>
              <a:t>RelationOneStep</a:t>
            </a:r>
            <a:r>
              <a:rPr lang="en-CA" sz="1800" kern="0"/>
              <a:t>: items</a:t>
            </a:r>
          </a:p>
          <a:p>
            <a:pPr marL="185738" indent="-185738" defTabSz="179388">
              <a:buClr>
                <a:srgbClr val="000000"/>
              </a:buClr>
              <a:buFontTx/>
              <a:buNone/>
              <a:defRPr/>
            </a:pPr>
            <a:r>
              <a:rPr lang="en-CA" sz="1800" kern="0"/>
              <a:t>	"Builds new triples by applying 'relation' ONCE to each item in items. Returns the triples in a totally new relation."</a:t>
            </a:r>
          </a:p>
          <a:p>
            <a:pPr marL="0" indent="0" defTabSz="179388">
              <a:buClr>
                <a:srgbClr val="000000"/>
              </a:buClr>
              <a:buFontTx/>
              <a:buNone/>
              <a:defRPr/>
            </a:pPr>
            <a:br>
              <a:rPr lang="en-CA" sz="800" kern="0"/>
            </a:br>
            <a:r>
              <a:rPr lang="en-CA" sz="1800" kern="0"/>
              <a:t>	</a:t>
            </a:r>
            <a:r>
              <a:rPr lang="en-CA" sz="1800" kern="0">
                <a:solidFill>
                  <a:srgbClr val="000000"/>
                </a:solidFill>
                <a:latin typeface="Arial"/>
              </a:rPr>
              <a:t>| newRelation tos |</a:t>
            </a:r>
            <a:br>
              <a:rPr lang="en-CA" sz="1800" kern="0">
                <a:solidFill>
                  <a:srgbClr val="000000"/>
                </a:solidFill>
                <a:latin typeface="Arial"/>
              </a:rPr>
            </a:br>
            <a:r>
              <a:rPr lang="en-CA" sz="1800" kern="0">
                <a:solidFill>
                  <a:srgbClr val="000000"/>
                </a:solidFill>
                <a:latin typeface="Arial"/>
              </a:rPr>
              <a:t>	newRelation := Relation new</a:t>
            </a:r>
            <a:r>
              <a:rPr lang="en-CA" sz="1800" kern="0"/>
              <a:t>.</a:t>
            </a:r>
            <a:r>
              <a:rPr lang="en-CA" sz="1800" kern="0">
                <a:solidFill>
                  <a:srgbClr val="000000"/>
                </a:solidFill>
                <a:latin typeface="Arial"/>
              </a:rPr>
              <a:t> tos = OrderedCollection new.</a:t>
            </a:r>
            <a:endParaRPr lang="en-CA" sz="1800" kern="0">
              <a:solidFill>
                <a:srgbClr val="000000"/>
              </a:solidFill>
            </a:endParaRPr>
          </a:p>
          <a:p>
            <a:pPr marL="0" indent="0" defTabSz="179388">
              <a:buClr>
                <a:srgbClr val="000000"/>
              </a:buClr>
              <a:buFontTx/>
              <a:buNone/>
              <a:defRPr/>
            </a:pPr>
            <a:r>
              <a:rPr lang="en-CA" sz="1800" kern="0">
                <a:solidFill>
                  <a:srgbClr val="000000"/>
                </a:solidFill>
              </a:rPr>
              <a:t>	relation from: items do: [:relationship :subrelation |</a:t>
            </a:r>
            <a:br>
              <a:rPr lang="en-CA" sz="1800" kern="0">
                <a:solidFill>
                  <a:srgbClr val="000000"/>
                </a:solidFill>
              </a:rPr>
            </a:br>
            <a:r>
              <a:rPr lang="en-CA" sz="1800" kern="0">
                <a:solidFill>
                  <a:srgbClr val="000000"/>
                </a:solidFill>
              </a:rPr>
              <a:t>		subrelation do: [:triple | tos </a:t>
            </a:r>
            <a:r>
              <a:rPr lang="en-CA" sz="1800" kern="0"/>
              <a:t>addifAbsent: triple third]].</a:t>
            </a:r>
          </a:p>
          <a:p>
            <a:pPr marL="0" indent="0" defTabSz="179388">
              <a:buClr>
                <a:srgbClr val="000000"/>
              </a:buClr>
              <a:buFontTx/>
              <a:buNone/>
              <a:defRPr/>
            </a:pPr>
            <a:endParaRPr lang="en-CA" sz="800" kern="0">
              <a:solidFill>
                <a:srgbClr val="000000"/>
              </a:solidFill>
            </a:endParaRPr>
          </a:p>
          <a:p>
            <a:pPr marL="0" indent="0" defTabSz="179388">
              <a:buClr>
                <a:srgbClr val="000000"/>
              </a:buClr>
              <a:buFontTx/>
              <a:buNone/>
              <a:defRPr/>
            </a:pPr>
            <a:r>
              <a:rPr lang="en-CA" sz="1800" kern="0">
                <a:solidFill>
                  <a:srgbClr val="000000"/>
                </a:solidFill>
              </a:rPr>
              <a:t>	relation from: tos do: [:relationship :subrelation |</a:t>
            </a:r>
            <a:br>
              <a:rPr lang="en-CA" sz="1800" kern="0">
                <a:solidFill>
                  <a:srgbClr val="000000"/>
                </a:solidFill>
              </a:rPr>
            </a:br>
            <a:r>
              <a:rPr lang="en-CA" sz="1800" kern="0">
                <a:solidFill>
                  <a:srgbClr val="000000"/>
                </a:solidFill>
              </a:rPr>
              <a:t>		subrelation do: [:triple | newRelation </a:t>
            </a:r>
            <a:r>
              <a:rPr lang="en-CA" sz="1800" kern="0"/>
              <a:t>addTriple: triple]].</a:t>
            </a:r>
          </a:p>
          <a:p>
            <a:pPr marL="0" indent="0" defTabSz="179388">
              <a:buClr>
                <a:srgbClr val="000000"/>
              </a:buClr>
              <a:buFontTx/>
              <a:buNone/>
              <a:defRPr/>
            </a:pPr>
            <a:endParaRPr lang="en-CA" sz="800" kern="0"/>
          </a:p>
          <a:p>
            <a:pPr marL="0" indent="0" defTabSz="179388">
              <a:buClr>
                <a:srgbClr val="000000"/>
              </a:buClr>
              <a:buFontTx/>
              <a:buNone/>
              <a:defRPr/>
            </a:pPr>
            <a:r>
              <a:rPr lang="en-CA" sz="1800" kern="0"/>
              <a:t>	^newRelation</a:t>
            </a:r>
            <a:endParaRPr lang="en-CA" sz="18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73FF8D7-B71E-4701-AF84-FC455A3920BD}"/>
              </a:ext>
            </a:extLst>
          </p:cNvPr>
          <p:cNvSpPr txBox="1">
            <a:spLocks/>
          </p:cNvSpPr>
          <p:nvPr/>
        </p:nvSpPr>
        <p:spPr bwMode="auto">
          <a:xfrm>
            <a:off x="9296400" y="576137"/>
            <a:ext cx="1905000" cy="48077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code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7315867-0AC0-4ADE-BE50-9FCB8B1C5742}"/>
              </a:ext>
            </a:extLst>
          </p:cNvPr>
          <p:cNvSpPr txBox="1">
            <a:spLocks/>
          </p:cNvSpPr>
          <p:nvPr/>
        </p:nvSpPr>
        <p:spPr bwMode="auto">
          <a:xfrm>
            <a:off x="5943600" y="1981200"/>
            <a:ext cx="1530868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solidFill>
                  <a:srgbClr val="000000"/>
                </a:solidFill>
                <a:highlight>
                  <a:srgbClr val="CC00CC"/>
                </a:highlight>
                <a:latin typeface="Baskerville Old Face" panose="02020602080505020303" pitchFamily="18" charset="0"/>
              </a:rPr>
              <a:t>new code</a:t>
            </a:r>
            <a:endParaRPr lang="en-CA" kern="0" dirty="0">
              <a:highlight>
                <a:srgbClr val="CC00CC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83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14" grpId="0" animBg="1"/>
      <p:bldP spid="11" grpId="0" uiExpand="1" build="p" animBg="1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F9D4B-665C-4C25-8BAD-520E4BCA5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The Versions That Return Relations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D88D24-307B-45C2-B9DB-342F1132B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467" y="1056911"/>
            <a:ext cx="8556108" cy="2632132"/>
          </a:xfrm>
          <a:solidFill>
            <a:srgbClr val="FFFF00"/>
          </a:solidFill>
        </p:spPr>
        <p:txBody>
          <a:bodyPr/>
          <a:lstStyle/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r>
              <a:rPr lang="en-CA" sz="1800" dirty="0"/>
              <a:t>using: relation </a:t>
            </a:r>
            <a:r>
              <a:rPr lang="en-CA" sz="1800" dirty="0" err="1"/>
              <a:t>perform</a:t>
            </a:r>
            <a:r>
              <a:rPr lang="en-CA" sz="1800" dirty="0" err="1">
                <a:highlight>
                  <a:srgbClr val="00FFFF"/>
                </a:highlight>
              </a:rPr>
              <a:t>ItemOneStep</a:t>
            </a:r>
            <a:r>
              <a:rPr lang="en-CA" sz="1800" dirty="0"/>
              <a:t>: items</a:t>
            </a:r>
          </a:p>
          <a:p>
            <a:pPr marL="185738" marR="0" lvl="0" indent="-185738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r>
              <a:rPr lang="en-CA" sz="1800" dirty="0"/>
              <a:t>	"Builds new items by applying 'relation' ONCE to each item in items. Returns the triples in a totally new relation."</a:t>
            </a:r>
          </a:p>
          <a:p>
            <a:pPr marL="0" lvl="0" indent="0" defTabSz="179388">
              <a:buClr>
                <a:srgbClr val="000000"/>
              </a:buClr>
              <a:buNone/>
              <a:defRPr/>
            </a:pPr>
            <a:br>
              <a:rPr lang="en-CA" sz="800" dirty="0"/>
            </a:br>
            <a:r>
              <a:rPr lang="en-CA" sz="1800" dirty="0"/>
              <a:t>	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| </a:t>
            </a:r>
            <a:r>
              <a:rPr kumimoji="0" lang="en-C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tos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|</a:t>
            </a:r>
            <a:b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</a:b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	</a:t>
            </a:r>
            <a:r>
              <a:rPr lang="en-CA" sz="1800" dirty="0" err="1">
                <a:solidFill>
                  <a:srgbClr val="000000"/>
                </a:solidFill>
                <a:latin typeface="Arial"/>
              </a:rPr>
              <a:t>tos</a:t>
            </a:r>
            <a:r>
              <a:rPr lang="en-CA" sz="1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CA" sz="1800" dirty="0" err="1">
                <a:solidFill>
                  <a:srgbClr val="000000"/>
                </a:solidFill>
                <a:latin typeface="Arial"/>
              </a:rPr>
              <a:t>OrderedCollection</a:t>
            </a:r>
            <a:r>
              <a:rPr lang="en-CA" sz="1800" dirty="0">
                <a:solidFill>
                  <a:srgbClr val="000000"/>
                </a:solidFill>
                <a:latin typeface="Arial"/>
              </a:rPr>
              <a:t> new.</a:t>
            </a:r>
            <a:endParaRPr lang="en-CA" sz="1800" dirty="0">
              <a:solidFill>
                <a:srgbClr val="000000"/>
              </a:solidFill>
            </a:endParaRPr>
          </a:p>
          <a:p>
            <a:pPr marL="0" lvl="0" indent="0" defTabSz="179388">
              <a:buClr>
                <a:srgbClr val="000000"/>
              </a:buClr>
              <a:buNone/>
              <a:defRPr/>
            </a:pPr>
            <a:r>
              <a:rPr lang="en-CA" sz="1800" dirty="0">
                <a:solidFill>
                  <a:srgbClr val="000000"/>
                </a:solidFill>
              </a:rPr>
              <a:t>	relation from: items do: [:relationship :</a:t>
            </a:r>
            <a:r>
              <a:rPr lang="en-CA" sz="1800" dirty="0" err="1">
                <a:solidFill>
                  <a:srgbClr val="000000"/>
                </a:solidFill>
              </a:rPr>
              <a:t>subrelation</a:t>
            </a:r>
            <a:r>
              <a:rPr lang="en-CA" sz="1800" dirty="0">
                <a:solidFill>
                  <a:srgbClr val="000000"/>
                </a:solidFill>
              </a:rPr>
              <a:t> |</a:t>
            </a:r>
            <a:br>
              <a:rPr lang="en-CA" sz="1800" dirty="0">
                <a:solidFill>
                  <a:srgbClr val="000000"/>
                </a:solidFill>
              </a:rPr>
            </a:br>
            <a:r>
              <a:rPr lang="en-CA" sz="1800" dirty="0">
                <a:solidFill>
                  <a:srgbClr val="000000"/>
                </a:solidFill>
              </a:rPr>
              <a:t>		</a:t>
            </a:r>
            <a:r>
              <a:rPr lang="en-CA" sz="1800" dirty="0" err="1">
                <a:solidFill>
                  <a:srgbClr val="000000"/>
                </a:solidFill>
              </a:rPr>
              <a:t>tos</a:t>
            </a:r>
            <a:r>
              <a:rPr lang="en-CA" sz="1800" dirty="0">
                <a:solidFill>
                  <a:srgbClr val="000000"/>
                </a:solidFill>
              </a:rPr>
              <a:t> </a:t>
            </a:r>
            <a:r>
              <a:rPr lang="en-CA" sz="1800" dirty="0" err="1">
                <a:solidFill>
                  <a:srgbClr val="000000"/>
                </a:solidFill>
              </a:rPr>
              <a:t>addAllIfAbsent</a:t>
            </a:r>
            <a:r>
              <a:rPr lang="en-CA" sz="1800" dirty="0">
                <a:solidFill>
                  <a:srgbClr val="000000"/>
                </a:solidFill>
              </a:rPr>
              <a:t>: [</a:t>
            </a:r>
            <a:r>
              <a:rPr lang="en-CA" sz="1800" dirty="0" err="1">
                <a:solidFill>
                  <a:srgbClr val="000000"/>
                </a:solidFill>
              </a:rPr>
              <a:t>subrelation</a:t>
            </a:r>
            <a:r>
              <a:rPr lang="en-CA" sz="1800" dirty="0">
                <a:solidFill>
                  <a:srgbClr val="000000"/>
                </a:solidFill>
              </a:rPr>
              <a:t> </a:t>
            </a:r>
            <a:r>
              <a:rPr lang="en-CA" sz="1800" dirty="0" err="1">
                <a:solidFill>
                  <a:srgbClr val="000000"/>
                </a:solidFill>
              </a:rPr>
              <a:t>allTo</a:t>
            </a:r>
            <a:r>
              <a:rPr lang="en-CA" sz="1800" dirty="0">
                <a:solidFill>
                  <a:srgbClr val="000000"/>
                </a:solidFill>
              </a:rPr>
              <a:t>]].</a:t>
            </a:r>
            <a:endParaRPr lang="en-CA" sz="1800" dirty="0"/>
          </a:p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endParaRPr lang="en-CA" sz="800" dirty="0"/>
          </a:p>
          <a:p>
            <a:pPr marL="0" marR="0" lvl="0" indent="0" algn="l" defTabSz="179388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defRPr/>
            </a:pPr>
            <a:r>
              <a:rPr lang="en-CA" sz="1800" b="1" kern="0" dirty="0"/>
              <a:t>	^</a:t>
            </a:r>
            <a:r>
              <a:rPr lang="en-CA" sz="1800" b="1" kern="0" dirty="0" err="1"/>
              <a:t>tos</a:t>
            </a:r>
            <a:endParaRPr kumimoji="0" lang="en-CA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7315867-0AC0-4ADE-BE50-9FCB8B1C5742}"/>
              </a:ext>
            </a:extLst>
          </p:cNvPr>
          <p:cNvSpPr txBox="1">
            <a:spLocks/>
          </p:cNvSpPr>
          <p:nvPr/>
        </p:nvSpPr>
        <p:spPr bwMode="auto">
          <a:xfrm>
            <a:off x="5943600" y="1981200"/>
            <a:ext cx="1530868" cy="48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kern="0" dirty="0">
                <a:solidFill>
                  <a:srgbClr val="000000"/>
                </a:solidFill>
                <a:highlight>
                  <a:srgbClr val="CC00CC"/>
                </a:highlight>
                <a:latin typeface="Baskerville Old Face" panose="02020602080505020303" pitchFamily="18" charset="0"/>
              </a:rPr>
              <a:t>new code</a:t>
            </a:r>
            <a:endParaRPr lang="en-CA" kern="0" dirty="0">
              <a:highlight>
                <a:srgbClr val="CC00CC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91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 bwMode="auto">
          <a:xfrm>
            <a:off x="1676400" y="762000"/>
            <a:ext cx="5791200" cy="5257800"/>
          </a:xfrm>
          <a:prstGeom prst="triangl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0400" y="4114800"/>
            <a:ext cx="3505200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9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644D45-4BED-4634-A75C-3C460D9FC88F}"/>
              </a:ext>
            </a:extLst>
          </p:cNvPr>
          <p:cNvSpPr txBox="1"/>
          <p:nvPr/>
        </p:nvSpPr>
        <p:spPr>
          <a:xfrm>
            <a:off x="9159240" y="2362200"/>
            <a:ext cx="2471639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pPr marL="0" marR="0" lvl="0" indent="0" algn="l" defTabSz="360363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"" is followed by “hi”.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8DBFA3-25D6-4907-832F-ACD10A092C5E}"/>
              </a:ext>
            </a:extLst>
          </p:cNvPr>
          <p:cNvSpPr/>
          <p:nvPr/>
        </p:nvSpPr>
        <p:spPr>
          <a:xfrm>
            <a:off x="4565374" y="2731613"/>
            <a:ext cx="25146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CA" sz="2000" b="1" dirty="0"/>
              <a:t>STUDENTS: STOP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8AC8C0-396B-4FC2-B12C-6F8FEED8D285}"/>
              </a:ext>
            </a:extLst>
          </p:cNvPr>
          <p:cNvSpPr/>
          <p:nvPr/>
        </p:nvSpPr>
        <p:spPr>
          <a:xfrm>
            <a:off x="4565374" y="3244334"/>
            <a:ext cx="343925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CA" sz="2000" b="1" dirty="0"/>
              <a:t>TO BE CONTINUED LATER</a:t>
            </a:r>
          </a:p>
        </p:txBody>
      </p:sp>
    </p:spTree>
    <p:extLst>
      <p:ext uri="{BB962C8B-B14F-4D97-AF65-F5344CB8AC3E}">
        <p14:creationId xmlns:p14="http://schemas.microsoft.com/office/powerpoint/2010/main" val="39469557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2950E3F-13AB-4F48-9D75-88A2A1A1D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411062"/>
            <a:ext cx="4916150" cy="1143000"/>
          </a:xfrm>
        </p:spPr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One TASK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822794-CFB2-4E03-9B1B-FC905151A8A7}"/>
              </a:ext>
            </a:extLst>
          </p:cNvPr>
          <p:cNvSpPr/>
          <p:nvPr/>
        </p:nvSpPr>
        <p:spPr>
          <a:xfrm>
            <a:off x="1052286" y="1391202"/>
            <a:ext cx="3977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Adding 2 Extensions</a:t>
            </a:r>
            <a:r>
              <a:rPr kumimoji="0" lang="en-CA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to 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relation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CF66B2-BB4C-47BE-A637-41B9F68B2728}"/>
              </a:ext>
            </a:extLst>
          </p:cNvPr>
          <p:cNvSpPr/>
          <p:nvPr/>
        </p:nvSpPr>
        <p:spPr>
          <a:xfrm>
            <a:off x="1828799" y="2187223"/>
            <a:ext cx="3722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Adding an inverse operation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AAD456-AAC0-4243-B0E9-CD8824FA3D6A}"/>
              </a:ext>
            </a:extLst>
          </p:cNvPr>
          <p:cNvSpPr/>
          <p:nvPr/>
        </p:nvSpPr>
        <p:spPr>
          <a:xfrm>
            <a:off x="1066800" y="3087469"/>
            <a:ext cx="5486400" cy="646331"/>
          </a:xfrm>
          <a:prstGeom prst="rect">
            <a:avLst/>
          </a:prstGeom>
          <a:solidFill>
            <a:srgbClr val="CC00CC"/>
          </a:solidFill>
        </p:spPr>
        <p:txBody>
          <a:bodyPr wrap="square">
            <a:spAutoFit/>
          </a:bodyPr>
          <a:lstStyle/>
          <a:p>
            <a:r>
              <a:rPr lang="en-CA" sz="2000" dirty="0"/>
              <a:t>See "Using Relations to Find USEFUL States" in "#09GrammarsFSMsREs.pptx"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B1D39E-F9EC-404A-92D3-D1837F8BC351}"/>
              </a:ext>
            </a:extLst>
          </p:cNvPr>
          <p:cNvSpPr/>
          <p:nvPr/>
        </p:nvSpPr>
        <p:spPr>
          <a:xfrm>
            <a:off x="1846728" y="1841325"/>
            <a:ext cx="5852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Adding an ability to store</a:t>
            </a:r>
            <a:r>
              <a:rPr kumimoji="0" lang="en-CA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an FSM as a relation</a:t>
            </a:r>
            <a:endParaRPr kumimoji="0" lang="en-CA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E894CA-58E2-415D-9FA6-2C028B37F3B4}"/>
              </a:ext>
            </a:extLst>
          </p:cNvPr>
          <p:cNvSpPr/>
          <p:nvPr/>
        </p:nvSpPr>
        <p:spPr>
          <a:xfrm>
            <a:off x="1905000" y="4264595"/>
            <a:ext cx="25146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CA" sz="2000" dirty="0">
                <a:solidFill>
                  <a:schemeClr val="bg1"/>
                </a:solidFill>
              </a:rPr>
              <a:t>STUDENTS: STOP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ADE3A2-9A11-45ED-A4E0-72BD484F3398}"/>
              </a:ext>
            </a:extLst>
          </p:cNvPr>
          <p:cNvSpPr/>
          <p:nvPr/>
        </p:nvSpPr>
        <p:spPr>
          <a:xfrm>
            <a:off x="1905000" y="4777316"/>
            <a:ext cx="343925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CA" sz="2000" dirty="0">
                <a:solidFill>
                  <a:schemeClr val="bg1"/>
                </a:solidFill>
              </a:rPr>
              <a:t>TO BE CONTINUED LATER</a:t>
            </a:r>
          </a:p>
        </p:txBody>
      </p:sp>
    </p:spTree>
    <p:extLst>
      <p:ext uri="{BB962C8B-B14F-4D97-AF65-F5344CB8AC3E}">
        <p14:creationId xmlns:p14="http://schemas.microsoft.com/office/powerpoint/2010/main" val="327539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F9D4B-665C-4C25-8BAD-520E4BCA5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Storing an FSM as a Relation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D88D24-307B-45C2-B9DB-342F1132B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" y="2819400"/>
            <a:ext cx="8928735" cy="1644169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CA" sz="2400" dirty="0"/>
              <a:t>relation := Relation new.</a:t>
            </a:r>
          </a:p>
          <a:p>
            <a:pPr marL="0" indent="0">
              <a:buNone/>
            </a:pPr>
            <a:r>
              <a:rPr lang="en-CA" sz="2400" dirty="0" err="1"/>
              <a:t>anFSM</a:t>
            </a:r>
            <a:r>
              <a:rPr lang="en-CA" sz="2400" dirty="0"/>
              <a:t> </a:t>
            </a:r>
            <a:r>
              <a:rPr lang="en-CA" sz="2400" dirty="0" err="1"/>
              <a:t>allTriplesDo</a:t>
            </a:r>
            <a:r>
              <a:rPr lang="en-CA" sz="2400" dirty="0"/>
              <a:t>: [:state :</a:t>
            </a:r>
            <a:r>
              <a:rPr lang="en-CA" sz="2400" dirty="0" err="1"/>
              <a:t>transitionLabel</a:t>
            </a:r>
            <a:r>
              <a:rPr lang="en-CA" sz="2400" dirty="0"/>
              <a:t> :</a:t>
            </a:r>
            <a:r>
              <a:rPr lang="en-CA" sz="2400" dirty="0" err="1"/>
              <a:t>goto</a:t>
            </a:r>
            <a:r>
              <a:rPr lang="en-CA" sz="2400" dirty="0"/>
              <a:t> |</a:t>
            </a:r>
            <a:endParaRPr lang="en-CA" sz="2400" b="0" dirty="0"/>
          </a:p>
          <a:p>
            <a:pPr marL="0" indent="0">
              <a:buNone/>
            </a:pPr>
            <a:r>
              <a:rPr lang="en-CA" sz="2400" b="0" dirty="0"/>
              <a:t>	</a:t>
            </a:r>
            <a:r>
              <a:rPr lang="en-CA" sz="2400" dirty="0"/>
              <a:t>relation</a:t>
            </a:r>
            <a:r>
              <a:rPr lang="en-CA" sz="2400" b="0" dirty="0"/>
              <a:t> </a:t>
            </a:r>
            <a:r>
              <a:rPr lang="en-CA" sz="2400" dirty="0" err="1"/>
              <a:t>addFrom</a:t>
            </a:r>
            <a:r>
              <a:rPr lang="en-CA" sz="2400" dirty="0"/>
              <a:t>: state via: </a:t>
            </a:r>
            <a:r>
              <a:rPr lang="en-CA" sz="2400" dirty="0" err="1"/>
              <a:t>transitionLabel</a:t>
            </a:r>
            <a:r>
              <a:rPr lang="en-CA" sz="2400" dirty="0"/>
              <a:t> to: </a:t>
            </a:r>
            <a:r>
              <a:rPr lang="en-CA" sz="2400" dirty="0" err="1"/>
              <a:t>goto</a:t>
            </a:r>
            <a:r>
              <a:rPr lang="en-CA" sz="2400" dirty="0"/>
              <a:t>].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5690EC8-1B37-460E-9331-8A688B20D7C8}"/>
              </a:ext>
            </a:extLst>
          </p:cNvPr>
          <p:cNvSpPr txBox="1">
            <a:spLocks/>
          </p:cNvSpPr>
          <p:nvPr/>
        </p:nvSpPr>
        <p:spPr bwMode="auto">
          <a:xfrm>
            <a:off x="2667000" y="5562600"/>
            <a:ext cx="5879815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It's not hard to implement </a:t>
            </a:r>
            <a:r>
              <a:rPr lang="en-CA" sz="2400" kern="0" dirty="0" err="1"/>
              <a:t>allTriplesDo</a:t>
            </a:r>
            <a:r>
              <a:rPr lang="en-CA" sz="2400" kern="0" dirty="0"/>
              <a:t>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9820B7B-A9E7-46BD-BD7F-76DEFA6F6C9D}"/>
              </a:ext>
            </a:extLst>
          </p:cNvPr>
          <p:cNvSpPr txBox="1">
            <a:spLocks/>
          </p:cNvSpPr>
          <p:nvPr/>
        </p:nvSpPr>
        <p:spPr bwMode="auto">
          <a:xfrm>
            <a:off x="6309023" y="6162751"/>
            <a:ext cx="2237792" cy="4253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See next slide</a:t>
            </a:r>
          </a:p>
        </p:txBody>
      </p:sp>
    </p:spTree>
    <p:extLst>
      <p:ext uri="{BB962C8B-B14F-4D97-AF65-F5344CB8AC3E}">
        <p14:creationId xmlns:p14="http://schemas.microsoft.com/office/powerpoint/2010/main" val="1083942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F9D4B-665C-4C25-8BAD-520E4BCA5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Storing an FSM as a Relation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D88D24-307B-45C2-B9DB-342F1132B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" y="2819400"/>
            <a:ext cx="8928735" cy="3084563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CA" sz="2400" dirty="0" err="1"/>
              <a:t>allTriplesDo</a:t>
            </a:r>
            <a:r>
              <a:rPr lang="en-CA" sz="2400" dirty="0"/>
              <a:t>: </a:t>
            </a:r>
            <a:r>
              <a:rPr lang="en-CA" sz="2400" dirty="0" err="1"/>
              <a:t>aBlock</a:t>
            </a:r>
            <a:r>
              <a:rPr lang="en-CA" sz="2400" dirty="0"/>
              <a:t> "with 3 parameters"</a:t>
            </a:r>
          </a:p>
          <a:p>
            <a:pPr marL="0" indent="0">
              <a:buNone/>
            </a:pPr>
            <a:r>
              <a:rPr lang="en-CA" sz="2400" dirty="0"/>
              <a:t>	self states do: [:state |</a:t>
            </a:r>
          </a:p>
          <a:p>
            <a:pPr marL="0" indent="0">
              <a:buNone/>
            </a:pPr>
            <a:r>
              <a:rPr lang="en-CA" sz="2400" dirty="0"/>
              <a:t>		self transitions do: [:transition |	</a:t>
            </a:r>
          </a:p>
          <a:p>
            <a:pPr marL="0" indent="0">
              <a:buNone/>
            </a:pPr>
            <a:r>
              <a:rPr lang="en-CA" sz="2400" dirty="0"/>
              <a:t>			</a:t>
            </a:r>
            <a:r>
              <a:rPr lang="en-CA" sz="2400" dirty="0" err="1"/>
              <a:t>aBlock</a:t>
            </a:r>
            <a:r>
              <a:rPr lang="en-CA" sz="2400" dirty="0"/>
              <a:t> </a:t>
            </a:r>
          </a:p>
          <a:p>
            <a:pPr marL="0" indent="0">
              <a:buNone/>
            </a:pPr>
            <a:r>
              <a:rPr lang="en-CA" sz="2400" dirty="0"/>
              <a:t>				value: state</a:t>
            </a:r>
          </a:p>
          <a:p>
            <a:pPr marL="0" indent="0">
              <a:buNone/>
            </a:pPr>
            <a:r>
              <a:rPr lang="en-CA" sz="2400" dirty="0"/>
              <a:t>				value: transition label</a:t>
            </a:r>
          </a:p>
          <a:p>
            <a:pPr marL="0" indent="0">
              <a:buNone/>
            </a:pPr>
            <a:r>
              <a:rPr lang="en-CA" sz="2400" dirty="0"/>
              <a:t>				value: transition </a:t>
            </a:r>
            <a:r>
              <a:rPr lang="en-CA" sz="2400" dirty="0" err="1"/>
              <a:t>goto</a:t>
            </a:r>
            <a:r>
              <a:rPr lang="en-CA" sz="2400" dirty="0"/>
              <a:t>]].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A3349FB-4CBE-411B-9568-2DD854FBFE42}"/>
              </a:ext>
            </a:extLst>
          </p:cNvPr>
          <p:cNvSpPr txBox="1">
            <a:spLocks/>
          </p:cNvSpPr>
          <p:nvPr/>
        </p:nvSpPr>
        <p:spPr bwMode="auto">
          <a:xfrm>
            <a:off x="403390" y="1885918"/>
            <a:ext cx="8337219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Adding an instance method to class </a:t>
            </a:r>
            <a:r>
              <a:rPr lang="en-CA" sz="2400" kern="0" dirty="0" err="1"/>
              <a:t>FiniteStateMachine</a:t>
            </a:r>
            <a:endParaRPr lang="en-CA" sz="2400" kern="0" dirty="0"/>
          </a:p>
        </p:txBody>
      </p:sp>
    </p:spTree>
    <p:extLst>
      <p:ext uri="{BB962C8B-B14F-4D97-AF65-F5344CB8AC3E}">
        <p14:creationId xmlns:p14="http://schemas.microsoft.com/office/powerpoint/2010/main" val="252497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ChangeArrowheads="1"/>
          </p:cNvSpPr>
          <p:nvPr/>
        </p:nvSpPr>
        <p:spPr bwMode="auto">
          <a:xfrm rot="1920000">
            <a:off x="1385231" y="3187206"/>
            <a:ext cx="6191250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342900" indent="-342900" algn="ctr">
              <a:lnSpc>
                <a:spcPct val="100000"/>
              </a:lnSpc>
              <a:spcBef>
                <a:spcPct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Dictionaries</a:t>
            </a:r>
          </a:p>
        </p:txBody>
      </p:sp>
    </p:spTree>
    <p:extLst>
      <p:ext uri="{BB962C8B-B14F-4D97-AF65-F5344CB8AC3E}">
        <p14:creationId xmlns:p14="http://schemas.microsoft.com/office/powerpoint/2010/main" val="11981177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D7139-DF6B-4CDA-9A58-401A566F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Definition of inverse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130222B-0E49-4D41-8E7A-2A7E759F2E5B}"/>
              </a:ext>
            </a:extLst>
          </p:cNvPr>
          <p:cNvGrpSpPr/>
          <p:nvPr/>
        </p:nvGrpSpPr>
        <p:grpSpPr>
          <a:xfrm>
            <a:off x="1219200" y="1905000"/>
            <a:ext cx="7155805" cy="1059615"/>
            <a:chOff x="575537" y="1855920"/>
            <a:chExt cx="7155805" cy="1059615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089968C6-9514-43BF-A031-65995030164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81976" y="1855920"/>
              <a:ext cx="5360442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If C is a relation containing (a R b), </a:t>
              </a:r>
            </a:p>
          </p:txBody>
        </p:sp>
        <p:sp>
          <p:nvSpPr>
            <p:cNvPr id="10" name="Content Placeholder 2">
              <a:extLst>
                <a:ext uri="{FF2B5EF4-FFF2-40B4-BE49-F238E27FC236}">
                  <a16:creationId xmlns:a16="http://schemas.microsoft.com/office/drawing/2014/main" id="{95FA7B6B-6103-408E-B2F9-3EC50EA8B0D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75537" y="2490161"/>
              <a:ext cx="7155805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lvl="0" indent="0">
                <a:buClr>
                  <a:srgbClr val="000000"/>
                </a:buClr>
                <a:buNone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then C 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inverse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 is the relation containing (b R a)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EB13D772-F0D2-40C8-BFD1-AA02C29760E7}"/>
              </a:ext>
            </a:extLst>
          </p:cNvPr>
          <p:cNvSpPr txBox="1">
            <a:spLocks/>
          </p:cNvSpPr>
          <p:nvPr/>
        </p:nvSpPr>
        <p:spPr bwMode="auto">
          <a:xfrm>
            <a:off x="3810000" y="3597599"/>
            <a:ext cx="4802187" cy="150567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Recall: do: allows you to sequence through all triples</a:t>
            </a:r>
            <a:r>
              <a:rPr kumimoji="0" lang="en-CA" sz="18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in a</a:t>
            </a: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relation.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lang="en-CA" sz="1800" kern="0" dirty="0">
              <a:solidFill>
                <a:srgbClr val="000000"/>
              </a:solidFill>
              <a:latin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Flip the triple and add it to a</a:t>
            </a:r>
            <a:r>
              <a:rPr kumimoji="0" lang="en-CA" sz="18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new empty relation and return it</a:t>
            </a:r>
            <a:endParaRPr kumimoji="0" lang="en-CA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06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2950E3F-13AB-4F48-9D75-88A2A1A1D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411062"/>
            <a:ext cx="4916150" cy="1143000"/>
          </a:xfrm>
        </p:spPr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One TASK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822794-CFB2-4E03-9B1B-FC905151A8A7}"/>
              </a:ext>
            </a:extLst>
          </p:cNvPr>
          <p:cNvSpPr/>
          <p:nvPr/>
        </p:nvSpPr>
        <p:spPr>
          <a:xfrm>
            <a:off x="1052286" y="875438"/>
            <a:ext cx="38651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Adding 1 Extension to relation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37C0CE-82E1-49EA-AEA6-72AB87D709A9}"/>
              </a:ext>
            </a:extLst>
          </p:cNvPr>
          <p:cNvSpPr/>
          <p:nvPr/>
        </p:nvSpPr>
        <p:spPr>
          <a:xfrm>
            <a:off x="1828800" y="1676400"/>
            <a:ext cx="69509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Adding an operation "</a:t>
            </a:r>
            <a:r>
              <a:rPr kumimoji="0" lang="en-CA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computeESuccessors:grammar</a:t>
            </a: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:"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1AA39B1-80F5-4AC3-8B39-EB3DA3ECD040}"/>
              </a:ext>
            </a:extLst>
          </p:cNvPr>
          <p:cNvSpPr/>
          <p:nvPr/>
        </p:nvSpPr>
        <p:spPr>
          <a:xfrm>
            <a:off x="2286000" y="2057400"/>
            <a:ext cx="4166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000" b="1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a minor variation of </a:t>
            </a:r>
            <a:r>
              <a:rPr lang="en-CA" sz="2000" b="1" kern="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performStar</a:t>
            </a:r>
            <a:r>
              <a:rPr lang="en-CA" sz="2000" kern="0" dirty="0">
                <a:solidFill>
                  <a:schemeClr val="bg1"/>
                </a:solidFill>
                <a:latin typeface="Century Gothic" panose="020B0502020202020204" pitchFamily="34" charset="0"/>
              </a:rPr>
              <a:t>:</a:t>
            </a:r>
            <a:endParaRPr lang="en-CA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45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D7139-DF6B-4CDA-9A58-401A566F6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63" y="274638"/>
            <a:ext cx="8705850" cy="564393"/>
          </a:xfrm>
        </p:spPr>
        <p:txBody>
          <a:bodyPr/>
          <a:lstStyle/>
          <a:p>
            <a:r>
              <a:rPr lang="en-CA" dirty="0"/>
              <a:t>Definition of </a:t>
            </a:r>
            <a:r>
              <a:rPr lang="en-CA" dirty="0" err="1">
                <a:latin typeface="Century Gothic" panose="020B0502020202020204"/>
              </a:rPr>
              <a:t>computeESuccessors</a:t>
            </a:r>
            <a:r>
              <a:rPr lang="en-CA" dirty="0" err="1"/>
              <a:t>:</a:t>
            </a:r>
            <a:r>
              <a:rPr lang="en-CA" dirty="0" err="1">
                <a:latin typeface="Century Gothic" panose="020B0502020202020204"/>
              </a:rPr>
              <a:t>grammar</a:t>
            </a:r>
            <a:r>
              <a:rPr lang="en-CA" dirty="0">
                <a:latin typeface="Century Gothic" panose="020B0502020202020204"/>
              </a:rPr>
              <a:t>:</a:t>
            </a:r>
            <a:endParaRPr lang="en-CA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130222B-0E49-4D41-8E7A-2A7E759F2E5B}"/>
              </a:ext>
            </a:extLst>
          </p:cNvPr>
          <p:cNvGrpSpPr/>
          <p:nvPr/>
        </p:nvGrpSpPr>
        <p:grpSpPr>
          <a:xfrm>
            <a:off x="188063" y="1024741"/>
            <a:ext cx="3126527" cy="428676"/>
            <a:chOff x="581976" y="1855920"/>
            <a:chExt cx="3126527" cy="428676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089968C6-9514-43BF-A031-65995030164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81976" y="1855920"/>
              <a:ext cx="2644955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If C is a relation, </a:t>
              </a:r>
            </a:p>
          </p:txBody>
        </p:sp>
        <p:sp>
          <p:nvSpPr>
            <p:cNvPr id="10" name="Content Placeholder 2">
              <a:extLst>
                <a:ext uri="{FF2B5EF4-FFF2-40B4-BE49-F238E27FC236}">
                  <a16:creationId xmlns:a16="http://schemas.microsoft.com/office/drawing/2014/main" id="{95FA7B6B-6103-408E-B2F9-3EC50EA8B0D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522490" y="1859222"/>
              <a:ext cx="186013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63CEC85F-BBF5-4167-AEE9-4661CA8DDD80}"/>
              </a:ext>
            </a:extLst>
          </p:cNvPr>
          <p:cNvSpPr txBox="1">
            <a:spLocks/>
          </p:cNvSpPr>
          <p:nvPr/>
        </p:nvSpPr>
        <p:spPr bwMode="auto">
          <a:xfrm>
            <a:off x="2882613" y="1901562"/>
            <a:ext cx="2133597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 defined as </a:t>
            </a:r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FE3E792D-FFA4-447B-9BD4-7147CE85AC5A}"/>
              </a:ext>
            </a:extLst>
          </p:cNvPr>
          <p:cNvSpPr txBox="1">
            <a:spLocks/>
          </p:cNvSpPr>
          <p:nvPr/>
        </p:nvSpPr>
        <p:spPr bwMode="auto">
          <a:xfrm>
            <a:off x="207963" y="2431305"/>
            <a:ext cx="6260787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B includes A</a:t>
            </a:r>
          </a:p>
        </p:txBody>
      </p:sp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2E1E8777-6CCB-46EC-B560-9D1E8B6086CC}"/>
              </a:ext>
            </a:extLst>
          </p:cNvPr>
          <p:cNvSpPr txBox="1">
            <a:spLocks/>
          </p:cNvSpPr>
          <p:nvPr/>
        </p:nvSpPr>
        <p:spPr bwMode="auto">
          <a:xfrm>
            <a:off x="205818" y="3022920"/>
            <a:ext cx="8541667" cy="26413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If a is in B, and (a R b) is in relation C, and R is either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lang="en-CA" sz="2400" kern="0" dirty="0">
                <a:solidFill>
                  <a:srgbClr val="000000"/>
                </a:solidFill>
                <a:latin typeface="Arial"/>
              </a:rPr>
              <a:t>a) an e-generating nonterminal in G,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b)</a:t>
            </a:r>
            <a:r>
              <a:rPr kumimoji="0" lang="en-CA" sz="2400" b="1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 semantic action, or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en-CA" sz="2400" kern="0" baseline="0" dirty="0">
                <a:solidFill>
                  <a:srgbClr val="000000"/>
                </a:solidFill>
                <a:latin typeface="Arial"/>
              </a:rPr>
              <a:t>	c)</a:t>
            </a:r>
            <a:r>
              <a:rPr lang="en-CA" sz="2400" kern="0" dirty="0">
                <a:solidFill>
                  <a:srgbClr val="000000"/>
                </a:solidFill>
                <a:latin typeface="Arial"/>
              </a:rPr>
              <a:t> a terminal with look attribute,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CA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en-CA" sz="2400" kern="0" dirty="0">
                <a:solidFill>
                  <a:srgbClr val="000000"/>
                </a:solidFill>
                <a:latin typeface="Arial"/>
              </a:rPr>
              <a:t>	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then b is in B</a:t>
            </a: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CE7568E9-4F48-4947-B259-83DC1978C408}"/>
              </a:ext>
            </a:extLst>
          </p:cNvPr>
          <p:cNvSpPr txBox="1">
            <a:spLocks/>
          </p:cNvSpPr>
          <p:nvPr/>
        </p:nvSpPr>
        <p:spPr bwMode="auto">
          <a:xfrm>
            <a:off x="3128577" y="5829957"/>
            <a:ext cx="5562600" cy="92397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Clr>
                <a:srgbClr val="000000"/>
              </a:buClr>
              <a:buNone/>
              <a:defRPr/>
            </a:pPr>
            <a:r>
              <a:rPr lang="en-CA" sz="2000" kern="0" dirty="0">
                <a:latin typeface="Arial"/>
              </a:rPr>
              <a:t>Like for </a:t>
            </a:r>
            <a:r>
              <a:rPr lang="en-CA" sz="2000" kern="0" dirty="0" err="1"/>
              <a:t>performStar</a:t>
            </a:r>
            <a:r>
              <a:rPr lang="en-CA" sz="2000" kern="0" dirty="0"/>
              <a:t>:</a:t>
            </a:r>
            <a:r>
              <a:rPr kumimoji="0" lang="en-CA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, you need a loop that continually adds entries to the result until no more can be added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4EA9411-35D0-41A1-8D87-141108EDEDB3}"/>
              </a:ext>
            </a:extLst>
          </p:cNvPr>
          <p:cNvGrpSpPr/>
          <p:nvPr/>
        </p:nvGrpSpPr>
        <p:grpSpPr>
          <a:xfrm>
            <a:off x="1012613" y="1488507"/>
            <a:ext cx="7127800" cy="432065"/>
            <a:chOff x="1406526" y="2361005"/>
            <a:chExt cx="7127800" cy="432065"/>
          </a:xfrm>
        </p:grpSpPr>
        <p:sp>
          <p:nvSpPr>
            <p:cNvPr id="14" name="Content Placeholder 2">
              <a:extLst>
                <a:ext uri="{FF2B5EF4-FFF2-40B4-BE49-F238E27FC236}">
                  <a16:creationId xmlns:a16="http://schemas.microsoft.com/office/drawing/2014/main" id="{65B51A19-8D82-4F02-8309-2E0ED7C3DBF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406526" y="2367696"/>
              <a:ext cx="6046527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lvl="0" indent="0">
                <a:buClr>
                  <a:srgbClr val="000000"/>
                </a:buClr>
                <a:buNone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 </a:t>
              </a:r>
              <a:r>
                <a:rPr lang="en-CA" sz="2400" dirty="0" err="1">
                  <a:solidFill>
                    <a:schemeClr val="bg2"/>
                  </a:solidFill>
                  <a:latin typeface="Century Gothic" panose="020B0502020202020204"/>
                </a:rPr>
                <a:t>computeESuccessors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: A </a:t>
              </a:r>
              <a:r>
                <a:rPr lang="en-CA" sz="2400" dirty="0">
                  <a:solidFill>
                    <a:schemeClr val="bg2"/>
                  </a:solidFill>
                  <a:latin typeface="Century Gothic" panose="020B0502020202020204"/>
                </a:rPr>
                <a:t>grammar: G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15" name="Content Placeholder 2">
              <a:extLst>
                <a:ext uri="{FF2B5EF4-FFF2-40B4-BE49-F238E27FC236}">
                  <a16:creationId xmlns:a16="http://schemas.microsoft.com/office/drawing/2014/main" id="{8A21B13F-4F41-4CD6-8D05-300C7EB8CB8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8125560" y="2361005"/>
              <a:ext cx="408766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16" name="Content Placeholder 2">
              <a:extLst>
                <a:ext uri="{FF2B5EF4-FFF2-40B4-BE49-F238E27FC236}">
                  <a16:creationId xmlns:a16="http://schemas.microsoft.com/office/drawing/2014/main" id="{4B10BE3E-3C92-4ED9-9D15-2B94F34F3F4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438737" y="2361005"/>
              <a:ext cx="490519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anose="05050102010706020507" pitchFamily="18" charset="2"/>
                </a:rPr>
                <a:t>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07FBB2D-4D80-41FD-BED0-B713846BD706}"/>
              </a:ext>
            </a:extLst>
          </p:cNvPr>
          <p:cNvGrpSpPr/>
          <p:nvPr/>
        </p:nvGrpSpPr>
        <p:grpSpPr>
          <a:xfrm>
            <a:off x="7897768" y="963239"/>
            <a:ext cx="1120501" cy="525267"/>
            <a:chOff x="7897768" y="963239"/>
            <a:chExt cx="1120501" cy="525267"/>
          </a:xfrm>
        </p:grpSpPr>
        <p:sp>
          <p:nvSpPr>
            <p:cNvPr id="17" name="Content Placeholder 2">
              <a:extLst>
                <a:ext uri="{FF2B5EF4-FFF2-40B4-BE49-F238E27FC236}">
                  <a16:creationId xmlns:a16="http://schemas.microsoft.com/office/drawing/2014/main" id="{C25D0AAB-7014-449D-B3BD-9DABFD65BAC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897769" y="963239"/>
              <a:ext cx="1120500" cy="28687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lang="en-CA" sz="1400" kern="0" dirty="0">
                  <a:solidFill>
                    <a:srgbClr val="000000"/>
                  </a:solidFill>
                  <a:latin typeface="Arial"/>
                </a:rPr>
                <a:t>the answer</a:t>
              </a:r>
              <a:endParaRPr kumimoji="0" lang="en-CA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18" name="Connector: Elbow 17">
              <a:extLst>
                <a:ext uri="{FF2B5EF4-FFF2-40B4-BE49-F238E27FC236}">
                  <a16:creationId xmlns:a16="http://schemas.microsoft.com/office/drawing/2014/main" id="{A9704D00-AA57-4A94-8A4C-59D1807CE711}"/>
                </a:ext>
              </a:extLst>
            </p:cNvPr>
            <p:cNvCxnSpPr>
              <a:cxnSpLocks/>
              <a:stCxn id="17" idx="1"/>
              <a:endCxn id="15" idx="0"/>
            </p:cNvCxnSpPr>
            <p:nvPr/>
          </p:nvCxnSpPr>
          <p:spPr bwMode="auto">
            <a:xfrm rot="10800000" flipH="1" flipV="1">
              <a:off x="7897768" y="1106675"/>
              <a:ext cx="38261" cy="381831"/>
            </a:xfrm>
            <a:prstGeom prst="bentConnector4">
              <a:avLst>
                <a:gd name="adj1" fmla="val -597475"/>
                <a:gd name="adj2" fmla="val 68783"/>
              </a:avLst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A76660A-43D4-439F-BAD3-2FA52EC0251D}"/>
              </a:ext>
            </a:extLst>
          </p:cNvPr>
          <p:cNvSpPr txBox="1">
            <a:spLocks/>
          </p:cNvSpPr>
          <p:nvPr/>
        </p:nvSpPr>
        <p:spPr bwMode="auto">
          <a:xfrm>
            <a:off x="687369" y="6051556"/>
            <a:ext cx="2156381" cy="4807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Clr>
                <a:srgbClr val="000000"/>
              </a:buClr>
              <a:buNone/>
              <a:defRPr/>
            </a:pPr>
            <a:r>
              <a:rPr lang="en-CA" sz="1400" kern="0" dirty="0">
                <a:latin typeface="Arial"/>
              </a:rPr>
              <a:t>See First and Follow Sets for an application</a:t>
            </a:r>
            <a:endParaRPr kumimoji="0" lang="en-CA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917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animBg="1"/>
      <p:bldP spid="58" grpId="0" animBg="1"/>
      <p:bldP spid="59" grpId="0" animBg="1"/>
      <p:bldP spid="2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 bwMode="auto">
          <a:xfrm>
            <a:off x="1676400" y="762000"/>
            <a:ext cx="5791200" cy="5257800"/>
          </a:xfrm>
          <a:prstGeom prst="triangle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3657600"/>
            <a:ext cx="4267200" cy="1089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7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Unused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644D45-4BED-4634-A75C-3C460D9FC88F}"/>
              </a:ext>
            </a:extLst>
          </p:cNvPr>
          <p:cNvSpPr txBox="1"/>
          <p:nvPr/>
        </p:nvSpPr>
        <p:spPr>
          <a:xfrm>
            <a:off x="9159240" y="2362200"/>
            <a:ext cx="2471639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>
            <a:spAutoFit/>
          </a:bodyPr>
          <a:lstStyle/>
          <a:p>
            <a:pPr marL="0" marR="0" lvl="0" indent="0" algn="l" defTabSz="360363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"" is followed by “hi”.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C9EA1F-E9E3-4464-A4C9-14B3CB67F529}"/>
              </a:ext>
            </a:extLst>
          </p:cNvPr>
          <p:cNvSpPr/>
          <p:nvPr/>
        </p:nvSpPr>
        <p:spPr>
          <a:xfrm>
            <a:off x="2438400" y="4876800"/>
            <a:ext cx="4267200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9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Extras</a:t>
            </a:r>
          </a:p>
        </p:txBody>
      </p:sp>
    </p:spTree>
    <p:extLst>
      <p:ext uri="{BB962C8B-B14F-4D97-AF65-F5344CB8AC3E}">
        <p14:creationId xmlns:p14="http://schemas.microsoft.com/office/powerpoint/2010/main" val="26997773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2950E3F-13AB-4F48-9D75-88A2A1A1D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411062"/>
            <a:ext cx="4916150" cy="1143000"/>
          </a:xfrm>
        </p:spPr>
        <p:txBody>
          <a:bodyPr/>
          <a:lstStyle/>
          <a:p>
            <a:r>
              <a:rPr lang="en-CA" b="1" dirty="0">
                <a:solidFill>
                  <a:schemeClr val="bg1"/>
                </a:solidFill>
              </a:rPr>
              <a:t>One TASK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822794-CFB2-4E03-9B1B-FC905151A8A7}"/>
              </a:ext>
            </a:extLst>
          </p:cNvPr>
          <p:cNvSpPr/>
          <p:nvPr/>
        </p:nvSpPr>
        <p:spPr>
          <a:xfrm>
            <a:off x="1052286" y="1391202"/>
            <a:ext cx="3977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Adding 2 Extensions to relation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CF66B2-BB4C-47BE-A637-41B9F68B2728}"/>
              </a:ext>
            </a:extLst>
          </p:cNvPr>
          <p:cNvSpPr/>
          <p:nvPr/>
        </p:nvSpPr>
        <p:spPr>
          <a:xfrm>
            <a:off x="1828799" y="2187223"/>
            <a:ext cx="3722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Adding an inverse operation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AAD456-AAC0-4243-B0E9-CD8824FA3D6A}"/>
              </a:ext>
            </a:extLst>
          </p:cNvPr>
          <p:cNvSpPr/>
          <p:nvPr/>
        </p:nvSpPr>
        <p:spPr>
          <a:xfrm>
            <a:off x="1066800" y="3087469"/>
            <a:ext cx="5486400" cy="646331"/>
          </a:xfrm>
          <a:prstGeom prst="rect">
            <a:avLst/>
          </a:prstGeom>
          <a:solidFill>
            <a:srgbClr val="CC00CC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See "Using Relations to Find USEFUL States" in "#09GrammarsFSMsREs.pptx"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B1D39E-F9EC-404A-92D3-D1837F8BC351}"/>
              </a:ext>
            </a:extLst>
          </p:cNvPr>
          <p:cNvSpPr/>
          <p:nvPr/>
        </p:nvSpPr>
        <p:spPr>
          <a:xfrm>
            <a:off x="1846728" y="1841325"/>
            <a:ext cx="5852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Adding an ability to store an FSM as a relation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AE894CA-58E2-415D-9FA6-2C028B37F3B4}"/>
              </a:ext>
            </a:extLst>
          </p:cNvPr>
          <p:cNvSpPr/>
          <p:nvPr/>
        </p:nvSpPr>
        <p:spPr>
          <a:xfrm>
            <a:off x="1905000" y="4264595"/>
            <a:ext cx="25146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STUDENTS: STOP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ADE3A2-9A11-45ED-A4E0-72BD484F3398}"/>
              </a:ext>
            </a:extLst>
          </p:cNvPr>
          <p:cNvSpPr/>
          <p:nvPr/>
        </p:nvSpPr>
        <p:spPr>
          <a:xfrm>
            <a:off x="1905000" y="4777316"/>
            <a:ext cx="3439258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TO BE CONTINUED LATER</a:t>
            </a:r>
          </a:p>
        </p:txBody>
      </p:sp>
    </p:spTree>
    <p:extLst>
      <p:ext uri="{BB962C8B-B14F-4D97-AF65-F5344CB8AC3E}">
        <p14:creationId xmlns:p14="http://schemas.microsoft.com/office/powerpoint/2010/main" val="97014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F9D4B-665C-4C25-8BAD-520E4BCA5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Storing an FSM as a Relation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D88D24-307B-45C2-B9DB-342F1132B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" y="2819400"/>
            <a:ext cx="8928735" cy="1644169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CA" sz="2400" dirty="0"/>
              <a:t>relation := Relation new.</a:t>
            </a:r>
          </a:p>
          <a:p>
            <a:pPr marL="0" indent="0">
              <a:buNone/>
            </a:pPr>
            <a:r>
              <a:rPr lang="en-CA" sz="2400" dirty="0" err="1"/>
              <a:t>anFSM</a:t>
            </a:r>
            <a:r>
              <a:rPr lang="en-CA" sz="2400" dirty="0"/>
              <a:t> </a:t>
            </a:r>
            <a:r>
              <a:rPr lang="en-CA" sz="2400" dirty="0" err="1"/>
              <a:t>allTriplesDo</a:t>
            </a:r>
            <a:r>
              <a:rPr lang="en-CA" sz="2400" dirty="0"/>
              <a:t>: [:state :</a:t>
            </a:r>
            <a:r>
              <a:rPr lang="en-CA" sz="2400" dirty="0" err="1"/>
              <a:t>transitionLabel</a:t>
            </a:r>
            <a:r>
              <a:rPr lang="en-CA" sz="2400" dirty="0"/>
              <a:t> :</a:t>
            </a:r>
            <a:r>
              <a:rPr lang="en-CA" sz="2400" dirty="0" err="1"/>
              <a:t>goto</a:t>
            </a:r>
            <a:r>
              <a:rPr lang="en-CA" sz="2400" dirty="0"/>
              <a:t> |</a:t>
            </a:r>
            <a:endParaRPr lang="en-CA" sz="2400" b="0" dirty="0"/>
          </a:p>
          <a:p>
            <a:pPr marL="0" indent="0">
              <a:buNone/>
            </a:pPr>
            <a:r>
              <a:rPr lang="en-CA" sz="2400" b="0" dirty="0"/>
              <a:t>	</a:t>
            </a:r>
            <a:r>
              <a:rPr lang="en-CA" sz="2400" dirty="0"/>
              <a:t>relation</a:t>
            </a:r>
            <a:r>
              <a:rPr lang="en-CA" sz="2400" b="0" dirty="0"/>
              <a:t> </a:t>
            </a:r>
            <a:r>
              <a:rPr lang="en-CA" sz="2400" dirty="0" err="1"/>
              <a:t>addFrom</a:t>
            </a:r>
            <a:r>
              <a:rPr lang="en-CA" sz="2400" dirty="0"/>
              <a:t>: state via: </a:t>
            </a:r>
            <a:r>
              <a:rPr lang="en-CA" sz="2400" dirty="0" err="1"/>
              <a:t>transitionLabel</a:t>
            </a:r>
            <a:r>
              <a:rPr lang="en-CA" sz="2400" dirty="0"/>
              <a:t> to: </a:t>
            </a:r>
            <a:r>
              <a:rPr lang="en-CA" sz="2400" dirty="0" err="1"/>
              <a:t>goto</a:t>
            </a:r>
            <a:r>
              <a:rPr lang="en-CA" sz="2400" dirty="0"/>
              <a:t>].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5690EC8-1B37-460E-9331-8A688B20D7C8}"/>
              </a:ext>
            </a:extLst>
          </p:cNvPr>
          <p:cNvSpPr txBox="1">
            <a:spLocks/>
          </p:cNvSpPr>
          <p:nvPr/>
        </p:nvSpPr>
        <p:spPr bwMode="auto">
          <a:xfrm>
            <a:off x="2667000" y="5562600"/>
            <a:ext cx="5879815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It's not hard to implement 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allTriplesDo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9820B7B-A9E7-46BD-BD7F-76DEFA6F6C9D}"/>
              </a:ext>
            </a:extLst>
          </p:cNvPr>
          <p:cNvSpPr txBox="1">
            <a:spLocks/>
          </p:cNvSpPr>
          <p:nvPr/>
        </p:nvSpPr>
        <p:spPr bwMode="auto">
          <a:xfrm>
            <a:off x="6309023" y="6162751"/>
            <a:ext cx="2237792" cy="4253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See next slide</a:t>
            </a:r>
          </a:p>
        </p:txBody>
      </p:sp>
    </p:spTree>
    <p:extLst>
      <p:ext uri="{BB962C8B-B14F-4D97-AF65-F5344CB8AC3E}">
        <p14:creationId xmlns:p14="http://schemas.microsoft.com/office/powerpoint/2010/main" val="29212894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F9D4B-665C-4C25-8BAD-520E4BCA5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69875"/>
            <a:ext cx="8715375" cy="640867"/>
          </a:xfrm>
        </p:spPr>
        <p:txBody>
          <a:bodyPr/>
          <a:lstStyle/>
          <a:p>
            <a:r>
              <a:rPr lang="en-CA" dirty="0"/>
              <a:t>Storing an FSM as a Relation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D88D24-307B-45C2-B9DB-342F1132B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" y="2819400"/>
            <a:ext cx="8928735" cy="3084563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CA" sz="2400" dirty="0" err="1"/>
              <a:t>allTriplesDo</a:t>
            </a:r>
            <a:r>
              <a:rPr lang="en-CA" sz="2400" dirty="0"/>
              <a:t>: </a:t>
            </a:r>
            <a:r>
              <a:rPr lang="en-CA" sz="2400" dirty="0" err="1"/>
              <a:t>aBlock</a:t>
            </a:r>
            <a:r>
              <a:rPr lang="en-CA" sz="2400" dirty="0"/>
              <a:t> "with 3 parameters"</a:t>
            </a:r>
          </a:p>
          <a:p>
            <a:pPr marL="0" indent="0">
              <a:buNone/>
            </a:pPr>
            <a:r>
              <a:rPr lang="en-CA" sz="2400" dirty="0"/>
              <a:t>	self states do: [:state |</a:t>
            </a:r>
          </a:p>
          <a:p>
            <a:pPr marL="0" indent="0">
              <a:buNone/>
            </a:pPr>
            <a:r>
              <a:rPr lang="en-CA" sz="2400" dirty="0"/>
              <a:t>		self transitions do: [:transition |	</a:t>
            </a:r>
          </a:p>
          <a:p>
            <a:pPr marL="0" indent="0">
              <a:buNone/>
            </a:pPr>
            <a:r>
              <a:rPr lang="en-CA" sz="2400" dirty="0"/>
              <a:t>			</a:t>
            </a:r>
            <a:r>
              <a:rPr lang="en-CA" sz="2400" dirty="0" err="1"/>
              <a:t>aBlock</a:t>
            </a:r>
            <a:r>
              <a:rPr lang="en-CA" sz="2400" dirty="0"/>
              <a:t> </a:t>
            </a:r>
          </a:p>
          <a:p>
            <a:pPr marL="0" indent="0">
              <a:buNone/>
            </a:pPr>
            <a:r>
              <a:rPr lang="en-CA" sz="2400" dirty="0"/>
              <a:t>				value: state</a:t>
            </a:r>
          </a:p>
          <a:p>
            <a:pPr marL="0" indent="0">
              <a:buNone/>
            </a:pPr>
            <a:r>
              <a:rPr lang="en-CA" sz="2400" dirty="0"/>
              <a:t>				value: transition label</a:t>
            </a:r>
          </a:p>
          <a:p>
            <a:pPr marL="0" indent="0">
              <a:buNone/>
            </a:pPr>
            <a:r>
              <a:rPr lang="en-CA" sz="2400" dirty="0"/>
              <a:t>				value: transition </a:t>
            </a:r>
            <a:r>
              <a:rPr lang="en-CA" sz="2400" dirty="0" err="1"/>
              <a:t>goto</a:t>
            </a:r>
            <a:r>
              <a:rPr lang="en-CA" sz="2400" dirty="0"/>
              <a:t>]].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A3349FB-4CBE-411B-9568-2DD854FBFE42}"/>
              </a:ext>
            </a:extLst>
          </p:cNvPr>
          <p:cNvSpPr txBox="1">
            <a:spLocks/>
          </p:cNvSpPr>
          <p:nvPr/>
        </p:nvSpPr>
        <p:spPr bwMode="auto">
          <a:xfrm>
            <a:off x="403390" y="1885918"/>
            <a:ext cx="8337219" cy="4253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1688" indent="-344488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2pPr>
            <a:lvl3pPr marL="1255713" indent="-3397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817688" indent="-4476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4pPr>
            <a:lvl5pPr marL="22304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6876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31448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6020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4059238" indent="-295275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Adding an instance method to class 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FiniteStateMachine</a:t>
            </a:r>
            <a:endParaRPr kumimoji="0" lang="en-CA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6990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D7139-DF6B-4CDA-9A58-401A566F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Definition of inverse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130222B-0E49-4D41-8E7A-2A7E759F2E5B}"/>
              </a:ext>
            </a:extLst>
          </p:cNvPr>
          <p:cNvGrpSpPr/>
          <p:nvPr/>
        </p:nvGrpSpPr>
        <p:grpSpPr>
          <a:xfrm>
            <a:off x="1219200" y="1905000"/>
            <a:ext cx="7155805" cy="1059615"/>
            <a:chOff x="575537" y="1855920"/>
            <a:chExt cx="7155805" cy="1059615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089968C6-9514-43BF-A031-65995030164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81976" y="1855920"/>
              <a:ext cx="5360442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If C is a relation containing (a R b), </a:t>
              </a:r>
            </a:p>
          </p:txBody>
        </p:sp>
        <p:sp>
          <p:nvSpPr>
            <p:cNvPr id="10" name="Content Placeholder 2">
              <a:extLst>
                <a:ext uri="{FF2B5EF4-FFF2-40B4-BE49-F238E27FC236}">
                  <a16:creationId xmlns:a16="http://schemas.microsoft.com/office/drawing/2014/main" id="{95FA7B6B-6103-408E-B2F9-3EC50EA8B0D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75537" y="2490161"/>
              <a:ext cx="7155805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then C 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inverse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is the relation containing (b R a)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EB13D772-F0D2-40C8-BFD1-AA02C29760E7}"/>
              </a:ext>
            </a:extLst>
          </p:cNvPr>
          <p:cNvSpPr txBox="1">
            <a:spLocks/>
          </p:cNvSpPr>
          <p:nvPr/>
        </p:nvSpPr>
        <p:spPr bwMode="auto">
          <a:xfrm>
            <a:off x="3572818" y="4360344"/>
            <a:ext cx="4802187" cy="59157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Recall: do: allows you to sequence through all triples in a relation</a:t>
            </a:r>
          </a:p>
        </p:txBody>
      </p:sp>
    </p:spTree>
    <p:extLst>
      <p:ext uri="{BB962C8B-B14F-4D97-AF65-F5344CB8AC3E}">
        <p14:creationId xmlns:p14="http://schemas.microsoft.com/office/powerpoint/2010/main" val="316990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D7139-DF6B-4CDA-9A58-401A566F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Definition of </a:t>
            </a:r>
            <a:r>
              <a:rPr lang="en-CA" dirty="0" err="1"/>
              <a:t>performStar</a:t>
            </a:r>
            <a:r>
              <a:rPr lang="en-CA" dirty="0"/>
              <a:t>: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130222B-0E49-4D41-8E7A-2A7E759F2E5B}"/>
              </a:ext>
            </a:extLst>
          </p:cNvPr>
          <p:cNvGrpSpPr/>
          <p:nvPr/>
        </p:nvGrpSpPr>
        <p:grpSpPr>
          <a:xfrm>
            <a:off x="810650" y="1171315"/>
            <a:ext cx="6865984" cy="428676"/>
            <a:chOff x="581976" y="1855920"/>
            <a:chExt cx="6865984" cy="428676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089968C6-9514-43BF-A031-65995030164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81976" y="1855920"/>
              <a:ext cx="2644955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If C is a relation, </a:t>
              </a:r>
            </a:p>
          </p:txBody>
        </p:sp>
        <p:sp>
          <p:nvSpPr>
            <p:cNvPr id="10" name="Content Placeholder 2">
              <a:extLst>
                <a:ext uri="{FF2B5EF4-FFF2-40B4-BE49-F238E27FC236}">
                  <a16:creationId xmlns:a16="http://schemas.microsoft.com/office/drawing/2014/main" id="{95FA7B6B-6103-408E-B2F9-3EC50EA8B0D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522490" y="1859222"/>
              <a:ext cx="2837315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 </a:t>
              </a:r>
              <a:r>
                <a:rPr kumimoji="0" lang="en-CA" sz="24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performStar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: A 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Content Placeholder 2">
              <a:extLst>
                <a:ext uri="{FF2B5EF4-FFF2-40B4-BE49-F238E27FC236}">
                  <a16:creationId xmlns:a16="http://schemas.microsoft.com/office/drawing/2014/main" id="{63E2C790-29F8-4F0C-B08C-CA949B07FEE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039194" y="1855920"/>
              <a:ext cx="408766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34" name="Content Placeholder 2">
              <a:extLst>
                <a:ext uri="{FF2B5EF4-FFF2-40B4-BE49-F238E27FC236}">
                  <a16:creationId xmlns:a16="http://schemas.microsoft.com/office/drawing/2014/main" id="{1D896082-7B2A-4214-B46B-979F4538C86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352371" y="1855920"/>
              <a:ext cx="490519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anose="05050102010706020507" pitchFamily="18" charset="2"/>
                </a:rPr>
                <a:t>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63CEC85F-BBF5-4167-AEE9-4661CA8DDD80}"/>
              </a:ext>
            </a:extLst>
          </p:cNvPr>
          <p:cNvSpPr txBox="1">
            <a:spLocks/>
          </p:cNvSpPr>
          <p:nvPr/>
        </p:nvSpPr>
        <p:spPr bwMode="auto">
          <a:xfrm>
            <a:off x="3505200" y="2048136"/>
            <a:ext cx="2133597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is defined as </a:t>
            </a:r>
          </a:p>
        </p:txBody>
      </p:sp>
      <p:sp>
        <p:nvSpPr>
          <p:cNvPr id="57" name="Content Placeholder 2">
            <a:extLst>
              <a:ext uri="{FF2B5EF4-FFF2-40B4-BE49-F238E27FC236}">
                <a16:creationId xmlns:a16="http://schemas.microsoft.com/office/drawing/2014/main" id="{FE3E792D-FFA4-447B-9BD4-7147CE85AC5A}"/>
              </a:ext>
            </a:extLst>
          </p:cNvPr>
          <p:cNvSpPr txBox="1">
            <a:spLocks/>
          </p:cNvSpPr>
          <p:nvPr/>
        </p:nvSpPr>
        <p:spPr bwMode="auto">
          <a:xfrm>
            <a:off x="1442678" y="2989785"/>
            <a:ext cx="6863122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B includes A</a:t>
            </a:r>
          </a:p>
        </p:txBody>
      </p:sp>
      <p:sp>
        <p:nvSpPr>
          <p:cNvPr id="58" name="Content Placeholder 2">
            <a:extLst>
              <a:ext uri="{FF2B5EF4-FFF2-40B4-BE49-F238E27FC236}">
                <a16:creationId xmlns:a16="http://schemas.microsoft.com/office/drawing/2014/main" id="{2E1E8777-6CCB-46EC-B560-9D1E8B6086CC}"/>
              </a:ext>
            </a:extLst>
          </p:cNvPr>
          <p:cNvSpPr txBox="1">
            <a:spLocks/>
          </p:cNvSpPr>
          <p:nvPr/>
        </p:nvSpPr>
        <p:spPr bwMode="auto">
          <a:xfrm>
            <a:off x="1440533" y="3581400"/>
            <a:ext cx="6865267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If a is in B, and (a R b) is in C, then b is in B</a:t>
            </a:r>
          </a:p>
        </p:txBody>
      </p:sp>
      <p:sp>
        <p:nvSpPr>
          <p:cNvPr id="59" name="Content Placeholder 2">
            <a:extLst>
              <a:ext uri="{FF2B5EF4-FFF2-40B4-BE49-F238E27FC236}">
                <a16:creationId xmlns:a16="http://schemas.microsoft.com/office/drawing/2014/main" id="{CE7568E9-4F48-4947-B259-83DC1978C408}"/>
              </a:ext>
            </a:extLst>
          </p:cNvPr>
          <p:cNvSpPr txBox="1">
            <a:spLocks/>
          </p:cNvSpPr>
          <p:nvPr/>
        </p:nvSpPr>
        <p:spPr bwMode="auto">
          <a:xfrm>
            <a:off x="3326674" y="5291345"/>
            <a:ext cx="5562600" cy="109017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Essentially, you need a loop that continually adds entries to the result until no more can be added</a:t>
            </a:r>
          </a:p>
        </p:txBody>
      </p:sp>
    </p:spTree>
    <p:extLst>
      <p:ext uri="{BB962C8B-B14F-4D97-AF65-F5344CB8AC3E}">
        <p14:creationId xmlns:p14="http://schemas.microsoft.com/office/powerpoint/2010/main" val="350960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D7139-DF6B-4CDA-9A58-401A566F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89968C6-9514-43BF-A031-65995030164C}"/>
              </a:ext>
            </a:extLst>
          </p:cNvPr>
          <p:cNvSpPr txBox="1">
            <a:spLocks/>
          </p:cNvSpPr>
          <p:nvPr/>
        </p:nvSpPr>
        <p:spPr bwMode="auto">
          <a:xfrm>
            <a:off x="1089751" y="1927647"/>
            <a:ext cx="1954061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relation C =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20BC38F-EAF4-428D-992B-367D309545B0}"/>
              </a:ext>
            </a:extLst>
          </p:cNvPr>
          <p:cNvSpPr txBox="1">
            <a:spLocks/>
          </p:cNvSpPr>
          <p:nvPr/>
        </p:nvSpPr>
        <p:spPr bwMode="auto">
          <a:xfrm>
            <a:off x="2920850" y="1879209"/>
            <a:ext cx="5254644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{(2 &lt; 3) (1 = 1) (3 &lt; 5) (2 &lt; 4) (6 &lt; 7)}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61B6DB3-FD57-4F51-B65E-5B33F41F9EB8}"/>
              </a:ext>
            </a:extLst>
          </p:cNvPr>
          <p:cNvGrpSpPr/>
          <p:nvPr/>
        </p:nvGrpSpPr>
        <p:grpSpPr>
          <a:xfrm>
            <a:off x="1193614" y="3003626"/>
            <a:ext cx="5603118" cy="425374"/>
            <a:chOff x="1193614" y="3003626"/>
            <a:chExt cx="5603118" cy="425374"/>
          </a:xfrm>
        </p:grpSpPr>
        <p:sp>
          <p:nvSpPr>
            <p:cNvPr id="10" name="Content Placeholder 2">
              <a:extLst>
                <a:ext uri="{FF2B5EF4-FFF2-40B4-BE49-F238E27FC236}">
                  <a16:creationId xmlns:a16="http://schemas.microsoft.com/office/drawing/2014/main" id="{95FA7B6B-6103-408E-B2F9-3EC50EA8B0D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93614" y="3003626"/>
              <a:ext cx="2941511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 </a:t>
              </a:r>
              <a:r>
                <a:rPr kumimoji="0" lang="en-CA" sz="24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performStar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: {3} 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0" name="Content Placeholder 2">
              <a:extLst>
                <a:ext uri="{FF2B5EF4-FFF2-40B4-BE49-F238E27FC236}">
                  <a16:creationId xmlns:a16="http://schemas.microsoft.com/office/drawing/2014/main" id="{8F692FCB-FD5F-4476-AC60-37A9D794308E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18286" y="3003626"/>
              <a:ext cx="878446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 &lt; 3</a:t>
              </a:r>
            </a:p>
          </p:txBody>
        </p:sp>
        <p:sp>
          <p:nvSpPr>
            <p:cNvPr id="51" name="Content Placeholder 2">
              <a:extLst>
                <a:ext uri="{FF2B5EF4-FFF2-40B4-BE49-F238E27FC236}">
                  <a16:creationId xmlns:a16="http://schemas.microsoft.com/office/drawing/2014/main" id="{205CD51B-BEBE-450D-86B3-7CF507EFCEC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18286" y="3003626"/>
              <a:ext cx="878446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 &lt; 4</a:t>
              </a:r>
            </a:p>
          </p:txBody>
        </p:sp>
        <p:sp>
          <p:nvSpPr>
            <p:cNvPr id="68" name="Content Placeholder 2">
              <a:extLst>
                <a:ext uri="{FF2B5EF4-FFF2-40B4-BE49-F238E27FC236}">
                  <a16:creationId xmlns:a16="http://schemas.microsoft.com/office/drawing/2014/main" id="{5298D1C2-2370-46BE-8ACA-DE0523FA664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18286" y="3003626"/>
              <a:ext cx="878446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 = 1</a:t>
              </a:r>
            </a:p>
          </p:txBody>
        </p:sp>
        <p:sp>
          <p:nvSpPr>
            <p:cNvPr id="69" name="Content Placeholder 2">
              <a:extLst>
                <a:ext uri="{FF2B5EF4-FFF2-40B4-BE49-F238E27FC236}">
                  <a16:creationId xmlns:a16="http://schemas.microsoft.com/office/drawing/2014/main" id="{63E2C790-29F8-4F0C-B08C-CA949B07FEE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18286" y="3003626"/>
              <a:ext cx="854401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{3 5}</a:t>
              </a:r>
            </a:p>
          </p:txBody>
        </p:sp>
        <p:sp>
          <p:nvSpPr>
            <p:cNvPr id="34" name="Content Placeholder 2">
              <a:extLst>
                <a:ext uri="{FF2B5EF4-FFF2-40B4-BE49-F238E27FC236}">
                  <a16:creationId xmlns:a16="http://schemas.microsoft.com/office/drawing/2014/main" id="{1D896082-7B2A-4214-B46B-979F4538C86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836593" y="3003626"/>
              <a:ext cx="490519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anose="05050102010706020507" pitchFamily="18" charset="2"/>
                </a:rPr>
                <a:t>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1E8E806-74DA-439A-8F07-216152278706}"/>
              </a:ext>
            </a:extLst>
          </p:cNvPr>
          <p:cNvGrpSpPr/>
          <p:nvPr/>
        </p:nvGrpSpPr>
        <p:grpSpPr>
          <a:xfrm>
            <a:off x="1209056" y="3703511"/>
            <a:ext cx="6076592" cy="425374"/>
            <a:chOff x="1209056" y="3703511"/>
            <a:chExt cx="6076592" cy="425374"/>
          </a:xfrm>
        </p:grpSpPr>
        <p:sp>
          <p:nvSpPr>
            <p:cNvPr id="35" name="Content Placeholder 2">
              <a:extLst>
                <a:ext uri="{FF2B5EF4-FFF2-40B4-BE49-F238E27FC236}">
                  <a16:creationId xmlns:a16="http://schemas.microsoft.com/office/drawing/2014/main" id="{4892B4A5-C89F-4F05-B9AA-2FA24A2CA7D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09056" y="3703511"/>
              <a:ext cx="2941511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 </a:t>
              </a:r>
              <a:r>
                <a:rPr kumimoji="0" lang="en-CA" sz="24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performStar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: {2} 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6" name="Content Placeholder 2">
              <a:extLst>
                <a:ext uri="{FF2B5EF4-FFF2-40B4-BE49-F238E27FC236}">
                  <a16:creationId xmlns:a16="http://schemas.microsoft.com/office/drawing/2014/main" id="{BA5FEA2F-E5A3-4CD0-8AF3-B8CB3B47BCC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18286" y="3703511"/>
              <a:ext cx="878446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 &lt; 3</a:t>
              </a:r>
            </a:p>
          </p:txBody>
        </p:sp>
        <p:sp>
          <p:nvSpPr>
            <p:cNvPr id="37" name="Content Placeholder 2">
              <a:extLst>
                <a:ext uri="{FF2B5EF4-FFF2-40B4-BE49-F238E27FC236}">
                  <a16:creationId xmlns:a16="http://schemas.microsoft.com/office/drawing/2014/main" id="{095C9FB1-B5E2-448E-9231-1213A70AB28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18286" y="3703511"/>
              <a:ext cx="878446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 &lt; 4</a:t>
              </a:r>
            </a:p>
          </p:txBody>
        </p:sp>
        <p:sp>
          <p:nvSpPr>
            <p:cNvPr id="38" name="Content Placeholder 2">
              <a:extLst>
                <a:ext uri="{FF2B5EF4-FFF2-40B4-BE49-F238E27FC236}">
                  <a16:creationId xmlns:a16="http://schemas.microsoft.com/office/drawing/2014/main" id="{EEF90D4F-14ED-4267-BD50-A024C44742F1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18286" y="3703511"/>
              <a:ext cx="878446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 = 1</a:t>
              </a:r>
            </a:p>
          </p:txBody>
        </p:sp>
        <p:sp>
          <p:nvSpPr>
            <p:cNvPr id="39" name="Content Placeholder 2">
              <a:extLst>
                <a:ext uri="{FF2B5EF4-FFF2-40B4-BE49-F238E27FC236}">
                  <a16:creationId xmlns:a16="http://schemas.microsoft.com/office/drawing/2014/main" id="{8E7545C3-A9E2-4993-BA12-44BFB0FA4A9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18286" y="3703511"/>
              <a:ext cx="1367362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{2 3 4 5}</a:t>
              </a:r>
            </a:p>
          </p:txBody>
        </p:sp>
        <p:sp>
          <p:nvSpPr>
            <p:cNvPr id="40" name="Content Placeholder 2">
              <a:extLst>
                <a:ext uri="{FF2B5EF4-FFF2-40B4-BE49-F238E27FC236}">
                  <a16:creationId xmlns:a16="http://schemas.microsoft.com/office/drawing/2014/main" id="{7CE43436-B328-4DAE-891B-7CAF6B3BA8B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836593" y="3703511"/>
              <a:ext cx="490519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anose="05050102010706020507" pitchFamily="18" charset="2"/>
                </a:rPr>
                <a:t>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0F6602F-96BA-4EBB-B3A5-DC4EEC12CC94}"/>
              </a:ext>
            </a:extLst>
          </p:cNvPr>
          <p:cNvGrpSpPr/>
          <p:nvPr/>
        </p:nvGrpSpPr>
        <p:grpSpPr>
          <a:xfrm>
            <a:off x="1207983" y="4426085"/>
            <a:ext cx="5821185" cy="425374"/>
            <a:chOff x="1207983" y="4426085"/>
            <a:chExt cx="5821185" cy="425374"/>
          </a:xfrm>
        </p:grpSpPr>
        <p:sp>
          <p:nvSpPr>
            <p:cNvPr id="41" name="Content Placeholder 2">
              <a:extLst>
                <a:ext uri="{FF2B5EF4-FFF2-40B4-BE49-F238E27FC236}">
                  <a16:creationId xmlns:a16="http://schemas.microsoft.com/office/drawing/2014/main" id="{E5E635C8-93ED-4D0D-AC1E-E186D09D19F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207983" y="4426085"/>
              <a:ext cx="3197991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 </a:t>
              </a:r>
              <a:r>
                <a:rPr kumimoji="0" lang="en-CA" sz="24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performStar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: {1 6} 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2" name="Content Placeholder 2">
              <a:extLst>
                <a:ext uri="{FF2B5EF4-FFF2-40B4-BE49-F238E27FC236}">
                  <a16:creationId xmlns:a16="http://schemas.microsoft.com/office/drawing/2014/main" id="{BEC3E50C-2A31-4DD0-ADA8-B70586737FA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18286" y="4426085"/>
              <a:ext cx="878446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 &lt; 3</a:t>
              </a:r>
            </a:p>
          </p:txBody>
        </p:sp>
        <p:sp>
          <p:nvSpPr>
            <p:cNvPr id="44" name="Content Placeholder 2">
              <a:extLst>
                <a:ext uri="{FF2B5EF4-FFF2-40B4-BE49-F238E27FC236}">
                  <a16:creationId xmlns:a16="http://schemas.microsoft.com/office/drawing/2014/main" id="{304BAF00-795C-40B1-905A-62437CA2C18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18286" y="4426085"/>
              <a:ext cx="878446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 &lt; 4</a:t>
              </a:r>
            </a:p>
          </p:txBody>
        </p:sp>
        <p:sp>
          <p:nvSpPr>
            <p:cNvPr id="45" name="Content Placeholder 2">
              <a:extLst>
                <a:ext uri="{FF2B5EF4-FFF2-40B4-BE49-F238E27FC236}">
                  <a16:creationId xmlns:a16="http://schemas.microsoft.com/office/drawing/2014/main" id="{06DD30A8-9528-47A0-B750-E7E757B25B2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18286" y="4426085"/>
              <a:ext cx="878446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 = 1</a:t>
              </a:r>
            </a:p>
          </p:txBody>
        </p:sp>
        <p:sp>
          <p:nvSpPr>
            <p:cNvPr id="46" name="Content Placeholder 2">
              <a:extLst>
                <a:ext uri="{FF2B5EF4-FFF2-40B4-BE49-F238E27FC236}">
                  <a16:creationId xmlns:a16="http://schemas.microsoft.com/office/drawing/2014/main" id="{65EF99B8-A85A-4593-B996-D3E049FFC4B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18286" y="4426085"/>
              <a:ext cx="1110882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{1 6 7}</a:t>
              </a:r>
            </a:p>
          </p:txBody>
        </p:sp>
        <p:sp>
          <p:nvSpPr>
            <p:cNvPr id="47" name="Content Placeholder 2">
              <a:extLst>
                <a:ext uri="{FF2B5EF4-FFF2-40B4-BE49-F238E27FC236}">
                  <a16:creationId xmlns:a16="http://schemas.microsoft.com/office/drawing/2014/main" id="{C818A216-27A7-4711-A8E7-F263B2B4755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836593" y="4426085"/>
              <a:ext cx="490519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anose="05050102010706020507" pitchFamily="18" charset="2"/>
                </a:rPr>
                <a:t>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29D1363-787F-4DD9-B933-DFBEF90A0FEF}"/>
              </a:ext>
            </a:extLst>
          </p:cNvPr>
          <p:cNvGrpSpPr/>
          <p:nvPr/>
        </p:nvGrpSpPr>
        <p:grpSpPr>
          <a:xfrm>
            <a:off x="1193614" y="5172894"/>
            <a:ext cx="6861475" cy="425374"/>
            <a:chOff x="1193614" y="5172894"/>
            <a:chExt cx="6861475" cy="425374"/>
          </a:xfrm>
        </p:grpSpPr>
        <p:sp>
          <p:nvSpPr>
            <p:cNvPr id="48" name="Content Placeholder 2">
              <a:extLst>
                <a:ext uri="{FF2B5EF4-FFF2-40B4-BE49-F238E27FC236}">
                  <a16:creationId xmlns:a16="http://schemas.microsoft.com/office/drawing/2014/main" id="{AAED7D27-994D-4321-90EC-6AF05E6BB323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193614" y="5172894"/>
              <a:ext cx="3454472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 </a:t>
              </a:r>
              <a:r>
                <a:rPr kumimoji="0" lang="en-CA" sz="24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performStar</a:t>
              </a: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: {1 2 6} 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9" name="Content Placeholder 2">
              <a:extLst>
                <a:ext uri="{FF2B5EF4-FFF2-40B4-BE49-F238E27FC236}">
                  <a16:creationId xmlns:a16="http://schemas.microsoft.com/office/drawing/2014/main" id="{635B8759-2DC0-4112-B31A-D30A239DF0F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18286" y="5172894"/>
              <a:ext cx="878446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 &lt; 3</a:t>
              </a:r>
            </a:p>
          </p:txBody>
        </p:sp>
        <p:sp>
          <p:nvSpPr>
            <p:cNvPr id="52" name="Content Placeholder 2">
              <a:extLst>
                <a:ext uri="{FF2B5EF4-FFF2-40B4-BE49-F238E27FC236}">
                  <a16:creationId xmlns:a16="http://schemas.microsoft.com/office/drawing/2014/main" id="{30DAC3BE-F4A0-4C6C-8A3A-CFF3592DE21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18286" y="5172894"/>
              <a:ext cx="878446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2 &lt; 4</a:t>
              </a:r>
            </a:p>
          </p:txBody>
        </p:sp>
        <p:sp>
          <p:nvSpPr>
            <p:cNvPr id="53" name="Content Placeholder 2">
              <a:extLst>
                <a:ext uri="{FF2B5EF4-FFF2-40B4-BE49-F238E27FC236}">
                  <a16:creationId xmlns:a16="http://schemas.microsoft.com/office/drawing/2014/main" id="{A529C0E3-B8DC-4792-A4E8-CA9CEA0ED8C8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18286" y="5172894"/>
              <a:ext cx="878446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1 = 1</a:t>
              </a:r>
            </a:p>
          </p:txBody>
        </p:sp>
        <p:sp>
          <p:nvSpPr>
            <p:cNvPr id="54" name="Content Placeholder 2">
              <a:extLst>
                <a:ext uri="{FF2B5EF4-FFF2-40B4-BE49-F238E27FC236}">
                  <a16:creationId xmlns:a16="http://schemas.microsoft.com/office/drawing/2014/main" id="{0271D16A-B999-4567-BA40-4BD8B08F73B9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918286" y="5172894"/>
              <a:ext cx="2136803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{1 2 3 4 5 6 7}</a:t>
              </a:r>
            </a:p>
          </p:txBody>
        </p:sp>
        <p:sp>
          <p:nvSpPr>
            <p:cNvPr id="55" name="Content Placeholder 2">
              <a:extLst>
                <a:ext uri="{FF2B5EF4-FFF2-40B4-BE49-F238E27FC236}">
                  <a16:creationId xmlns:a16="http://schemas.microsoft.com/office/drawing/2014/main" id="{FDB241D9-85AF-4D41-9B40-097ABD09D2A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836593" y="5172894"/>
              <a:ext cx="490519" cy="4253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2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Symbol" panose="05050102010706020507" pitchFamily="18" charset="2"/>
                </a:rPr>
                <a:t></a:t>
              </a:r>
              <a:endPara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756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04673-AD27-4AD4-B3B7-859F527C1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Dictionaries (also called Maps)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74DFB-33EB-4BE4-92DF-DF4217E34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13" y="1218148"/>
            <a:ext cx="8643392" cy="425374"/>
          </a:xfrm>
        </p:spPr>
        <p:txBody>
          <a:bodyPr wrap="none"/>
          <a:lstStyle/>
          <a:p>
            <a:pPr marL="0" indent="0">
              <a:buNone/>
            </a:pPr>
            <a:r>
              <a:rPr lang="en-CA" sz="2400" dirty="0"/>
              <a:t>A </a:t>
            </a:r>
            <a:r>
              <a:rPr lang="en-CA" sz="2400" dirty="0">
                <a:solidFill>
                  <a:schemeClr val="tx2"/>
                </a:solidFill>
              </a:rPr>
              <a:t>dictionary, </a:t>
            </a:r>
            <a:r>
              <a:rPr lang="en-CA" sz="2400" dirty="0"/>
              <a:t>mathematically, is a </a:t>
            </a:r>
            <a:r>
              <a:rPr lang="en-CA" sz="2400" dirty="0">
                <a:solidFill>
                  <a:srgbClr val="FF0000"/>
                </a:solidFill>
              </a:rPr>
              <a:t>collection of pairs; </a:t>
            </a:r>
            <a:r>
              <a:rPr lang="en-CA" sz="2400" dirty="0"/>
              <a:t>i.e.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CF6E41-9CAC-43FF-A2CF-19409FE73A74}"/>
              </a:ext>
            </a:extLst>
          </p:cNvPr>
          <p:cNvSpPr txBox="1">
            <a:spLocks/>
          </p:cNvSpPr>
          <p:nvPr/>
        </p:nvSpPr>
        <p:spPr bwMode="auto">
          <a:xfrm>
            <a:off x="2277350" y="2371425"/>
            <a:ext cx="2757165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400" kern="0" dirty="0"/>
              <a:t>(a</a:t>
            </a:r>
            <a:r>
              <a:rPr lang="en-CA" sz="2400" kern="0" baseline="-25000" dirty="0"/>
              <a:t>1</a:t>
            </a:r>
            <a:r>
              <a:rPr lang="en-CA" sz="2400" kern="0" dirty="0"/>
              <a:t>, b</a:t>
            </a:r>
            <a:r>
              <a:rPr lang="en-CA" sz="2400" kern="0" baseline="-25000" dirty="0"/>
              <a:t>1</a:t>
            </a:r>
            <a:r>
              <a:rPr lang="en-CA" sz="2400" kern="0" dirty="0"/>
              <a:t>), (a</a:t>
            </a:r>
            <a:r>
              <a:rPr lang="en-CA" sz="2400" kern="0" baseline="-25000" dirty="0"/>
              <a:t>2</a:t>
            </a:r>
            <a:r>
              <a:rPr lang="en-CA" sz="2400" kern="0" dirty="0"/>
              <a:t>, b</a:t>
            </a:r>
            <a:r>
              <a:rPr lang="en-CA" sz="2400" kern="0" baseline="-25000" dirty="0"/>
              <a:t>2</a:t>
            </a:r>
            <a:r>
              <a:rPr lang="en-CA" sz="2400" kern="0" dirty="0"/>
              <a:t>), 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CEA50E1-C6FA-49F2-A709-EE142E1748E7}"/>
              </a:ext>
            </a:extLst>
          </p:cNvPr>
          <p:cNvSpPr txBox="1">
            <a:spLocks/>
          </p:cNvSpPr>
          <p:nvPr/>
        </p:nvSpPr>
        <p:spPr bwMode="auto">
          <a:xfrm>
            <a:off x="438213" y="2925819"/>
            <a:ext cx="1827423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400" kern="0" dirty="0"/>
              <a:t>Constraint: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6EA1762-7575-4695-B1C3-83A9403156A4}"/>
              </a:ext>
            </a:extLst>
          </p:cNvPr>
          <p:cNvSpPr txBox="1">
            <a:spLocks/>
          </p:cNvSpPr>
          <p:nvPr/>
        </p:nvSpPr>
        <p:spPr bwMode="auto">
          <a:xfrm>
            <a:off x="438213" y="4195774"/>
            <a:ext cx="2818079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Possible queries: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40DCFAD-BBAE-4F3E-94C9-52973116F23F}"/>
              </a:ext>
            </a:extLst>
          </p:cNvPr>
          <p:cNvGrpSpPr/>
          <p:nvPr/>
        </p:nvGrpSpPr>
        <p:grpSpPr>
          <a:xfrm>
            <a:off x="2633930" y="1686563"/>
            <a:ext cx="1073148" cy="549057"/>
            <a:chOff x="2633930" y="1686563"/>
            <a:chExt cx="1073148" cy="549057"/>
          </a:xfrm>
        </p:grpSpPr>
        <p:sp>
          <p:nvSpPr>
            <p:cNvPr id="17" name="Content Placeholder 2">
              <a:extLst>
                <a:ext uri="{FF2B5EF4-FFF2-40B4-BE49-F238E27FC236}">
                  <a16:creationId xmlns:a16="http://schemas.microsoft.com/office/drawing/2014/main" id="{07375BEF-E854-4885-90A8-4D60701FF39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146027" y="1686563"/>
              <a:ext cx="561051" cy="31457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CA" sz="1600" kern="0" dirty="0"/>
                <a:t>Key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70E069D9-90E5-4B66-AA61-9EE90B4DB3EE}"/>
                </a:ext>
              </a:extLst>
            </p:cNvPr>
            <p:cNvCxnSpPr/>
            <p:nvPr/>
          </p:nvCxnSpPr>
          <p:spPr bwMode="auto">
            <a:xfrm flipH="1">
              <a:off x="2633930" y="1917613"/>
              <a:ext cx="512097" cy="31800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D9DDEF-2782-4EEB-B90A-C77F67A7E230}"/>
              </a:ext>
            </a:extLst>
          </p:cNvPr>
          <p:cNvGrpSpPr/>
          <p:nvPr/>
        </p:nvGrpSpPr>
        <p:grpSpPr>
          <a:xfrm>
            <a:off x="3057085" y="1997246"/>
            <a:ext cx="1219060" cy="390774"/>
            <a:chOff x="3057085" y="1997246"/>
            <a:chExt cx="1219060" cy="390774"/>
          </a:xfrm>
        </p:grpSpPr>
        <p:sp>
          <p:nvSpPr>
            <p:cNvPr id="20" name="Content Placeholder 2">
              <a:extLst>
                <a:ext uri="{FF2B5EF4-FFF2-40B4-BE49-F238E27FC236}">
                  <a16:creationId xmlns:a16="http://schemas.microsoft.com/office/drawing/2014/main" id="{88D63F14-5E58-47E3-B951-F2604DC7E7F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543572" y="1997246"/>
              <a:ext cx="732573" cy="31457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CA" sz="1600" kern="0" dirty="0"/>
                <a:t>Value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CB08A4A-1879-4AAB-BDFA-24272C738F1F}"/>
                </a:ext>
              </a:extLst>
            </p:cNvPr>
            <p:cNvCxnSpPr/>
            <p:nvPr/>
          </p:nvCxnSpPr>
          <p:spPr bwMode="auto">
            <a:xfrm flipH="1">
              <a:off x="3057085" y="2070013"/>
              <a:ext cx="512097" cy="31800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DCF991B-CDBA-4AF1-8E3C-F25233420E24}"/>
              </a:ext>
            </a:extLst>
          </p:cNvPr>
          <p:cNvSpPr txBox="1">
            <a:spLocks/>
          </p:cNvSpPr>
          <p:nvPr/>
        </p:nvSpPr>
        <p:spPr bwMode="auto">
          <a:xfrm>
            <a:off x="3587427" y="4230961"/>
            <a:ext cx="3981859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/>
              <a:t>Give me the unique value for a key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646D4B2-0039-4334-BC17-6FE5C4663BDD}"/>
              </a:ext>
            </a:extLst>
          </p:cNvPr>
          <p:cNvSpPr txBox="1">
            <a:spLocks/>
          </p:cNvSpPr>
          <p:nvPr/>
        </p:nvSpPr>
        <p:spPr bwMode="auto">
          <a:xfrm>
            <a:off x="2811103" y="2968165"/>
            <a:ext cx="2827697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/>
              <a:t>All keys must be unique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4465F30-055E-41A8-B8A6-C7EFA0429E77}"/>
              </a:ext>
            </a:extLst>
          </p:cNvPr>
          <p:cNvCxnSpPr/>
          <p:nvPr/>
        </p:nvCxnSpPr>
        <p:spPr bwMode="auto">
          <a:xfrm>
            <a:off x="1860443" y="3733800"/>
            <a:ext cx="5715000" cy="0"/>
          </a:xfrm>
          <a:prstGeom prst="line">
            <a:avLst/>
          </a:prstGeom>
          <a:solidFill>
            <a:srgbClr val="C0C0C0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27B9CD06-B87F-41EA-83F1-A228A77DB62E}"/>
              </a:ext>
            </a:extLst>
          </p:cNvPr>
          <p:cNvSpPr txBox="1">
            <a:spLocks/>
          </p:cNvSpPr>
          <p:nvPr/>
        </p:nvSpPr>
        <p:spPr bwMode="auto">
          <a:xfrm>
            <a:off x="3587427" y="4703480"/>
            <a:ext cx="5315558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/>
              <a:t>Give me a collection of keys for a unique value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B6C6F0E4-AED7-4EA8-8949-4C2DA118DE66}"/>
              </a:ext>
            </a:extLst>
          </p:cNvPr>
          <p:cNvSpPr txBox="1">
            <a:spLocks/>
          </p:cNvSpPr>
          <p:nvPr/>
        </p:nvSpPr>
        <p:spPr bwMode="auto">
          <a:xfrm>
            <a:off x="408713" y="5199150"/>
            <a:ext cx="3861635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Programming constraint: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E744D656-6BC9-490E-BAF3-9886731365E6}"/>
              </a:ext>
            </a:extLst>
          </p:cNvPr>
          <p:cNvSpPr txBox="1">
            <a:spLocks/>
          </p:cNvSpPr>
          <p:nvPr/>
        </p:nvSpPr>
        <p:spPr bwMode="auto">
          <a:xfrm>
            <a:off x="4510756" y="5229580"/>
            <a:ext cx="3058530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/>
              <a:t>The key must be </a:t>
            </a:r>
            <a:r>
              <a:rPr lang="en-CA" sz="1800" kern="0" dirty="0" err="1"/>
              <a:t>hashable</a:t>
            </a:r>
            <a:endParaRPr lang="en-CA" sz="1800" kern="0" dirty="0"/>
          </a:p>
        </p:txBody>
      </p:sp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8397E210-1B4E-437C-A3A0-A1B1746E3FA0}"/>
              </a:ext>
            </a:extLst>
          </p:cNvPr>
          <p:cNvSpPr txBox="1">
            <a:spLocks/>
          </p:cNvSpPr>
          <p:nvPr/>
        </p:nvSpPr>
        <p:spPr bwMode="auto">
          <a:xfrm>
            <a:off x="5638800" y="2990973"/>
            <a:ext cx="2160848" cy="3422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/>
              <a:t>but not the values</a:t>
            </a:r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C31F5AD-D402-4644-B406-FE2DCEB6CD5F}"/>
              </a:ext>
            </a:extLst>
          </p:cNvPr>
          <p:cNvSpPr txBox="1">
            <a:spLocks/>
          </p:cNvSpPr>
          <p:nvPr/>
        </p:nvSpPr>
        <p:spPr bwMode="auto">
          <a:xfrm>
            <a:off x="4497932" y="5755680"/>
            <a:ext cx="4546116" cy="3145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600" kern="0" dirty="0"/>
              <a:t>If keys are equal, their hashes must be equal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C65B1F62-EC59-46C7-8D0A-052D6BE38A87}"/>
              </a:ext>
            </a:extLst>
          </p:cNvPr>
          <p:cNvSpPr txBox="1">
            <a:spLocks/>
          </p:cNvSpPr>
          <p:nvPr/>
        </p:nvSpPr>
        <p:spPr bwMode="auto">
          <a:xfrm>
            <a:off x="664955" y="6411151"/>
            <a:ext cx="8189908" cy="31457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600" kern="0" dirty="0"/>
              <a:t>Becomes important when using keys associated with instances of NEW CLASSES</a:t>
            </a:r>
          </a:p>
        </p:txBody>
      </p:sp>
    </p:spTree>
    <p:extLst>
      <p:ext uri="{BB962C8B-B14F-4D97-AF65-F5344CB8AC3E}">
        <p14:creationId xmlns:p14="http://schemas.microsoft.com/office/powerpoint/2010/main" val="119479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13" grpId="0"/>
      <p:bldP spid="22" grpId="0" animBg="1"/>
      <p:bldP spid="27" grpId="0" animBg="1"/>
      <p:bldP spid="30" grpId="0" animBg="1"/>
      <p:bldP spid="32" grpId="0"/>
      <p:bldP spid="33" grpId="0" animBg="1"/>
      <p:bldP spid="34" grpId="0" animBg="1"/>
      <p:bldP spid="35" grpId="0" animBg="1"/>
      <p:bldP spid="3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BE1BC-BA64-4B48-80B7-120D1D9B2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Implementation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8EF9B-BC68-4EAC-B60D-83BF2789B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371600"/>
            <a:ext cx="8172450" cy="757773"/>
          </a:xfrm>
        </p:spPr>
        <p:txBody>
          <a:bodyPr/>
          <a:lstStyle/>
          <a:p>
            <a:r>
              <a:rPr lang="en-CA" sz="2400" dirty="0"/>
              <a:t>It's easy to </a:t>
            </a:r>
            <a:r>
              <a:rPr lang="en-CA" sz="2400" dirty="0">
                <a:solidFill>
                  <a:schemeClr val="tx2"/>
                </a:solidFill>
              </a:rPr>
              <a:t>add</a:t>
            </a:r>
            <a:r>
              <a:rPr lang="en-CA" sz="2400" dirty="0"/>
              <a:t> things to a collection </a:t>
            </a:r>
            <a:r>
              <a:rPr lang="en-CA" sz="2400" dirty="0">
                <a:solidFill>
                  <a:schemeClr val="tx2"/>
                </a:solidFill>
              </a:rPr>
              <a:t>while</a:t>
            </a:r>
            <a:r>
              <a:rPr lang="en-CA" sz="2400" dirty="0"/>
              <a:t> you are </a:t>
            </a:r>
            <a:r>
              <a:rPr lang="en-CA" sz="2400" dirty="0">
                <a:solidFill>
                  <a:schemeClr val="tx2"/>
                </a:solidFill>
              </a:rPr>
              <a:t>looping</a:t>
            </a:r>
            <a:r>
              <a:rPr lang="en-CA" sz="2400" dirty="0"/>
              <a:t> over the elements of the collection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6EA0514-D4E7-48C8-A82D-222E6D2CAD78}"/>
              </a:ext>
            </a:extLst>
          </p:cNvPr>
          <p:cNvSpPr txBox="1">
            <a:spLocks/>
          </p:cNvSpPr>
          <p:nvPr/>
        </p:nvSpPr>
        <p:spPr bwMode="auto">
          <a:xfrm>
            <a:off x="1114069" y="2514600"/>
            <a:ext cx="7115531" cy="26413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 := 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OrderedCollection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new.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 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addIfIdenticalAbsent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A.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 do: [:a |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"For each triple of the form (a R b)"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	result </a:t>
            </a:r>
            <a:r>
              <a:rPr kumimoji="0" lang="en-CA" sz="2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addIfIdenticalAbsent</a:t>
            </a: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b].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^result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64E6C92-0870-4A9B-955A-2F571357A489}"/>
              </a:ext>
            </a:extLst>
          </p:cNvPr>
          <p:cNvSpPr txBox="1">
            <a:spLocks/>
          </p:cNvSpPr>
          <p:nvPr/>
        </p:nvSpPr>
        <p:spPr bwMode="auto">
          <a:xfrm>
            <a:off x="4200437" y="5029200"/>
            <a:ext cx="3848811" cy="28687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If new entries get added, do: keeps looping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1E2E576-67F2-44E3-AF58-9DE60A93F3F6}"/>
              </a:ext>
            </a:extLst>
          </p:cNvPr>
          <p:cNvSpPr txBox="1">
            <a:spLocks/>
          </p:cNvSpPr>
          <p:nvPr/>
        </p:nvSpPr>
        <p:spPr bwMode="auto">
          <a:xfrm>
            <a:off x="4270066" y="6121635"/>
            <a:ext cx="2928687" cy="2868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Each entry </a:t>
            </a:r>
            <a:r>
              <a:rPr kumimoji="0" lang="en-CA" sz="14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gets processed once</a:t>
            </a:r>
            <a:endParaRPr kumimoji="0" lang="en-CA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48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ChangeArrowheads="1"/>
          </p:cNvSpPr>
          <p:nvPr/>
        </p:nvSpPr>
        <p:spPr bwMode="auto">
          <a:xfrm rot="1920000">
            <a:off x="1471613" y="2954338"/>
            <a:ext cx="6191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4150" tIns="92075" rIns="184150" bIns="92075">
            <a:spAutoFit/>
          </a:bodyPr>
          <a:lstStyle/>
          <a:p>
            <a:pPr marL="342900" indent="-342900" algn="ctr">
              <a:lnSpc>
                <a:spcPct val="100000"/>
              </a:lnSpc>
              <a:spcBef>
                <a:spcPct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Relations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422DC-8BDD-424F-969B-6624758B3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 Ways of Generalizing Dictionaries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26FC86-A147-4AF0-AE7F-C750CADD2B3F}"/>
              </a:ext>
            </a:extLst>
          </p:cNvPr>
          <p:cNvSpPr/>
          <p:nvPr/>
        </p:nvSpPr>
        <p:spPr>
          <a:xfrm>
            <a:off x="321734" y="2221265"/>
            <a:ext cx="4106702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/>
              <a:t>1. Allow duplicate keys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17ED66-891F-4F89-8340-6A2CBF4A4088}"/>
              </a:ext>
            </a:extLst>
          </p:cNvPr>
          <p:cNvSpPr/>
          <p:nvPr/>
        </p:nvSpPr>
        <p:spPr>
          <a:xfrm>
            <a:off x="321734" y="3188934"/>
            <a:ext cx="8500532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b="1" dirty="0"/>
              <a:t>2. Allow a third item to relate the key to the value</a:t>
            </a:r>
          </a:p>
        </p:txBody>
      </p:sp>
    </p:spTree>
    <p:extLst>
      <p:ext uri="{BB962C8B-B14F-4D97-AF65-F5344CB8AC3E}">
        <p14:creationId xmlns:p14="http://schemas.microsoft.com/office/powerpoint/2010/main" val="4041892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04673-AD27-4AD4-B3B7-859F527C1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74DFB-33EB-4BE4-92DF-DF4217E34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13" y="1218148"/>
            <a:ext cx="8199360" cy="425374"/>
          </a:xfrm>
        </p:spPr>
        <p:txBody>
          <a:bodyPr wrap="none"/>
          <a:lstStyle/>
          <a:p>
            <a:pPr marL="0" indent="0">
              <a:buNone/>
            </a:pPr>
            <a:r>
              <a:rPr lang="en-CA" sz="2400" dirty="0"/>
              <a:t>A </a:t>
            </a:r>
            <a:r>
              <a:rPr lang="en-CA" sz="2400" dirty="0">
                <a:solidFill>
                  <a:schemeClr val="tx2"/>
                </a:solidFill>
              </a:rPr>
              <a:t>relation, </a:t>
            </a:r>
            <a:r>
              <a:rPr lang="en-CA" sz="2400" dirty="0"/>
              <a:t>mathematically, is a </a:t>
            </a:r>
            <a:r>
              <a:rPr lang="en-CA" sz="2400" dirty="0">
                <a:solidFill>
                  <a:srgbClr val="FF0000"/>
                </a:solidFill>
              </a:rPr>
              <a:t>collection of triples; </a:t>
            </a:r>
            <a:r>
              <a:rPr lang="en-CA" sz="2400" dirty="0"/>
              <a:t>i.e.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ACF6E41-9CAC-43FF-A2CF-19409FE73A74}"/>
              </a:ext>
            </a:extLst>
          </p:cNvPr>
          <p:cNvSpPr txBox="1">
            <a:spLocks/>
          </p:cNvSpPr>
          <p:nvPr/>
        </p:nvSpPr>
        <p:spPr bwMode="auto">
          <a:xfrm>
            <a:off x="2277350" y="2371425"/>
            <a:ext cx="3565079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400" kern="0" dirty="0"/>
              <a:t>(a</a:t>
            </a:r>
            <a:r>
              <a:rPr lang="en-CA" sz="2400" kern="0" baseline="-25000" dirty="0"/>
              <a:t>1</a:t>
            </a:r>
            <a:r>
              <a:rPr lang="en-CA" sz="2400" kern="0" dirty="0"/>
              <a:t>, r</a:t>
            </a:r>
            <a:r>
              <a:rPr lang="en-CA" sz="2400" kern="0" baseline="-25000" dirty="0"/>
              <a:t>1</a:t>
            </a:r>
            <a:r>
              <a:rPr lang="en-CA" sz="2400" kern="0" dirty="0"/>
              <a:t>, b</a:t>
            </a:r>
            <a:r>
              <a:rPr lang="en-CA" sz="2400" kern="0" baseline="-25000" dirty="0"/>
              <a:t>1</a:t>
            </a:r>
            <a:r>
              <a:rPr lang="en-CA" sz="2400" kern="0" dirty="0"/>
              <a:t>), (a</a:t>
            </a:r>
            <a:r>
              <a:rPr lang="en-CA" sz="2400" kern="0" baseline="-25000" dirty="0"/>
              <a:t>2</a:t>
            </a:r>
            <a:r>
              <a:rPr lang="en-CA" sz="2400" kern="0" dirty="0"/>
              <a:t>, r</a:t>
            </a:r>
            <a:r>
              <a:rPr lang="en-CA" sz="2400" kern="0" baseline="-25000" dirty="0"/>
              <a:t>2</a:t>
            </a:r>
            <a:r>
              <a:rPr lang="en-CA" sz="2400" kern="0" dirty="0"/>
              <a:t>, b</a:t>
            </a:r>
            <a:r>
              <a:rPr lang="en-CA" sz="2400" kern="0" baseline="-25000" dirty="0"/>
              <a:t>2</a:t>
            </a:r>
            <a:r>
              <a:rPr lang="en-CA" sz="2400" kern="0" dirty="0"/>
              <a:t>), …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CEA50E1-C6FA-49F2-A709-EE142E1748E7}"/>
              </a:ext>
            </a:extLst>
          </p:cNvPr>
          <p:cNvSpPr txBox="1">
            <a:spLocks/>
          </p:cNvSpPr>
          <p:nvPr/>
        </p:nvSpPr>
        <p:spPr bwMode="auto">
          <a:xfrm>
            <a:off x="438213" y="2925819"/>
            <a:ext cx="1827423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2400" kern="0" dirty="0"/>
              <a:t>Constraint: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6EA1762-7575-4695-B1C3-83A9403156A4}"/>
              </a:ext>
            </a:extLst>
          </p:cNvPr>
          <p:cNvSpPr txBox="1">
            <a:spLocks/>
          </p:cNvSpPr>
          <p:nvPr/>
        </p:nvSpPr>
        <p:spPr bwMode="auto">
          <a:xfrm>
            <a:off x="408713" y="3866409"/>
            <a:ext cx="2818079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Possible queries: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67BAD99-0B6B-4B67-8FC3-BD6EBFF8AC02}"/>
              </a:ext>
            </a:extLst>
          </p:cNvPr>
          <p:cNvGrpSpPr/>
          <p:nvPr/>
        </p:nvGrpSpPr>
        <p:grpSpPr>
          <a:xfrm>
            <a:off x="2633930" y="1686563"/>
            <a:ext cx="1073148" cy="549057"/>
            <a:chOff x="2633930" y="1686563"/>
            <a:chExt cx="1073148" cy="549057"/>
          </a:xfrm>
        </p:grpSpPr>
        <p:sp>
          <p:nvSpPr>
            <p:cNvPr id="17" name="Content Placeholder 2">
              <a:extLst>
                <a:ext uri="{FF2B5EF4-FFF2-40B4-BE49-F238E27FC236}">
                  <a16:creationId xmlns:a16="http://schemas.microsoft.com/office/drawing/2014/main" id="{07375BEF-E854-4885-90A8-4D60701FF394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146027" y="1686563"/>
              <a:ext cx="561051" cy="31457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CA" sz="1600" kern="0" dirty="0"/>
                <a:t>Key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70E069D9-90E5-4B66-AA61-9EE90B4DB3EE}"/>
                </a:ext>
              </a:extLst>
            </p:cNvPr>
            <p:cNvCxnSpPr/>
            <p:nvPr/>
          </p:nvCxnSpPr>
          <p:spPr bwMode="auto">
            <a:xfrm flipH="1">
              <a:off x="2633930" y="1917613"/>
              <a:ext cx="512097" cy="318007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C5BE599-4DE0-47F1-9A09-D6DB8277FDA7}"/>
              </a:ext>
            </a:extLst>
          </p:cNvPr>
          <p:cNvGrpSpPr/>
          <p:nvPr/>
        </p:nvGrpSpPr>
        <p:grpSpPr>
          <a:xfrm>
            <a:off x="3226792" y="2825542"/>
            <a:ext cx="1613845" cy="416076"/>
            <a:chOff x="3279455" y="1895744"/>
            <a:chExt cx="1613845" cy="416076"/>
          </a:xfrm>
        </p:grpSpPr>
        <p:sp>
          <p:nvSpPr>
            <p:cNvPr id="20" name="Content Placeholder 2">
              <a:extLst>
                <a:ext uri="{FF2B5EF4-FFF2-40B4-BE49-F238E27FC236}">
                  <a16:creationId xmlns:a16="http://schemas.microsoft.com/office/drawing/2014/main" id="{88D63F14-5E58-47E3-B951-F2604DC7E7F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543572" y="1997246"/>
              <a:ext cx="1349728" cy="31457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CA" sz="1600" kern="0" dirty="0"/>
                <a:t>relationship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CB08A4A-1879-4AAB-BDFA-24272C738F1F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279455" y="1895744"/>
              <a:ext cx="289728" cy="174269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DCF991B-CDBA-4AF1-8E3C-F25233420E24}"/>
              </a:ext>
            </a:extLst>
          </p:cNvPr>
          <p:cNvSpPr txBox="1">
            <a:spLocks/>
          </p:cNvSpPr>
          <p:nvPr/>
        </p:nvSpPr>
        <p:spPr bwMode="auto">
          <a:xfrm>
            <a:off x="1041388" y="4266954"/>
            <a:ext cx="4789773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/>
              <a:t>Give me all </a:t>
            </a:r>
            <a:r>
              <a:rPr lang="en-CA" sz="1800" kern="0" dirty="0" err="1"/>
              <a:t>froms</a:t>
            </a:r>
            <a:r>
              <a:rPr lang="en-CA" sz="1800" kern="0" dirty="0"/>
              <a:t>, all </a:t>
            </a:r>
            <a:r>
              <a:rPr lang="en-CA" sz="1800" kern="0" dirty="0" err="1"/>
              <a:t>tos</a:t>
            </a:r>
            <a:r>
              <a:rPr lang="en-CA" sz="1800" kern="0" dirty="0"/>
              <a:t>, all relationships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646D4B2-0039-4334-BC17-6FE5C4663BDD}"/>
              </a:ext>
            </a:extLst>
          </p:cNvPr>
          <p:cNvSpPr txBox="1">
            <a:spLocks/>
          </p:cNvSpPr>
          <p:nvPr/>
        </p:nvSpPr>
        <p:spPr bwMode="auto">
          <a:xfrm>
            <a:off x="2434606" y="2968588"/>
            <a:ext cx="763029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/>
              <a:t>None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4465F30-055E-41A8-B8A6-C7EFA0429E77}"/>
              </a:ext>
            </a:extLst>
          </p:cNvPr>
          <p:cNvCxnSpPr/>
          <p:nvPr/>
        </p:nvCxnSpPr>
        <p:spPr bwMode="auto">
          <a:xfrm>
            <a:off x="1860443" y="3733800"/>
            <a:ext cx="5715000" cy="0"/>
          </a:xfrm>
          <a:prstGeom prst="line">
            <a:avLst/>
          </a:prstGeom>
          <a:solidFill>
            <a:srgbClr val="C0C0C0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27B9CD06-B87F-41EA-83F1-A228A77DB62E}"/>
              </a:ext>
            </a:extLst>
          </p:cNvPr>
          <p:cNvSpPr txBox="1">
            <a:spLocks/>
          </p:cNvSpPr>
          <p:nvPr/>
        </p:nvSpPr>
        <p:spPr bwMode="auto">
          <a:xfrm>
            <a:off x="1041388" y="4739473"/>
            <a:ext cx="6508192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/>
              <a:t>Give me a </a:t>
            </a:r>
            <a:r>
              <a:rPr lang="en-CA" sz="1800" kern="0" dirty="0" err="1"/>
              <a:t>subrelation</a:t>
            </a:r>
            <a:r>
              <a:rPr lang="en-CA" sz="1800" kern="0" dirty="0"/>
              <a:t> with </a:t>
            </a:r>
            <a:r>
              <a:rPr lang="en-CA" sz="1800" kern="0" dirty="0" err="1"/>
              <a:t>froms</a:t>
            </a:r>
            <a:r>
              <a:rPr lang="en-CA" sz="1800" kern="0" dirty="0"/>
              <a:t> grouped by relationship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B6C6F0E4-AED7-4EA8-8949-4C2DA118DE66}"/>
              </a:ext>
            </a:extLst>
          </p:cNvPr>
          <p:cNvSpPr txBox="1">
            <a:spLocks/>
          </p:cNvSpPr>
          <p:nvPr/>
        </p:nvSpPr>
        <p:spPr bwMode="auto">
          <a:xfrm>
            <a:off x="408713" y="5199150"/>
            <a:ext cx="3861635" cy="42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CA" sz="2400" kern="0" dirty="0"/>
              <a:t>Programming constraint: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E744D656-6BC9-490E-BAF3-9886731365E6}"/>
              </a:ext>
            </a:extLst>
          </p:cNvPr>
          <p:cNvSpPr txBox="1">
            <a:spLocks/>
          </p:cNvSpPr>
          <p:nvPr/>
        </p:nvSpPr>
        <p:spPr bwMode="auto">
          <a:xfrm>
            <a:off x="1041388" y="5843777"/>
            <a:ext cx="5289910" cy="34227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800" kern="0" dirty="0"/>
              <a:t>The </a:t>
            </a:r>
            <a:r>
              <a:rPr lang="en-CA" sz="1800" kern="0" dirty="0" err="1"/>
              <a:t>froms</a:t>
            </a:r>
            <a:r>
              <a:rPr lang="en-CA" sz="1800" kern="0" dirty="0"/>
              <a:t> and relationships must be </a:t>
            </a:r>
            <a:r>
              <a:rPr lang="en-CA" sz="1800" kern="0" dirty="0" err="1"/>
              <a:t>hashable</a:t>
            </a:r>
            <a:endParaRPr lang="en-CA" sz="1800" kern="0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1C31F5AD-D402-4644-B406-FE2DCEB6CD5F}"/>
              </a:ext>
            </a:extLst>
          </p:cNvPr>
          <p:cNvSpPr txBox="1">
            <a:spLocks/>
          </p:cNvSpPr>
          <p:nvPr/>
        </p:nvSpPr>
        <p:spPr bwMode="auto">
          <a:xfrm>
            <a:off x="1041388" y="6298117"/>
            <a:ext cx="4627870" cy="3145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600" kern="0" dirty="0"/>
              <a:t>If items are equal, their hashes must be equal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DA2FCC-E927-4FD0-B8B8-4615C89D43BA}"/>
              </a:ext>
            </a:extLst>
          </p:cNvPr>
          <p:cNvGrpSpPr/>
          <p:nvPr/>
        </p:nvGrpSpPr>
        <p:grpSpPr>
          <a:xfrm>
            <a:off x="3496144" y="1682672"/>
            <a:ext cx="1747185" cy="703669"/>
            <a:chOff x="3496144" y="1682672"/>
            <a:chExt cx="1747185" cy="703669"/>
          </a:xfrm>
        </p:grpSpPr>
        <p:sp>
          <p:nvSpPr>
            <p:cNvPr id="23" name="Content Placeholder 2">
              <a:extLst>
                <a:ext uri="{FF2B5EF4-FFF2-40B4-BE49-F238E27FC236}">
                  <a16:creationId xmlns:a16="http://schemas.microsoft.com/office/drawing/2014/main" id="{42739922-17A2-4B63-A68A-A52EE553D6EF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510756" y="1682672"/>
              <a:ext cx="732573" cy="31457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CA" sz="1600" kern="0" dirty="0"/>
                <a:t>Value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08B49AC8-2585-4052-9B3A-1EC938AC243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496144" y="1825327"/>
              <a:ext cx="852773" cy="561014"/>
            </a:xfrm>
            <a:prstGeom prst="straightConnector1">
              <a:avLst/>
            </a:prstGeom>
            <a:solidFill>
              <a:srgbClr val="C0C0C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12BCA90-11F1-4D80-AE2F-7DEEE682A820}"/>
              </a:ext>
            </a:extLst>
          </p:cNvPr>
          <p:cNvSpPr txBox="1">
            <a:spLocks/>
          </p:cNvSpPr>
          <p:nvPr/>
        </p:nvSpPr>
        <p:spPr bwMode="auto">
          <a:xfrm>
            <a:off x="6096000" y="1643522"/>
            <a:ext cx="1245534" cy="314574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600" kern="0" dirty="0"/>
              <a:t>key </a:t>
            </a:r>
            <a:r>
              <a:rPr lang="en-CA" sz="1600" kern="0" dirty="0">
                <a:sym typeface="Symbol" panose="05050102010706020507" pitchFamily="18" charset="2"/>
              </a:rPr>
              <a:t> from</a:t>
            </a:r>
            <a:endParaRPr lang="en-CA" sz="1600" kern="0" dirty="0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9C58A944-9A73-4CE7-BCF8-36DF63004F30}"/>
              </a:ext>
            </a:extLst>
          </p:cNvPr>
          <p:cNvSpPr txBox="1">
            <a:spLocks/>
          </p:cNvSpPr>
          <p:nvPr/>
        </p:nvSpPr>
        <p:spPr bwMode="auto">
          <a:xfrm>
            <a:off x="6096000" y="2032312"/>
            <a:ext cx="1131720" cy="314574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600" kern="0" dirty="0"/>
              <a:t>value </a:t>
            </a:r>
            <a:r>
              <a:rPr lang="en-CA" sz="1600" kern="0" dirty="0">
                <a:sym typeface="Symbol" panose="05050102010706020507" pitchFamily="18" charset="2"/>
              </a:rPr>
              <a:t> to</a:t>
            </a:r>
            <a:endParaRPr lang="en-CA" sz="1600" kern="0" dirty="0"/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9C3A9448-04C6-4EC8-AC9C-3636ABA1223F}"/>
              </a:ext>
            </a:extLst>
          </p:cNvPr>
          <p:cNvSpPr txBox="1">
            <a:spLocks/>
          </p:cNvSpPr>
          <p:nvPr/>
        </p:nvSpPr>
        <p:spPr bwMode="auto">
          <a:xfrm>
            <a:off x="6331298" y="2570841"/>
            <a:ext cx="1955664" cy="31457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600" kern="0" dirty="0"/>
              <a:t>from a</a:t>
            </a:r>
            <a:r>
              <a:rPr lang="en-CA" sz="1600" kern="0" baseline="-25000" dirty="0"/>
              <a:t>1</a:t>
            </a:r>
            <a:r>
              <a:rPr lang="en-CA" sz="1600" kern="0" dirty="0"/>
              <a:t> to b</a:t>
            </a:r>
            <a:r>
              <a:rPr lang="en-CA" sz="1600" kern="0" baseline="-25000" dirty="0"/>
              <a:t>1</a:t>
            </a:r>
            <a:r>
              <a:rPr lang="en-CA" sz="1600" kern="0" dirty="0"/>
              <a:t> via r</a:t>
            </a:r>
            <a:r>
              <a:rPr lang="en-CA" sz="1600" kern="0" baseline="-25000" dirty="0"/>
              <a:t>1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5E6A737-3083-4A7D-AFFF-B2BFD7A5F8FF}"/>
              </a:ext>
            </a:extLst>
          </p:cNvPr>
          <p:cNvSpPr txBox="1">
            <a:spLocks/>
          </p:cNvSpPr>
          <p:nvPr/>
        </p:nvSpPr>
        <p:spPr bwMode="auto">
          <a:xfrm>
            <a:off x="7359119" y="1631023"/>
            <a:ext cx="1752083" cy="31457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600" kern="0" dirty="0"/>
              <a:t>part of the triple</a:t>
            </a:r>
            <a:endParaRPr lang="en-CA" sz="1600" kern="0" baseline="-25000" dirty="0"/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E1EC43E4-EAFD-4FB1-BDF2-7851B9FA2D4B}"/>
              </a:ext>
            </a:extLst>
          </p:cNvPr>
          <p:cNvSpPr txBox="1">
            <a:spLocks/>
          </p:cNvSpPr>
          <p:nvPr/>
        </p:nvSpPr>
        <p:spPr bwMode="auto">
          <a:xfrm>
            <a:off x="7359118" y="2032312"/>
            <a:ext cx="1752083" cy="314574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CA" sz="1600" kern="0" dirty="0"/>
              <a:t>part of the triple</a:t>
            </a:r>
            <a:endParaRPr lang="en-CA" sz="1600" kern="0" baseline="-25000" dirty="0"/>
          </a:p>
        </p:txBody>
      </p:sp>
    </p:spTree>
    <p:extLst>
      <p:ext uri="{BB962C8B-B14F-4D97-AF65-F5344CB8AC3E}">
        <p14:creationId xmlns:p14="http://schemas.microsoft.com/office/powerpoint/2010/main" val="218692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13" grpId="0"/>
      <p:bldP spid="22" grpId="0" animBg="1"/>
      <p:bldP spid="27" grpId="0" animBg="1"/>
      <p:bldP spid="30" grpId="0" animBg="1"/>
      <p:bldP spid="32" grpId="0"/>
      <p:bldP spid="33" grpId="0" animBg="1"/>
      <p:bldP spid="35" grpId="0" animBg="1"/>
      <p:bldP spid="25" grpId="0" animBg="1"/>
      <p:bldP spid="26" grpId="0" animBg="1"/>
      <p:bldP spid="28" grpId="0" animBg="1"/>
      <p:bldP spid="29" grpId="0" animBg="1"/>
      <p:bldP spid="29" grpId="1" animBg="1"/>
      <p:bldP spid="31" grpId="0" animBg="1"/>
      <p:bldP spid="3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ChangeArrowheads="1"/>
          </p:cNvSpPr>
          <p:nvPr/>
        </p:nvSpPr>
        <p:spPr bwMode="auto">
          <a:xfrm rot="1920000">
            <a:off x="754706" y="3167916"/>
            <a:ext cx="7332299" cy="9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4150" tIns="92075" rIns="184150" bIns="92075">
            <a:spAutoFit/>
          </a:bodyPr>
          <a:lstStyle/>
          <a:p>
            <a:pPr marL="342900" indent="-342900" algn="ctr">
              <a:lnSpc>
                <a:spcPct val="100000"/>
              </a:lnSpc>
              <a:spcBef>
                <a:spcPct val="0"/>
              </a:spcBef>
              <a:tabLst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" charset="0"/>
              </a:rPr>
              <a:t>Operations for Relations</a:t>
            </a:r>
          </a:p>
        </p:txBody>
      </p:sp>
    </p:spTree>
    <p:extLst>
      <p:ext uri="{BB962C8B-B14F-4D97-AF65-F5344CB8AC3E}">
        <p14:creationId xmlns:p14="http://schemas.microsoft.com/office/powerpoint/2010/main" val="2915126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3B8B-6293-4B11-B5B7-D26BEE929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Relation Class Methods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C808AE9-63FA-43DF-9EBB-73606A153532}"/>
              </a:ext>
            </a:extLst>
          </p:cNvPr>
          <p:cNvSpPr txBox="1">
            <a:spLocks/>
          </p:cNvSpPr>
          <p:nvPr/>
        </p:nvSpPr>
        <p:spPr bwMode="auto">
          <a:xfrm>
            <a:off x="696561" y="2730223"/>
            <a:ext cx="2082301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114300" algn="l" rtl="0" eaLnBrk="0" fontAlgn="base" hangingPunct="0"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2pPr>
            <a:lvl3pPr marL="974725" indent="-288925" algn="l" rtl="0" eaLnBrk="0" fontAlgn="base" hangingPunct="0"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3pPr>
            <a:lvl4pPr marL="1316038" indent="-227013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</a:defRPr>
            </a:lvl4pPr>
            <a:lvl5pPr marL="17240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5pPr>
            <a:lvl6pPr marL="21812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6pPr>
            <a:lvl7pPr marL="26384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7pPr>
            <a:lvl8pPr marL="30956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8pPr>
            <a:lvl9pPr marL="3552825" indent="-293688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8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en-CA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Relation new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B5DB902-FDDF-421F-9BB6-5FAD41A7F395}"/>
              </a:ext>
            </a:extLst>
          </p:cNvPr>
          <p:cNvSpPr txBox="1">
            <a:spLocks/>
          </p:cNvSpPr>
          <p:nvPr/>
        </p:nvSpPr>
        <p:spPr bwMode="auto">
          <a:xfrm>
            <a:off x="696561" y="3249276"/>
            <a:ext cx="4013919" cy="425374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marL="0" lvl="1">
              <a:spcBef>
                <a:spcPct val="30000"/>
              </a:spcBef>
              <a:buClr>
                <a:schemeClr val="tx1"/>
              </a:buClr>
              <a:buSzPct val="100000"/>
              <a:defRPr/>
            </a:pPr>
            <a:r>
              <a:rPr lang="en-CA" sz="2400" b="1" kern="0" dirty="0">
                <a:latin typeface="+mn-lt"/>
              </a:rPr>
              <a:t>Relation from: </a:t>
            </a:r>
            <a:r>
              <a:rPr lang="en-CA" sz="2400" b="1" kern="0" dirty="0" err="1">
                <a:latin typeface="+mn-lt"/>
              </a:rPr>
              <a:t>aCollection</a:t>
            </a:r>
            <a:endParaRPr lang="en-CA" sz="2400" b="1" kern="0" dirty="0">
              <a:latin typeface="+mn-lt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24472FB-E895-43ED-ACFD-835BE5A7B1B1}"/>
              </a:ext>
            </a:extLst>
          </p:cNvPr>
          <p:cNvGrpSpPr/>
          <p:nvPr/>
        </p:nvGrpSpPr>
        <p:grpSpPr>
          <a:xfrm>
            <a:off x="5235480" y="3289710"/>
            <a:ext cx="3689094" cy="343390"/>
            <a:chOff x="5235480" y="3289710"/>
            <a:chExt cx="3689094" cy="343390"/>
          </a:xfrm>
        </p:grpSpPr>
        <p:sp>
          <p:nvSpPr>
            <p:cNvPr id="19" name="Content Placeholder 2">
              <a:extLst>
                <a:ext uri="{FF2B5EF4-FFF2-40B4-BE49-F238E27FC236}">
                  <a16:creationId xmlns:a16="http://schemas.microsoft.com/office/drawing/2014/main" id="{AA29252A-C740-4B1B-9201-0D435511A1BC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235480" y="3290826"/>
              <a:ext cx="1160574" cy="34227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of triples</a:t>
              </a:r>
            </a:p>
          </p:txBody>
        </p:sp>
        <p:sp>
          <p:nvSpPr>
            <p:cNvPr id="31" name="Content Placeholder 2">
              <a:extLst>
                <a:ext uri="{FF2B5EF4-FFF2-40B4-BE49-F238E27FC236}">
                  <a16:creationId xmlns:a16="http://schemas.microsoft.com/office/drawing/2014/main" id="{245EDF6F-CA02-4A1F-985C-C5D7FED6616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6661133" y="3289710"/>
              <a:ext cx="2263441" cy="34227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non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chemeClr val="tx1"/>
                </a:buClr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114300" algn="l" rtl="0" eaLnBrk="0" fontAlgn="base" hangingPunct="0"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2pPr>
              <a:lvl3pPr marL="974725" indent="-288925" algn="l" rtl="0" eaLnBrk="0" fontAlgn="base" hangingPunct="0"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3pPr>
              <a:lvl4pPr marL="1316038" indent="-227013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+mn-lt"/>
                </a:defRPr>
              </a:lvl4pPr>
              <a:lvl5pPr marL="17240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5pPr>
              <a:lvl6pPr marL="21812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6pPr>
              <a:lvl7pPr marL="26384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7pPr>
              <a:lvl8pPr marL="30956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8pPr>
              <a:lvl9pPr marL="3552825" indent="-293688" algn="l" rtl="0" eaLnBrk="0" fontAlgn="base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SzPct val="100000"/>
                <a:buChar char="•"/>
                <a:defRPr sz="2800" b="1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9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Tx/>
                <a:buNone/>
                <a:tabLst/>
                <a:defRPr/>
              </a:pPr>
              <a:r>
                <a:rPr kumimoji="0" lang="en-CA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each a 3 item array</a:t>
              </a: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640DF921-8F7E-4FED-9B69-A2DBCFFE0924}"/>
              </a:ext>
            </a:extLst>
          </p:cNvPr>
          <p:cNvSpPr txBox="1"/>
          <p:nvPr/>
        </p:nvSpPr>
        <p:spPr>
          <a:xfrm>
            <a:off x="2128262" y="5192449"/>
            <a:ext cx="6324600" cy="4247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CA" sz="2400" kern="0" dirty="0"/>
              <a:t>Relation from #((2 &lt; 3) (1 = 1) (3 &gt; 1) (2 &lt; 4))</a:t>
            </a:r>
            <a:endParaRPr lang="en-CA" sz="2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3BF014-28CE-46C7-9CD9-8C9E5E8D975A}"/>
              </a:ext>
            </a:extLst>
          </p:cNvPr>
          <p:cNvSpPr txBox="1"/>
          <p:nvPr/>
        </p:nvSpPr>
        <p:spPr>
          <a:xfrm>
            <a:off x="2128262" y="4667152"/>
            <a:ext cx="6324600" cy="4247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CA" sz="2400" kern="0" dirty="0"/>
              <a:t>Relation new</a:t>
            </a:r>
            <a:endParaRPr lang="en-CA" sz="24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97A8BCE-6859-4E74-B169-201D7B19B9A7}"/>
              </a:ext>
            </a:extLst>
          </p:cNvPr>
          <p:cNvSpPr txBox="1"/>
          <p:nvPr/>
        </p:nvSpPr>
        <p:spPr>
          <a:xfrm>
            <a:off x="1442462" y="3970549"/>
            <a:ext cx="1540099" cy="4247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CA" sz="2400" kern="0" dirty="0"/>
              <a:t>Examples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1813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33" grpId="0" animBg="1"/>
      <p:bldP spid="35" grpId="0" animBg="1"/>
      <p:bldP spid="41" grpId="0" animBg="1"/>
    </p:bldLst>
  </p:timing>
</p:sld>
</file>

<file path=ppt/theme/theme1.xml><?xml version="1.0" encoding="utf-8"?>
<a:theme xmlns:a="http://schemas.openxmlformats.org/drawingml/2006/main" name="st02">
  <a:themeElements>
    <a:clrScheme name="">
      <a:dk1>
        <a:srgbClr val="000000"/>
      </a:dk1>
      <a:lt1>
        <a:srgbClr val="FFFFFF"/>
      </a:lt1>
      <a:dk2>
        <a:srgbClr val="181BE5"/>
      </a:dk2>
      <a:lt2>
        <a:srgbClr val="FF00FF"/>
      </a:lt2>
      <a:accent1>
        <a:srgbClr val="33FF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FFFF"/>
      </a:accent5>
      <a:accent6>
        <a:srgbClr val="8AE7B9"/>
      </a:accent6>
      <a:hlink>
        <a:srgbClr val="77D7F7"/>
      </a:hlink>
      <a:folHlink>
        <a:srgbClr val="F73700"/>
      </a:folHlink>
    </a:clrScheme>
    <a:fontScheme name="st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wrap="none" rtlCol="0" anchor="ctr"/>
      <a:lstStyle>
        <a:defPPr algn="ctr">
          <a:defRPr>
            <a:ln>
              <a:solidFill>
                <a:schemeClr val="tx1"/>
              </a:solidFill>
              <a:prstDash val="solid"/>
            </a:ln>
          </a:defRPr>
        </a:defPPr>
      </a:lstStyle>
    </a:spDef>
    <a:lnDef>
      <a:spPr bwMode="auto"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arrow"/>
        </a:ln>
        <a:effectLst/>
      </a:spPr>
      <a:bodyPr/>
      <a:lstStyle/>
    </a:lnDef>
  </a:objectDefaults>
  <a:extraClrSchemeLst>
    <a:extraClrScheme>
      <a:clrScheme name="st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1_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4.xml><?xml version="1.0" encoding="utf-8"?>
<a:theme xmlns:a="http://schemas.openxmlformats.org/drawingml/2006/main" name="1_st02">
  <a:themeElements>
    <a:clrScheme name="">
      <a:dk1>
        <a:srgbClr val="000000"/>
      </a:dk1>
      <a:lt1>
        <a:srgbClr val="FFFFFF"/>
      </a:lt1>
      <a:dk2>
        <a:srgbClr val="181BE5"/>
      </a:dk2>
      <a:lt2>
        <a:srgbClr val="FF00FF"/>
      </a:lt2>
      <a:accent1>
        <a:srgbClr val="33FF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FFFF"/>
      </a:accent5>
      <a:accent6>
        <a:srgbClr val="8AE7B9"/>
      </a:accent6>
      <a:hlink>
        <a:srgbClr val="77D7F7"/>
      </a:hlink>
      <a:folHlink>
        <a:srgbClr val="F73700"/>
      </a:folHlink>
    </a:clrScheme>
    <a:fontScheme name="st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  <a:headEnd type="none" w="sm" len="sm"/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spDef>
    <a:lnDef>
      <a:spPr bwMode="auto"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</a:objectDefaults>
  <a:extraClrSchemeLst>
    <a:extraClrScheme>
      <a:clrScheme name="st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st02">
  <a:themeElements>
    <a:clrScheme name="">
      <a:dk1>
        <a:srgbClr val="000000"/>
      </a:dk1>
      <a:lt1>
        <a:srgbClr val="FFFFFF"/>
      </a:lt1>
      <a:dk2>
        <a:srgbClr val="181BE5"/>
      </a:dk2>
      <a:lt2>
        <a:srgbClr val="FF00FF"/>
      </a:lt2>
      <a:accent1>
        <a:srgbClr val="33FF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FFFF"/>
      </a:accent5>
      <a:accent6>
        <a:srgbClr val="8AE7B9"/>
      </a:accent6>
      <a:hlink>
        <a:srgbClr val="77D7F7"/>
      </a:hlink>
      <a:folHlink>
        <a:srgbClr val="F73700"/>
      </a:folHlink>
    </a:clrScheme>
    <a:fontScheme name="st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tx1"/>
          </a:solidFill>
          <a:round/>
          <a:headEnd type="none" w="sm" len="sm"/>
          <a:tailEnd type="stealth" w="med" len="lg"/>
        </a:ln>
      </a:spPr>
      <a:bodyPr/>
      <a:lstStyle>
        <a:defPPr>
          <a:defRPr/>
        </a:defPPr>
      </a:lstStyle>
    </a:spDef>
    <a:lnDef>
      <a:spPr bwMode="auto">
        <a:solidFill>
          <a:srgbClr val="C0C0C0"/>
        </a:solidFill>
        <a:ln w="28575" cap="flat" cmpd="sng" algn="ctr">
          <a:solidFill>
            <a:schemeClr val="tx1"/>
          </a:solidFill>
          <a:prstDash val="solid"/>
          <a:round/>
          <a:headEnd type="stealth" w="sm" len="sm"/>
          <a:tailEnd type="arrow"/>
        </a:ln>
        <a:effectLst/>
      </a:spPr>
      <a:bodyPr/>
      <a:lstStyle/>
    </a:lnDef>
  </a:objectDefaults>
  <a:extraClrSchemeLst>
    <a:extraClrScheme>
      <a:clrScheme name="st0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0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0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G:\Courses\Introduction to Smalltalk\Notes\st02.ppt</Template>
  <TotalTime>63390580</TotalTime>
  <Pages>3</Pages>
  <Words>3176</Words>
  <Application>Microsoft Office PowerPoint</Application>
  <PresentationFormat>Letter Paper (8.5x11 in)</PresentationFormat>
  <Paragraphs>479</Paragraphs>
  <Slides>40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40</vt:i4>
      </vt:variant>
    </vt:vector>
  </HeadingPairs>
  <TitlesOfParts>
    <vt:vector size="53" baseType="lpstr">
      <vt:lpstr>Arial</vt:lpstr>
      <vt:lpstr>Baskerville Old Face</vt:lpstr>
      <vt:lpstr>Calibri</vt:lpstr>
      <vt:lpstr>Century Gothic</vt:lpstr>
      <vt:lpstr>Consolas</vt:lpstr>
      <vt:lpstr>Times</vt:lpstr>
      <vt:lpstr>Times New Roman</vt:lpstr>
      <vt:lpstr>Wingdings 3</vt:lpstr>
      <vt:lpstr>st02</vt:lpstr>
      <vt:lpstr>Slice</vt:lpstr>
      <vt:lpstr>1_Slice</vt:lpstr>
      <vt:lpstr>1_st02</vt:lpstr>
      <vt:lpstr>2_st02</vt:lpstr>
      <vt:lpstr>PowerPoint Presentation</vt:lpstr>
      <vt:lpstr>Relations</vt:lpstr>
      <vt:lpstr>PowerPoint Presentation</vt:lpstr>
      <vt:lpstr>Dictionaries (also called Maps)</vt:lpstr>
      <vt:lpstr>PowerPoint Presentation</vt:lpstr>
      <vt:lpstr>2 Ways of Generalizing Dictionaries</vt:lpstr>
      <vt:lpstr>Relations</vt:lpstr>
      <vt:lpstr>PowerPoint Presentation</vt:lpstr>
      <vt:lpstr>Relation Class Methods</vt:lpstr>
      <vt:lpstr>Relation Instance Methods</vt:lpstr>
      <vt:lpstr>Example</vt:lpstr>
      <vt:lpstr>Example</vt:lpstr>
      <vt:lpstr>Summary of Example</vt:lpstr>
      <vt:lpstr>Was the takeway achieved</vt:lpstr>
      <vt:lpstr>One TASK</vt:lpstr>
      <vt:lpstr>What Will We Need</vt:lpstr>
      <vt:lpstr>In Essence</vt:lpstr>
      <vt:lpstr>An Abstract Example</vt:lpstr>
      <vt:lpstr>SUCCESSIVE ITEMS DOWN Example</vt:lpstr>
      <vt:lpstr>SUCCESSIVE RELATION DOWN Example</vt:lpstr>
      <vt:lpstr>Summarizing</vt:lpstr>
      <vt:lpstr>The Versions That Return Items</vt:lpstr>
      <vt:lpstr>The Versions That Return Relations</vt:lpstr>
      <vt:lpstr>The Versions That Return Relations</vt:lpstr>
      <vt:lpstr>The Versions That Return Relations</vt:lpstr>
      <vt:lpstr>PowerPoint Presentation</vt:lpstr>
      <vt:lpstr>One TASK</vt:lpstr>
      <vt:lpstr>Storing an FSM as a Relation</vt:lpstr>
      <vt:lpstr>Storing an FSM as a Relation</vt:lpstr>
      <vt:lpstr>Definition of inverse</vt:lpstr>
      <vt:lpstr>One TASK</vt:lpstr>
      <vt:lpstr>Definition of computeESuccessors:grammar:</vt:lpstr>
      <vt:lpstr>PowerPoint Presentation</vt:lpstr>
      <vt:lpstr>One TASK</vt:lpstr>
      <vt:lpstr>Storing an FSM as a Relation</vt:lpstr>
      <vt:lpstr>Storing an FSM as a Relation</vt:lpstr>
      <vt:lpstr>Definition of inverse</vt:lpstr>
      <vt:lpstr>Definition of performStar:</vt:lpstr>
      <vt:lpstr>Example</vt:lpstr>
      <vt:lpstr>Implementation Considerations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Orinted Programming in Smalltalk /V</dc:title>
  <dc:creator>The Staff</dc:creator>
  <cp:lastModifiedBy>Wilf LaLonde</cp:lastModifiedBy>
  <cp:revision>452</cp:revision>
  <cp:lastPrinted>2000-03-27T00:02:33Z</cp:lastPrinted>
  <dcterms:created xsi:type="dcterms:W3CDTF">1995-01-12T17:04:20Z</dcterms:created>
  <dcterms:modified xsi:type="dcterms:W3CDTF">2021-02-12T19:44:20Z</dcterms:modified>
</cp:coreProperties>
</file>