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676" r:id="rId3"/>
    <p:sldId id="677" r:id="rId4"/>
    <p:sldId id="678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</p:sldIdLst>
  <p:sldSz cx="9144000" cy="6858000" type="letter"/>
  <p:notesSz cx="8939213" cy="6797675"/>
  <p:defaultTextStyle>
    <a:defPPr>
      <a:defRPr lang="en-US"/>
    </a:defPPr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00FF"/>
    <a:srgbClr val="8000B3"/>
    <a:srgbClr val="FEFE83"/>
    <a:srgbClr val="C0C0C0"/>
    <a:srgbClr val="02B192"/>
    <a:srgbClr val="F0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80" autoAdjust="0"/>
  </p:normalViewPr>
  <p:slideViewPr>
    <p:cSldViewPr>
      <p:cViewPr varScale="1">
        <p:scale>
          <a:sx n="68" d="100"/>
          <a:sy n="68" d="100"/>
        </p:scale>
        <p:origin x="6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014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873501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65713" y="0"/>
            <a:ext cx="38735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19850"/>
            <a:ext cx="3873501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65713" y="6419850"/>
            <a:ext cx="3873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C7524A03-9B95-44F5-ABD7-11CC7B3A2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90988" y="6465888"/>
            <a:ext cx="755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2863" rIns="85725" bIns="42863">
            <a:spAutoFit/>
          </a:bodyPr>
          <a:lstStyle/>
          <a:p>
            <a:pPr algn="ctr" defTabSz="823913">
              <a:spcBef>
                <a:spcPct val="0"/>
              </a:spcBef>
              <a:defRPr/>
            </a:pPr>
            <a:r>
              <a:rPr lang="en-US"/>
              <a:t>Page </a:t>
            </a:r>
            <a:fld id="{4EFC386C-4934-4E20-B5D3-F741D727DCA4}" type="slidenum">
              <a:rPr lang="en-US"/>
              <a:pPr algn="ctr" defTabSz="82391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522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6200"/>
            <a:ext cx="6021387" cy="451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4038" y="4897438"/>
            <a:ext cx="43767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66688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2775" indent="-168275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572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017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47863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7100" y="6575425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0188" y="6616700"/>
            <a:ext cx="23733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 err="1">
                <a:latin typeface="Times New Roman" pitchFamily="18" charset="0"/>
              </a:rPr>
              <a:t>Wilf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LaLonde</a:t>
            </a:r>
            <a:r>
              <a:rPr lang="en-US" dirty="0">
                <a:latin typeface="Times New Roman" pitchFamily="18" charset="0"/>
              </a:rPr>
              <a:t>, @ 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613" y="6618288"/>
            <a:ext cx="6905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2pPr>
      <a:lvl3pPr marL="1255713" indent="-3397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817688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4pPr>
      <a:lvl5pPr marL="22304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6876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31448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6020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40592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341116" y="3482949"/>
            <a:ext cx="833136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A FEW Useful Routines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1295400"/>
            <a:ext cx="8331366" cy="48025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build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|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newFsm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map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newState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newTransition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|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initialState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:= "Build initial state".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states :=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OrderedCollection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with: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initialState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states do: [: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oldState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|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	"Loop over transition labels"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		candidate := "Build label-successor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oldState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			match := "Find match for candidate in states"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			match not nil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		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ifTrue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: [successor := match]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		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ifFalse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: [successor := candidate. states add: candidate]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</a:t>
            </a:r>
          </a:p>
          <a:p>
            <a:pPr marL="0" marR="0" lvl="0" indent="0" algn="l" defTabSz="36353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			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oldState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add: l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abel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goto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: successor]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8E8043-E892-4469-97F3-2CB357FE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17" y="178387"/>
            <a:ext cx="4546683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Building FSMs (The Generic Structure)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C886E-DCAD-4468-9F3B-8E8C461A6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003" y="1800147"/>
            <a:ext cx="2857500" cy="4629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Start with one state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A554F-8D75-48D6-BE4A-56A748F38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003" y="2821600"/>
            <a:ext cx="2857500" cy="4629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Find possible successors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41981B-0CEA-4B06-BC03-31E0D3D9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469" y="4267804"/>
            <a:ext cx="2857500" cy="73994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Use OLD successor unless match is found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C1F94-024F-4C8D-B03A-375971AC9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469" y="5554759"/>
            <a:ext cx="2857500" cy="4629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Add new transition</a:t>
            </a:r>
          </a:p>
        </p:txBody>
      </p:sp>
    </p:spTree>
    <p:extLst>
      <p:ext uri="{BB962C8B-B14F-4D97-AF65-F5344CB8AC3E}">
        <p14:creationId xmlns:p14="http://schemas.microsoft.com/office/powerpoint/2010/main" val="135306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21600" y="2670627"/>
            <a:ext cx="833136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Computing Up from Down</a:t>
            </a:r>
          </a:p>
        </p:txBody>
      </p:sp>
    </p:spTree>
    <p:extLst>
      <p:ext uri="{BB962C8B-B14F-4D97-AF65-F5344CB8AC3E}">
        <p14:creationId xmlns:p14="http://schemas.microsoft.com/office/powerpoint/2010/main" val="256562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4194" y="2362200"/>
            <a:ext cx="8331366" cy="4937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relation := Relation </a:t>
            </a:r>
            <a:r>
              <a:rPr lang="en-CA" sz="2000" dirty="0"/>
              <a:t>using: </a:t>
            </a:r>
            <a:r>
              <a:rPr lang="en-CA" sz="2000" dirty="0">
                <a:highlight>
                  <a:srgbClr val="FF0000"/>
                </a:highlight>
              </a:rPr>
              <a:t>down</a:t>
            </a:r>
            <a:r>
              <a:rPr lang="en-CA" sz="2000" dirty="0"/>
              <a:t> </a:t>
            </a:r>
            <a:r>
              <a:rPr lang="en-CA" sz="2000" dirty="0" err="1"/>
              <a:t>perform</a:t>
            </a:r>
            <a:r>
              <a:rPr lang="en-CA" sz="2000" dirty="0" err="1">
                <a:highlight>
                  <a:srgbClr val="00FFFF"/>
                </a:highlight>
              </a:rPr>
              <a:t>RelationStar</a:t>
            </a:r>
            <a:r>
              <a:rPr lang="en-CA" sz="2000" dirty="0"/>
              <a:t>: items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1E6260-49F9-45A7-9162-699E4C45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26" y="1498477"/>
            <a:ext cx="4546683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Given items in a readahead state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Times" charset="0"/>
                <a:ea typeface="+mn-ea"/>
                <a:cs typeface="+mn-cs"/>
              </a:rPr>
              <a:t>r</a:t>
            </a:r>
            <a:r>
              <a:rPr kumimoji="0" 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Times" charset="0"/>
                <a:ea typeface="+mn-ea"/>
                <a:cs typeface="+mn-cs"/>
              </a:rPr>
              <a:t>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: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6927935-F483-4E7D-A1A5-4A6DD5E0E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26" y="3429000"/>
            <a:ext cx="8331366" cy="26481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relation </a:t>
            </a:r>
            <a:r>
              <a:rPr kumimoji="0" lang="en-CA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triplesDo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: [:p :nonterminal :q |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	</a:t>
            </a:r>
            <a:r>
              <a:rPr lang="en-CA" sz="2000" b="1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up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CA" sz="2000" b="1" dirty="0" err="1">
                <a:solidFill>
                  <a:srgbClr val="000000"/>
                </a:solidFill>
                <a:latin typeface="Times" charset="0"/>
              </a:rPr>
              <a:t>addTriple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: Array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		with: (Array with: </a:t>
            </a:r>
            <a:r>
              <a:rPr lang="en-CA" sz="2000" b="1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q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with: </a:t>
            </a:r>
            <a:r>
              <a:rPr lang="en-CA" sz="2000" b="1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r</a:t>
            </a:r>
            <a:r>
              <a:rPr lang="en-CA" sz="2000" b="1" baseline="-25000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a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		with: nonterminal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		with: (Array with: </a:t>
            </a:r>
            <a:r>
              <a:rPr lang="en-CA" sz="2000" b="1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p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with: </a:t>
            </a:r>
            <a:r>
              <a:rPr lang="en-CA" sz="2000" b="1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r</a:t>
            </a:r>
            <a:r>
              <a:rPr lang="en-CA" sz="2000" b="1" baseline="-25000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a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endParaRPr lang="en-CA" sz="2000" b="1" dirty="0">
              <a:solidFill>
                <a:srgbClr val="000000"/>
              </a:solidFill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endParaRPr lang="en-CA" sz="2000" b="1" dirty="0">
              <a:solidFill>
                <a:srgbClr val="000000"/>
              </a:solidFill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endParaRPr lang="en-CA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170326-BF3D-4CD1-AB5C-3131F1EEC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81400"/>
            <a:ext cx="2209800" cy="100885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184150" tIns="92075" rIns="184150" bIns="92075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If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0F9908-347B-40C7-8318-3D407AE17C25}"/>
              </a:ext>
            </a:extLst>
          </p:cNvPr>
          <p:cNvGrpSpPr/>
          <p:nvPr/>
        </p:nvGrpSpPr>
        <p:grpSpPr>
          <a:xfrm>
            <a:off x="6913127" y="3631298"/>
            <a:ext cx="928913" cy="874120"/>
            <a:chOff x="5652844" y="4097169"/>
            <a:chExt cx="928913" cy="8741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5738463-9B7A-4A45-AC9B-D92EBA5008EE}"/>
                </a:ext>
              </a:extLst>
            </p:cNvPr>
            <p:cNvGrpSpPr/>
            <p:nvPr/>
          </p:nvGrpSpPr>
          <p:grpSpPr>
            <a:xfrm>
              <a:off x="5652844" y="4097169"/>
              <a:ext cx="928913" cy="874120"/>
              <a:chOff x="6539516" y="5230881"/>
              <a:chExt cx="928913" cy="87412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1FF12E3-018D-4394-B42D-E7EAEB45658D}"/>
                  </a:ext>
                </a:extLst>
              </p:cNvPr>
              <p:cNvSpPr/>
              <p:nvPr/>
            </p:nvSpPr>
            <p:spPr bwMode="auto">
              <a:xfrm>
                <a:off x="6628899" y="5230881"/>
                <a:ext cx="786554" cy="85731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8C1E07A9-41E0-4706-A338-B0C19CED1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9516" y="5684313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86B2C26B-90BD-4826-A78E-4E7828E6E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1542" y="5671600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q</a:t>
                </a:r>
              </a:p>
            </p:txBody>
          </p:sp>
        </p:grpSp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B17DCF03-0D5D-44B2-AED4-A1543F97116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32024" y="4141870"/>
              <a:ext cx="5334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</a:t>
              </a:r>
            </a:p>
          </p:txBody>
        </p:sp>
        <p:cxnSp>
          <p:nvCxnSpPr>
            <p:cNvPr id="15" name="Straight Arrow Connector 5">
              <a:extLst>
                <a:ext uri="{FF2B5EF4-FFF2-40B4-BE49-F238E27FC236}">
                  <a16:creationId xmlns:a16="http://schemas.microsoft.com/office/drawing/2014/main" id="{4A8C86DE-83B4-41CA-A6F4-E1217FF676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116603" y="4456493"/>
              <a:ext cx="0" cy="45422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CCE9E06-13F6-4443-8C22-D7534397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938" y="4846639"/>
            <a:ext cx="2215662" cy="100885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184150" tIns="92075" rIns="184150" bIns="92075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endParaRPr lang="en-US" sz="1800" b="1" noProof="0" dirty="0">
              <a:solidFill>
                <a:srgbClr val="000000"/>
              </a:solidFill>
              <a:latin typeface="Time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Then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D3A168-39DE-46D3-A61A-9F6FDFAA5F9B}"/>
              </a:ext>
            </a:extLst>
          </p:cNvPr>
          <p:cNvGrpSpPr/>
          <p:nvPr/>
        </p:nvGrpSpPr>
        <p:grpSpPr>
          <a:xfrm>
            <a:off x="6771472" y="4897636"/>
            <a:ext cx="1261566" cy="971723"/>
            <a:chOff x="5510491" y="4097169"/>
            <a:chExt cx="1261566" cy="97172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F4EA42D-35D9-443E-B4C4-A2D6AFD5540D}"/>
                </a:ext>
              </a:extLst>
            </p:cNvPr>
            <p:cNvGrpSpPr/>
            <p:nvPr/>
          </p:nvGrpSpPr>
          <p:grpSpPr>
            <a:xfrm>
              <a:off x="5510491" y="4097169"/>
              <a:ext cx="1261566" cy="971723"/>
              <a:chOff x="6397163" y="5230881"/>
              <a:chExt cx="1261566" cy="971723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5DB8BA7-6B7F-4DE8-8C2A-B39B50B1839C}"/>
                  </a:ext>
                </a:extLst>
              </p:cNvPr>
              <p:cNvSpPr/>
              <p:nvPr/>
            </p:nvSpPr>
            <p:spPr bwMode="auto">
              <a:xfrm>
                <a:off x="6628899" y="5230881"/>
                <a:ext cx="786554" cy="85731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15">
                <a:extLst>
                  <a:ext uri="{FF2B5EF4-FFF2-40B4-BE49-F238E27FC236}">
                    <a16:creationId xmlns:a16="http://schemas.microsoft.com/office/drawing/2014/main" id="{A9744AB5-8E0E-49D1-BBA9-DAE44F7CA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7163" y="5781916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</a:t>
                </a: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q,</a:t>
                </a: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26" name="Rectangle 15">
                <a:extLst>
                  <a:ext uri="{FF2B5EF4-FFF2-40B4-BE49-F238E27FC236}">
                    <a16:creationId xmlns:a16="http://schemas.microsoft.com/office/drawing/2014/main" id="{A76B5B7F-2B76-450F-A18B-B1D805B9D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1842" y="5768053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</a:t>
                </a: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p,r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</a:p>
            </p:txBody>
          </p:sp>
        </p:grp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ED3012CE-0165-47BC-9E1B-B0FD7FA7077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32024" y="4141870"/>
              <a:ext cx="5334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</a:t>
              </a:r>
            </a:p>
          </p:txBody>
        </p:sp>
        <p:cxnSp>
          <p:nvCxnSpPr>
            <p:cNvPr id="23" name="Straight Arrow Connector 5">
              <a:extLst>
                <a:ext uri="{FF2B5EF4-FFF2-40B4-BE49-F238E27FC236}">
                  <a16:creationId xmlns:a16="http://schemas.microsoft.com/office/drawing/2014/main" id="{ADE7E985-8296-4DE5-B1CB-98A89D4620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16603" y="4456493"/>
              <a:ext cx="0" cy="45422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409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21600" y="2670627"/>
            <a:ext cx="833136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Computing Left from Right</a:t>
            </a:r>
          </a:p>
        </p:txBody>
      </p:sp>
    </p:spTree>
    <p:extLst>
      <p:ext uri="{BB962C8B-B14F-4D97-AF65-F5344CB8AC3E}">
        <p14:creationId xmlns:p14="http://schemas.microsoft.com/office/powerpoint/2010/main" val="2295676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271E6260-49F9-45A7-9162-699E4C45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26" y="1498477"/>
            <a:ext cx="4546683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Given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froms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 in a readahead state ra: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6927935-F483-4E7D-A1A5-4A6DD5E0E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524" y="2438665"/>
            <a:ext cx="8331366" cy="41848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CA" sz="2000" b="1" kern="0" dirty="0">
                <a:solidFill>
                  <a:srgbClr val="000000"/>
                </a:solidFill>
                <a:latin typeface="Arial"/>
              </a:rPr>
              <a:t>Let </a:t>
            </a:r>
            <a:r>
              <a:rPr lang="en-CA" sz="2000" b="1" kern="0" dirty="0">
                <a:solidFill>
                  <a:srgbClr val="000000"/>
                </a:solidFill>
                <a:highlight>
                  <a:srgbClr val="FF0000"/>
                </a:highlight>
                <a:latin typeface="Arial"/>
              </a:rPr>
              <a:t>r</a:t>
            </a:r>
            <a:r>
              <a:rPr lang="en-CA" sz="2000" b="1" kern="0" baseline="-25000" dirty="0">
                <a:solidFill>
                  <a:srgbClr val="000000"/>
                </a:solidFill>
                <a:highlight>
                  <a:srgbClr val="FF0000"/>
                </a:highlight>
                <a:latin typeface="Arial"/>
              </a:rPr>
              <a:t>1</a:t>
            </a:r>
            <a:r>
              <a:rPr lang="en-CA" sz="2000" b="1" kern="0" dirty="0">
                <a:solidFill>
                  <a:srgbClr val="000000"/>
                </a:solidFill>
                <a:latin typeface="Arial"/>
              </a:rPr>
              <a:t> be current state</a:t>
            </a:r>
            <a:endParaRPr kumimoji="0" lang="en-CA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lang="en-CA" sz="2000" b="1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right from: 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froms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…]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	candidate := Build candidate from </a:t>
            </a:r>
            <a:r>
              <a:rPr lang="en-CA" sz="2000" b="1" dirty="0" err="1">
                <a:solidFill>
                  <a:srgbClr val="000000"/>
                </a:solidFill>
                <a:latin typeface="Times" charset="0"/>
              </a:rPr>
              <a:t>subrelation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CA" sz="2000" b="1" dirty="0" err="1">
                <a:solidFill>
                  <a:srgbClr val="000000"/>
                </a:solidFill>
                <a:latin typeface="Times" charset="0"/>
              </a:rPr>
              <a:t>allTos</a:t>
            </a:r>
            <a:endParaRPr lang="en-CA" sz="2000" b="1" dirty="0">
              <a:solidFill>
                <a:srgbClr val="000000"/>
              </a:solidFill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     Let </a:t>
            </a:r>
            <a:r>
              <a:rPr lang="en-CA" sz="2000" b="1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r</a:t>
            </a:r>
            <a:r>
              <a:rPr lang="en-CA" sz="2000" b="1" baseline="-25000" dirty="0">
                <a:solidFill>
                  <a:srgbClr val="000000"/>
                </a:solidFill>
                <a:highlight>
                  <a:srgbClr val="FF0000"/>
                </a:highlight>
                <a:latin typeface="Times" charset="0"/>
              </a:rPr>
              <a:t>2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= successor := Build from candidate (see building FSMs)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endParaRPr lang="en-CA" sz="2000" b="1" dirty="0">
              <a:solidFill>
                <a:srgbClr val="000000"/>
              </a:solidFill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     </a:t>
            </a:r>
            <a:r>
              <a:rPr lang="en-CA" sz="2000" b="1" dirty="0" err="1">
                <a:solidFill>
                  <a:srgbClr val="000000"/>
                </a:solidFill>
                <a:latin typeface="Times" charset="0"/>
              </a:rPr>
              <a:t>subrelation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CA" sz="2000" b="1" dirty="0" err="1">
                <a:solidFill>
                  <a:srgbClr val="000000"/>
                </a:solidFill>
                <a:latin typeface="Times" charset="0"/>
              </a:rPr>
              <a:t>triplesDo</a:t>
            </a:r>
            <a:r>
              <a:rPr lang="en-CA" sz="2000" b="1" dirty="0">
                <a:solidFill>
                  <a:srgbClr val="000000"/>
                </a:solidFill>
                <a:latin typeface="Times" charset="0"/>
              </a:rPr>
              <a:t>: [:p :name :q |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  <a:defRPr/>
            </a:pPr>
            <a:endParaRPr lang="en-CA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170326-BF3D-4CD1-AB5C-3131F1EEC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50917"/>
            <a:ext cx="2598676" cy="100885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184150" tIns="92075" rIns="184150" bIns="92075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If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0F9908-347B-40C7-8318-3D407AE17C25}"/>
              </a:ext>
            </a:extLst>
          </p:cNvPr>
          <p:cNvGrpSpPr/>
          <p:nvPr/>
        </p:nvGrpSpPr>
        <p:grpSpPr>
          <a:xfrm>
            <a:off x="6685990" y="5567153"/>
            <a:ext cx="1295166" cy="859360"/>
            <a:chOff x="5487921" y="4097169"/>
            <a:chExt cx="1295166" cy="85936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5738463-9B7A-4A45-AC9B-D92EBA5008EE}"/>
                </a:ext>
              </a:extLst>
            </p:cNvPr>
            <p:cNvGrpSpPr/>
            <p:nvPr/>
          </p:nvGrpSpPr>
          <p:grpSpPr>
            <a:xfrm>
              <a:off x="5487921" y="4097169"/>
              <a:ext cx="1295166" cy="859360"/>
              <a:chOff x="6374593" y="5230881"/>
              <a:chExt cx="1295166" cy="85936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1FF12E3-018D-4394-B42D-E7EAEB45658D}"/>
                  </a:ext>
                </a:extLst>
              </p:cNvPr>
              <p:cNvSpPr/>
              <p:nvPr/>
            </p:nvSpPr>
            <p:spPr bwMode="auto">
              <a:xfrm>
                <a:off x="6628899" y="5230881"/>
                <a:ext cx="786554" cy="85731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8C1E07A9-41E0-4706-A338-B0C19CED1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4593" y="5669553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86B2C26B-90BD-4826-A78E-4E7828E6E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872" y="5669553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srgbClr val="000000"/>
                    </a:solidFill>
                  </a:rPr>
                  <a:t>q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B17DCF03-0D5D-44B2-AED4-A1543F97116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32024" y="4141870"/>
              <a:ext cx="5334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CCE9E06-13F6-4443-8C22-D7534397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938" y="5474595"/>
            <a:ext cx="2605570" cy="100885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184150" tIns="92075" rIns="184150" bIns="92075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endParaRPr lang="en-US" sz="1800" b="1" noProof="0" dirty="0">
              <a:solidFill>
                <a:srgbClr val="000000"/>
              </a:solidFill>
              <a:latin typeface="Time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Then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D3A168-39DE-46D3-A61A-9F6FDFAA5F9B}"/>
              </a:ext>
            </a:extLst>
          </p:cNvPr>
          <p:cNvGrpSpPr/>
          <p:nvPr/>
        </p:nvGrpSpPr>
        <p:grpSpPr>
          <a:xfrm>
            <a:off x="6553200" y="5567153"/>
            <a:ext cx="1676400" cy="971723"/>
            <a:chOff x="5292219" y="4097169"/>
            <a:chExt cx="1676400" cy="97172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F4EA42D-35D9-443E-B4C4-A2D6AFD5540D}"/>
                </a:ext>
              </a:extLst>
            </p:cNvPr>
            <p:cNvGrpSpPr/>
            <p:nvPr/>
          </p:nvGrpSpPr>
          <p:grpSpPr>
            <a:xfrm>
              <a:off x="5292219" y="4097169"/>
              <a:ext cx="1676400" cy="971723"/>
              <a:chOff x="6178891" y="5230881"/>
              <a:chExt cx="1676400" cy="971723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5DB8BA7-6B7F-4DE8-8C2A-B39B50B1839C}"/>
                  </a:ext>
                </a:extLst>
              </p:cNvPr>
              <p:cNvSpPr/>
              <p:nvPr/>
            </p:nvSpPr>
            <p:spPr bwMode="auto">
              <a:xfrm>
                <a:off x="6628899" y="5230881"/>
                <a:ext cx="786554" cy="85731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15">
                <a:extLst>
                  <a:ext uri="{FF2B5EF4-FFF2-40B4-BE49-F238E27FC236}">
                    <a16:creationId xmlns:a16="http://schemas.microsoft.com/office/drawing/2014/main" id="{A9744AB5-8E0E-49D1-BBA9-DAE44F7CA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8891" y="5781916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(q,r</a:t>
                </a:r>
                <a:r>
                  <a:rPr kumimoji="0" lang="en-US" sz="16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2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26" name="Rectangle 15">
                <a:extLst>
                  <a:ext uri="{FF2B5EF4-FFF2-40B4-BE49-F238E27FC236}">
                    <a16:creationId xmlns:a16="http://schemas.microsoft.com/office/drawing/2014/main" id="{A76B5B7F-2B76-450F-A18B-B1D805B9D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404" y="5768053"/>
                <a:ext cx="496887" cy="4206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(p,r</a:t>
                </a:r>
                <a:r>
                  <a:rPr kumimoji="0" lang="en-US" sz="16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1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highlight>
                      <a:srgbClr val="FF0000"/>
                    </a:highlight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</a:p>
            </p:txBody>
          </p:sp>
        </p:grp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ED3012CE-0165-47BC-9E1B-B0FD7FA7077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655865" y="4238869"/>
              <a:ext cx="91623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FF0000"/>
                  </a:highlight>
                  <a:uLnTx/>
                  <a:uFillTx/>
                  <a:latin typeface="Arial"/>
                  <a:ea typeface="+mn-ea"/>
                  <a:cs typeface="+mn-cs"/>
                </a:rPr>
                <a:t>(b,r</a:t>
              </a:r>
              <a:r>
                <a:rPr kumimoji="0" lang="en-CA" sz="20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FF0000"/>
                  </a:highlight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FF0000"/>
                  </a:highlight>
                  <a:uLnTx/>
                  <a:uFillTx/>
                  <a:latin typeface="Arial"/>
                  <a:ea typeface="+mn-ea"/>
                  <a:cs typeface="+mn-cs"/>
                </a:rPr>
                <a:t>)</a:t>
              </a:r>
            </a:p>
          </p:txBody>
        </p: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88533FB-D7B5-438D-A619-8894986DA99C}"/>
              </a:ext>
            </a:extLst>
          </p:cNvPr>
          <p:cNvSpPr txBox="1">
            <a:spLocks/>
          </p:cNvSpPr>
          <p:nvPr/>
        </p:nvSpPr>
        <p:spPr bwMode="auto">
          <a:xfrm>
            <a:off x="655381" y="335536"/>
            <a:ext cx="7788992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right from: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froms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…]</a:t>
            </a:r>
          </a:p>
        </p:txBody>
      </p:sp>
      <p:cxnSp>
        <p:nvCxnSpPr>
          <p:cNvPr id="34" name="Straight Arrow Connector 5">
            <a:extLst>
              <a:ext uri="{FF2B5EF4-FFF2-40B4-BE49-F238E27FC236}">
                <a16:creationId xmlns:a16="http://schemas.microsoft.com/office/drawing/2014/main" id="{5ACFD2D7-3D07-450A-87C3-EF09868FF2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60468" y="4755345"/>
            <a:ext cx="3429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5" name="Straight Arrow Connector 5">
            <a:extLst>
              <a:ext uri="{FF2B5EF4-FFF2-40B4-BE49-F238E27FC236}">
                <a16:creationId xmlns:a16="http://schemas.microsoft.com/office/drawing/2014/main" id="{4FEBAD44-2A5D-421C-A24B-88CF4019498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193005" y="6328532"/>
            <a:ext cx="3429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61C932D3-C226-4293-AA05-9EEDD6F7F805}"/>
              </a:ext>
            </a:extLst>
          </p:cNvPr>
          <p:cNvSpPr txBox="1">
            <a:spLocks/>
          </p:cNvSpPr>
          <p:nvPr/>
        </p:nvSpPr>
        <p:spPr bwMode="auto">
          <a:xfrm>
            <a:off x="7255949" y="4325524"/>
            <a:ext cx="91623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+mn-ea"/>
                <a:cs typeface="+mn-cs"/>
              </a:rPr>
              <a:t>b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E26B999-1D1A-4B8E-A83B-39E640341F55}"/>
              </a:ext>
            </a:extLst>
          </p:cNvPr>
          <p:cNvSpPr txBox="1">
            <a:spLocks/>
          </p:cNvSpPr>
          <p:nvPr/>
        </p:nvSpPr>
        <p:spPr bwMode="auto">
          <a:xfrm>
            <a:off x="6903001" y="4687577"/>
            <a:ext cx="126917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+mn-ea"/>
                <a:cs typeface="+mn-cs"/>
              </a:rPr>
              <a:t>p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+mn-ea"/>
                <a:cs typeface="+mn-cs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2245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341116" y="3482949"/>
            <a:ext cx="833136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The FSM Copy Routines</a:t>
            </a:r>
          </a:p>
        </p:txBody>
      </p:sp>
    </p:spTree>
    <p:extLst>
      <p:ext uri="{BB962C8B-B14F-4D97-AF65-F5344CB8AC3E}">
        <p14:creationId xmlns:p14="http://schemas.microsoft.com/office/powerpoint/2010/main" val="122689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1295400"/>
            <a:ext cx="8331366" cy="511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copy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| </a:t>
            </a:r>
            <a:r>
              <a:rPr lang="en-US" sz="2000" b="1" dirty="0" err="1">
                <a:latin typeface="Times" charset="0"/>
              </a:rPr>
              <a:t>newFsm</a:t>
            </a:r>
            <a:r>
              <a:rPr lang="en-US" sz="2000" b="1" dirty="0">
                <a:latin typeface="Times" charset="0"/>
              </a:rPr>
              <a:t> map </a:t>
            </a:r>
            <a:r>
              <a:rPr lang="en-US" sz="2000" b="1" dirty="0" err="1">
                <a:latin typeface="Times" charset="0"/>
              </a:rPr>
              <a:t>newState</a:t>
            </a:r>
            <a:r>
              <a:rPr lang="en-US" sz="2000" b="1" dirty="0">
                <a:latin typeface="Times" charset="0"/>
              </a:rPr>
              <a:t> </a:t>
            </a:r>
            <a:r>
              <a:rPr lang="en-US" sz="2000" b="1" dirty="0" err="1">
                <a:latin typeface="Times" charset="0"/>
              </a:rPr>
              <a:t>newTransition</a:t>
            </a:r>
            <a:r>
              <a:rPr lang="en-US" sz="2000" b="1" dirty="0">
                <a:latin typeface="Times" charset="0"/>
              </a:rPr>
              <a:t> |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map := </a:t>
            </a:r>
            <a:r>
              <a:rPr lang="en-US" sz="2000" b="1" dirty="0" err="1">
                <a:latin typeface="Times" charset="0"/>
              </a:rPr>
              <a:t>IdentityDictionary</a:t>
            </a:r>
            <a:r>
              <a:rPr lang="en-US" sz="2000" b="1" dirty="0">
                <a:latin typeface="Times" charset="0"/>
              </a:rPr>
              <a:t> new.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</a:t>
            </a:r>
            <a:r>
              <a:rPr lang="en-US" sz="2000" b="1" dirty="0" err="1">
                <a:latin typeface="Times" charset="0"/>
              </a:rPr>
              <a:t>newFsm</a:t>
            </a:r>
            <a:r>
              <a:rPr lang="en-US" sz="2000" b="1" dirty="0">
                <a:latin typeface="Times" charset="0"/>
              </a:rPr>
              <a:t> := </a:t>
            </a:r>
            <a:r>
              <a:rPr lang="en-US" sz="2000" b="1" dirty="0" err="1">
                <a:latin typeface="Times" charset="0"/>
              </a:rPr>
              <a:t>FiniteStateMachine</a:t>
            </a:r>
            <a:r>
              <a:rPr lang="en-US" sz="2000" b="1" dirty="0">
                <a:latin typeface="Times" charset="0"/>
              </a:rPr>
              <a:t> new.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self states do: [:</a:t>
            </a:r>
            <a:r>
              <a:rPr lang="en-US" sz="2000" b="1" dirty="0" err="1">
                <a:latin typeface="Times" charset="0"/>
              </a:rPr>
              <a:t>oldState</a:t>
            </a:r>
            <a:r>
              <a:rPr lang="en-US" sz="2000" b="1" dirty="0">
                <a:latin typeface="Times" charset="0"/>
              </a:rPr>
              <a:t> |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</a:t>
            </a:r>
            <a:r>
              <a:rPr lang="en-US" sz="2000" b="1" dirty="0" err="1">
                <a:latin typeface="Times" charset="0"/>
              </a:rPr>
              <a:t>newState</a:t>
            </a:r>
            <a:r>
              <a:rPr lang="en-US" sz="2000" b="1" dirty="0">
                <a:latin typeface="Times" charset="0"/>
              </a:rPr>
              <a:t> := </a:t>
            </a:r>
            <a:r>
              <a:rPr lang="en-US" sz="2000" b="1" dirty="0" err="1">
                <a:latin typeface="Times" charset="0"/>
              </a:rPr>
              <a:t>FiniteStateMachineState</a:t>
            </a:r>
            <a:r>
              <a:rPr lang="en-US" sz="2000" b="1" dirty="0">
                <a:latin typeface="Times" charset="0"/>
              </a:rPr>
              <a:t> new.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</a:t>
            </a:r>
            <a:r>
              <a:rPr lang="en-US" sz="2000" b="1" dirty="0" err="1">
                <a:latin typeface="Times" charset="0"/>
              </a:rPr>
              <a:t>newFsm</a:t>
            </a:r>
            <a:r>
              <a:rPr lang="en-US" sz="2000" b="1" dirty="0">
                <a:latin typeface="Times" charset="0"/>
              </a:rPr>
              <a:t> </a:t>
            </a:r>
            <a:r>
              <a:rPr lang="en-US" sz="2000" b="1" dirty="0" err="1">
                <a:latin typeface="Times" charset="0"/>
              </a:rPr>
              <a:t>addState</a:t>
            </a:r>
            <a:r>
              <a:rPr lang="en-US" sz="2000" b="1" dirty="0">
                <a:latin typeface="Times" charset="0"/>
              </a:rPr>
              <a:t>: </a:t>
            </a:r>
            <a:r>
              <a:rPr lang="en-US" sz="2000" b="1" dirty="0" err="1">
                <a:latin typeface="Times" charset="0"/>
              </a:rPr>
              <a:t>newState</a:t>
            </a:r>
            <a:r>
              <a:rPr lang="en-US" sz="2000" b="1" dirty="0">
                <a:latin typeface="Times" charset="0"/>
              </a:rPr>
              <a:t>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map at: </a:t>
            </a:r>
            <a:r>
              <a:rPr lang="en-US" sz="2000" b="1" dirty="0" err="1">
                <a:latin typeface="Times" charset="0"/>
              </a:rPr>
              <a:t>oldState</a:t>
            </a:r>
            <a:r>
              <a:rPr lang="en-US" sz="2000" b="1" dirty="0">
                <a:latin typeface="Times" charset="0"/>
              </a:rPr>
              <a:t> put: </a:t>
            </a:r>
            <a:r>
              <a:rPr lang="en-US" sz="2000" b="1" dirty="0" err="1">
                <a:latin typeface="Times" charset="0"/>
              </a:rPr>
              <a:t>newState</a:t>
            </a:r>
            <a:r>
              <a:rPr lang="en-US" sz="2000" b="1" dirty="0">
                <a:latin typeface="Times" charset="0"/>
              </a:rPr>
              <a:t>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self states do: [:</a:t>
            </a:r>
            <a:r>
              <a:rPr lang="en-US" sz="2000" b="1" dirty="0" err="1">
                <a:latin typeface="Times" charset="0"/>
              </a:rPr>
              <a:t>oldState</a:t>
            </a:r>
            <a:r>
              <a:rPr lang="en-US" sz="2000" b="1" dirty="0">
                <a:latin typeface="Times" charset="0"/>
              </a:rPr>
              <a:t> |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</a:t>
            </a:r>
            <a:r>
              <a:rPr lang="en-US" sz="2000" b="1" dirty="0" err="1">
                <a:latin typeface="Times" charset="0"/>
              </a:rPr>
              <a:t>oldState</a:t>
            </a:r>
            <a:r>
              <a:rPr lang="en-US" sz="2000" b="1" dirty="0">
                <a:latin typeface="Times" charset="0"/>
              </a:rPr>
              <a:t> transitions do: [:</a:t>
            </a:r>
            <a:r>
              <a:rPr lang="en-US" sz="2000" b="1" dirty="0" err="1">
                <a:latin typeface="Times" charset="0"/>
              </a:rPr>
              <a:t>oldTransition</a:t>
            </a:r>
            <a:r>
              <a:rPr lang="en-US" sz="2000" b="1" dirty="0">
                <a:latin typeface="Times" charset="0"/>
              </a:rPr>
              <a:t> |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	</a:t>
            </a:r>
            <a:r>
              <a:rPr lang="en-US" sz="2000" b="1" dirty="0" err="1">
                <a:latin typeface="Times" charset="0"/>
              </a:rPr>
              <a:t>newTransition</a:t>
            </a:r>
            <a:r>
              <a:rPr lang="en-US" sz="2000" b="1" dirty="0">
                <a:latin typeface="Times" charset="0"/>
              </a:rPr>
              <a:t> := Transition new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		</a:t>
            </a:r>
            <a:r>
              <a:rPr lang="en-US" sz="2000" b="1" dirty="0" err="1">
                <a:latin typeface="Times" charset="0"/>
              </a:rPr>
              <a:t>transitionName</a:t>
            </a:r>
            <a:r>
              <a:rPr lang="en-US" sz="2000" b="1" dirty="0">
                <a:latin typeface="Times" charset="0"/>
              </a:rPr>
              <a:t>: </a:t>
            </a:r>
            <a:r>
              <a:rPr lang="en-US" sz="2000" b="1" dirty="0" err="1">
                <a:latin typeface="Times" charset="0"/>
              </a:rPr>
              <a:t>oldTransition</a:t>
            </a:r>
            <a:r>
              <a:rPr lang="en-US" sz="2000" b="1" dirty="0">
                <a:latin typeface="Times" charset="0"/>
              </a:rPr>
              <a:t> </a:t>
            </a:r>
            <a:r>
              <a:rPr lang="en-US" sz="2000" b="1" dirty="0" err="1">
                <a:latin typeface="Times" charset="0"/>
              </a:rPr>
              <a:t>transitionName</a:t>
            </a:r>
            <a:r>
              <a:rPr lang="en-US" sz="2000" b="1" dirty="0">
                <a:latin typeface="Times" charset="0"/>
              </a:rPr>
              <a:t> copy;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		</a:t>
            </a:r>
            <a:r>
              <a:rPr lang="en-US" sz="2000" b="1" dirty="0" err="1">
                <a:latin typeface="Times" charset="0"/>
              </a:rPr>
              <a:t>goto</a:t>
            </a:r>
            <a:r>
              <a:rPr lang="en-US" sz="2000" b="1" dirty="0">
                <a:latin typeface="Times" charset="0"/>
              </a:rPr>
              <a:t>: (map at: (</a:t>
            </a:r>
            <a:r>
              <a:rPr lang="en-US" sz="2000" b="1" dirty="0" err="1">
                <a:latin typeface="Times" charset="0"/>
              </a:rPr>
              <a:t>oldTransition</a:t>
            </a:r>
            <a:r>
              <a:rPr lang="en-US" sz="2000" b="1" dirty="0">
                <a:latin typeface="Times" charset="0"/>
              </a:rPr>
              <a:t> </a:t>
            </a:r>
            <a:r>
              <a:rPr lang="en-US" sz="2000" b="1" dirty="0" err="1">
                <a:latin typeface="Times" charset="0"/>
              </a:rPr>
              <a:t>goto</a:t>
            </a:r>
            <a:r>
              <a:rPr lang="en-US" sz="2000" b="1" dirty="0">
                <a:latin typeface="Times" charset="0"/>
              </a:rPr>
              <a:t>)).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	(map at: </a:t>
            </a:r>
            <a:r>
              <a:rPr lang="en-US" sz="2000" b="1" dirty="0" err="1">
                <a:latin typeface="Times" charset="0"/>
              </a:rPr>
              <a:t>oldState</a:t>
            </a:r>
            <a:r>
              <a:rPr lang="en-US" sz="2000" b="1" dirty="0">
                <a:latin typeface="Times" charset="0"/>
              </a:rPr>
              <a:t>) transitions add: </a:t>
            </a:r>
            <a:r>
              <a:rPr lang="en-US" sz="2000" b="1" dirty="0" err="1">
                <a:latin typeface="Times" charset="0"/>
              </a:rPr>
              <a:t>newTransition</a:t>
            </a:r>
            <a:r>
              <a:rPr lang="en-US" sz="2000" b="1" dirty="0">
                <a:latin typeface="Times" charset="0"/>
              </a:rPr>
              <a:t>]].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^</a:t>
            </a:r>
            <a:r>
              <a:rPr lang="en-US" sz="2000" b="1" dirty="0" err="1">
                <a:latin typeface="Times" charset="0"/>
              </a:rPr>
              <a:t>newFsm</a:t>
            </a:r>
            <a:endParaRPr lang="en-US" sz="2000" b="1" dirty="0">
              <a:latin typeface="Times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8E8043-E892-4469-97F3-2CB357FE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35" y="609600"/>
            <a:ext cx="8331366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err="1">
                <a:latin typeface="Times" charset="0"/>
              </a:rPr>
              <a:t>FiniteStateMachine</a:t>
            </a:r>
            <a:endParaRPr lang="en-US" sz="1800" b="1" dirty="0">
              <a:latin typeface="Times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C886E-DCAD-4468-9F3B-8E8C461A6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057400"/>
            <a:ext cx="3454566" cy="73994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Duplicate </a:t>
            </a:r>
            <a:r>
              <a:rPr lang="en-US" sz="1800" b="1" dirty="0" err="1">
                <a:latin typeface="Times" charset="0"/>
              </a:rPr>
              <a:t>oldStates</a:t>
            </a:r>
            <a:r>
              <a:rPr lang="en-US" sz="1800" b="1" dirty="0">
                <a:latin typeface="Times" charset="0"/>
              </a:rPr>
              <a:t> with nothing in it (map old to new)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A554F-8D75-48D6-BE4A-56A748F38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51412"/>
            <a:ext cx="3454566" cy="101694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Fill in new states with new transitions contain copies of the old transition names</a:t>
            </a:r>
          </a:p>
        </p:txBody>
      </p:sp>
    </p:spTree>
    <p:extLst>
      <p:ext uri="{BB962C8B-B14F-4D97-AF65-F5344CB8AC3E}">
        <p14:creationId xmlns:p14="http://schemas.microsoft.com/office/powerpoint/2010/main" val="122552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1295400"/>
            <a:ext cx="8331366" cy="449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2000" b="1" dirty="0"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2000" b="1" dirty="0">
                <a:latin typeface="Times" charset="0"/>
              </a:rPr>
              <a:t>copy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      "Needs 3 levels deep for attributes and parameters..."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^self </a:t>
            </a:r>
            <a:r>
              <a:rPr lang="en-US" sz="2000" b="1" dirty="0" err="1">
                <a:latin typeface="Times" charset="0"/>
              </a:rPr>
              <a:t>shallowCopy</a:t>
            </a: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attributes: self attributes </a:t>
            </a:r>
            <a:r>
              <a:rPr lang="en-US" sz="2000" b="1" dirty="0" err="1">
                <a:latin typeface="Times" charset="0"/>
              </a:rPr>
              <a:t>deepCopy</a:t>
            </a:r>
            <a:r>
              <a:rPr lang="en-US" sz="2000" b="1" dirty="0">
                <a:latin typeface="Times" charset="0"/>
              </a:rPr>
              <a:t>;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Times" charset="0"/>
              </a:rPr>
              <a:t>		parameters: self parameters </a:t>
            </a:r>
            <a:r>
              <a:rPr lang="en-US" sz="2000" b="1" dirty="0" err="1">
                <a:latin typeface="Times" charset="0"/>
              </a:rPr>
              <a:t>deepCopy</a:t>
            </a: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2000" b="1" dirty="0">
              <a:latin typeface="Times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8E8043-E892-4469-97F3-2CB357FE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35" y="609600"/>
            <a:ext cx="8331366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err="1">
                <a:latin typeface="Times" charset="0"/>
              </a:rPr>
              <a:t>TransitionName</a:t>
            </a:r>
            <a:endParaRPr lang="en-US" sz="1800" b="1" dirty="0">
              <a:latin typeface="Times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C886E-DCAD-4468-9F3B-8E8C461A6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401" y="4300542"/>
            <a:ext cx="5257800" cy="101694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Not deep enough if Attributes is an object and contains a dictionary. In that case, add a copy to attributes that is similar to this method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A554F-8D75-48D6-BE4A-56A748F38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8447" y="2689054"/>
            <a:ext cx="3110753" cy="73994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shallow copy plus a deep copy gives 3 levels deep</a:t>
            </a:r>
          </a:p>
        </p:txBody>
      </p:sp>
    </p:spTree>
    <p:extLst>
      <p:ext uri="{BB962C8B-B14F-4D97-AF65-F5344CB8AC3E}">
        <p14:creationId xmlns:p14="http://schemas.microsoft.com/office/powerpoint/2010/main" val="144847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21600" y="2670627"/>
            <a:ext cx="833136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 err="1">
                <a:solidFill>
                  <a:srgbClr val="FF0000"/>
                </a:solidFill>
                <a:latin typeface="Times" charset="0"/>
              </a:rPr>
              <a:t>addIfAbsent:ifChanged</a:t>
            </a: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95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71847" y="2585768"/>
            <a:ext cx="8331366" cy="17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 err="1">
                <a:latin typeface="Times" charset="0"/>
              </a:rPr>
              <a:t>addIfAbsent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anObject</a:t>
            </a:r>
            <a:endParaRPr lang="en-CA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(self includes: 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) </a:t>
            </a:r>
            <a:r>
              <a:rPr lang="en-CA" sz="2000" b="1" dirty="0" err="1">
                <a:latin typeface="Times" charset="0"/>
              </a:rPr>
              <a:t>ifTrue</a:t>
            </a:r>
            <a:r>
              <a:rPr lang="en-CA" sz="2000" b="1" dirty="0">
                <a:latin typeface="Times" charset="0"/>
              </a:rPr>
              <a:t>: [^self].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self add: </a:t>
            </a:r>
            <a:r>
              <a:rPr lang="en-CA" sz="2000" b="1" dirty="0" err="1">
                <a:latin typeface="Times" charset="0"/>
              </a:rPr>
              <a:t>anObject</a:t>
            </a:r>
            <a:endParaRPr lang="en-CA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 err="1">
                <a:latin typeface="Times" charset="0"/>
              </a:rPr>
              <a:t>addAllIfAbsent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aCollection</a:t>
            </a:r>
            <a:endParaRPr lang="en-CA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</a:t>
            </a:r>
            <a:r>
              <a:rPr lang="en-CA" sz="2000" b="1" dirty="0" err="1">
                <a:latin typeface="Times" charset="0"/>
              </a:rPr>
              <a:t>aCollection</a:t>
            </a:r>
            <a:r>
              <a:rPr lang="en-CA" sz="2000" b="1" dirty="0">
                <a:latin typeface="Times" charset="0"/>
              </a:rPr>
              <a:t> do: [: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 | self </a:t>
            </a:r>
            <a:r>
              <a:rPr lang="en-CA" sz="2000" b="1" dirty="0" err="1">
                <a:latin typeface="Times" charset="0"/>
              </a:rPr>
              <a:t>addIfAbsent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]</a:t>
            </a:r>
            <a:endParaRPr lang="en-US" sz="2000" b="1" dirty="0">
              <a:latin typeface="Times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8E8043-E892-4469-97F3-2CB357FE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57" y="408907"/>
            <a:ext cx="8331366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To easily determine if something is added when we make an addition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C886E-DCAD-4468-9F3B-8E8C461A6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57" y="980835"/>
            <a:ext cx="8001000" cy="10169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changed := false.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err="1">
                <a:latin typeface="Times" charset="0"/>
              </a:rPr>
              <a:t>aCollection</a:t>
            </a:r>
            <a:r>
              <a:rPr lang="en-US" sz="1800" b="1" dirty="0">
                <a:latin typeface="Times" charset="0"/>
              </a:rPr>
              <a:t> </a:t>
            </a:r>
            <a:r>
              <a:rPr lang="en-US" sz="1800" b="1" dirty="0" err="1">
                <a:latin typeface="Times" charset="0"/>
              </a:rPr>
              <a:t>addIfAbsent</a:t>
            </a:r>
            <a:r>
              <a:rPr lang="en-US" sz="1800" b="1" dirty="0">
                <a:latin typeface="Times" charset="0"/>
              </a:rPr>
              <a:t>: </a:t>
            </a:r>
            <a:r>
              <a:rPr lang="en-US" sz="1800" b="1" dirty="0" err="1">
                <a:latin typeface="Times" charset="0"/>
              </a:rPr>
              <a:t>anObject</a:t>
            </a:r>
            <a:r>
              <a:rPr lang="en-US" sz="1800" b="1" dirty="0">
                <a:latin typeface="Times" charset="0"/>
              </a:rPr>
              <a:t> </a:t>
            </a:r>
            <a:r>
              <a:rPr lang="en-US" sz="1800" b="1" dirty="0" err="1">
                <a:latin typeface="Times" charset="0"/>
              </a:rPr>
              <a:t>ifAdded</a:t>
            </a:r>
            <a:r>
              <a:rPr lang="en-US" sz="1800" b="1" dirty="0">
                <a:latin typeface="Times" charset="0"/>
              </a:rPr>
              <a:t>: [changed := true]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err="1">
                <a:latin typeface="Times" charset="0"/>
              </a:rPr>
              <a:t>aCollection</a:t>
            </a:r>
            <a:r>
              <a:rPr lang="en-US" sz="1800" b="1" dirty="0">
                <a:latin typeface="Times" charset="0"/>
              </a:rPr>
              <a:t> </a:t>
            </a:r>
            <a:r>
              <a:rPr lang="en-US" sz="1800" b="1" dirty="0" err="1">
                <a:latin typeface="Times" charset="0"/>
              </a:rPr>
              <a:t>addAllIfAbsent</a:t>
            </a:r>
            <a:r>
              <a:rPr lang="en-US" sz="1800" b="1" dirty="0">
                <a:latin typeface="Times" charset="0"/>
              </a:rPr>
              <a:t>: </a:t>
            </a:r>
            <a:r>
              <a:rPr lang="en-US" sz="1800" b="1" dirty="0" err="1">
                <a:latin typeface="Times" charset="0"/>
              </a:rPr>
              <a:t>collectionToBeAdded</a:t>
            </a:r>
            <a:r>
              <a:rPr lang="en-US" sz="1800" b="1" dirty="0">
                <a:latin typeface="Times" charset="0"/>
              </a:rPr>
              <a:t> </a:t>
            </a:r>
            <a:r>
              <a:rPr lang="en-US" sz="1800" b="1" dirty="0" err="1">
                <a:latin typeface="Times" charset="0"/>
              </a:rPr>
              <a:t>ifAdded</a:t>
            </a:r>
            <a:r>
              <a:rPr lang="en-US" sz="1800" b="1" dirty="0">
                <a:latin typeface="Times" charset="0"/>
              </a:rPr>
              <a:t>: [changed := true]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A554F-8D75-48D6-BE4A-56A748F38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57" y="2122821"/>
            <a:ext cx="4013283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Original </a:t>
            </a:r>
            <a:r>
              <a:rPr lang="en-US" sz="1800" b="1" dirty="0" err="1">
                <a:latin typeface="Times" charset="0"/>
              </a:rPr>
              <a:t>OrderedCollection</a:t>
            </a:r>
            <a:r>
              <a:rPr lang="en-US" sz="1800" b="1" dirty="0">
                <a:latin typeface="Times" charset="0"/>
              </a:rPr>
              <a:t> routines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170070-7E6E-4C69-8387-20F0BC351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504" y="4773546"/>
            <a:ext cx="8890084" cy="203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 err="1">
                <a:latin typeface="Times" charset="0"/>
              </a:rPr>
              <a:t>addIfAbsent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 </a:t>
            </a:r>
            <a:r>
              <a:rPr lang="en-CA" sz="2000" b="1" dirty="0" err="1">
                <a:latin typeface="Times" charset="0"/>
              </a:rPr>
              <a:t>ifAdded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aBlock</a:t>
            </a:r>
            <a:endParaRPr lang="en-CA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(self includes: 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) </a:t>
            </a:r>
            <a:r>
              <a:rPr lang="en-CA" sz="2000" b="1" dirty="0" err="1">
                <a:latin typeface="Times" charset="0"/>
              </a:rPr>
              <a:t>ifTrue</a:t>
            </a:r>
            <a:r>
              <a:rPr lang="en-CA" sz="2000" b="1" dirty="0">
                <a:latin typeface="Times" charset="0"/>
              </a:rPr>
              <a:t>: [^self].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self add: </a:t>
            </a:r>
            <a:r>
              <a:rPr lang="en-CA" sz="2000" b="1" dirty="0" err="1">
                <a:latin typeface="Times" charset="0"/>
              </a:rPr>
              <a:t>anObject</a:t>
            </a:r>
            <a:endParaRPr lang="en-CA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</a:t>
            </a:r>
            <a:r>
              <a:rPr lang="en-CA" sz="2000" b="1" dirty="0" err="1">
                <a:latin typeface="Times" charset="0"/>
              </a:rPr>
              <a:t>aBlock</a:t>
            </a:r>
            <a:r>
              <a:rPr lang="en-CA" sz="2000" b="1" dirty="0">
                <a:latin typeface="Times" charset="0"/>
              </a:rPr>
              <a:t> value "since it was added, run the block"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 err="1">
                <a:latin typeface="Times" charset="0"/>
              </a:rPr>
              <a:t>addAllIfAbsent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aCollection</a:t>
            </a:r>
            <a:r>
              <a:rPr lang="en-CA" sz="2000" b="1" dirty="0">
                <a:latin typeface="Times" charset="0"/>
              </a:rPr>
              <a:t> </a:t>
            </a:r>
            <a:r>
              <a:rPr lang="en-CA" sz="2000" b="1" dirty="0" err="1">
                <a:latin typeface="Times" charset="0"/>
              </a:rPr>
              <a:t>ifAdded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aBlock</a:t>
            </a:r>
            <a:endParaRPr lang="en-CA" sz="2000" b="1" dirty="0">
              <a:latin typeface="Times" charset="0"/>
            </a:endParaRP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</a:t>
            </a:r>
            <a:r>
              <a:rPr lang="en-CA" sz="2000" b="1" dirty="0" err="1">
                <a:latin typeface="Times" charset="0"/>
              </a:rPr>
              <a:t>aCollection</a:t>
            </a:r>
            <a:r>
              <a:rPr lang="en-CA" sz="2000" b="1" dirty="0">
                <a:latin typeface="Times" charset="0"/>
              </a:rPr>
              <a:t> do: [: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 | self </a:t>
            </a:r>
            <a:r>
              <a:rPr lang="en-CA" sz="2000" b="1" dirty="0" err="1">
                <a:latin typeface="Times" charset="0"/>
              </a:rPr>
              <a:t>addIfAbsent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anObject</a:t>
            </a:r>
            <a:r>
              <a:rPr lang="en-CA" sz="2000" b="1" dirty="0">
                <a:latin typeface="Times" charset="0"/>
              </a:rPr>
              <a:t> </a:t>
            </a:r>
            <a:r>
              <a:rPr lang="en-CA" sz="2000" b="1" dirty="0" err="1">
                <a:latin typeface="Times" charset="0"/>
              </a:rPr>
              <a:t>ifAdded</a:t>
            </a:r>
            <a:r>
              <a:rPr lang="en-CA" sz="2000" b="1" dirty="0">
                <a:latin typeface="Times" charset="0"/>
              </a:rPr>
              <a:t>: </a:t>
            </a:r>
            <a:r>
              <a:rPr lang="en-CA" sz="2000" b="1" dirty="0" err="1">
                <a:latin typeface="Times" charset="0"/>
              </a:rPr>
              <a:t>aBlock</a:t>
            </a:r>
            <a:r>
              <a:rPr lang="en-CA" sz="2000" b="1" dirty="0">
                <a:latin typeface="Times" charset="0"/>
              </a:rPr>
              <a:t>]</a:t>
            </a:r>
            <a:endParaRPr lang="en-US" sz="2000" b="1" dirty="0">
              <a:latin typeface="Times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E6B3FF-6548-40B3-AF53-F5AB875A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57" y="4310599"/>
            <a:ext cx="4013283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err="1">
                <a:latin typeface="Times" charset="0"/>
              </a:rPr>
              <a:t>OrderedCollection</a:t>
            </a:r>
            <a:r>
              <a:rPr lang="en-US" sz="1800" b="1" dirty="0">
                <a:latin typeface="Times" charset="0"/>
              </a:rPr>
              <a:t> Additions</a:t>
            </a:r>
          </a:p>
        </p:txBody>
      </p:sp>
    </p:spTree>
    <p:extLst>
      <p:ext uri="{BB962C8B-B14F-4D97-AF65-F5344CB8AC3E}">
        <p14:creationId xmlns:p14="http://schemas.microsoft.com/office/powerpoint/2010/main" val="274331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394866" y="1150745"/>
            <a:ext cx="8331366" cy="387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For semantic action parameters: converting </a:t>
            </a:r>
            <a:r>
              <a:rPr lang="en-US" sz="4800" b="1" dirty="0" err="1">
                <a:solidFill>
                  <a:srgbClr val="FF0000"/>
                </a:solidFill>
                <a:latin typeface="Times" charset="0"/>
              </a:rPr>
              <a:t>walkInteger</a:t>
            </a: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latin typeface="Times" charset="0"/>
              </a:rPr>
              <a:t>walkCharacter</a:t>
            </a: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latin typeface="Times" charset="0"/>
              </a:rPr>
              <a:t>walkString</a:t>
            </a: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, and </a:t>
            </a:r>
            <a:r>
              <a:rPr lang="en-US" sz="4800" b="1" dirty="0" err="1">
                <a:solidFill>
                  <a:srgbClr val="FF0000"/>
                </a:solidFill>
                <a:latin typeface="Times" charset="0"/>
              </a:rPr>
              <a:t>walkSymbol</a:t>
            </a: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 to their corresponding values </a:t>
            </a:r>
          </a:p>
        </p:txBody>
      </p:sp>
    </p:spTree>
    <p:extLst>
      <p:ext uri="{BB962C8B-B14F-4D97-AF65-F5344CB8AC3E}">
        <p14:creationId xmlns:p14="http://schemas.microsoft.com/office/powerpoint/2010/main" val="393486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7800" y="1524000"/>
            <a:ext cx="8331366" cy="203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 err="1">
                <a:latin typeface="Times" charset="0"/>
              </a:rPr>
              <a:t>asConstant</a:t>
            </a:r>
            <a:endParaRPr lang="en-CA" sz="2000" b="1" dirty="0">
              <a:latin typeface="Times" charset="0"/>
            </a:endParaRPr>
          </a:p>
          <a:p>
            <a:pPr marL="0" lvl="1"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label = #walkInteger: </a:t>
            </a:r>
            <a:r>
              <a:rPr lang="en-CA" sz="2000" b="1" dirty="0" err="1">
                <a:latin typeface="Times" charset="0"/>
              </a:rPr>
              <a:t>ifTrue</a:t>
            </a:r>
            <a:r>
              <a:rPr lang="en-CA" sz="2000" b="1" dirty="0">
                <a:latin typeface="Times" charset="0"/>
              </a:rPr>
              <a:t>: [^symbol </a:t>
            </a:r>
            <a:r>
              <a:rPr lang="en-CA" sz="2000" b="1" dirty="0" err="1">
                <a:latin typeface="Times" charset="0"/>
              </a:rPr>
              <a:t>asInteger</a:t>
            </a:r>
            <a:r>
              <a:rPr lang="en-CA" sz="2000" b="1" dirty="0">
                <a:latin typeface="Times" charset="0"/>
              </a:rPr>
              <a:t>].</a:t>
            </a:r>
          </a:p>
          <a:p>
            <a:pPr marL="0" lvl="1"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label = #walkCharacter: </a:t>
            </a:r>
            <a:r>
              <a:rPr lang="en-CA" sz="2000" b="1" dirty="0" err="1">
                <a:latin typeface="Times" charset="0"/>
              </a:rPr>
              <a:t>ifTrue</a:t>
            </a:r>
            <a:r>
              <a:rPr lang="en-CA" sz="2000" b="1" dirty="0">
                <a:latin typeface="Times" charset="0"/>
              </a:rPr>
              <a:t>: [^symbol first].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label = #walkString: </a:t>
            </a:r>
            <a:r>
              <a:rPr lang="en-CA" sz="2000" b="1" dirty="0" err="1">
                <a:latin typeface="Times" charset="0"/>
              </a:rPr>
              <a:t>ifTrue</a:t>
            </a:r>
            <a:r>
              <a:rPr lang="en-CA" sz="2000" b="1" dirty="0">
                <a:latin typeface="Times" charset="0"/>
              </a:rPr>
              <a:t>: [^symbol </a:t>
            </a:r>
            <a:r>
              <a:rPr lang="en-CA" sz="2000" b="1" dirty="0" err="1">
                <a:latin typeface="Times" charset="0"/>
              </a:rPr>
              <a:t>asString</a:t>
            </a:r>
            <a:r>
              <a:rPr lang="en-CA" sz="2000" b="1" dirty="0">
                <a:latin typeface="Times" charset="0"/>
              </a:rPr>
              <a:t>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label = #walkSymbol: </a:t>
            </a:r>
            <a:r>
              <a:rPr lang="en-CA" sz="2000" b="1" dirty="0" err="1">
                <a:latin typeface="Times" charset="0"/>
              </a:rPr>
              <a:t>ifTrue</a:t>
            </a:r>
            <a:r>
              <a:rPr lang="en-CA" sz="2000" b="1" dirty="0">
                <a:latin typeface="Times" charset="0"/>
              </a:rPr>
              <a:t>: [^symbol].</a:t>
            </a:r>
          </a:p>
          <a:p>
            <a:pPr defTabSz="363538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" charset="0"/>
              </a:rPr>
              <a:t>	self halt: 'Only expected an integer, character, string, or symbol'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8E8043-E892-4469-97F3-2CB357FE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57" y="408907"/>
            <a:ext cx="8331366" cy="4629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>
                <a:latin typeface="Times" charset="0"/>
              </a:rPr>
              <a:t>Extend class Token with another method called </a:t>
            </a:r>
            <a:r>
              <a:rPr lang="en-US" sz="1800" b="1" dirty="0" err="1">
                <a:latin typeface="Times" charset="0"/>
              </a:rPr>
              <a:t>asConstant</a:t>
            </a:r>
            <a:endParaRPr lang="en-US" sz="1800" b="1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21600" y="2670627"/>
            <a:ext cx="833136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The Routine To Build FSMs</a:t>
            </a:r>
          </a:p>
        </p:txBody>
      </p:sp>
    </p:spTree>
    <p:extLst>
      <p:ext uri="{BB962C8B-B14F-4D97-AF65-F5344CB8AC3E}">
        <p14:creationId xmlns:p14="http://schemas.microsoft.com/office/powerpoint/2010/main" val="2533348036"/>
      </p:ext>
    </p:extLst>
  </p:cSld>
  <p:clrMapOvr>
    <a:masterClrMapping/>
  </p:clrMapOvr>
</p:sld>
</file>

<file path=ppt/theme/theme1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63376723</TotalTime>
  <Pages>3</Pages>
  <Words>767</Words>
  <Application>Microsoft Office PowerPoint</Application>
  <PresentationFormat>Letter Paper (8.5x11 in)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</vt:lpstr>
      <vt:lpstr>Times New Roman</vt:lpstr>
      <vt:lpstr>st02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Wilf LaLonde</cp:lastModifiedBy>
  <cp:revision>246</cp:revision>
  <cp:lastPrinted>2000-03-27T00:03:46Z</cp:lastPrinted>
  <dcterms:created xsi:type="dcterms:W3CDTF">1995-01-12T17:04:20Z</dcterms:created>
  <dcterms:modified xsi:type="dcterms:W3CDTF">2021-03-22T21:14:43Z</dcterms:modified>
</cp:coreProperties>
</file>