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502" r:id="rId4"/>
    <p:sldId id="674" r:id="rId5"/>
    <p:sldId id="271" r:id="rId6"/>
    <p:sldId id="514" r:id="rId7"/>
    <p:sldId id="518" r:id="rId8"/>
    <p:sldId id="519" r:id="rId9"/>
    <p:sldId id="523" r:id="rId10"/>
    <p:sldId id="516" r:id="rId11"/>
    <p:sldId id="675" r:id="rId12"/>
    <p:sldId id="524" r:id="rId13"/>
    <p:sldId id="673" r:id="rId14"/>
  </p:sldIdLst>
  <p:sldSz cx="9144000" cy="6858000" type="letter"/>
  <p:notesSz cx="8939213" cy="6797675"/>
  <p:defaultTextStyle>
    <a:defPPr>
      <a:defRPr lang="en-US"/>
    </a:defPPr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0000FF"/>
    <a:srgbClr val="8000B3"/>
    <a:srgbClr val="FEFE83"/>
    <a:srgbClr val="C0C0C0"/>
    <a:srgbClr val="02B192"/>
    <a:srgbClr val="F0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80" autoAdjust="0"/>
  </p:normalViewPr>
  <p:slideViewPr>
    <p:cSldViewPr>
      <p:cViewPr varScale="1">
        <p:scale>
          <a:sx n="79" d="100"/>
          <a:sy n="79" d="100"/>
        </p:scale>
        <p:origin x="7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1014" y="-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873501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065713" y="0"/>
            <a:ext cx="38735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6419850"/>
            <a:ext cx="3873501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65713" y="6419850"/>
            <a:ext cx="3873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C7524A03-9B95-44F5-ABD7-11CC7B3A2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90988" y="6465888"/>
            <a:ext cx="755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725" tIns="42863" rIns="85725" bIns="42863">
            <a:spAutoFit/>
          </a:bodyPr>
          <a:lstStyle/>
          <a:p>
            <a:pPr algn="ctr" defTabSz="823913">
              <a:spcBef>
                <a:spcPct val="0"/>
              </a:spcBef>
              <a:defRPr/>
            </a:pPr>
            <a:r>
              <a:rPr lang="en-US"/>
              <a:t>Page </a:t>
            </a:r>
            <a:fld id="{4EFC386C-4934-4E20-B5D3-F741D727DCA4}" type="slidenum">
              <a:rPr lang="en-US"/>
              <a:pPr algn="ctr" defTabSz="823913">
                <a:spcBef>
                  <a:spcPct val="0"/>
                </a:spcBef>
                <a:defRPr/>
              </a:pPr>
              <a:t>‹#›</a:t>
            </a:fld>
            <a:endParaRPr lang="en-US"/>
          </a:p>
        </p:txBody>
      </p:sp>
      <p:sp>
        <p:nvSpPr>
          <p:cNvPr id="5223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6200"/>
            <a:ext cx="6021387" cy="4513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24038" y="4897438"/>
            <a:ext cx="4376737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4450" rIns="8890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66688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12775" indent="-168275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57275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01775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947863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9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77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69875"/>
            <a:ext cx="2178050" cy="3638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69875"/>
            <a:ext cx="6384925" cy="3638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926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7864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372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8918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1270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4565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280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834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027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8481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69875"/>
            <a:ext cx="2178050" cy="3638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69875"/>
            <a:ext cx="6384925" cy="3638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68173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533402"/>
            <a:ext cx="6154713" cy="3124201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1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950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74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1"/>
            <a:ext cx="6402468" cy="2319867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487335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6636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1" y="533402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3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24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2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143002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7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3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336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734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4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4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841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1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8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2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27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3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38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376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1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1" y="710624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768601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24645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5132982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564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1" y="710624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768601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52751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7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94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734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9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1724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27100" y="6575425"/>
            <a:ext cx="212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580188" y="6616700"/>
            <a:ext cx="237331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dirty="0" err="1">
                <a:latin typeface="Times New Roman" pitchFamily="18" charset="0"/>
              </a:rPr>
              <a:t>Wilf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LaLonde</a:t>
            </a:r>
            <a:r>
              <a:rPr lang="en-US" dirty="0">
                <a:latin typeface="Times New Roman" pitchFamily="18" charset="0"/>
              </a:rPr>
              <a:t>, @ 1998, 1999, 2000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8613" y="6618288"/>
            <a:ext cx="6905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</a:rPr>
              <a:t>95:3002</a:t>
            </a:r>
          </a:p>
        </p:txBody>
      </p:sp>
      <p:sp>
        <p:nvSpPr>
          <p:cNvPr id="1030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69875"/>
            <a:ext cx="8715375" cy="7112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4488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2pPr>
      <a:lvl3pPr marL="1255713" indent="-339725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3pPr>
      <a:lvl4pPr marL="1817688" indent="-4476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4pPr>
      <a:lvl5pPr marL="22304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5pPr>
      <a:lvl6pPr marL="26876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6pPr>
      <a:lvl7pPr marL="31448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7pPr>
      <a:lvl8pPr marL="36020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8pPr>
      <a:lvl9pPr marL="40592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1724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27100" y="6575425"/>
            <a:ext cx="212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580188" y="6616700"/>
            <a:ext cx="237331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Wilf LaLonde, @ 1998, 1999, 2000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8613" y="6618288"/>
            <a:ext cx="690895" cy="2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</a:rPr>
              <a:t>95:3002</a:t>
            </a:r>
          </a:p>
        </p:txBody>
      </p:sp>
      <p:sp>
        <p:nvSpPr>
          <p:cNvPr id="1030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69875"/>
            <a:ext cx="8715375" cy="7112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723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4488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2pPr>
      <a:lvl3pPr marL="1255713" indent="-339725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3pPr>
      <a:lvl4pPr marL="1817688" indent="-4476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4pPr>
      <a:lvl5pPr marL="22304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5pPr>
      <a:lvl6pPr marL="26876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6pPr>
      <a:lvl7pPr marL="31448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7pPr>
      <a:lvl8pPr marL="36020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8pPr>
      <a:lvl9pPr marL="40592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6" y="3894669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6" y="6172205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2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7" y="5578480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CBC670F-FED9-4C0A-A531-7AB4BEC0D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63592" y="6470982"/>
            <a:ext cx="1752600" cy="25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56" tIns="34529" rIns="69056" bIns="34529">
            <a:spAutoFit/>
          </a:bodyPr>
          <a:lstStyle/>
          <a:p>
            <a:pPr algn="l">
              <a:defRPr/>
            </a:pPr>
            <a:r>
              <a:rPr lang="en-US" sz="1350" dirty="0">
                <a:latin typeface="Times New Roman" pitchFamily="18" charset="0"/>
              </a:rPr>
              <a:t>Wilf LaLonde ©2020</a:t>
            </a:r>
          </a:p>
        </p:txBody>
      </p:sp>
    </p:spTree>
    <p:extLst>
      <p:ext uri="{BB962C8B-B14F-4D97-AF65-F5344CB8AC3E}">
        <p14:creationId xmlns:p14="http://schemas.microsoft.com/office/powerpoint/2010/main" val="2617949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5364">
            <a:off x="2011211" y="3344536"/>
            <a:ext cx="5260349" cy="69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8113" tIns="69056" rIns="138113" bIns="69056">
            <a:spAutoFit/>
          </a:bodyPr>
          <a:lstStyle/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ct val="96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5800" algn="l"/>
                <a:tab pos="857250" algn="l"/>
                <a:tab pos="1028700" algn="l"/>
                <a:tab pos="1200150" algn="l"/>
                <a:tab pos="1371600" algn="l"/>
                <a:tab pos="1543050" algn="l"/>
                <a:tab pos="1714500" algn="l"/>
                <a:tab pos="1885950" algn="l"/>
                <a:tab pos="2057400" algn="l"/>
                <a:tab pos="2228850" algn="l"/>
                <a:tab pos="2400300" algn="l"/>
                <a:tab pos="2571750" algn="l"/>
                <a:tab pos="2743200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Takeaway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003D6-515F-406C-94D6-022D71811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What Order Do We Implement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AD155-7671-4251-A1DB-74A8F983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775" y="1516101"/>
            <a:ext cx="3207609" cy="480774"/>
          </a:xfrm>
        </p:spPr>
        <p:txBody>
          <a:bodyPr wrap="none"/>
          <a:lstStyle/>
          <a:p>
            <a:r>
              <a:rPr lang="en-CA" dirty="0"/>
              <a:t>Previously built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F63979-708A-4577-9CAC-8C429DE984A8}"/>
              </a:ext>
            </a:extLst>
          </p:cNvPr>
          <p:cNvSpPr txBox="1">
            <a:spLocks/>
          </p:cNvSpPr>
          <p:nvPr/>
        </p:nvSpPr>
        <p:spPr bwMode="auto">
          <a:xfrm>
            <a:off x="2286000" y="2651020"/>
            <a:ext cx="312906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The follow sets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2C7C35B-B441-45B5-86C7-331650AB40FC}"/>
              </a:ext>
            </a:extLst>
          </p:cNvPr>
          <p:cNvSpPr txBox="1">
            <a:spLocks/>
          </p:cNvSpPr>
          <p:nvPr/>
        </p:nvSpPr>
        <p:spPr bwMode="auto">
          <a:xfrm>
            <a:off x="2286000" y="4029430"/>
            <a:ext cx="3928961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The readahead FSM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908C281-6E70-456A-A3AA-D40A6790A344}"/>
              </a:ext>
            </a:extLst>
          </p:cNvPr>
          <p:cNvSpPr txBox="1">
            <a:spLocks/>
          </p:cNvSpPr>
          <p:nvPr/>
        </p:nvSpPr>
        <p:spPr bwMode="auto">
          <a:xfrm>
            <a:off x="2286000" y="2088818"/>
            <a:ext cx="2808461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The grammar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4D7455-7007-41DB-9425-92DE6E416366}"/>
              </a:ext>
            </a:extLst>
          </p:cNvPr>
          <p:cNvSpPr txBox="1">
            <a:spLocks/>
          </p:cNvSpPr>
          <p:nvPr/>
        </p:nvSpPr>
        <p:spPr bwMode="auto">
          <a:xfrm>
            <a:off x="1353110" y="3501007"/>
            <a:ext cx="5144037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What we want to build next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B0E1F09-5C57-498B-ACDD-D89996EB2247}"/>
              </a:ext>
            </a:extLst>
          </p:cNvPr>
          <p:cNvSpPr txBox="1">
            <a:spLocks/>
          </p:cNvSpPr>
          <p:nvPr/>
        </p:nvSpPr>
        <p:spPr bwMode="auto">
          <a:xfrm>
            <a:off x="2286000" y="4648200"/>
            <a:ext cx="370934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The readback FSM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E04EE5A-45E3-457F-A3CF-CE445E1B103B}"/>
              </a:ext>
            </a:extLst>
          </p:cNvPr>
          <p:cNvSpPr txBox="1">
            <a:spLocks/>
          </p:cNvSpPr>
          <p:nvPr/>
        </p:nvSpPr>
        <p:spPr bwMode="auto">
          <a:xfrm>
            <a:off x="1220812" y="5455432"/>
            <a:ext cx="7237388" cy="1256371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There's more after, namely lookahead, lookback, reduce FSM, converting to tables</a:t>
            </a:r>
          </a:p>
        </p:txBody>
      </p:sp>
    </p:spTree>
    <p:extLst>
      <p:ext uri="{BB962C8B-B14F-4D97-AF65-F5344CB8AC3E}">
        <p14:creationId xmlns:p14="http://schemas.microsoft.com/office/powerpoint/2010/main" val="188779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3" grpId="0"/>
      <p:bldP spid="14" grpId="0"/>
      <p:bldP spid="15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20D40F7-E41B-46E5-ACFD-B1BF34FCD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5380289"/>
            <a:ext cx="4813326" cy="1143000"/>
          </a:xfrm>
        </p:spPr>
        <p:txBody>
          <a:bodyPr/>
          <a:lstStyle/>
          <a:p>
            <a:r>
              <a:rPr lang="en-CA" dirty="0"/>
              <a:t>Was the takeaway achieved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C42065-D5A3-410E-99B6-053B86BD7FC0}"/>
              </a:ext>
            </a:extLst>
          </p:cNvPr>
          <p:cNvSpPr/>
          <p:nvPr/>
        </p:nvSpPr>
        <p:spPr>
          <a:xfrm>
            <a:off x="533400" y="4900920"/>
            <a:ext cx="7444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Next task: Building Readahead and Readback States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41487F-8CE7-4C04-A9A3-1236F0B84919}"/>
              </a:ext>
            </a:extLst>
          </p:cNvPr>
          <p:cNvSpPr/>
          <p:nvPr/>
        </p:nvSpPr>
        <p:spPr>
          <a:xfrm>
            <a:off x="585651" y="370271"/>
            <a:ext cx="2557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We 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reviewed that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1E3EAE-4296-4687-8622-031180C36F41}"/>
              </a:ext>
            </a:extLst>
          </p:cNvPr>
          <p:cNvSpPr/>
          <p:nvPr/>
        </p:nvSpPr>
        <p:spPr>
          <a:xfrm>
            <a:off x="1180296" y="792402"/>
            <a:ext cx="693491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Readahead through lookahead leads to readback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1828E9-22C9-49F0-B0F8-E3670897D98E}"/>
              </a:ext>
            </a:extLst>
          </p:cNvPr>
          <p:cNvSpPr/>
          <p:nvPr/>
        </p:nvSpPr>
        <p:spPr>
          <a:xfrm>
            <a:off x="1180296" y="1156366"/>
            <a:ext cx="636744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>
                <a:solidFill>
                  <a:prstClr val="white"/>
                </a:solidFill>
              </a:rPr>
              <a:t>Readback through lookback leads to reduce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7FD284-B83F-435F-882F-1BE654886D5E}"/>
              </a:ext>
            </a:extLst>
          </p:cNvPr>
          <p:cNvSpPr/>
          <p:nvPr/>
        </p:nvSpPr>
        <p:spPr>
          <a:xfrm>
            <a:off x="585651" y="2739009"/>
            <a:ext cx="752955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</a:rPr>
              <a:t>We have also reviewed how those tables (states) are connected to our 3 stacks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CCD959-329B-4E09-8C4D-577E1F50AA23}"/>
              </a:ext>
            </a:extLst>
          </p:cNvPr>
          <p:cNvSpPr/>
          <p:nvPr/>
        </p:nvSpPr>
        <p:spPr>
          <a:xfrm>
            <a:off x="1288854" y="3500892"/>
            <a:ext cx="180966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 stack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FAA75E-462F-4245-9FBE-B1A074626CB9}"/>
              </a:ext>
            </a:extLst>
          </p:cNvPr>
          <p:cNvSpPr/>
          <p:nvPr/>
        </p:nvSpPr>
        <p:spPr>
          <a:xfrm>
            <a:off x="1180297" y="1520330"/>
            <a:ext cx="623492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Reduce leads to replacing sections between L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and R by a new nonterminal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0222E7-BBB5-487A-9010-6C2957551062}"/>
              </a:ext>
            </a:extLst>
          </p:cNvPr>
          <p:cNvSpPr/>
          <p:nvPr/>
        </p:nvSpPr>
        <p:spPr>
          <a:xfrm>
            <a:off x="1288854" y="3862564"/>
            <a:ext cx="285482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Table number stack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F4AC13-858E-420E-ADA5-37D0AC7D1756}"/>
              </a:ext>
            </a:extLst>
          </p:cNvPr>
          <p:cNvSpPr/>
          <p:nvPr/>
        </p:nvSpPr>
        <p:spPr>
          <a:xfrm>
            <a:off x="1288854" y="4224237"/>
            <a:ext cx="160954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 stack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061F049-F088-48E4-8624-21E295C4B4E2}"/>
              </a:ext>
            </a:extLst>
          </p:cNvPr>
          <p:cNvGrpSpPr/>
          <p:nvPr/>
        </p:nvGrpSpPr>
        <p:grpSpPr>
          <a:xfrm>
            <a:off x="4018768" y="3500892"/>
            <a:ext cx="4287032" cy="1002652"/>
            <a:chOff x="3893878" y="4398457"/>
            <a:chExt cx="4287032" cy="100265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48D85CA-2271-4A2D-8365-98B617CBB6BF}"/>
                </a:ext>
              </a:extLst>
            </p:cNvPr>
            <p:cNvSpPr/>
            <p:nvPr/>
          </p:nvSpPr>
          <p:spPr>
            <a:xfrm>
              <a:off x="4876800" y="4750622"/>
              <a:ext cx="3304110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1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All operating in parallel</a:t>
              </a:r>
            </a:p>
          </p:txBody>
        </p:sp>
        <p:sp>
          <p:nvSpPr>
            <p:cNvPr id="26" name="Right Brace 25">
              <a:extLst>
                <a:ext uri="{FF2B5EF4-FFF2-40B4-BE49-F238E27FC236}">
                  <a16:creationId xmlns:a16="http://schemas.microsoft.com/office/drawing/2014/main" id="{DD8C509B-D40C-4550-A12F-3D30CA703A77}"/>
                </a:ext>
              </a:extLst>
            </p:cNvPr>
            <p:cNvSpPr/>
            <p:nvPr/>
          </p:nvSpPr>
          <p:spPr>
            <a:xfrm>
              <a:off x="3893878" y="4398457"/>
              <a:ext cx="525722" cy="1002652"/>
            </a:xfrm>
            <a:prstGeom prst="rightBrace">
              <a:avLst/>
            </a:prstGeom>
            <a:ln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2400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D075B8AB-CA14-4DE4-86B6-5399E829E37A}"/>
              </a:ext>
            </a:extLst>
          </p:cNvPr>
          <p:cNvSpPr/>
          <p:nvPr/>
        </p:nvSpPr>
        <p:spPr>
          <a:xfrm>
            <a:off x="4454052" y="2229330"/>
            <a:ext cx="348845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and the process repeats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19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2" grpId="0"/>
      <p:bldP spid="13" grpId="0"/>
      <p:bldP spid="15" grpId="0"/>
      <p:bldP spid="17" grpId="0"/>
      <p:bldP spid="18" grpId="0"/>
      <p:bldP spid="19" grpId="0"/>
      <p:bldP spid="20" grpId="0"/>
      <p:bldP spid="21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F741B0E-1D4F-4F9A-809B-C97EF871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803" y="5486400"/>
            <a:ext cx="4916150" cy="1143000"/>
          </a:xfrm>
        </p:spPr>
        <p:txBody>
          <a:bodyPr/>
          <a:lstStyle/>
          <a:p>
            <a:r>
              <a:rPr lang="en-CA" dirty="0"/>
              <a:t>Several TASKS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4F7A4F-0544-4BBB-AA32-EE647290B55D}"/>
              </a:ext>
            </a:extLst>
          </p:cNvPr>
          <p:cNvSpPr/>
          <p:nvPr/>
        </p:nvSpPr>
        <p:spPr>
          <a:xfrm>
            <a:off x="228600" y="914400"/>
            <a:ext cx="4044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Before we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start building the tables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B0207E-5374-468B-9713-A2C4307774F8}"/>
              </a:ext>
            </a:extLst>
          </p:cNvPr>
          <p:cNvSpPr/>
          <p:nvPr/>
        </p:nvSpPr>
        <p:spPr>
          <a:xfrm>
            <a:off x="847344" y="1336531"/>
            <a:ext cx="8124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Let's provide a VERY QUICK refresher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 the major parts of our tables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99FDB2-71DF-4FA8-BB85-3880979A67DE}"/>
              </a:ext>
            </a:extLst>
          </p:cNvPr>
          <p:cNvSpPr/>
          <p:nvPr/>
        </p:nvSpPr>
        <p:spPr>
          <a:xfrm>
            <a:off x="1398565" y="1777943"/>
            <a:ext cx="3488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>
                <a:solidFill>
                  <a:prstClr val="white"/>
                </a:solidFill>
              </a:rPr>
              <a:t>Readahead tables (or states)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C246B8-F607-402F-A0A6-C4BEDE2497E3}"/>
              </a:ext>
            </a:extLst>
          </p:cNvPr>
          <p:cNvSpPr/>
          <p:nvPr/>
        </p:nvSpPr>
        <p:spPr>
          <a:xfrm>
            <a:off x="1398565" y="2152106"/>
            <a:ext cx="3316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Readback tables (or states)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59FD41-4FD9-48C3-9D67-7CE3A689A6BB}"/>
              </a:ext>
            </a:extLst>
          </p:cNvPr>
          <p:cNvSpPr/>
          <p:nvPr/>
        </p:nvSpPr>
        <p:spPr>
          <a:xfrm>
            <a:off x="253362" y="3254763"/>
            <a:ext cx="6035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white"/>
                </a:solidFill>
              </a:rPr>
              <a:t>and how those tables are connected to our 3 stacks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641A15-4A52-4336-9EF2-344E2583CE29}"/>
              </a:ext>
            </a:extLst>
          </p:cNvPr>
          <p:cNvSpPr/>
          <p:nvPr/>
        </p:nvSpPr>
        <p:spPr>
          <a:xfrm>
            <a:off x="847344" y="3707923"/>
            <a:ext cx="1538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Token stack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77D034-6E90-4CB7-9E49-57077FFB3872}"/>
              </a:ext>
            </a:extLst>
          </p:cNvPr>
          <p:cNvSpPr/>
          <p:nvPr/>
        </p:nvSpPr>
        <p:spPr>
          <a:xfrm>
            <a:off x="1398565" y="2526268"/>
            <a:ext cx="3046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Reduce tables (or states)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6DE4DE-AEAF-49AA-B846-29FC9BE38335}"/>
              </a:ext>
            </a:extLst>
          </p:cNvPr>
          <p:cNvSpPr/>
          <p:nvPr/>
        </p:nvSpPr>
        <p:spPr>
          <a:xfrm>
            <a:off x="847344" y="4069595"/>
            <a:ext cx="2406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Table number stack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1EB1F7-17C1-48E6-B0AA-E7B17925131A}"/>
              </a:ext>
            </a:extLst>
          </p:cNvPr>
          <p:cNvSpPr/>
          <p:nvPr/>
        </p:nvSpPr>
        <p:spPr>
          <a:xfrm>
            <a:off x="847344" y="4431268"/>
            <a:ext cx="1371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 stack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00BF51B-120B-468C-9774-AD705CC8BCE3}"/>
              </a:ext>
            </a:extLst>
          </p:cNvPr>
          <p:cNvGrpSpPr/>
          <p:nvPr/>
        </p:nvGrpSpPr>
        <p:grpSpPr>
          <a:xfrm>
            <a:off x="3169747" y="3707923"/>
            <a:ext cx="3764453" cy="1002652"/>
            <a:chOff x="3893878" y="4398457"/>
            <a:chExt cx="3764453" cy="100265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FE31E4B-9627-45C0-96D1-022EE4DF2A91}"/>
                </a:ext>
              </a:extLst>
            </p:cNvPr>
            <p:cNvSpPr/>
            <p:nvPr/>
          </p:nvSpPr>
          <p:spPr>
            <a:xfrm>
              <a:off x="4876800" y="4750622"/>
              <a:ext cx="27815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1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All operating in parallel</a:t>
              </a:r>
            </a:p>
          </p:txBody>
        </p:sp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9A17E994-8EF0-4574-83FE-70277AA86401}"/>
                </a:ext>
              </a:extLst>
            </p:cNvPr>
            <p:cNvSpPr/>
            <p:nvPr/>
          </p:nvSpPr>
          <p:spPr>
            <a:xfrm>
              <a:off x="3893878" y="4398457"/>
              <a:ext cx="525722" cy="1002652"/>
            </a:xfrm>
            <a:prstGeom prst="rightBrace">
              <a:avLst/>
            </a:prstGeom>
            <a:ln>
              <a:solidFill>
                <a:schemeClr val="tx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2000"/>
            </a:p>
          </p:txBody>
        </p:sp>
      </p:grpSp>
    </p:spTree>
    <p:extLst>
      <p:ext uri="{BB962C8B-B14F-4D97-AF65-F5344CB8AC3E}">
        <p14:creationId xmlns:p14="http://schemas.microsoft.com/office/powerpoint/2010/main" val="140178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9" grpId="0"/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341116" y="3113617"/>
            <a:ext cx="8331366" cy="1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algn="ctr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Readahead FSMs, Readback FSMs, and Reduce States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7747-881F-4F73-B251-D0F01C6A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74" y="133843"/>
            <a:ext cx="8715375" cy="640867"/>
          </a:xfrm>
        </p:spPr>
        <p:txBody>
          <a:bodyPr/>
          <a:lstStyle/>
          <a:p>
            <a:r>
              <a:rPr lang="en-CA" dirty="0"/>
              <a:t>How does a Parser Work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48FB5-DE1A-4F56-84B0-9BC95747E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74" y="962008"/>
            <a:ext cx="8458200" cy="1145571"/>
          </a:xfrm>
        </p:spPr>
        <p:txBody>
          <a:bodyPr/>
          <a:lstStyle/>
          <a:p>
            <a:r>
              <a:rPr lang="en-CA" dirty="0">
                <a:solidFill>
                  <a:schemeClr val="tx2"/>
                </a:solidFill>
              </a:rPr>
              <a:t>Find the right end of a handle  </a:t>
            </a:r>
            <a:r>
              <a:rPr lang="en-CA" sz="2400" dirty="0"/>
              <a:t>(while </a:t>
            </a:r>
            <a:r>
              <a:rPr lang="en-CA" sz="2400" dirty="0">
                <a:solidFill>
                  <a:srgbClr val="FF0000"/>
                </a:solidFill>
              </a:rPr>
              <a:t>munching</a:t>
            </a:r>
            <a:r>
              <a:rPr lang="en-CA" sz="2400" dirty="0"/>
              <a:t> </a:t>
            </a:r>
            <a:r>
              <a:rPr lang="en-CA" sz="2400" dirty="0">
                <a:solidFill>
                  <a:srgbClr val="FF0000"/>
                </a:solidFill>
              </a:rPr>
              <a:t>inputs</a:t>
            </a:r>
            <a:r>
              <a:rPr lang="en-CA" sz="2400" dirty="0"/>
              <a:t>, </a:t>
            </a:r>
            <a:r>
              <a:rPr lang="en-CA" sz="2400" dirty="0">
                <a:solidFill>
                  <a:srgbClr val="FF0000"/>
                </a:solidFill>
              </a:rPr>
              <a:t>stacking stuff </a:t>
            </a:r>
            <a:r>
              <a:rPr lang="en-CA" sz="2400" dirty="0"/>
              <a:t>(3 stacks that grow on the right), and </a:t>
            </a:r>
            <a:r>
              <a:rPr lang="en-CA" sz="2400" dirty="0">
                <a:solidFill>
                  <a:srgbClr val="FF0000"/>
                </a:solidFill>
              </a:rPr>
              <a:t>moving R</a:t>
            </a:r>
            <a:r>
              <a:rPr lang="en-CA" sz="2400" dirty="0"/>
              <a:t> (indicator for the right end of a handle))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19686-84BB-46FA-AE09-1FDF08603361}"/>
              </a:ext>
            </a:extLst>
          </p:cNvPr>
          <p:cNvSpPr/>
          <p:nvPr/>
        </p:nvSpPr>
        <p:spPr>
          <a:xfrm>
            <a:off x="1246154" y="5864929"/>
            <a:ext cx="6416040" cy="923330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Resume</a:t>
            </a:r>
            <a:r>
              <a:rPr kumimoji="0" lang="en-CA" sz="20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in the A-</a:t>
            </a:r>
            <a:r>
              <a:rPr lang="en-CA" sz="2000" b="1" kern="0" noProof="0" dirty="0">
                <a:solidFill>
                  <a:srgbClr val="000000"/>
                </a:solidFill>
              </a:rPr>
              <a:t>successor on top of the stack. </a:t>
            </a:r>
            <a:r>
              <a:rPr lang="en-CA" sz="2000" b="1" kern="0" dirty="0">
                <a:solidFill>
                  <a:srgbClr val="000000"/>
                </a:solidFill>
              </a:rPr>
              <a:t>R</a:t>
            </a:r>
            <a:r>
              <a:rPr kumimoji="0" lang="en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epeat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until no more input (-| encountered); equivalent to reaching end of file at an accept table.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85BD3A-7881-4070-8D23-70BCBD6C6498}"/>
              </a:ext>
            </a:extLst>
          </p:cNvPr>
          <p:cNvSpPr txBox="1">
            <a:spLocks/>
          </p:cNvSpPr>
          <p:nvPr/>
        </p:nvSpPr>
        <p:spPr bwMode="auto">
          <a:xfrm>
            <a:off x="353662" y="3048000"/>
            <a:ext cx="8458200" cy="114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>
                <a:solidFill>
                  <a:schemeClr val="tx2"/>
                </a:solidFill>
              </a:rPr>
              <a:t>Find the left end of a handle </a:t>
            </a:r>
            <a:r>
              <a:rPr lang="en-CA" sz="2400" kern="0" dirty="0"/>
              <a:t>(while traversing the stack from right to left, </a:t>
            </a:r>
            <a:r>
              <a:rPr lang="en-CA" sz="2400" kern="0" dirty="0">
                <a:solidFill>
                  <a:srgbClr val="FF0000"/>
                </a:solidFill>
              </a:rPr>
              <a:t>processing stack entries to the left of L</a:t>
            </a:r>
            <a:r>
              <a:rPr lang="en-CA" sz="2400" kern="0" dirty="0"/>
              <a:t>, and possibly </a:t>
            </a:r>
            <a:r>
              <a:rPr lang="en-CA" sz="2400" kern="0" dirty="0">
                <a:solidFill>
                  <a:srgbClr val="FF0000"/>
                </a:solidFill>
              </a:rPr>
              <a:t>moving L</a:t>
            </a:r>
            <a:r>
              <a:rPr lang="en-CA" sz="2400" kern="0" dirty="0"/>
              <a:t>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AA3D2E-4C84-4690-BDE0-A5E92EE51033}"/>
              </a:ext>
            </a:extLst>
          </p:cNvPr>
          <p:cNvSpPr txBox="1">
            <a:spLocks/>
          </p:cNvSpPr>
          <p:nvPr/>
        </p:nvSpPr>
        <p:spPr bwMode="auto">
          <a:xfrm>
            <a:off x="330994" y="4645629"/>
            <a:ext cx="8458200" cy="114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>
                <a:solidFill>
                  <a:schemeClr val="tx2"/>
                </a:solidFill>
              </a:rPr>
              <a:t>Reduce to a nonterminal A </a:t>
            </a:r>
            <a:r>
              <a:rPr lang="en-CA" sz="2400" kern="0" dirty="0"/>
              <a:t>(using the stack contents between </a:t>
            </a:r>
            <a:r>
              <a:rPr lang="en-CA" sz="2400" kern="0" dirty="0">
                <a:solidFill>
                  <a:srgbClr val="FF0000"/>
                </a:solidFill>
              </a:rPr>
              <a:t>L</a:t>
            </a:r>
            <a:r>
              <a:rPr lang="en-CA" sz="2400" kern="0" dirty="0"/>
              <a:t> and </a:t>
            </a:r>
            <a:r>
              <a:rPr lang="en-CA" sz="2400" kern="0" dirty="0">
                <a:solidFill>
                  <a:srgbClr val="FF0000"/>
                </a:solidFill>
              </a:rPr>
              <a:t>R</a:t>
            </a:r>
            <a:r>
              <a:rPr lang="en-CA" sz="2400" kern="0" dirty="0"/>
              <a:t>, </a:t>
            </a:r>
            <a:r>
              <a:rPr lang="en-CA" sz="2400" kern="0" dirty="0">
                <a:solidFill>
                  <a:srgbClr val="FF0000"/>
                </a:solidFill>
              </a:rPr>
              <a:t>build a new tree </a:t>
            </a:r>
            <a:r>
              <a:rPr lang="en-CA" sz="2400" kern="0" dirty="0"/>
              <a:t>and </a:t>
            </a:r>
            <a:r>
              <a:rPr lang="en-CA" sz="2400" kern="0" dirty="0">
                <a:solidFill>
                  <a:srgbClr val="FF0000"/>
                </a:solidFill>
              </a:rPr>
              <a:t>replace</a:t>
            </a:r>
            <a:r>
              <a:rPr lang="en-CA" sz="2400" kern="0" dirty="0"/>
              <a:t> everything </a:t>
            </a:r>
            <a:r>
              <a:rPr lang="en-CA" sz="2400" kern="0" dirty="0">
                <a:solidFill>
                  <a:srgbClr val="FF0000"/>
                </a:solidFill>
              </a:rPr>
              <a:t>by an A-token</a:t>
            </a:r>
            <a:r>
              <a:rPr lang="en-CA" sz="2400" kern="0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2178BC-3437-4E97-8848-1A17DD1CFF84}"/>
              </a:ext>
            </a:extLst>
          </p:cNvPr>
          <p:cNvSpPr/>
          <p:nvPr/>
        </p:nvSpPr>
        <p:spPr>
          <a:xfrm>
            <a:off x="1203960" y="2057400"/>
            <a:ext cx="6984604" cy="424732"/>
          </a:xfrm>
          <a:prstGeom prst="rect">
            <a:avLst/>
          </a:prstGeom>
          <a:solidFill>
            <a:srgbClr val="00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Each time R is moved, move L to the right of R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7108B4-B870-4B28-9C97-A1CB6BF70C01}"/>
              </a:ext>
            </a:extLst>
          </p:cNvPr>
          <p:cNvSpPr/>
          <p:nvPr/>
        </p:nvSpPr>
        <p:spPr>
          <a:xfrm>
            <a:off x="1188720" y="2589951"/>
            <a:ext cx="7297190" cy="4247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READ takes from the input; LOOK leaves it there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5AFAD1-E99B-4BE4-90CC-844DF9ABAB8B}"/>
              </a:ext>
            </a:extLst>
          </p:cNvPr>
          <p:cNvSpPr/>
          <p:nvPr/>
        </p:nvSpPr>
        <p:spPr>
          <a:xfrm>
            <a:off x="1219200" y="4191000"/>
            <a:ext cx="6258445" cy="4247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READ moves L further left; LOOK doesn't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07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8FFEBC-AEF3-4534-B16A-4DB3DF744E55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12673"/>
            <a:ext cx="2222120" cy="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A4FFE42-522E-4E21-BE92-D2E473239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The Process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7487C6-F081-406E-8F8F-1C0F63E20D01}"/>
              </a:ext>
            </a:extLst>
          </p:cNvPr>
          <p:cNvSpPr/>
          <p:nvPr/>
        </p:nvSpPr>
        <p:spPr bwMode="auto">
          <a:xfrm>
            <a:off x="2526920" y="1102360"/>
            <a:ext cx="2590800" cy="64086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D5B1C2-D416-482F-9DF3-345A6BA4E4E1}"/>
              </a:ext>
            </a:extLst>
          </p:cNvPr>
          <p:cNvSpPr/>
          <p:nvPr/>
        </p:nvSpPr>
        <p:spPr>
          <a:xfrm>
            <a:off x="2854814" y="1242234"/>
            <a:ext cx="2053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 err="1"/>
              <a:t>ReadaheadFSM</a:t>
            </a:r>
            <a:endParaRPr lang="en-CA" sz="20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B6194DE-0F89-4F88-A794-7F4DA3CB55FC}"/>
              </a:ext>
            </a:extLst>
          </p:cNvPr>
          <p:cNvCxnSpPr>
            <a:cxnSpLocks/>
          </p:cNvCxnSpPr>
          <p:nvPr/>
        </p:nvCxnSpPr>
        <p:spPr bwMode="auto">
          <a:xfrm>
            <a:off x="2069720" y="1444365"/>
            <a:ext cx="457200" cy="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4E5DB76-5EB4-4AC9-B7CE-6C7CB914A952}"/>
              </a:ext>
            </a:extLst>
          </p:cNvPr>
          <p:cNvCxnSpPr>
            <a:cxnSpLocks/>
          </p:cNvCxnSpPr>
          <p:nvPr/>
        </p:nvCxnSpPr>
        <p:spPr bwMode="auto">
          <a:xfrm>
            <a:off x="5117720" y="1444365"/>
            <a:ext cx="1628520" cy="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0BB5B51-9141-477B-B6FB-7594E56E0113}"/>
              </a:ext>
            </a:extLst>
          </p:cNvPr>
          <p:cNvSpPr/>
          <p:nvPr/>
        </p:nvSpPr>
        <p:spPr>
          <a:xfrm>
            <a:off x="5207036" y="1102360"/>
            <a:ext cx="1539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/>
              <a:t>{lookahead}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9331B2E-B52A-478D-9FAF-85B41FAE0D72}"/>
              </a:ext>
            </a:extLst>
          </p:cNvPr>
          <p:cNvCxnSpPr>
            <a:cxnSpLocks/>
          </p:cNvCxnSpPr>
          <p:nvPr/>
        </p:nvCxnSpPr>
        <p:spPr bwMode="auto">
          <a:xfrm>
            <a:off x="6705600" y="1525645"/>
            <a:ext cx="0" cy="1774914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8F51CB3-DD7C-4EFC-B767-7F7F23BE31BC}"/>
              </a:ext>
            </a:extLst>
          </p:cNvPr>
          <p:cNvCxnSpPr>
            <a:cxnSpLocks/>
          </p:cNvCxnSpPr>
          <p:nvPr/>
        </p:nvCxnSpPr>
        <p:spPr bwMode="auto">
          <a:xfrm flipH="1">
            <a:off x="5117720" y="3312673"/>
            <a:ext cx="1555252" cy="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CB461F6-F943-40ED-ACD5-80224DB541D3}"/>
              </a:ext>
            </a:extLst>
          </p:cNvPr>
          <p:cNvSpPr/>
          <p:nvPr/>
        </p:nvSpPr>
        <p:spPr>
          <a:xfrm>
            <a:off x="2395550" y="1830665"/>
            <a:ext cx="3427541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CA" sz="2000" dirty="0"/>
              <a:t>Stacks input from left to right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1BA607-CACF-4A5F-AB37-9F0469B12DDF}"/>
              </a:ext>
            </a:extLst>
          </p:cNvPr>
          <p:cNvSpPr/>
          <p:nvPr/>
        </p:nvSpPr>
        <p:spPr bwMode="auto">
          <a:xfrm>
            <a:off x="2541930" y="2992240"/>
            <a:ext cx="2590800" cy="64086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BBFE87A-0E22-45D5-B833-642BCF85D84C}"/>
              </a:ext>
            </a:extLst>
          </p:cNvPr>
          <p:cNvSpPr/>
          <p:nvPr/>
        </p:nvSpPr>
        <p:spPr>
          <a:xfrm>
            <a:off x="2905309" y="3119200"/>
            <a:ext cx="1882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 err="1"/>
              <a:t>ReadbackFSM</a:t>
            </a:r>
            <a:endParaRPr lang="en-CA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11BBFC-7799-4C2D-B3F4-F5C08B4351AB}"/>
              </a:ext>
            </a:extLst>
          </p:cNvPr>
          <p:cNvSpPr/>
          <p:nvPr/>
        </p:nvSpPr>
        <p:spPr>
          <a:xfrm>
            <a:off x="1183640" y="2992240"/>
            <a:ext cx="1367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/>
              <a:t>{lookback}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A95D939-5F02-49CF-83E6-5189EBDD027E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300559"/>
            <a:ext cx="0" cy="1865801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4DC6F24-3272-408B-B1B4-A69B3B40BA7E}"/>
              </a:ext>
            </a:extLst>
          </p:cNvPr>
          <p:cNvCxnSpPr>
            <a:cxnSpLocks/>
          </p:cNvCxnSpPr>
          <p:nvPr/>
        </p:nvCxnSpPr>
        <p:spPr bwMode="auto">
          <a:xfrm>
            <a:off x="1066800" y="5168284"/>
            <a:ext cx="1993520" cy="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9A0C496E-753B-4F70-9AB4-A32D3CBC1CD1}"/>
              </a:ext>
            </a:extLst>
          </p:cNvPr>
          <p:cNvSpPr/>
          <p:nvPr/>
        </p:nvSpPr>
        <p:spPr bwMode="auto">
          <a:xfrm>
            <a:off x="2526920" y="4845533"/>
            <a:ext cx="2590800" cy="64086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A33C60-A978-4698-9DC3-9B4E079EA326}"/>
              </a:ext>
            </a:extLst>
          </p:cNvPr>
          <p:cNvSpPr/>
          <p:nvPr/>
        </p:nvSpPr>
        <p:spPr>
          <a:xfrm>
            <a:off x="2994500" y="4999010"/>
            <a:ext cx="1581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/>
              <a:t>Reduce to 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933C986-2F02-4544-B70E-5136F33160BD}"/>
              </a:ext>
            </a:extLst>
          </p:cNvPr>
          <p:cNvSpPr/>
          <p:nvPr/>
        </p:nvSpPr>
        <p:spPr>
          <a:xfrm>
            <a:off x="870335" y="2248920"/>
            <a:ext cx="6022724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CA" sz="2000" dirty="0"/>
              <a:t>Stops when it reaches the right end of a unique handle with R pointing at the rightmost stack entry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3533E87-66EE-4988-8DE6-A97703DD0686}"/>
              </a:ext>
            </a:extLst>
          </p:cNvPr>
          <p:cNvSpPr/>
          <p:nvPr/>
        </p:nvSpPr>
        <p:spPr>
          <a:xfrm>
            <a:off x="2791537" y="3701327"/>
            <a:ext cx="3413114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CA" sz="2000" dirty="0"/>
              <a:t>Scans stack from right to left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CAA6762-80D8-474C-95AC-215861841EAC}"/>
              </a:ext>
            </a:extLst>
          </p:cNvPr>
          <p:cNvSpPr/>
          <p:nvPr/>
        </p:nvSpPr>
        <p:spPr>
          <a:xfrm>
            <a:off x="2791537" y="4105710"/>
            <a:ext cx="5739111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CA" sz="2000" dirty="0"/>
              <a:t>Stops when it reaches the left end of a unique handle with L pointing at the leftmost stack entry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031D41A-CBFD-43A2-949B-D26B8BFC67B7}"/>
              </a:ext>
            </a:extLst>
          </p:cNvPr>
          <p:cNvSpPr/>
          <p:nvPr/>
        </p:nvSpPr>
        <p:spPr>
          <a:xfrm>
            <a:off x="971668" y="5537431"/>
            <a:ext cx="5701304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CA" sz="2000" dirty="0"/>
              <a:t>Builds a tree from information between L and R,</a:t>
            </a:r>
            <a:br>
              <a:rPr lang="en-CA" sz="2000" dirty="0"/>
            </a:br>
            <a:r>
              <a:rPr lang="en-CA" sz="2000" dirty="0"/>
              <a:t> pops it off, and replaces it by A and the new tree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3343B2D-A87A-45A9-BB59-2ECE0F683B0E}"/>
              </a:ext>
            </a:extLst>
          </p:cNvPr>
          <p:cNvSpPr/>
          <p:nvPr/>
        </p:nvSpPr>
        <p:spPr>
          <a:xfrm>
            <a:off x="5425342" y="6368242"/>
            <a:ext cx="3490058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CA" sz="2000" dirty="0"/>
              <a:t>The process keeps repeating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A5FF044-668B-432C-8DF1-2B8BBFBBC77C}"/>
              </a:ext>
            </a:extLst>
          </p:cNvPr>
          <p:cNvSpPr/>
          <p:nvPr/>
        </p:nvSpPr>
        <p:spPr>
          <a:xfrm>
            <a:off x="6890232" y="1093915"/>
            <a:ext cx="2146147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CA" sz="2000" dirty="0"/>
              <a:t>Computed from Follow (A); i.e., what comes after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BE374B-6DA1-4ECE-8693-43FC5CE349AE}"/>
              </a:ext>
            </a:extLst>
          </p:cNvPr>
          <p:cNvSpPr/>
          <p:nvPr/>
        </p:nvSpPr>
        <p:spPr>
          <a:xfrm>
            <a:off x="59302" y="3780059"/>
            <a:ext cx="226761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CA" sz="2000" dirty="0"/>
              <a:t>Computed from </a:t>
            </a:r>
            <a:r>
              <a:rPr lang="en-CA" sz="2000" dirty="0" err="1"/>
              <a:t>ReadaheadFSM</a:t>
            </a:r>
            <a:r>
              <a:rPr lang="en-CA" sz="2000" dirty="0"/>
              <a:t>; i.e., what comes before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D0C4C1F-E883-4A23-B5C7-4178AA6E1D5B}"/>
              </a:ext>
            </a:extLst>
          </p:cNvPr>
          <p:cNvSpPr/>
          <p:nvPr/>
        </p:nvSpPr>
        <p:spPr>
          <a:xfrm>
            <a:off x="326846" y="6211990"/>
            <a:ext cx="4790874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CA" sz="2000" dirty="0"/>
              <a:t>The lookahead and lookback is used as a bridge to interconnect different parts</a:t>
            </a:r>
          </a:p>
        </p:txBody>
      </p:sp>
    </p:spTree>
    <p:extLst>
      <p:ext uri="{BB962C8B-B14F-4D97-AF65-F5344CB8AC3E}">
        <p14:creationId xmlns:p14="http://schemas.microsoft.com/office/powerpoint/2010/main" val="138756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 animBg="1"/>
      <p:bldP spid="21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FC8E0-1370-422E-8500-577DDD0DA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18" y="112789"/>
            <a:ext cx="8715375" cy="640867"/>
          </a:xfrm>
        </p:spPr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FBD51-A71F-4ED1-B6BA-1AEDB8D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031" y="922352"/>
            <a:ext cx="3581400" cy="369974"/>
          </a:xfrm>
        </p:spPr>
        <p:txBody>
          <a:bodyPr/>
          <a:lstStyle/>
          <a:p>
            <a:pPr marL="0" indent="0">
              <a:buNone/>
            </a:pPr>
            <a:r>
              <a:rPr lang="en-CA" sz="2000" dirty="0"/>
              <a:t>G </a:t>
            </a:r>
            <a:r>
              <a:rPr lang="en-CA" sz="2000" b="0" dirty="0"/>
              <a:t>{-|}</a:t>
            </a:r>
            <a:r>
              <a:rPr lang="en-CA" sz="2000" dirty="0"/>
              <a:t> </a:t>
            </a:r>
            <a:r>
              <a:rPr lang="en-CA" sz="2000" dirty="0">
                <a:sym typeface="Symbol" panose="05050102010706020507" pitchFamily="18" charset="2"/>
              </a:rPr>
              <a:t></a:t>
            </a:r>
            <a:r>
              <a:rPr lang="en-CA" sz="2000" dirty="0"/>
              <a:t> a b c 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EF26FD-D447-4C18-8BB1-04BE98427A55}"/>
              </a:ext>
            </a:extLst>
          </p:cNvPr>
          <p:cNvSpPr txBox="1">
            <a:spLocks/>
          </p:cNvSpPr>
          <p:nvPr/>
        </p:nvSpPr>
        <p:spPr bwMode="auto">
          <a:xfrm>
            <a:off x="4810946" y="920011"/>
            <a:ext cx="1279566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1800" kern="0" dirty="0"/>
              <a:t>grammar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5AEA556-4CC4-4F64-AFA3-BACA6C52C98C}"/>
              </a:ext>
            </a:extLst>
          </p:cNvPr>
          <p:cNvSpPr txBox="1">
            <a:spLocks/>
          </p:cNvSpPr>
          <p:nvPr/>
        </p:nvSpPr>
        <p:spPr bwMode="auto">
          <a:xfrm>
            <a:off x="138996" y="1842453"/>
            <a:ext cx="2058389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1800" kern="0" dirty="0"/>
              <a:t>Readahead FSM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F4DFE9-0903-4229-AEA9-83E9C4072407}"/>
              </a:ext>
            </a:extLst>
          </p:cNvPr>
          <p:cNvSpPr/>
          <p:nvPr/>
        </p:nvSpPr>
        <p:spPr>
          <a:xfrm flipH="1">
            <a:off x="3563323" y="1638717"/>
            <a:ext cx="41984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6B6B84A-A205-42BA-9461-FE23A6E66BE9}"/>
              </a:ext>
            </a:extLst>
          </p:cNvPr>
          <p:cNvCxnSpPr>
            <a:cxnSpLocks/>
          </p:cNvCxnSpPr>
          <p:nvPr/>
        </p:nvCxnSpPr>
        <p:spPr bwMode="auto">
          <a:xfrm>
            <a:off x="4267200" y="2067691"/>
            <a:ext cx="762000" cy="406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7F4CE90-D8C5-4748-B69D-042BD147AC52}"/>
              </a:ext>
            </a:extLst>
          </p:cNvPr>
          <p:cNvSpPr/>
          <p:nvPr/>
        </p:nvSpPr>
        <p:spPr>
          <a:xfrm>
            <a:off x="4524391" y="1672364"/>
            <a:ext cx="31290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830F06-F1D9-4045-A539-0296F411CDE1}"/>
              </a:ext>
            </a:extLst>
          </p:cNvPr>
          <p:cNvSpPr/>
          <p:nvPr/>
        </p:nvSpPr>
        <p:spPr>
          <a:xfrm>
            <a:off x="3118717" y="1897281"/>
            <a:ext cx="257527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5671AD-BD78-4CD1-82D5-9BA51363BC2F}"/>
              </a:ext>
            </a:extLst>
          </p:cNvPr>
          <p:cNvSpPr/>
          <p:nvPr/>
        </p:nvSpPr>
        <p:spPr>
          <a:xfrm>
            <a:off x="4073925" y="1897281"/>
            <a:ext cx="257527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5FBE2C-B2CC-498F-8700-AC38CEFC126E}"/>
              </a:ext>
            </a:extLst>
          </p:cNvPr>
          <p:cNvCxnSpPr>
            <a:cxnSpLocks/>
          </p:cNvCxnSpPr>
          <p:nvPr/>
        </p:nvCxnSpPr>
        <p:spPr bwMode="auto">
          <a:xfrm flipV="1">
            <a:off x="3426225" y="2059033"/>
            <a:ext cx="647700" cy="4384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CC582B3-D3C4-4835-BA0B-9E357C1CF596}"/>
              </a:ext>
            </a:extLst>
          </p:cNvPr>
          <p:cNvCxnSpPr>
            <a:cxnSpLocks/>
          </p:cNvCxnSpPr>
          <p:nvPr/>
        </p:nvCxnSpPr>
        <p:spPr bwMode="auto">
          <a:xfrm>
            <a:off x="5222408" y="2067691"/>
            <a:ext cx="762000" cy="406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0FCC78B-AA87-4E25-8DD6-4D4899962B48}"/>
              </a:ext>
            </a:extLst>
          </p:cNvPr>
          <p:cNvSpPr/>
          <p:nvPr/>
        </p:nvSpPr>
        <p:spPr>
          <a:xfrm>
            <a:off x="5479599" y="1672364"/>
            <a:ext cx="30008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3A71A1-F99A-4530-B45A-152CDC93195F}"/>
              </a:ext>
            </a:extLst>
          </p:cNvPr>
          <p:cNvSpPr/>
          <p:nvPr/>
        </p:nvSpPr>
        <p:spPr>
          <a:xfrm>
            <a:off x="5029133" y="1897281"/>
            <a:ext cx="257527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3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257053B-8341-4669-9D8F-6AD7DD46C539}"/>
              </a:ext>
            </a:extLst>
          </p:cNvPr>
          <p:cNvCxnSpPr>
            <a:cxnSpLocks/>
          </p:cNvCxnSpPr>
          <p:nvPr/>
        </p:nvCxnSpPr>
        <p:spPr bwMode="auto">
          <a:xfrm>
            <a:off x="6221842" y="2078577"/>
            <a:ext cx="762000" cy="406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C939369-3757-41B1-A431-E8E9108677C1}"/>
              </a:ext>
            </a:extLst>
          </p:cNvPr>
          <p:cNvSpPr/>
          <p:nvPr/>
        </p:nvSpPr>
        <p:spPr>
          <a:xfrm>
            <a:off x="6479033" y="1683250"/>
            <a:ext cx="31290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72AD61-08C3-4A12-B7BF-4D11AEC09756}"/>
              </a:ext>
            </a:extLst>
          </p:cNvPr>
          <p:cNvSpPr/>
          <p:nvPr/>
        </p:nvSpPr>
        <p:spPr>
          <a:xfrm>
            <a:off x="6028567" y="1908167"/>
            <a:ext cx="257527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9925E6C-F24A-4532-B29F-461F0AF7A9EA}"/>
              </a:ext>
            </a:extLst>
          </p:cNvPr>
          <p:cNvCxnSpPr>
            <a:cxnSpLocks/>
          </p:cNvCxnSpPr>
          <p:nvPr/>
        </p:nvCxnSpPr>
        <p:spPr bwMode="auto">
          <a:xfrm>
            <a:off x="7221209" y="2067285"/>
            <a:ext cx="1460017" cy="11292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91E12207-E5F6-4E60-9BF5-1BCE7107162F}"/>
              </a:ext>
            </a:extLst>
          </p:cNvPr>
          <p:cNvSpPr/>
          <p:nvPr/>
        </p:nvSpPr>
        <p:spPr>
          <a:xfrm>
            <a:off x="7502159" y="1638717"/>
            <a:ext cx="1460017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{-|}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A5EA12E-2AB8-4E33-A52C-DCB4E6A5304A}"/>
              </a:ext>
            </a:extLst>
          </p:cNvPr>
          <p:cNvSpPr/>
          <p:nvPr/>
        </p:nvSpPr>
        <p:spPr>
          <a:xfrm>
            <a:off x="7027934" y="1896875"/>
            <a:ext cx="257527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3FD21221-FA49-42EF-9CF3-9E7AA8B8FEBB}"/>
              </a:ext>
            </a:extLst>
          </p:cNvPr>
          <p:cNvSpPr txBox="1">
            <a:spLocks/>
          </p:cNvSpPr>
          <p:nvPr/>
        </p:nvSpPr>
        <p:spPr bwMode="auto">
          <a:xfrm>
            <a:off x="137018" y="2739131"/>
            <a:ext cx="2058389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1800" kern="0" dirty="0"/>
              <a:t>Readback FSM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599475-F8FE-47A1-832A-90FDC682925A}"/>
              </a:ext>
            </a:extLst>
          </p:cNvPr>
          <p:cNvSpPr/>
          <p:nvPr/>
        </p:nvSpPr>
        <p:spPr>
          <a:xfrm flipH="1">
            <a:off x="3589584" y="2517193"/>
            <a:ext cx="41984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  <a:r>
              <a:rPr kumimoji="0" lang="en-CA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A3CF700-165E-4B23-A240-B453A746B074}"/>
              </a:ext>
            </a:extLst>
          </p:cNvPr>
          <p:cNvSpPr/>
          <p:nvPr/>
        </p:nvSpPr>
        <p:spPr>
          <a:xfrm>
            <a:off x="4550652" y="2550840"/>
            <a:ext cx="39786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</a:t>
            </a:r>
            <a:r>
              <a:rPr kumimoji="0" lang="en-CA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36FDB8-A69F-45C6-9529-F758E48CCBF7}"/>
              </a:ext>
            </a:extLst>
          </p:cNvPr>
          <p:cNvSpPr/>
          <p:nvPr/>
        </p:nvSpPr>
        <p:spPr>
          <a:xfrm>
            <a:off x="4100186" y="2775757"/>
            <a:ext cx="257527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800" dirty="0">
                <a:solidFill>
                  <a:srgbClr val="000000"/>
                </a:solidFill>
              </a:rPr>
              <a:t>9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247412-6ECF-4BDD-859E-A3679DC00D0B}"/>
              </a:ext>
            </a:extLst>
          </p:cNvPr>
          <p:cNvSpPr/>
          <p:nvPr/>
        </p:nvSpPr>
        <p:spPr>
          <a:xfrm>
            <a:off x="5505860" y="2550840"/>
            <a:ext cx="38504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</a:t>
            </a:r>
            <a:r>
              <a:rPr kumimoji="0" lang="en-CA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0DA129-E904-4F50-9DAB-3CBADC901573}"/>
              </a:ext>
            </a:extLst>
          </p:cNvPr>
          <p:cNvSpPr/>
          <p:nvPr/>
        </p:nvSpPr>
        <p:spPr>
          <a:xfrm>
            <a:off x="5055394" y="2775757"/>
            <a:ext cx="257527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8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D440F51-AEF3-4CAC-AE72-1890D114A1C8}"/>
              </a:ext>
            </a:extLst>
          </p:cNvPr>
          <p:cNvCxnSpPr>
            <a:cxnSpLocks/>
            <a:stCxn id="43" idx="1"/>
          </p:cNvCxnSpPr>
          <p:nvPr/>
        </p:nvCxnSpPr>
        <p:spPr bwMode="auto">
          <a:xfrm flipH="1">
            <a:off x="6312355" y="2946167"/>
            <a:ext cx="741840" cy="6612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8208BA05-C3AD-481D-A416-71D59FE71BF0}"/>
              </a:ext>
            </a:extLst>
          </p:cNvPr>
          <p:cNvSpPr/>
          <p:nvPr/>
        </p:nvSpPr>
        <p:spPr>
          <a:xfrm>
            <a:off x="6505294" y="2561726"/>
            <a:ext cx="39786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</a:t>
            </a:r>
            <a:r>
              <a:rPr kumimoji="0" lang="en-CA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7506CF4-F3FD-4DED-AB04-275E2CD6D9BE}"/>
              </a:ext>
            </a:extLst>
          </p:cNvPr>
          <p:cNvSpPr/>
          <p:nvPr/>
        </p:nvSpPr>
        <p:spPr>
          <a:xfrm>
            <a:off x="6054828" y="2786643"/>
            <a:ext cx="257527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7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D8F0F89-1291-4D6B-910F-6D836D4FBA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303894" y="2985792"/>
            <a:ext cx="1403593" cy="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C484B7EE-A051-41F6-87F6-0AC5D3550F04}"/>
              </a:ext>
            </a:extLst>
          </p:cNvPr>
          <p:cNvSpPr/>
          <p:nvPr/>
        </p:nvSpPr>
        <p:spPr>
          <a:xfrm>
            <a:off x="7054195" y="2775351"/>
            <a:ext cx="257527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6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08C9D94-D658-4731-A608-C5F218434D27}"/>
              </a:ext>
            </a:extLst>
          </p:cNvPr>
          <p:cNvCxnSpPr>
            <a:cxnSpLocks/>
          </p:cNvCxnSpPr>
          <p:nvPr/>
        </p:nvCxnSpPr>
        <p:spPr bwMode="auto">
          <a:xfrm>
            <a:off x="8681226" y="2107316"/>
            <a:ext cx="0" cy="878476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D5DEDE8-CE38-4D39-961C-F0A393409C5B}"/>
              </a:ext>
            </a:extLst>
          </p:cNvPr>
          <p:cNvCxnSpPr>
            <a:cxnSpLocks/>
          </p:cNvCxnSpPr>
          <p:nvPr/>
        </p:nvCxnSpPr>
        <p:spPr bwMode="auto">
          <a:xfrm flipH="1">
            <a:off x="5291599" y="2952779"/>
            <a:ext cx="741840" cy="6612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35A0BC0-6147-44D8-9C98-BB321D7C6DA9}"/>
              </a:ext>
            </a:extLst>
          </p:cNvPr>
          <p:cNvCxnSpPr>
            <a:cxnSpLocks/>
          </p:cNvCxnSpPr>
          <p:nvPr/>
        </p:nvCxnSpPr>
        <p:spPr bwMode="auto">
          <a:xfrm flipH="1">
            <a:off x="4372949" y="2956085"/>
            <a:ext cx="741840" cy="6612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C5CE402-6C40-4BD9-A0A6-E71DE822B64A}"/>
              </a:ext>
            </a:extLst>
          </p:cNvPr>
          <p:cNvCxnSpPr>
            <a:cxnSpLocks/>
          </p:cNvCxnSpPr>
          <p:nvPr/>
        </p:nvCxnSpPr>
        <p:spPr bwMode="auto">
          <a:xfrm flipH="1">
            <a:off x="3402505" y="2919127"/>
            <a:ext cx="741840" cy="6612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944F2664-FAE4-40AF-A272-29ACE8C16775}"/>
              </a:ext>
            </a:extLst>
          </p:cNvPr>
          <p:cNvSpPr/>
          <p:nvPr/>
        </p:nvSpPr>
        <p:spPr>
          <a:xfrm flipH="1">
            <a:off x="2979194" y="1577390"/>
            <a:ext cx="55373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0D63D75-DF87-452D-804B-09845AABB478}"/>
              </a:ext>
            </a:extLst>
          </p:cNvPr>
          <p:cNvSpPr/>
          <p:nvPr/>
        </p:nvSpPr>
        <p:spPr>
          <a:xfrm flipH="1">
            <a:off x="3955413" y="1553309"/>
            <a:ext cx="55373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Ra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24C1EB4-47E0-4F6A-A317-D6F84D3F3C06}"/>
              </a:ext>
            </a:extLst>
          </p:cNvPr>
          <p:cNvSpPr/>
          <p:nvPr/>
        </p:nvSpPr>
        <p:spPr>
          <a:xfrm flipH="1">
            <a:off x="4925865" y="1537663"/>
            <a:ext cx="55373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Ra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4E3F34A-C2DD-4479-8241-3BD6337CDC6D}"/>
              </a:ext>
            </a:extLst>
          </p:cNvPr>
          <p:cNvSpPr/>
          <p:nvPr/>
        </p:nvSpPr>
        <p:spPr>
          <a:xfrm flipH="1">
            <a:off x="5900413" y="1553309"/>
            <a:ext cx="55373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Ra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285DF11-F381-45CF-AC93-B854C2042805}"/>
              </a:ext>
            </a:extLst>
          </p:cNvPr>
          <p:cNvSpPr/>
          <p:nvPr/>
        </p:nvSpPr>
        <p:spPr>
          <a:xfrm flipH="1">
            <a:off x="6901016" y="1529390"/>
            <a:ext cx="55373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Ra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C5BD6C2-A209-4142-AE6F-8CC0CCB589D8}"/>
              </a:ext>
            </a:extLst>
          </p:cNvPr>
          <p:cNvSpPr/>
          <p:nvPr/>
        </p:nvSpPr>
        <p:spPr>
          <a:xfrm flipH="1">
            <a:off x="3040425" y="2413291"/>
            <a:ext cx="55373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Rb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C95DB08-F922-41A6-967C-85A0E1D4419B}"/>
              </a:ext>
            </a:extLst>
          </p:cNvPr>
          <p:cNvSpPr/>
          <p:nvPr/>
        </p:nvSpPr>
        <p:spPr>
          <a:xfrm flipH="1">
            <a:off x="3999559" y="2397499"/>
            <a:ext cx="55373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Rb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6C75128-E748-4807-9D76-EF60408E90A1}"/>
              </a:ext>
            </a:extLst>
          </p:cNvPr>
          <p:cNvSpPr/>
          <p:nvPr/>
        </p:nvSpPr>
        <p:spPr>
          <a:xfrm flipH="1">
            <a:off x="4922984" y="2374773"/>
            <a:ext cx="55373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Rb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4DE60AB-C456-431B-8889-1379147B7528}"/>
              </a:ext>
            </a:extLst>
          </p:cNvPr>
          <p:cNvSpPr/>
          <p:nvPr/>
        </p:nvSpPr>
        <p:spPr>
          <a:xfrm flipH="1">
            <a:off x="5949058" y="2351820"/>
            <a:ext cx="55373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Rb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B3C794C-3876-47B4-BDF0-4A6C35BA3FAC}"/>
              </a:ext>
            </a:extLst>
          </p:cNvPr>
          <p:cNvSpPr/>
          <p:nvPr/>
        </p:nvSpPr>
        <p:spPr>
          <a:xfrm flipH="1">
            <a:off x="6948425" y="2362837"/>
            <a:ext cx="55373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Rb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6EB252D-A95B-41D3-822F-1CE5E2061757}"/>
              </a:ext>
            </a:extLst>
          </p:cNvPr>
          <p:cNvCxnSpPr>
            <a:cxnSpLocks/>
          </p:cNvCxnSpPr>
          <p:nvPr/>
        </p:nvCxnSpPr>
        <p:spPr bwMode="auto">
          <a:xfrm flipH="1">
            <a:off x="2363778" y="2939555"/>
            <a:ext cx="741840" cy="6612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A45C28C2-0347-4322-BAE3-96470C57131A}"/>
              </a:ext>
            </a:extLst>
          </p:cNvPr>
          <p:cNvSpPr/>
          <p:nvPr/>
        </p:nvSpPr>
        <p:spPr>
          <a:xfrm flipH="1">
            <a:off x="2480277" y="2541306"/>
            <a:ext cx="691022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{|-</a:t>
            </a:r>
            <a:r>
              <a:rPr kumimoji="0" lang="en-CA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</a:t>
            </a:r>
            <a:r>
              <a:rPr lang="en-CA" sz="1800" dirty="0">
                <a:solidFill>
                  <a:srgbClr val="000000"/>
                </a:solidFill>
              </a:rPr>
              <a:t>}</a:t>
            </a:r>
            <a:endParaRPr kumimoji="0" lang="en-CA" sz="1800" b="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271163A-F403-4726-BAFA-7376DEDB1335}"/>
              </a:ext>
            </a:extLst>
          </p:cNvPr>
          <p:cNvCxnSpPr>
            <a:cxnSpLocks/>
          </p:cNvCxnSpPr>
          <p:nvPr/>
        </p:nvCxnSpPr>
        <p:spPr bwMode="auto">
          <a:xfrm flipH="1">
            <a:off x="2362235" y="2959391"/>
            <a:ext cx="11803" cy="961617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660ADDA5-E5B7-4E05-8119-B91648BB1DA2}"/>
              </a:ext>
            </a:extLst>
          </p:cNvPr>
          <p:cNvSpPr/>
          <p:nvPr/>
        </p:nvSpPr>
        <p:spPr>
          <a:xfrm>
            <a:off x="3143529" y="3750598"/>
            <a:ext cx="446055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72A737A-7AD9-459C-A930-026C816A6869}"/>
              </a:ext>
            </a:extLst>
          </p:cNvPr>
          <p:cNvSpPr/>
          <p:nvPr/>
        </p:nvSpPr>
        <p:spPr>
          <a:xfrm flipH="1">
            <a:off x="2802730" y="3388132"/>
            <a:ext cx="970445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Red G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2BE3560-3AE6-40B4-A26B-A97B18B81370}"/>
              </a:ext>
            </a:extLst>
          </p:cNvPr>
          <p:cNvCxnSpPr>
            <a:cxnSpLocks/>
          </p:cNvCxnSpPr>
          <p:nvPr/>
        </p:nvCxnSpPr>
        <p:spPr bwMode="auto">
          <a:xfrm>
            <a:off x="2362235" y="3921008"/>
            <a:ext cx="762000" cy="406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7A1300B-640E-4F56-90EB-B4F560E35F13}"/>
              </a:ext>
            </a:extLst>
          </p:cNvPr>
          <p:cNvGrpSpPr/>
          <p:nvPr/>
        </p:nvGrpSpPr>
        <p:grpSpPr>
          <a:xfrm>
            <a:off x="7070617" y="2184727"/>
            <a:ext cx="2204695" cy="1539510"/>
            <a:chOff x="7070617" y="2184727"/>
            <a:chExt cx="2204695" cy="153951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7CA4313-4ABD-4601-9661-E77DFE39B8FC}"/>
                </a:ext>
              </a:extLst>
            </p:cNvPr>
            <p:cNvSpPr/>
            <p:nvPr/>
          </p:nvSpPr>
          <p:spPr>
            <a:xfrm>
              <a:off x="7070617" y="3382605"/>
              <a:ext cx="2204695" cy="3416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bridging lookahead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24BC2EE-D11B-4F8E-B0D0-C4DC7000C40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772400" y="2184727"/>
              <a:ext cx="233290" cy="1255472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235BDB59-EE6C-4234-8520-C6A8CCD2D22A}"/>
              </a:ext>
            </a:extLst>
          </p:cNvPr>
          <p:cNvSpPr txBox="1">
            <a:spLocks/>
          </p:cNvSpPr>
          <p:nvPr/>
        </p:nvSpPr>
        <p:spPr bwMode="auto">
          <a:xfrm>
            <a:off x="216861" y="4740032"/>
            <a:ext cx="4508298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1800" kern="0" dirty="0"/>
              <a:t>How the stack grows during readahead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8DA5345-A32A-4F32-98C2-ED6FAF7A388A}"/>
              </a:ext>
            </a:extLst>
          </p:cNvPr>
          <p:cNvGrpSpPr/>
          <p:nvPr/>
        </p:nvGrpSpPr>
        <p:grpSpPr>
          <a:xfrm>
            <a:off x="5359877" y="4674845"/>
            <a:ext cx="1734242" cy="455714"/>
            <a:chOff x="5359877" y="4674845"/>
            <a:chExt cx="1734242" cy="455714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34B0578-A9A2-4322-96DC-12EF0BD99136}"/>
                </a:ext>
              </a:extLst>
            </p:cNvPr>
            <p:cNvSpPr/>
            <p:nvPr/>
          </p:nvSpPr>
          <p:spPr>
            <a:xfrm>
              <a:off x="5359877" y="4674845"/>
              <a:ext cx="434734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</a:rPr>
                <a:t>|-</a:t>
              </a:r>
              <a:r>
                <a:rPr lang="en-CA" sz="2400" baseline="-25000" dirty="0">
                  <a:solidFill>
                    <a:srgbClr val="000000"/>
                  </a:solidFill>
                </a:rPr>
                <a:t>1</a:t>
              </a:r>
              <a:endParaRPr lang="en-CA" sz="2400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C18F452-4CE6-4FA5-B939-0FC5438B886C}"/>
                </a:ext>
              </a:extLst>
            </p:cNvPr>
            <p:cNvSpPr/>
            <p:nvPr/>
          </p:nvSpPr>
          <p:spPr>
            <a:xfrm flipH="1">
              <a:off x="5672897" y="4755280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  <a:r>
                <a:rPr kumimoji="0" lang="en-CA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B6D8951-381B-44C2-AF35-6A2ED64EF8A4}"/>
                </a:ext>
              </a:extLst>
            </p:cNvPr>
            <p:cNvSpPr/>
            <p:nvPr/>
          </p:nvSpPr>
          <p:spPr>
            <a:xfrm>
              <a:off x="6029668" y="4788927"/>
              <a:ext cx="397866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  <a:r>
                <a:rPr kumimoji="0" lang="en-CA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C88DC2C-5566-4A4F-AA5A-7626D163CEAD}"/>
                </a:ext>
              </a:extLst>
            </p:cNvPr>
            <p:cNvSpPr/>
            <p:nvPr/>
          </p:nvSpPr>
          <p:spPr>
            <a:xfrm>
              <a:off x="6379246" y="4755280"/>
              <a:ext cx="385042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  <a:r>
                <a:rPr kumimoji="0" lang="en-CA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752E61F7-656F-4928-BA8F-45E414CBB0CA}"/>
                </a:ext>
              </a:extLst>
            </p:cNvPr>
            <p:cNvSpPr/>
            <p:nvPr/>
          </p:nvSpPr>
          <p:spPr>
            <a:xfrm>
              <a:off x="6696253" y="4772104"/>
              <a:ext cx="397866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  <a:r>
                <a:rPr kumimoji="0" lang="en-CA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C811B70-5559-453A-8FAD-77E382A15BB6}"/>
              </a:ext>
            </a:extLst>
          </p:cNvPr>
          <p:cNvGrpSpPr/>
          <p:nvPr/>
        </p:nvGrpSpPr>
        <p:grpSpPr>
          <a:xfrm>
            <a:off x="1327634" y="3081405"/>
            <a:ext cx="2204695" cy="1509358"/>
            <a:chOff x="1327634" y="3081405"/>
            <a:chExt cx="2204695" cy="150935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07EDD17-F316-46A6-B8B7-DFE96AC5DAD5}"/>
                </a:ext>
              </a:extLst>
            </p:cNvPr>
            <p:cNvSpPr/>
            <p:nvPr/>
          </p:nvSpPr>
          <p:spPr>
            <a:xfrm>
              <a:off x="1327634" y="4249131"/>
              <a:ext cx="2204695" cy="3416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bridging lookback</a:t>
              </a: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69C2E818-E291-4A1E-870A-0A69F5E4E382}"/>
                </a:ext>
              </a:extLst>
            </p:cNvPr>
            <p:cNvCxnSpPr/>
            <p:nvPr/>
          </p:nvCxnSpPr>
          <p:spPr bwMode="auto">
            <a:xfrm flipV="1">
              <a:off x="1626461" y="3081405"/>
              <a:ext cx="995680" cy="114522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DF955F3-A4FD-4C0E-88D6-877BC0E04BC8}"/>
              </a:ext>
            </a:extLst>
          </p:cNvPr>
          <p:cNvGrpSpPr/>
          <p:nvPr/>
        </p:nvGrpSpPr>
        <p:grpSpPr>
          <a:xfrm>
            <a:off x="5530591" y="4211306"/>
            <a:ext cx="1563528" cy="463539"/>
            <a:chOff x="5530591" y="4211306"/>
            <a:chExt cx="1563528" cy="463539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5884F02D-C281-4528-9D7C-E1F0B6FDCEAA}"/>
                </a:ext>
              </a:extLst>
            </p:cNvPr>
            <p:cNvSpPr/>
            <p:nvPr/>
          </p:nvSpPr>
          <p:spPr>
            <a:xfrm>
              <a:off x="5530591" y="4211306"/>
              <a:ext cx="1563528" cy="286232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Some initial entry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70380EC2-8E3F-4344-B829-426332831F18}"/>
                </a:ext>
              </a:extLst>
            </p:cNvPr>
            <p:cNvCxnSpPr>
              <a:endCxn id="79" idx="0"/>
            </p:cNvCxnSpPr>
            <p:nvPr/>
          </p:nvCxnSpPr>
          <p:spPr bwMode="auto">
            <a:xfrm flipH="1">
              <a:off x="5577244" y="4490926"/>
              <a:ext cx="210876" cy="18391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C77DC4F-DCDF-4864-824B-CF99A66B3137}"/>
              </a:ext>
            </a:extLst>
          </p:cNvPr>
          <p:cNvGrpSpPr/>
          <p:nvPr/>
        </p:nvGrpSpPr>
        <p:grpSpPr>
          <a:xfrm>
            <a:off x="6765725" y="4714338"/>
            <a:ext cx="2341104" cy="901744"/>
            <a:chOff x="6765725" y="4714338"/>
            <a:chExt cx="2341104" cy="901744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EB87DA4E-B87C-464C-AC91-D7DCC5A5B2A5}"/>
                </a:ext>
              </a:extLst>
            </p:cNvPr>
            <p:cNvGrpSpPr/>
            <p:nvPr/>
          </p:nvGrpSpPr>
          <p:grpSpPr>
            <a:xfrm>
              <a:off x="6765725" y="5120205"/>
              <a:ext cx="587808" cy="495877"/>
              <a:chOff x="6765725" y="5120205"/>
              <a:chExt cx="587808" cy="495877"/>
            </a:xfrm>
          </p:grpSpPr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C27BEFCC-3893-4C85-A9F8-9873ABC45CE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897744" y="5124062"/>
                <a:ext cx="0" cy="223162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BDFF726D-E746-4C3F-916B-1AC457E5B7B0}"/>
                  </a:ext>
                </a:extLst>
              </p:cNvPr>
              <p:cNvSpPr/>
              <p:nvPr/>
            </p:nvSpPr>
            <p:spPr>
              <a:xfrm>
                <a:off x="6765725" y="5357550"/>
                <a:ext cx="304892" cy="2585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>
                    <a:solidFill>
                      <a:srgbClr val="FF0000"/>
                    </a:solidFill>
                  </a:rPr>
                  <a:t>R</a:t>
                </a:r>
              </a:p>
            </p:txBody>
          </p: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3C4697B3-0AB4-4B5C-8EDD-DA76744B34F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206308" y="5120205"/>
                <a:ext cx="0" cy="223162"/>
              </a:xfrm>
              <a:prstGeom prst="straightConnector1">
                <a:avLst/>
              </a:prstGeom>
              <a:solidFill>
                <a:srgbClr val="C0C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25335097-C2EF-49F1-A415-5AD2FD4CB853}"/>
                  </a:ext>
                </a:extLst>
              </p:cNvPr>
              <p:cNvSpPr/>
              <p:nvPr/>
            </p:nvSpPr>
            <p:spPr>
              <a:xfrm>
                <a:off x="7074289" y="5353693"/>
                <a:ext cx="279244" cy="2585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CA" b="1" dirty="0">
                    <a:solidFill>
                      <a:srgbClr val="FF0000"/>
                    </a:solidFill>
                  </a:rPr>
                  <a:t>L</a:t>
                </a:r>
              </a:p>
            </p:txBody>
          </p:sp>
        </p:grp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E000C49-9B3C-4E63-BC91-077AC4D20950}"/>
                </a:ext>
              </a:extLst>
            </p:cNvPr>
            <p:cNvSpPr/>
            <p:nvPr/>
          </p:nvSpPr>
          <p:spPr>
            <a:xfrm>
              <a:off x="7165982" y="4714338"/>
              <a:ext cx="1940847" cy="286232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Left initially past right</a:t>
              </a:r>
            </a:p>
          </p:txBody>
        </p:sp>
      </p:grpSp>
      <p:sp>
        <p:nvSpPr>
          <p:cNvPr id="98" name="Content Placeholder 2">
            <a:extLst>
              <a:ext uri="{FF2B5EF4-FFF2-40B4-BE49-F238E27FC236}">
                <a16:creationId xmlns:a16="http://schemas.microsoft.com/office/drawing/2014/main" id="{0102CF71-90B1-4F15-AC79-181578E77356}"/>
              </a:ext>
            </a:extLst>
          </p:cNvPr>
          <p:cNvSpPr txBox="1">
            <a:spLocks/>
          </p:cNvSpPr>
          <p:nvPr/>
        </p:nvSpPr>
        <p:spPr bwMode="auto">
          <a:xfrm>
            <a:off x="224549" y="5493796"/>
            <a:ext cx="3775010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1800" kern="0" dirty="0"/>
              <a:t>How left moves during readback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E93331EC-E091-4D7B-8DC9-ACBF7C276C9B}"/>
              </a:ext>
            </a:extLst>
          </p:cNvPr>
          <p:cNvCxnSpPr>
            <a:cxnSpLocks/>
          </p:cNvCxnSpPr>
          <p:nvPr/>
        </p:nvCxnSpPr>
        <p:spPr bwMode="auto">
          <a:xfrm flipH="1">
            <a:off x="6366379" y="5694232"/>
            <a:ext cx="795818" cy="0"/>
          </a:xfrm>
          <a:prstGeom prst="straightConnector1">
            <a:avLst/>
          </a:prstGeom>
          <a:solidFill>
            <a:srgbClr val="C0C0C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1F7E4A8-7C1E-447E-8391-BD977F00E8C4}"/>
              </a:ext>
            </a:extLst>
          </p:cNvPr>
          <p:cNvGrpSpPr/>
          <p:nvPr/>
        </p:nvGrpSpPr>
        <p:grpSpPr>
          <a:xfrm>
            <a:off x="5690435" y="5451717"/>
            <a:ext cx="1845011" cy="576266"/>
            <a:chOff x="5690435" y="5451717"/>
            <a:chExt cx="1845011" cy="576266"/>
          </a:xfrm>
        </p:grpSpPr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075EFBD4-9426-43F9-B7A9-E48383C1CA5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822454" y="5451717"/>
              <a:ext cx="0" cy="223162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A84477B-CC42-4850-9CE1-414D6355813E}"/>
                </a:ext>
              </a:extLst>
            </p:cNvPr>
            <p:cNvSpPr/>
            <p:nvPr/>
          </p:nvSpPr>
          <p:spPr>
            <a:xfrm>
              <a:off x="5690435" y="5685205"/>
              <a:ext cx="279244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b="1" dirty="0">
                  <a:solidFill>
                    <a:srgbClr val="FF0000"/>
                  </a:solidFill>
                </a:rPr>
                <a:t>L</a:t>
              </a: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1EB629E-DDD7-4DD2-9EC8-65E8536C453D}"/>
                </a:ext>
              </a:extLst>
            </p:cNvPr>
            <p:cNvSpPr/>
            <p:nvPr/>
          </p:nvSpPr>
          <p:spPr bwMode="auto">
            <a:xfrm>
              <a:off x="5967655" y="5550607"/>
              <a:ext cx="1567791" cy="477376"/>
            </a:xfrm>
            <a:custGeom>
              <a:avLst/>
              <a:gdLst>
                <a:gd name="connsiteX0" fmla="*/ 1427356 w 1731134"/>
                <a:gd name="connsiteY0" fmla="*/ 0 h 692647"/>
                <a:gd name="connsiteX1" fmla="*/ 1628078 w 1731134"/>
                <a:gd name="connsiteY1" fmla="*/ 680224 h 692647"/>
                <a:gd name="connsiteX2" fmla="*/ 0 w 1731134"/>
                <a:gd name="connsiteY2" fmla="*/ 457200 h 692647"/>
                <a:gd name="connsiteX3" fmla="*/ 0 w 1731134"/>
                <a:gd name="connsiteY3" fmla="*/ 457200 h 692647"/>
                <a:gd name="connsiteX4" fmla="*/ 0 w 1731134"/>
                <a:gd name="connsiteY4" fmla="*/ 457200 h 692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1134" h="692647">
                  <a:moveTo>
                    <a:pt x="1427356" y="0"/>
                  </a:moveTo>
                  <a:cubicBezTo>
                    <a:pt x="1646663" y="302012"/>
                    <a:pt x="1865971" y="604024"/>
                    <a:pt x="1628078" y="680224"/>
                  </a:cubicBezTo>
                  <a:cubicBezTo>
                    <a:pt x="1390185" y="756424"/>
                    <a:pt x="0" y="457200"/>
                    <a:pt x="0" y="457200"/>
                  </a:cubicBezTo>
                  <a:lnTo>
                    <a:pt x="0" y="457200"/>
                  </a:lnTo>
                  <a:lnTo>
                    <a:pt x="0" y="4572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ED46B7D-5830-443D-A1FA-004D3355A57E}"/>
              </a:ext>
            </a:extLst>
          </p:cNvPr>
          <p:cNvSpPr/>
          <p:nvPr/>
        </p:nvSpPr>
        <p:spPr>
          <a:xfrm>
            <a:off x="4071511" y="1181526"/>
            <a:ext cx="462522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8533CE8-6494-4973-840E-17635ED73DFE}"/>
              </a:ext>
            </a:extLst>
          </p:cNvPr>
          <p:cNvSpPr/>
          <p:nvPr/>
        </p:nvSpPr>
        <p:spPr>
          <a:xfrm flipH="1">
            <a:off x="4009424" y="846618"/>
            <a:ext cx="6310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Acc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6848AC57-3AE7-476D-BC97-E02CA6136850}"/>
              </a:ext>
            </a:extLst>
          </p:cNvPr>
          <p:cNvCxnSpPr>
            <a:cxnSpLocks/>
            <a:endCxn id="105" idx="1"/>
          </p:cNvCxnSpPr>
          <p:nvPr/>
        </p:nvCxnSpPr>
        <p:spPr bwMode="auto">
          <a:xfrm flipV="1">
            <a:off x="3353746" y="1352342"/>
            <a:ext cx="717765" cy="58445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7BE24A0-1EF2-495D-884F-5480E27F15A5}"/>
              </a:ext>
            </a:extLst>
          </p:cNvPr>
          <p:cNvSpPr/>
          <p:nvPr/>
        </p:nvSpPr>
        <p:spPr>
          <a:xfrm flipH="1">
            <a:off x="3417824" y="1300197"/>
            <a:ext cx="41984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</a:t>
            </a:r>
          </a:p>
        </p:txBody>
      </p:sp>
      <p:sp>
        <p:nvSpPr>
          <p:cNvPr id="110" name="Content Placeholder 2">
            <a:extLst>
              <a:ext uri="{FF2B5EF4-FFF2-40B4-BE49-F238E27FC236}">
                <a16:creationId xmlns:a16="http://schemas.microsoft.com/office/drawing/2014/main" id="{FA06E819-3849-4C28-AC9D-03EC870E4020}"/>
              </a:ext>
            </a:extLst>
          </p:cNvPr>
          <p:cNvSpPr txBox="1">
            <a:spLocks/>
          </p:cNvSpPr>
          <p:nvPr/>
        </p:nvSpPr>
        <p:spPr bwMode="auto">
          <a:xfrm>
            <a:off x="224549" y="6246516"/>
            <a:ext cx="5178323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1800" kern="0" dirty="0"/>
              <a:t>How stack (is generally) shrunk by the reduce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56F1ADF-416B-4E64-B7EA-9494B2392B4C}"/>
              </a:ext>
            </a:extLst>
          </p:cNvPr>
          <p:cNvGrpSpPr/>
          <p:nvPr/>
        </p:nvGrpSpPr>
        <p:grpSpPr>
          <a:xfrm>
            <a:off x="5402872" y="6174399"/>
            <a:ext cx="1099919" cy="424732"/>
            <a:chOff x="5402872" y="6174399"/>
            <a:chExt cx="1099919" cy="424732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FF926EB4-22D4-4713-83C9-C2870865A408}"/>
                </a:ext>
              </a:extLst>
            </p:cNvPr>
            <p:cNvSpPr/>
            <p:nvPr/>
          </p:nvSpPr>
          <p:spPr>
            <a:xfrm>
              <a:off x="5402872" y="6174399"/>
              <a:ext cx="434734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</a:rPr>
                <a:t>|-</a:t>
              </a:r>
              <a:r>
                <a:rPr lang="en-CA" sz="2400" baseline="-25000" dirty="0">
                  <a:solidFill>
                    <a:srgbClr val="000000"/>
                  </a:solidFill>
                </a:rPr>
                <a:t>1</a:t>
              </a:r>
              <a:endParaRPr lang="en-CA" sz="2400" dirty="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15209FA4-7A2E-4078-B8D4-811701830F2E}"/>
                </a:ext>
              </a:extLst>
            </p:cNvPr>
            <p:cNvSpPr/>
            <p:nvPr/>
          </p:nvSpPr>
          <p:spPr>
            <a:xfrm flipH="1">
              <a:off x="5735770" y="6257499"/>
              <a:ext cx="767021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800" dirty="0">
                  <a:solidFill>
                    <a:srgbClr val="000000"/>
                  </a:solidFill>
                </a:rPr>
                <a:t>G</a:t>
              </a:r>
              <a:r>
                <a:rPr lang="en-CA" sz="1800" baseline="-25000" dirty="0">
                  <a:solidFill>
                    <a:srgbClr val="000000"/>
                  </a:solidFill>
                </a:rPr>
                <a:t>1</a:t>
              </a:r>
              <a:r>
                <a:rPr kumimoji="0" lang="en-CA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5FBFC-1665-48DB-A2CA-8D36C278FA60}"/>
              </a:ext>
            </a:extLst>
          </p:cNvPr>
          <p:cNvSpPr/>
          <p:nvPr/>
        </p:nvSpPr>
        <p:spPr>
          <a:xfrm>
            <a:off x="3000232" y="2775757"/>
            <a:ext cx="438317" cy="3416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6140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98" grpId="0" animBg="1"/>
      <p:bldP spid="1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FC8E0-1370-422E-8500-577DDD0DA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18" y="112789"/>
            <a:ext cx="8715375" cy="640867"/>
          </a:xfrm>
        </p:spPr>
        <p:txBody>
          <a:bodyPr/>
          <a:lstStyle/>
          <a:p>
            <a:r>
              <a:rPr lang="en-CA" dirty="0"/>
              <a:t>Parsing Versus Derivations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FBD51-A71F-4ED1-B6BA-1AEDB8DE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531" y="1069141"/>
            <a:ext cx="3581400" cy="425374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G </a:t>
            </a:r>
            <a:r>
              <a:rPr lang="en-CA" sz="2400" b="0" dirty="0"/>
              <a:t>{-|}</a:t>
            </a:r>
            <a:r>
              <a:rPr lang="en-CA" sz="2400" dirty="0"/>
              <a:t> </a:t>
            </a:r>
            <a:r>
              <a:rPr lang="en-CA" sz="2400" dirty="0">
                <a:sym typeface="Symbol" panose="05050102010706020507" pitchFamily="18" charset="2"/>
              </a:rPr>
              <a:t></a:t>
            </a:r>
            <a:r>
              <a:rPr lang="en-CA" sz="2400" dirty="0"/>
              <a:t> a b c 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EF26FD-D447-4C18-8BB1-04BE98427A55}"/>
              </a:ext>
            </a:extLst>
          </p:cNvPr>
          <p:cNvSpPr txBox="1">
            <a:spLocks/>
          </p:cNvSpPr>
          <p:nvPr/>
        </p:nvSpPr>
        <p:spPr bwMode="auto">
          <a:xfrm>
            <a:off x="604058" y="1066800"/>
            <a:ext cx="1529541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grammar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235BDB59-EE6C-4234-8520-C6A8CCD2D22A}"/>
              </a:ext>
            </a:extLst>
          </p:cNvPr>
          <p:cNvSpPr txBox="1">
            <a:spLocks/>
          </p:cNvSpPr>
          <p:nvPr/>
        </p:nvSpPr>
        <p:spPr bwMode="auto">
          <a:xfrm>
            <a:off x="604059" y="2378780"/>
            <a:ext cx="4501341" cy="109017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As we saw on the previous slide, the stack changes as follows</a:t>
            </a:r>
          </a:p>
        </p:txBody>
      </p:sp>
      <p:sp>
        <p:nvSpPr>
          <p:cNvPr id="98" name="Content Placeholder 2">
            <a:extLst>
              <a:ext uri="{FF2B5EF4-FFF2-40B4-BE49-F238E27FC236}">
                <a16:creationId xmlns:a16="http://schemas.microsoft.com/office/drawing/2014/main" id="{0102CF71-90B1-4F15-AC79-181578E77356}"/>
              </a:ext>
            </a:extLst>
          </p:cNvPr>
          <p:cNvSpPr txBox="1">
            <a:spLocks/>
          </p:cNvSpPr>
          <p:nvPr/>
        </p:nvSpPr>
        <p:spPr bwMode="auto">
          <a:xfrm>
            <a:off x="5550488" y="2653205"/>
            <a:ext cx="3064275" cy="75777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This corresponds to the derivation</a:t>
            </a:r>
          </a:p>
        </p:txBody>
      </p:sp>
      <p:sp>
        <p:nvSpPr>
          <p:cNvPr id="110" name="Content Placeholder 2">
            <a:extLst>
              <a:ext uri="{FF2B5EF4-FFF2-40B4-BE49-F238E27FC236}">
                <a16:creationId xmlns:a16="http://schemas.microsoft.com/office/drawing/2014/main" id="{FA06E819-3849-4C28-AC9D-03EC870E4020}"/>
              </a:ext>
            </a:extLst>
          </p:cNvPr>
          <p:cNvSpPr txBox="1">
            <a:spLocks/>
          </p:cNvSpPr>
          <p:nvPr/>
        </p:nvSpPr>
        <p:spPr bwMode="auto">
          <a:xfrm>
            <a:off x="543884" y="5257237"/>
            <a:ext cx="7699811" cy="1200971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2000" kern="0" dirty="0"/>
              <a:t>So the parser works in the reverse order of a derivation. More specifically, from left-to-right and bottom-up, simulating a specific type of derivation (but we can’t show that here since the example is too simple)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0F4CFEF-B673-4625-9B16-10889FB5D7E8}"/>
              </a:ext>
            </a:extLst>
          </p:cNvPr>
          <p:cNvGrpSpPr/>
          <p:nvPr/>
        </p:nvGrpSpPr>
        <p:grpSpPr>
          <a:xfrm>
            <a:off x="2462169" y="4427957"/>
            <a:ext cx="1338456" cy="527282"/>
            <a:chOff x="2498456" y="4035710"/>
            <a:chExt cx="1338456" cy="527282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BB03F54-707D-4C10-976C-AED9F6694DA5}"/>
                </a:ext>
              </a:extLst>
            </p:cNvPr>
            <p:cNvSpPr/>
            <p:nvPr/>
          </p:nvSpPr>
          <p:spPr bwMode="auto">
            <a:xfrm>
              <a:off x="2498456" y="4035710"/>
              <a:ext cx="866232" cy="52728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FF926EB4-22D4-4713-83C9-C2870865A408}"/>
                </a:ext>
              </a:extLst>
            </p:cNvPr>
            <p:cNvSpPr/>
            <p:nvPr/>
          </p:nvSpPr>
          <p:spPr>
            <a:xfrm>
              <a:off x="2498456" y="4117356"/>
              <a:ext cx="481222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>
                  <a:solidFill>
                    <a:srgbClr val="000000"/>
                  </a:solidFill>
                </a:rPr>
                <a:t>|-</a:t>
              </a:r>
              <a:r>
                <a:rPr lang="en-CA" sz="2400" baseline="-25000" dirty="0">
                  <a:solidFill>
                    <a:srgbClr val="000000"/>
                  </a:solidFill>
                </a:rPr>
                <a:t>1</a:t>
              </a:r>
              <a:endParaRPr lang="en-CA" sz="2400" dirty="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15209FA4-7A2E-4078-B8D4-811701830F2E}"/>
                </a:ext>
              </a:extLst>
            </p:cNvPr>
            <p:cNvSpPr/>
            <p:nvPr/>
          </p:nvSpPr>
          <p:spPr>
            <a:xfrm flipH="1">
              <a:off x="2817426" y="4131563"/>
              <a:ext cx="1019486" cy="424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2400" dirty="0">
                  <a:solidFill>
                    <a:srgbClr val="000000"/>
                  </a:solidFill>
                </a:rPr>
                <a:t>G</a:t>
              </a:r>
              <a:r>
                <a:rPr lang="en-CA" sz="2400" baseline="-25000" dirty="0">
                  <a:solidFill>
                    <a:srgbClr val="000000"/>
                  </a:solidFill>
                </a:rPr>
                <a:t>1</a:t>
              </a:r>
              <a:r>
                <a:rPr kumimoji="0" lang="en-CA" sz="24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2</a:t>
              </a:r>
            </a:p>
          </p:txBody>
        </p:sp>
      </p:grpSp>
      <p:sp>
        <p:nvSpPr>
          <p:cNvPr id="86" name="Content Placeholder 2">
            <a:extLst>
              <a:ext uri="{FF2B5EF4-FFF2-40B4-BE49-F238E27FC236}">
                <a16:creationId xmlns:a16="http://schemas.microsoft.com/office/drawing/2014/main" id="{632F8C2E-71CE-4093-A1E2-C975588299CE}"/>
              </a:ext>
            </a:extLst>
          </p:cNvPr>
          <p:cNvSpPr txBox="1">
            <a:spLocks/>
          </p:cNvSpPr>
          <p:nvPr/>
        </p:nvSpPr>
        <p:spPr bwMode="auto">
          <a:xfrm>
            <a:off x="2438400" y="1632892"/>
            <a:ext cx="3581400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a b c d </a:t>
            </a:r>
            <a:r>
              <a:rPr lang="en-CA" sz="2400" dirty="0"/>
              <a:t>-|</a:t>
            </a:r>
            <a:endParaRPr lang="en-CA" sz="2400" kern="0" dirty="0"/>
          </a:p>
        </p:txBody>
      </p:sp>
      <p:sp>
        <p:nvSpPr>
          <p:cNvPr id="89" name="Content Placeholder 2">
            <a:extLst>
              <a:ext uri="{FF2B5EF4-FFF2-40B4-BE49-F238E27FC236}">
                <a16:creationId xmlns:a16="http://schemas.microsoft.com/office/drawing/2014/main" id="{90D9A5E4-8643-44C0-9424-56F8EA95C805}"/>
              </a:ext>
            </a:extLst>
          </p:cNvPr>
          <p:cNvSpPr txBox="1">
            <a:spLocks/>
          </p:cNvSpPr>
          <p:nvPr/>
        </p:nvSpPr>
        <p:spPr bwMode="auto">
          <a:xfrm>
            <a:off x="609635" y="1660146"/>
            <a:ext cx="936154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Input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2FFD902-6977-4240-8E9A-C03AD5D7C25D}"/>
              </a:ext>
            </a:extLst>
          </p:cNvPr>
          <p:cNvGrpSpPr/>
          <p:nvPr/>
        </p:nvGrpSpPr>
        <p:grpSpPr>
          <a:xfrm>
            <a:off x="2464250" y="3759983"/>
            <a:ext cx="1806376" cy="494525"/>
            <a:chOff x="2464250" y="3553731"/>
            <a:chExt cx="1806376" cy="49452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E53AF29-283E-4367-969E-D75088452295}"/>
                </a:ext>
              </a:extLst>
            </p:cNvPr>
            <p:cNvSpPr/>
            <p:nvPr/>
          </p:nvSpPr>
          <p:spPr bwMode="auto">
            <a:xfrm>
              <a:off x="2498456" y="3553731"/>
              <a:ext cx="1700036" cy="49452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360BB41-6F6E-4138-9A0A-67A5F38D94F1}"/>
                </a:ext>
              </a:extLst>
            </p:cNvPr>
            <p:cNvSpPr/>
            <p:nvPr/>
          </p:nvSpPr>
          <p:spPr>
            <a:xfrm>
              <a:off x="2464250" y="3561900"/>
              <a:ext cx="481222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400" dirty="0">
                  <a:solidFill>
                    <a:srgbClr val="000000"/>
                  </a:solidFill>
                </a:rPr>
                <a:t>|-</a:t>
              </a:r>
              <a:r>
                <a:rPr lang="en-CA" sz="2400" baseline="-25000" dirty="0">
                  <a:solidFill>
                    <a:srgbClr val="000000"/>
                  </a:solidFill>
                </a:rPr>
                <a:t>1</a:t>
              </a:r>
              <a:endParaRPr lang="en-CA" sz="2400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D9F9407-2B82-4404-BFEF-7B813ED91B90}"/>
                </a:ext>
              </a:extLst>
            </p:cNvPr>
            <p:cNvSpPr/>
            <p:nvPr/>
          </p:nvSpPr>
          <p:spPr>
            <a:xfrm flipH="1">
              <a:off x="2777269" y="3561055"/>
              <a:ext cx="580567" cy="424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  <a:r>
                <a:rPr kumimoji="0" lang="en-CA" sz="24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6AAA5F3-D711-43F5-BDD8-B4A3F55153F3}"/>
                </a:ext>
              </a:extLst>
            </p:cNvPr>
            <p:cNvSpPr/>
            <p:nvPr/>
          </p:nvSpPr>
          <p:spPr>
            <a:xfrm>
              <a:off x="3134041" y="3594702"/>
              <a:ext cx="470000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  <a:r>
                <a:rPr kumimoji="0" lang="en-CA" sz="24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2E805675-A232-4E3C-B50B-22F1C518EF4E}"/>
                </a:ext>
              </a:extLst>
            </p:cNvPr>
            <p:cNvSpPr/>
            <p:nvPr/>
          </p:nvSpPr>
          <p:spPr>
            <a:xfrm>
              <a:off x="3483619" y="3561055"/>
              <a:ext cx="452368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  <a:r>
                <a:rPr kumimoji="0" lang="en-CA" sz="24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34425A69-33AD-48BA-86DB-5FE079C96045}"/>
                </a:ext>
              </a:extLst>
            </p:cNvPr>
            <p:cNvSpPr/>
            <p:nvPr/>
          </p:nvSpPr>
          <p:spPr>
            <a:xfrm>
              <a:off x="3800626" y="3577879"/>
              <a:ext cx="470000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  <a:r>
                <a:rPr kumimoji="0" lang="en-CA" sz="24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B9725F9-C152-4D35-B686-FB4F061F6954}"/>
              </a:ext>
            </a:extLst>
          </p:cNvPr>
          <p:cNvSpPr/>
          <p:nvPr/>
        </p:nvSpPr>
        <p:spPr>
          <a:xfrm flipH="1">
            <a:off x="6164818" y="3798697"/>
            <a:ext cx="1306845" cy="4247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2400" dirty="0">
                <a:solidFill>
                  <a:srgbClr val="000000"/>
                </a:solidFill>
              </a:rPr>
              <a:t>G</a:t>
            </a:r>
            <a:endParaRPr kumimoji="0" lang="en-CA" sz="24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7BD411-AF49-4CEB-AE7A-38F5757AB23E}"/>
              </a:ext>
            </a:extLst>
          </p:cNvPr>
          <p:cNvSpPr/>
          <p:nvPr/>
        </p:nvSpPr>
        <p:spPr>
          <a:xfrm flipH="1">
            <a:off x="6173624" y="4489867"/>
            <a:ext cx="1306845" cy="4247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=&gt; </a:t>
            </a:r>
            <a:r>
              <a:rPr kumimoji="0" lang="en-CA" sz="2400" b="0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abcd</a:t>
            </a:r>
            <a:endParaRPr kumimoji="0" lang="en-CA" sz="24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19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98" grpId="0" animBg="1"/>
      <p:bldP spid="110" grpId="0" animBg="1"/>
      <p:bldP spid="113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7747-881F-4F73-B251-D0F01C6A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What Precisely Is The Stack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48FB5-DE1A-4F56-84B0-9BC95747E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9" y="2556831"/>
            <a:ext cx="5953553" cy="425374"/>
          </a:xfrm>
        </p:spPr>
        <p:txBody>
          <a:bodyPr wrap="none"/>
          <a:lstStyle/>
          <a:p>
            <a:r>
              <a:rPr lang="en-CA" sz="2400" dirty="0">
                <a:solidFill>
                  <a:schemeClr val="tx2"/>
                </a:solidFill>
              </a:rPr>
              <a:t>In reality, these are 2 parallel stacks. </a:t>
            </a:r>
            <a:endParaRPr lang="en-CA" sz="2400" dirty="0"/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28AF8049-5193-42F1-AC6F-802F4AF43D7B}"/>
              </a:ext>
            </a:extLst>
          </p:cNvPr>
          <p:cNvSpPr txBox="1">
            <a:spLocks/>
          </p:cNvSpPr>
          <p:nvPr/>
        </p:nvSpPr>
        <p:spPr bwMode="auto">
          <a:xfrm>
            <a:off x="383548" y="1621232"/>
            <a:ext cx="5503803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Stack as shown on previous slide</a:t>
            </a: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F4B098E-6581-4FD2-88E4-D94A05C2F53F}"/>
              </a:ext>
            </a:extLst>
          </p:cNvPr>
          <p:cNvGrpSpPr/>
          <p:nvPr/>
        </p:nvGrpSpPr>
        <p:grpSpPr>
          <a:xfrm>
            <a:off x="6419158" y="1552315"/>
            <a:ext cx="1734242" cy="455714"/>
            <a:chOff x="5217570" y="1552315"/>
            <a:chExt cx="1734242" cy="45571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82EB191-BCCC-4E64-BBF2-1567D4623394}"/>
                </a:ext>
              </a:extLst>
            </p:cNvPr>
            <p:cNvSpPr/>
            <p:nvPr/>
          </p:nvSpPr>
          <p:spPr bwMode="auto">
            <a:xfrm>
              <a:off x="5217570" y="1649574"/>
              <a:ext cx="1734242" cy="32480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80AF01B-0944-4D0F-A44F-024EC2A715C2}"/>
                </a:ext>
              </a:extLst>
            </p:cNvPr>
            <p:cNvSpPr/>
            <p:nvPr/>
          </p:nvSpPr>
          <p:spPr>
            <a:xfrm>
              <a:off x="5217570" y="1552315"/>
              <a:ext cx="434734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</a:rPr>
                <a:t>|-</a:t>
              </a:r>
              <a:r>
                <a:rPr lang="en-CA" sz="2400" baseline="-25000" dirty="0">
                  <a:solidFill>
                    <a:srgbClr val="000000"/>
                  </a:solidFill>
                </a:rPr>
                <a:t>1</a:t>
              </a:r>
              <a:endParaRPr lang="en-CA" sz="2400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B6AD881-6F90-4CAE-ADC3-C388307C97ED}"/>
                </a:ext>
              </a:extLst>
            </p:cNvPr>
            <p:cNvSpPr/>
            <p:nvPr/>
          </p:nvSpPr>
          <p:spPr>
            <a:xfrm flipH="1">
              <a:off x="5530590" y="1632750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  <a:r>
                <a:rPr kumimoji="0" lang="en-CA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3227A9D-3C7D-419C-8453-E196F44C5DC1}"/>
                </a:ext>
              </a:extLst>
            </p:cNvPr>
            <p:cNvSpPr/>
            <p:nvPr/>
          </p:nvSpPr>
          <p:spPr>
            <a:xfrm>
              <a:off x="5887361" y="1666397"/>
              <a:ext cx="397866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  <a:r>
                <a:rPr kumimoji="0" lang="en-CA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81F073E-7781-4016-B2E5-39CF8EB201B8}"/>
                </a:ext>
              </a:extLst>
            </p:cNvPr>
            <p:cNvSpPr/>
            <p:nvPr/>
          </p:nvSpPr>
          <p:spPr>
            <a:xfrm>
              <a:off x="6236939" y="1632750"/>
              <a:ext cx="385042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  <a:r>
                <a:rPr kumimoji="0" lang="en-CA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615DF18-681A-4E33-91F5-C84A86D10768}"/>
                </a:ext>
              </a:extLst>
            </p:cNvPr>
            <p:cNvSpPr/>
            <p:nvPr/>
          </p:nvSpPr>
          <p:spPr>
            <a:xfrm>
              <a:off x="6553946" y="1649574"/>
              <a:ext cx="397866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  <a:r>
                <a:rPr kumimoji="0" lang="en-CA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</p:grpSp>
      <p:sp>
        <p:nvSpPr>
          <p:cNvPr id="92" name="Content Placeholder 2">
            <a:extLst>
              <a:ext uri="{FF2B5EF4-FFF2-40B4-BE49-F238E27FC236}">
                <a16:creationId xmlns:a16="http://schemas.microsoft.com/office/drawing/2014/main" id="{BCB2249D-9A96-4D46-A11E-CCD0F2E5F43F}"/>
              </a:ext>
            </a:extLst>
          </p:cNvPr>
          <p:cNvSpPr txBox="1">
            <a:spLocks/>
          </p:cNvSpPr>
          <p:nvPr/>
        </p:nvSpPr>
        <p:spPr bwMode="auto">
          <a:xfrm>
            <a:off x="383549" y="4134731"/>
            <a:ext cx="6004849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sz="2400" kern="0" dirty="0">
                <a:solidFill>
                  <a:schemeClr val="tx2"/>
                </a:solidFill>
              </a:rPr>
              <a:t>Also, there exists a 3</a:t>
            </a:r>
            <a:r>
              <a:rPr lang="en-CA" sz="2400" kern="0" baseline="30000" dirty="0">
                <a:solidFill>
                  <a:schemeClr val="tx2"/>
                </a:solidFill>
              </a:rPr>
              <a:t>rd</a:t>
            </a:r>
            <a:r>
              <a:rPr lang="en-CA" sz="2400" kern="0" dirty="0">
                <a:solidFill>
                  <a:schemeClr val="tx2"/>
                </a:solidFill>
              </a:rPr>
              <a:t> parallel stack. </a:t>
            </a:r>
            <a:endParaRPr lang="en-CA" sz="2400" kern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EC68255-C94C-46A6-8FE0-41D0E57831BB}"/>
              </a:ext>
            </a:extLst>
          </p:cNvPr>
          <p:cNvGrpSpPr/>
          <p:nvPr/>
        </p:nvGrpSpPr>
        <p:grpSpPr>
          <a:xfrm>
            <a:off x="1151024" y="3093062"/>
            <a:ext cx="6926176" cy="776688"/>
            <a:chOff x="-76200" y="2971142"/>
            <a:chExt cx="6926176" cy="77668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C9B33D5-6C44-4231-9286-8BF9F77C7C0D}"/>
                </a:ext>
              </a:extLst>
            </p:cNvPr>
            <p:cNvSpPr/>
            <p:nvPr/>
          </p:nvSpPr>
          <p:spPr bwMode="auto">
            <a:xfrm>
              <a:off x="2758588" y="3361208"/>
              <a:ext cx="3235048" cy="369974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96A22D5-4333-4576-ABC9-61A90FC6FB99}"/>
                </a:ext>
              </a:extLst>
            </p:cNvPr>
            <p:cNvSpPr/>
            <p:nvPr/>
          </p:nvSpPr>
          <p:spPr bwMode="auto">
            <a:xfrm>
              <a:off x="2758587" y="2988474"/>
              <a:ext cx="3230172" cy="369974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E42D002-F287-44CD-B524-7EFD235DE34F}"/>
                </a:ext>
              </a:extLst>
            </p:cNvPr>
            <p:cNvSpPr/>
            <p:nvPr/>
          </p:nvSpPr>
          <p:spPr>
            <a:xfrm>
              <a:off x="753233" y="3428176"/>
              <a:ext cx="1558605" cy="2585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Table number stack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1CE24B-7290-4365-9FDD-346E91570AC8}"/>
                </a:ext>
              </a:extLst>
            </p:cNvPr>
            <p:cNvSpPr/>
            <p:nvPr/>
          </p:nvSpPr>
          <p:spPr>
            <a:xfrm>
              <a:off x="748357" y="3042463"/>
              <a:ext cx="1558605" cy="2585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Token stack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BD1465A5-FBDC-4225-8A11-DB6C6133E569}"/>
                </a:ext>
              </a:extLst>
            </p:cNvPr>
            <p:cNvSpPr/>
            <p:nvPr/>
          </p:nvSpPr>
          <p:spPr>
            <a:xfrm flipH="1">
              <a:off x="2862137" y="3014242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|-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EBE52CB-54DB-4714-93CD-2516BB411CB5}"/>
                </a:ext>
              </a:extLst>
            </p:cNvPr>
            <p:cNvSpPr/>
            <p:nvPr/>
          </p:nvSpPr>
          <p:spPr>
            <a:xfrm flipH="1">
              <a:off x="2845237" y="3400520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D802D0F-7B9E-4E35-B1D4-8E214C96CF7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13773" y="2971142"/>
              <a:ext cx="0" cy="744613"/>
            </a:xfrm>
            <a:prstGeom prst="line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97357EC-CD42-488D-9289-77B7A03FA641}"/>
                </a:ext>
              </a:extLst>
            </p:cNvPr>
            <p:cNvSpPr/>
            <p:nvPr/>
          </p:nvSpPr>
          <p:spPr>
            <a:xfrm flipH="1">
              <a:off x="3270907" y="3014242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7D33B2D-AE9F-4ABA-AE7E-2EE2A2F4CC28}"/>
                </a:ext>
              </a:extLst>
            </p:cNvPr>
            <p:cNvSpPr/>
            <p:nvPr/>
          </p:nvSpPr>
          <p:spPr>
            <a:xfrm flipH="1">
              <a:off x="3309457" y="3400520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DDFC550-8C45-439A-B4F1-47997B4617C4}"/>
                </a:ext>
              </a:extLst>
            </p:cNvPr>
            <p:cNvSpPr/>
            <p:nvPr/>
          </p:nvSpPr>
          <p:spPr>
            <a:xfrm flipH="1">
              <a:off x="3761114" y="3014242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AB24F94-1166-436F-8CF4-072C55B62121}"/>
                </a:ext>
              </a:extLst>
            </p:cNvPr>
            <p:cNvSpPr/>
            <p:nvPr/>
          </p:nvSpPr>
          <p:spPr>
            <a:xfrm flipH="1">
              <a:off x="3766516" y="3400520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85DDB14-1EAD-4F43-B006-B8C95AFA9C0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94109" y="2985313"/>
              <a:ext cx="0" cy="744613"/>
            </a:xfrm>
            <a:prstGeom prst="line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F600FDF-047F-46D6-90CD-B50DCBAE3D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28188" y="2981554"/>
              <a:ext cx="0" cy="744613"/>
            </a:xfrm>
            <a:prstGeom prst="line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FF5315D-CA7C-474D-AD05-AB6C33598A49}"/>
                </a:ext>
              </a:extLst>
            </p:cNvPr>
            <p:cNvSpPr/>
            <p:nvPr/>
          </p:nvSpPr>
          <p:spPr>
            <a:xfrm flipH="1">
              <a:off x="4180428" y="3014242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BF067B0-24F3-4C8A-A110-899DCB22C96E}"/>
                </a:ext>
              </a:extLst>
            </p:cNvPr>
            <p:cNvSpPr/>
            <p:nvPr/>
          </p:nvSpPr>
          <p:spPr>
            <a:xfrm flipH="1">
              <a:off x="4185830" y="3400520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B4569C2-8878-4A5A-B65B-56EDDDBD02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47070" y="2985313"/>
              <a:ext cx="0" cy="744613"/>
            </a:xfrm>
            <a:prstGeom prst="line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7D00E43-3B32-4151-B70C-E47A5832B351}"/>
                </a:ext>
              </a:extLst>
            </p:cNvPr>
            <p:cNvSpPr/>
            <p:nvPr/>
          </p:nvSpPr>
          <p:spPr>
            <a:xfrm flipH="1">
              <a:off x="4599216" y="3019920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1BD96E66-C072-4125-B92F-D85CA3E68978}"/>
                </a:ext>
              </a:extLst>
            </p:cNvPr>
            <p:cNvSpPr/>
            <p:nvPr/>
          </p:nvSpPr>
          <p:spPr>
            <a:xfrm flipH="1">
              <a:off x="4604618" y="3406198"/>
              <a:ext cx="419840" cy="341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6428971D-2E61-47B7-9E72-C5823F0D48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965858" y="2990991"/>
              <a:ext cx="0" cy="744613"/>
            </a:xfrm>
            <a:prstGeom prst="line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4A890EC5-E647-4D4E-9C1B-3DDCBEBBAF81}"/>
                </a:ext>
              </a:extLst>
            </p:cNvPr>
            <p:cNvSpPr/>
            <p:nvPr/>
          </p:nvSpPr>
          <p:spPr bwMode="auto">
            <a:xfrm>
              <a:off x="6232030" y="3199132"/>
              <a:ext cx="617946" cy="353123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226AE01-87E0-44B9-AE36-EC2564C00558}"/>
                </a:ext>
              </a:extLst>
            </p:cNvPr>
            <p:cNvSpPr/>
            <p:nvPr/>
          </p:nvSpPr>
          <p:spPr>
            <a:xfrm>
              <a:off x="-71324" y="3370442"/>
              <a:ext cx="2401941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Table number stack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4CAEDDD-92C1-4E0E-945F-14AEB94F34EB}"/>
                </a:ext>
              </a:extLst>
            </p:cNvPr>
            <p:cNvSpPr/>
            <p:nvPr/>
          </p:nvSpPr>
          <p:spPr>
            <a:xfrm>
              <a:off x="-76200" y="2984729"/>
              <a:ext cx="2401941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Token stack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3CADE01-6A3B-4F3E-A34C-CD6D06CE4876}"/>
              </a:ext>
            </a:extLst>
          </p:cNvPr>
          <p:cNvGrpSpPr/>
          <p:nvPr/>
        </p:nvGrpSpPr>
        <p:grpSpPr>
          <a:xfrm>
            <a:off x="1151024" y="4728828"/>
            <a:ext cx="6912993" cy="439948"/>
            <a:chOff x="-81532" y="4798802"/>
            <a:chExt cx="6912993" cy="439948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07192C5-EFC9-493F-8099-B39EE54D305A}"/>
                </a:ext>
              </a:extLst>
            </p:cNvPr>
            <p:cNvSpPr/>
            <p:nvPr/>
          </p:nvSpPr>
          <p:spPr bwMode="auto">
            <a:xfrm>
              <a:off x="2743719" y="4857006"/>
              <a:ext cx="3230172" cy="369974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5795DE9-A298-48CF-A837-F825819615F0}"/>
                </a:ext>
              </a:extLst>
            </p:cNvPr>
            <p:cNvSpPr/>
            <p:nvPr/>
          </p:nvSpPr>
          <p:spPr>
            <a:xfrm>
              <a:off x="-81532" y="4890675"/>
              <a:ext cx="1558605" cy="3416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Tree stack</a:t>
              </a: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73890724-7991-4015-907C-7ECE692718A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02058" y="4836686"/>
              <a:ext cx="0" cy="392610"/>
            </a:xfrm>
            <a:prstGeom prst="line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8CF66AAA-0DB5-4CC6-AF93-F749AC6B3A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82394" y="4844158"/>
              <a:ext cx="0" cy="392610"/>
            </a:xfrm>
            <a:prstGeom prst="line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5915639-CD8F-4D43-A166-F4B1277E46C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16473" y="4842176"/>
              <a:ext cx="0" cy="392610"/>
            </a:xfrm>
            <a:prstGeom prst="line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BCA5B6B1-7E86-4563-9B93-6E2D1E26A33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31779" y="4846140"/>
              <a:ext cx="0" cy="392610"/>
            </a:xfrm>
            <a:prstGeom prst="line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0CA30B8-AF6B-4519-9041-C23C27ADCCE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965858" y="4844158"/>
              <a:ext cx="0" cy="392610"/>
            </a:xfrm>
            <a:prstGeom prst="line">
              <a:avLst/>
            </a:prstGeom>
            <a:solidFill>
              <a:srgbClr val="C0C0C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Arrow: Right 105">
              <a:extLst>
                <a:ext uri="{FF2B5EF4-FFF2-40B4-BE49-F238E27FC236}">
                  <a16:creationId xmlns:a16="http://schemas.microsoft.com/office/drawing/2014/main" id="{ADEDD11C-F9E6-4958-97E0-2B1847EB0174}"/>
                </a:ext>
              </a:extLst>
            </p:cNvPr>
            <p:cNvSpPr/>
            <p:nvPr/>
          </p:nvSpPr>
          <p:spPr bwMode="auto">
            <a:xfrm>
              <a:off x="6213515" y="4798802"/>
              <a:ext cx="617946" cy="353123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352726B-45B0-4C81-8750-44C2AA1BBF4B}"/>
              </a:ext>
            </a:extLst>
          </p:cNvPr>
          <p:cNvSpPr/>
          <p:nvPr/>
        </p:nvSpPr>
        <p:spPr>
          <a:xfrm>
            <a:off x="4952363" y="6332548"/>
            <a:ext cx="3863558" cy="424732"/>
          </a:xfrm>
          <a:prstGeom prst="rect">
            <a:avLst/>
          </a:prstGeom>
          <a:solidFill>
            <a:srgbClr val="00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2400" dirty="0">
                <a:solidFill>
                  <a:srgbClr val="000000"/>
                </a:solidFill>
              </a:rPr>
              <a:t>All stacks grow on the right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19D5564-C1BC-4C63-8929-20EADDB931D0}"/>
              </a:ext>
            </a:extLst>
          </p:cNvPr>
          <p:cNvSpPr/>
          <p:nvPr/>
        </p:nvSpPr>
        <p:spPr>
          <a:xfrm>
            <a:off x="1580594" y="5478280"/>
            <a:ext cx="7235327" cy="7571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Each entry is an entire tree (not a node in the tree), This is easy to do with object-oriented programming</a:t>
            </a:r>
          </a:p>
        </p:txBody>
      </p:sp>
    </p:spTree>
    <p:extLst>
      <p:ext uri="{BB962C8B-B14F-4D97-AF65-F5344CB8AC3E}">
        <p14:creationId xmlns:p14="http://schemas.microsoft.com/office/powerpoint/2010/main" val="284546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3" grpId="0"/>
      <p:bldP spid="92" grpId="0"/>
      <p:bldP spid="107" grpId="0" animBg="1"/>
      <p:bldP spid="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FC8E0-1370-422E-8500-577DDD0DA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18" y="112789"/>
            <a:ext cx="8715375" cy="640867"/>
          </a:xfrm>
        </p:spPr>
        <p:txBody>
          <a:bodyPr/>
          <a:lstStyle/>
          <a:p>
            <a:r>
              <a:rPr lang="en-CA" dirty="0"/>
              <a:t>State Padded Strings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235BDB59-EE6C-4234-8520-C6A8CCD2D22A}"/>
              </a:ext>
            </a:extLst>
          </p:cNvPr>
          <p:cNvSpPr txBox="1">
            <a:spLocks/>
          </p:cNvSpPr>
          <p:nvPr/>
        </p:nvSpPr>
        <p:spPr bwMode="auto">
          <a:xfrm>
            <a:off x="882532" y="1300288"/>
            <a:ext cx="6389400" cy="86857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kern="0" dirty="0"/>
              <a:t>Consider an FSM </a:t>
            </a:r>
            <a:r>
              <a:rPr lang="en-CA" kern="0" dirty="0">
                <a:solidFill>
                  <a:schemeClr val="tx2"/>
                </a:solidFill>
              </a:rPr>
              <a:t>M</a:t>
            </a:r>
            <a:r>
              <a:rPr lang="en-CA" kern="0" dirty="0"/>
              <a:t> that recognizes a string such as </a:t>
            </a:r>
            <a:r>
              <a:rPr lang="en-CA" kern="0" dirty="0" err="1"/>
              <a:t>abcd</a:t>
            </a:r>
            <a:endParaRPr lang="en-CA" kern="0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6C6BCD2-F5F9-4AE8-8C68-E3C34517CFB7}"/>
              </a:ext>
            </a:extLst>
          </p:cNvPr>
          <p:cNvGrpSpPr/>
          <p:nvPr/>
        </p:nvGrpSpPr>
        <p:grpSpPr>
          <a:xfrm>
            <a:off x="2213140" y="2487892"/>
            <a:ext cx="4695004" cy="824527"/>
            <a:chOff x="2804303" y="1638717"/>
            <a:chExt cx="4695004" cy="824527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D0984BD-498F-43AB-A028-AC10112BA1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6273" y="1832774"/>
              <a:ext cx="553034" cy="63047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6F4DFE9-0903-4229-AEA9-83E9C4072407}"/>
                </a:ext>
              </a:extLst>
            </p:cNvPr>
            <p:cNvSpPr/>
            <p:nvPr/>
          </p:nvSpPr>
          <p:spPr>
            <a:xfrm flipH="1">
              <a:off x="3563323" y="1638717"/>
              <a:ext cx="419840" cy="4801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6B6B84A-A205-42BA-9461-FE23A6E66B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67200" y="2067691"/>
              <a:ext cx="762000" cy="40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7F4CE90-D8C5-4748-B69D-042BD147AC52}"/>
                </a:ext>
              </a:extLst>
            </p:cNvPr>
            <p:cNvSpPr/>
            <p:nvPr/>
          </p:nvSpPr>
          <p:spPr>
            <a:xfrm>
              <a:off x="4524391" y="1672364"/>
              <a:ext cx="385042" cy="4801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F830F06-F1D9-4045-A539-0296F411CDE1}"/>
                </a:ext>
              </a:extLst>
            </p:cNvPr>
            <p:cNvSpPr/>
            <p:nvPr/>
          </p:nvSpPr>
          <p:spPr>
            <a:xfrm>
              <a:off x="3118717" y="1897281"/>
              <a:ext cx="400447" cy="49101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A5671AD-BD78-4CD1-82D5-9BA51363BC2F}"/>
                </a:ext>
              </a:extLst>
            </p:cNvPr>
            <p:cNvSpPr/>
            <p:nvPr/>
          </p:nvSpPr>
          <p:spPr>
            <a:xfrm>
              <a:off x="4073925" y="1897281"/>
              <a:ext cx="385042" cy="49101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E5FBE2C-B2CC-498F-8700-AC38CEFC126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426225" y="2059033"/>
              <a:ext cx="647700" cy="438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CC582B3-D3C4-4835-BA0B-9E357C1CF5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22408" y="2067691"/>
              <a:ext cx="762000" cy="40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0FCC78B-AA87-4E25-8DD6-4D4899962B48}"/>
                </a:ext>
              </a:extLst>
            </p:cNvPr>
            <p:cNvSpPr/>
            <p:nvPr/>
          </p:nvSpPr>
          <p:spPr>
            <a:xfrm>
              <a:off x="5479599" y="1672364"/>
              <a:ext cx="364202" cy="4801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3A71A1-F99A-4530-B45A-152CDC93195F}"/>
                </a:ext>
              </a:extLst>
            </p:cNvPr>
            <p:cNvSpPr/>
            <p:nvPr/>
          </p:nvSpPr>
          <p:spPr>
            <a:xfrm>
              <a:off x="5029133" y="1897281"/>
              <a:ext cx="364202" cy="49101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257053B-8341-4669-9D8F-6AD7DD46C5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21842" y="2078577"/>
              <a:ext cx="762000" cy="406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939369-3757-41B1-A431-E8E9108677C1}"/>
                </a:ext>
              </a:extLst>
            </p:cNvPr>
            <p:cNvSpPr/>
            <p:nvPr/>
          </p:nvSpPr>
          <p:spPr>
            <a:xfrm>
              <a:off x="6479033" y="1683250"/>
              <a:ext cx="385042" cy="4801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772AD61-08C3-4A12-B7BF-4D11AEC09756}"/>
                </a:ext>
              </a:extLst>
            </p:cNvPr>
            <p:cNvSpPr/>
            <p:nvPr/>
          </p:nvSpPr>
          <p:spPr>
            <a:xfrm>
              <a:off x="6028567" y="1908167"/>
              <a:ext cx="333882" cy="49020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A5EA12E-2AB8-4E33-A52C-DCB4E6A5304A}"/>
                </a:ext>
              </a:extLst>
            </p:cNvPr>
            <p:cNvSpPr/>
            <p:nvPr/>
          </p:nvSpPr>
          <p:spPr>
            <a:xfrm>
              <a:off x="7027934" y="1896876"/>
              <a:ext cx="385467" cy="48013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55365E50-6406-443A-B981-473CA64EC93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804303" y="2048004"/>
              <a:ext cx="303582" cy="25785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7604951-019E-41EB-964C-126CE48DBE3F}"/>
              </a:ext>
            </a:extLst>
          </p:cNvPr>
          <p:cNvGrpSpPr/>
          <p:nvPr/>
        </p:nvGrpSpPr>
        <p:grpSpPr>
          <a:xfrm>
            <a:off x="6474798" y="4799940"/>
            <a:ext cx="2059602" cy="719188"/>
            <a:chOff x="5491794" y="1632750"/>
            <a:chExt cx="1580245" cy="513778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746A2596-0305-40CA-B1A3-2DDA812F44A9}"/>
                </a:ext>
              </a:extLst>
            </p:cNvPr>
            <p:cNvSpPr/>
            <p:nvPr/>
          </p:nvSpPr>
          <p:spPr bwMode="auto">
            <a:xfrm>
              <a:off x="5491794" y="1680054"/>
              <a:ext cx="1460017" cy="34151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03C2777-C4E7-4820-9344-FB3C7E7E0387}"/>
                </a:ext>
              </a:extLst>
            </p:cNvPr>
            <p:cNvSpPr/>
            <p:nvPr/>
          </p:nvSpPr>
          <p:spPr>
            <a:xfrm flipH="1">
              <a:off x="5530589" y="1632750"/>
              <a:ext cx="557855" cy="4801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</a:t>
              </a:r>
              <a:r>
                <a:rPr kumimoji="0" lang="en-CA" sz="2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BB69C9A-C0B4-4C11-AD2F-3AFA16F2AA36}"/>
                </a:ext>
              </a:extLst>
            </p:cNvPr>
            <p:cNvSpPr/>
            <p:nvPr/>
          </p:nvSpPr>
          <p:spPr>
            <a:xfrm>
              <a:off x="5887361" y="1666397"/>
              <a:ext cx="518091" cy="4801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b</a:t>
              </a:r>
              <a:r>
                <a:rPr kumimoji="0" lang="en-CA" sz="2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B0963215-984E-4311-9725-EE56B8429F9F}"/>
                </a:ext>
              </a:extLst>
            </p:cNvPr>
            <p:cNvSpPr/>
            <p:nvPr/>
          </p:nvSpPr>
          <p:spPr>
            <a:xfrm>
              <a:off x="6236939" y="1632750"/>
              <a:ext cx="497252" cy="4801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</a:t>
              </a:r>
              <a:r>
                <a:rPr kumimoji="0" lang="en-CA" sz="2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2398B92-963B-4FC4-AAF0-A1BA019BC411}"/>
                </a:ext>
              </a:extLst>
            </p:cNvPr>
            <p:cNvSpPr/>
            <p:nvPr/>
          </p:nvSpPr>
          <p:spPr>
            <a:xfrm>
              <a:off x="6553948" y="1649574"/>
              <a:ext cx="518091" cy="4801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d</a:t>
              </a:r>
              <a:r>
                <a:rPr kumimoji="0" lang="en-CA" sz="2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5</a:t>
              </a:r>
            </a:p>
          </p:txBody>
        </p:sp>
      </p:grpSp>
      <p:sp>
        <p:nvSpPr>
          <p:cNvPr id="119" name="Content Placeholder 2">
            <a:extLst>
              <a:ext uri="{FF2B5EF4-FFF2-40B4-BE49-F238E27FC236}">
                <a16:creationId xmlns:a16="http://schemas.microsoft.com/office/drawing/2014/main" id="{2AB315A5-F454-4592-BD14-12622F5BF061}"/>
              </a:ext>
            </a:extLst>
          </p:cNvPr>
          <p:cNvSpPr txBox="1">
            <a:spLocks/>
          </p:cNvSpPr>
          <p:nvPr/>
        </p:nvSpPr>
        <p:spPr bwMode="auto">
          <a:xfrm>
            <a:off x="1269042" y="4298048"/>
            <a:ext cx="3023264" cy="4807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kern="0" dirty="0"/>
              <a:t>Define the string</a:t>
            </a:r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2861FE15-8F37-47DD-8CEB-F00B2717CE15}"/>
              </a:ext>
            </a:extLst>
          </p:cNvPr>
          <p:cNvSpPr txBox="1">
            <a:spLocks/>
          </p:cNvSpPr>
          <p:nvPr/>
        </p:nvSpPr>
        <p:spPr bwMode="auto">
          <a:xfrm>
            <a:off x="1269042" y="4824223"/>
            <a:ext cx="5119991" cy="4807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kern="0" dirty="0"/>
              <a:t>padded with </a:t>
            </a:r>
            <a:r>
              <a:rPr lang="en-CA" kern="0" dirty="0" err="1"/>
              <a:t>goto</a:t>
            </a:r>
            <a:r>
              <a:rPr lang="en-CA" kern="0" dirty="0"/>
              <a:t> states; i.e.,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FA04150-CDC1-4B3A-879B-C858F4BBBF4C}"/>
              </a:ext>
            </a:extLst>
          </p:cNvPr>
          <p:cNvGrpSpPr/>
          <p:nvPr/>
        </p:nvGrpSpPr>
        <p:grpSpPr>
          <a:xfrm>
            <a:off x="6542734" y="4278442"/>
            <a:ext cx="1498811" cy="601838"/>
            <a:chOff x="5491794" y="1632750"/>
            <a:chExt cx="1498811" cy="601838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BFA87C89-7DC0-4CBA-912A-22777878DD28}"/>
                </a:ext>
              </a:extLst>
            </p:cNvPr>
            <p:cNvSpPr/>
            <p:nvPr/>
          </p:nvSpPr>
          <p:spPr bwMode="auto">
            <a:xfrm>
              <a:off x="5491794" y="1680053"/>
              <a:ext cx="1460017" cy="451039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A3FA9539-7246-4457-8539-28E7514C56F1}"/>
                </a:ext>
              </a:extLst>
            </p:cNvPr>
            <p:cNvSpPr/>
            <p:nvPr/>
          </p:nvSpPr>
          <p:spPr>
            <a:xfrm flipH="1">
              <a:off x="5530588" y="1632750"/>
              <a:ext cx="1460017" cy="4801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a b c d</a:t>
              </a:r>
              <a:endParaRPr kumimoji="0" lang="en-CA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707AD99-26CA-4CDA-860F-C44A639BDC1A}"/>
                </a:ext>
              </a:extLst>
            </p:cNvPr>
            <p:cNvSpPr/>
            <p:nvPr/>
          </p:nvSpPr>
          <p:spPr>
            <a:xfrm>
              <a:off x="5887361" y="1666397"/>
              <a:ext cx="283919" cy="5681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140" name="Content Placeholder 2">
            <a:extLst>
              <a:ext uri="{FF2B5EF4-FFF2-40B4-BE49-F238E27FC236}">
                <a16:creationId xmlns:a16="http://schemas.microsoft.com/office/drawing/2014/main" id="{8FAB57F5-F302-46D6-AFA2-0BB6942F30FA}"/>
              </a:ext>
            </a:extLst>
          </p:cNvPr>
          <p:cNvSpPr txBox="1">
            <a:spLocks/>
          </p:cNvSpPr>
          <p:nvPr/>
        </p:nvSpPr>
        <p:spPr bwMode="auto">
          <a:xfrm>
            <a:off x="1275255" y="5362423"/>
            <a:ext cx="5201745" cy="86857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to be the </a:t>
            </a:r>
            <a:r>
              <a:rPr lang="en-CA" kern="0" dirty="0">
                <a:solidFill>
                  <a:srgbClr val="FF0000"/>
                </a:solidFill>
              </a:rPr>
              <a:t>state padded string</a:t>
            </a:r>
            <a:r>
              <a:rPr lang="en-CA" kern="0" dirty="0"/>
              <a:t> </a:t>
            </a:r>
            <a:br>
              <a:rPr lang="en-CA" kern="0" dirty="0"/>
            </a:br>
            <a:r>
              <a:rPr lang="en-CA" kern="0" dirty="0"/>
              <a:t>with respect to</a:t>
            </a:r>
            <a:r>
              <a:rPr lang="en-CA" kern="0" dirty="0">
                <a:solidFill>
                  <a:srgbClr val="FF0000"/>
                </a:solidFill>
              </a:rPr>
              <a:t> FSM</a:t>
            </a:r>
            <a:r>
              <a:rPr lang="en-CA" kern="0" dirty="0"/>
              <a:t> </a:t>
            </a:r>
            <a:r>
              <a:rPr lang="en-CA" kern="0" dirty="0">
                <a:solidFill>
                  <a:schemeClr val="tx2"/>
                </a:solidFill>
              </a:rPr>
              <a:t>M</a:t>
            </a:r>
            <a:r>
              <a:rPr lang="en-CA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396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119" grpId="0" animBg="1"/>
      <p:bldP spid="120" grpId="0" animBg="1"/>
      <p:bldP spid="140" grpId="0" animBg="1"/>
    </p:bldLst>
  </p:timing>
</p:sld>
</file>

<file path=ppt/theme/theme1.xml><?xml version="1.0" encoding="utf-8"?>
<a:theme xmlns:a="http://schemas.openxmlformats.org/drawingml/2006/main" name="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G:\Courses\Introduction to Smalltalk\Notes\st02.ppt</Template>
  <TotalTime>63376444</TotalTime>
  <Pages>3</Pages>
  <Words>797</Words>
  <Application>Microsoft Office PowerPoint</Application>
  <PresentationFormat>Letter Paper (8.5x11 in)</PresentationFormat>
  <Paragraphs>178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Century Gothic</vt:lpstr>
      <vt:lpstr>Times</vt:lpstr>
      <vt:lpstr>Times New Roman</vt:lpstr>
      <vt:lpstr>Wingdings 3</vt:lpstr>
      <vt:lpstr>st02</vt:lpstr>
      <vt:lpstr>1_st02</vt:lpstr>
      <vt:lpstr>Slice</vt:lpstr>
      <vt:lpstr>PowerPoint Presentation</vt:lpstr>
      <vt:lpstr>Several TASKS</vt:lpstr>
      <vt:lpstr>PowerPoint Presentation</vt:lpstr>
      <vt:lpstr>How does a Parser Work Again!</vt:lpstr>
      <vt:lpstr>The Process</vt:lpstr>
      <vt:lpstr>Example</vt:lpstr>
      <vt:lpstr>Parsing Versus Derivations</vt:lpstr>
      <vt:lpstr>What Precisely Is The Stack Information</vt:lpstr>
      <vt:lpstr>State Padded Strings</vt:lpstr>
      <vt:lpstr>What Order Do We Implement Things</vt:lpstr>
      <vt:lpstr>Was the takeaway achieved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Orinted Programming in Smalltalk /V</dc:title>
  <dc:creator>The Staff</dc:creator>
  <cp:lastModifiedBy>Wilf LaLonde</cp:lastModifiedBy>
  <cp:revision>231</cp:revision>
  <cp:lastPrinted>2000-03-27T00:03:46Z</cp:lastPrinted>
  <dcterms:created xsi:type="dcterms:W3CDTF">1995-01-12T17:04:20Z</dcterms:created>
  <dcterms:modified xsi:type="dcterms:W3CDTF">2020-03-02T23:25:42Z</dcterms:modified>
</cp:coreProperties>
</file>