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78" r:id="rId1"/>
    <p:sldMasterId id="2147484138" r:id="rId2"/>
    <p:sldMasterId id="2147484150" r:id="rId3"/>
    <p:sldMasterId id="2147484168" r:id="rId4"/>
  </p:sldMasterIdLst>
  <p:notesMasterIdLst>
    <p:notesMasterId r:id="rId51"/>
  </p:notesMasterIdLst>
  <p:handoutMasterIdLst>
    <p:handoutMasterId r:id="rId52"/>
  </p:handoutMasterIdLst>
  <p:sldIdLst>
    <p:sldId id="522" r:id="rId5"/>
    <p:sldId id="523" r:id="rId6"/>
    <p:sldId id="526" r:id="rId7"/>
    <p:sldId id="897" r:id="rId8"/>
    <p:sldId id="898" r:id="rId9"/>
    <p:sldId id="899" r:id="rId10"/>
    <p:sldId id="900" r:id="rId11"/>
    <p:sldId id="901" r:id="rId12"/>
    <p:sldId id="902" r:id="rId13"/>
    <p:sldId id="903" r:id="rId14"/>
    <p:sldId id="506" r:id="rId15"/>
    <p:sldId id="904" r:id="rId16"/>
    <p:sldId id="505" r:id="rId17"/>
    <p:sldId id="906" r:id="rId18"/>
    <p:sldId id="907" r:id="rId19"/>
    <p:sldId id="908" r:id="rId20"/>
    <p:sldId id="672" r:id="rId21"/>
    <p:sldId id="909" r:id="rId22"/>
    <p:sldId id="910" r:id="rId23"/>
    <p:sldId id="913" r:id="rId24"/>
    <p:sldId id="915" r:id="rId25"/>
    <p:sldId id="914" r:id="rId26"/>
    <p:sldId id="916" r:id="rId27"/>
    <p:sldId id="917" r:id="rId28"/>
    <p:sldId id="918" r:id="rId29"/>
    <p:sldId id="919" r:id="rId30"/>
    <p:sldId id="920" r:id="rId31"/>
    <p:sldId id="921" r:id="rId32"/>
    <p:sldId id="922" r:id="rId33"/>
    <p:sldId id="923" r:id="rId34"/>
    <p:sldId id="924" r:id="rId35"/>
    <p:sldId id="925" r:id="rId36"/>
    <p:sldId id="926" r:id="rId37"/>
    <p:sldId id="927" r:id="rId38"/>
    <p:sldId id="928" r:id="rId39"/>
    <p:sldId id="1160" r:id="rId40"/>
    <p:sldId id="1161" r:id="rId41"/>
    <p:sldId id="929" r:id="rId42"/>
    <p:sldId id="930" r:id="rId43"/>
    <p:sldId id="931" r:id="rId44"/>
    <p:sldId id="934" r:id="rId45"/>
    <p:sldId id="932" r:id="rId46"/>
    <p:sldId id="933" r:id="rId47"/>
    <p:sldId id="1158" r:id="rId48"/>
    <p:sldId id="1156" r:id="rId49"/>
    <p:sldId id="1159" r:id="rId50"/>
  </p:sldIdLst>
  <p:sldSz cx="9144000" cy="6858000" type="letter"/>
  <p:notesSz cx="8939213" cy="6797675"/>
  <p:defaultTextStyle>
    <a:defPPr>
      <a:defRPr lang="en-US"/>
    </a:defPPr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CC00CC"/>
    <a:srgbClr val="C0C0C0"/>
    <a:srgbClr val="0000FF"/>
    <a:srgbClr val="8000B3"/>
    <a:srgbClr val="FEFE83"/>
    <a:srgbClr val="02B192"/>
    <a:srgbClr val="F0F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3" autoAdjust="0"/>
    <p:restoredTop sz="94041" autoAdjust="0"/>
  </p:normalViewPr>
  <p:slideViewPr>
    <p:cSldViewPr>
      <p:cViewPr varScale="1">
        <p:scale>
          <a:sx n="68" d="100"/>
          <a:sy n="68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1104" y="-10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873501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866775">
              <a:lnSpc>
                <a:spcPct val="100000"/>
              </a:lnSpc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065713" y="0"/>
            <a:ext cx="38735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866775">
              <a:lnSpc>
                <a:spcPct val="100000"/>
              </a:lnSpc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6419850"/>
            <a:ext cx="3873501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866775">
              <a:lnSpc>
                <a:spcPct val="100000"/>
              </a:lnSpc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065713" y="6419850"/>
            <a:ext cx="38735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866775">
              <a:lnSpc>
                <a:spcPct val="100000"/>
              </a:lnSpc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9CA8B442-C56B-4A79-BE0F-CB938AFCD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090988" y="6465888"/>
            <a:ext cx="7556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5725" tIns="42863" rIns="85725" bIns="42863">
            <a:spAutoFit/>
          </a:bodyPr>
          <a:lstStyle/>
          <a:p>
            <a:pPr algn="ctr" defTabSz="823913">
              <a:spcBef>
                <a:spcPct val="0"/>
              </a:spcBef>
              <a:defRPr/>
            </a:pPr>
            <a:r>
              <a:rPr lang="en-US"/>
              <a:t>Page </a:t>
            </a:r>
            <a:fld id="{C42B5074-2E4F-4A7C-971C-5CDFD6EE6084}" type="slidenum">
              <a:rPr lang="en-US"/>
              <a:pPr algn="ctr" defTabSz="823913">
                <a:spcBef>
                  <a:spcPct val="0"/>
                </a:spcBef>
                <a:defRPr/>
              </a:pPr>
              <a:t>‹#›</a:t>
            </a:fld>
            <a:endParaRPr lang="en-US"/>
          </a:p>
        </p:txBody>
      </p:sp>
      <p:sp>
        <p:nvSpPr>
          <p:cNvPr id="12493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1238" y="76200"/>
            <a:ext cx="6021387" cy="4513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824038" y="4897438"/>
            <a:ext cx="4376737" cy="188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00" tIns="44450" rIns="88900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66688" indent="-166688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612775" indent="-168275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057275" indent="-166688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501775" indent="-166688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947863" indent="-166688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917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A8B442-C56B-4A79-BE0F-CB938AFCD17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1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775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38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718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A8B442-C56B-4A79-BE0F-CB938AFCD17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480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775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A8B442-C56B-4A79-BE0F-CB938AFCD17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86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167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18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917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A8B442-C56B-4A79-BE0F-CB938AFCD17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823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917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253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6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A8B442-C56B-4A79-BE0F-CB938AFCD17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676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818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A8B442-C56B-4A79-BE0F-CB938AFCD17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644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500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239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A8B442-C56B-4A79-BE0F-CB938AFCD17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77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916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776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A8B442-C56B-4A79-BE0F-CB938AFCD17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33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060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A8B442-C56B-4A79-BE0F-CB938AFCD17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686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1287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A8B442-C56B-4A79-BE0F-CB938AFCD17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8145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790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A8B442-C56B-4A79-BE0F-CB938AFCD17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7389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8609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84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0596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A8B442-C56B-4A79-BE0F-CB938AFCD17F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7524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3457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8728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A8B442-C56B-4A79-BE0F-CB938AFCD17F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523638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508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35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A8B442-C56B-4A79-BE0F-CB938AFCD17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7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91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A8B442-C56B-4A79-BE0F-CB938AFCD17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91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10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A8B442-C56B-4A79-BE0F-CB938AFCD17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5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43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5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123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929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329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3985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655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893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034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549014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89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F3278-D5CF-44BC-B892-6A3F15AE452F}"/>
              </a:ext>
            </a:extLst>
          </p:cNvPr>
          <p:cNvSpPr/>
          <p:nvPr userDrawn="1"/>
        </p:nvSpPr>
        <p:spPr>
          <a:xfrm>
            <a:off x="6653061" y="7052846"/>
            <a:ext cx="22427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Wilf LaLonde @ 2020</a:t>
            </a:r>
            <a:endParaRPr kumimoji="0" lang="en-CA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89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1023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4010025" cy="2613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025" y="1295400"/>
            <a:ext cx="4010025" cy="2613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7329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32271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73692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006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81734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55007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44138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269875"/>
            <a:ext cx="2178050" cy="3638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269875"/>
            <a:ext cx="6384925" cy="3638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183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1" y="533402"/>
            <a:ext cx="6154713" cy="3124201"/>
          </a:xfrm>
        </p:spPr>
        <p:txBody>
          <a:bodyPr anchor="b">
            <a:normAutofit/>
          </a:bodyPr>
          <a:lstStyle>
            <a:lvl1pPr algn="l">
              <a:defRPr sz="33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1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7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006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5236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201"/>
            <a:ext cx="6402468" cy="2319867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4487335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032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1" y="533402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3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0760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2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143002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7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3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00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3222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3509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4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265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1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8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2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704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3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257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1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0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404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1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1" y="710624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1" y="2768601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43841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1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5132982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309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1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1" y="710624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1" y="2768601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69659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1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1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7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1074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>
            <a:normAutofit/>
          </a:bodyPr>
          <a:lstStyle>
            <a:lvl1pPr algn="l"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1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088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9641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1" y="533402"/>
            <a:ext cx="6154713" cy="3124201"/>
          </a:xfrm>
        </p:spPr>
        <p:txBody>
          <a:bodyPr anchor="b">
            <a:normAutofit/>
          </a:bodyPr>
          <a:lstStyle>
            <a:lvl1pPr algn="l">
              <a:defRPr sz="33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1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687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81280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201"/>
            <a:ext cx="6402468" cy="2319867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4487335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0091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1" y="533402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3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67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3055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2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143002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7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3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4118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849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29943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4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7187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1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8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2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3435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3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3111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1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5062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1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1" y="710624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1" y="2768601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32324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1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5132982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24741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1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1" y="710624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1" y="2768601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014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51102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1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1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7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39242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</p:spPr>
        <p:txBody>
          <a:bodyPr>
            <a:normAutofit/>
          </a:bodyPr>
          <a:lstStyle>
            <a:lvl1pPr algn="l"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1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86045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08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85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663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22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slideLayout" Target="../slideLayouts/slideLayout62.xml"/><Relationship Id="rId2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61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FCBC670F-FED9-4C0A-A531-7AB4BEC0D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91400" y="6591300"/>
            <a:ext cx="17526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defRPr/>
            </a:pPr>
            <a:r>
              <a:rPr lang="en-US" dirty="0">
                <a:latin typeface="Times New Roman" pitchFamily="18" charset="0"/>
              </a:rPr>
              <a:t>Wilf LaLonde ©2019</a:t>
            </a:r>
          </a:p>
        </p:txBody>
      </p:sp>
    </p:spTree>
    <p:extLst>
      <p:ext uri="{BB962C8B-B14F-4D97-AF65-F5344CB8AC3E}">
        <p14:creationId xmlns:p14="http://schemas.microsoft.com/office/powerpoint/2010/main" val="4518794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  <p:sldLayoutId id="2147484090" r:id="rId12"/>
    <p:sldLayoutId id="2147484091" r:id="rId13"/>
    <p:sldLayoutId id="2147484092" r:id="rId14"/>
    <p:sldLayoutId id="2147484093" r:id="rId15"/>
    <p:sldLayoutId id="2147484094" r:id="rId16"/>
    <p:sldLayoutId id="21474840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0"/>
            <a:ext cx="8172450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7" name="Picture 3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27100" y="6575425"/>
            <a:ext cx="212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580188" y="6616700"/>
            <a:ext cx="2373312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>
                <a:latin typeface="Times New Roman" pitchFamily="18" charset="0"/>
              </a:rPr>
              <a:t>Wilf LaLonde, @ 1998, 1999, 2000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28613" y="6618288"/>
            <a:ext cx="690895" cy="2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dirty="0">
                <a:latin typeface="Times New Roman" pitchFamily="18" charset="0"/>
              </a:rPr>
              <a:t>95:3002</a:t>
            </a:r>
          </a:p>
        </p:txBody>
      </p:sp>
      <p:sp>
        <p:nvSpPr>
          <p:cNvPr id="1030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269875"/>
            <a:ext cx="8715375" cy="7112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538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p:txStyles>
    <p:titleStyle>
      <a:lvl1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44488" algn="l" rtl="0" eaLnBrk="0" fontAlgn="base" hangingPunct="0"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2pPr>
      <a:lvl3pPr marL="1255713" indent="-339725" algn="l" rtl="0" eaLnBrk="0" fontAlgn="base" hangingPunct="0"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3pPr>
      <a:lvl4pPr marL="1817688" indent="-4476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4pPr>
      <a:lvl5pPr marL="22304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5pPr>
      <a:lvl6pPr marL="26876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6pPr>
      <a:lvl7pPr marL="31448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7pPr>
      <a:lvl8pPr marL="36020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8pPr>
      <a:lvl9pPr marL="40592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6" y="3894669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6" y="6172205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2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7" y="5578480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FCBC670F-FED9-4C0A-A531-7AB4BEC0D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63592" y="6470982"/>
            <a:ext cx="1752600" cy="25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9056" tIns="34529" rIns="69056" bIns="34529">
            <a:spAutoFit/>
          </a:bodyPr>
          <a:lstStyle/>
          <a:p>
            <a:pPr algn="l">
              <a:defRPr/>
            </a:pPr>
            <a:r>
              <a:rPr lang="en-US" sz="1350" dirty="0">
                <a:latin typeface="Times New Roman" pitchFamily="18" charset="0"/>
              </a:rPr>
              <a:t>Wilf LaLonde ©2019</a:t>
            </a:r>
          </a:p>
        </p:txBody>
      </p:sp>
    </p:spTree>
    <p:extLst>
      <p:ext uri="{BB962C8B-B14F-4D97-AF65-F5344CB8AC3E}">
        <p14:creationId xmlns:p14="http://schemas.microsoft.com/office/powerpoint/2010/main" val="13142720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51" r:id="rId1"/>
    <p:sldLayoutId id="2147484152" r:id="rId2"/>
    <p:sldLayoutId id="2147484153" r:id="rId3"/>
    <p:sldLayoutId id="2147484154" r:id="rId4"/>
    <p:sldLayoutId id="2147484155" r:id="rId5"/>
    <p:sldLayoutId id="2147484156" r:id="rId6"/>
    <p:sldLayoutId id="2147484157" r:id="rId7"/>
    <p:sldLayoutId id="2147484158" r:id="rId8"/>
    <p:sldLayoutId id="2147484159" r:id="rId9"/>
    <p:sldLayoutId id="2147484160" r:id="rId10"/>
    <p:sldLayoutId id="2147484161" r:id="rId11"/>
    <p:sldLayoutId id="2147484162" r:id="rId12"/>
    <p:sldLayoutId id="2147484163" r:id="rId13"/>
    <p:sldLayoutId id="2147484164" r:id="rId14"/>
    <p:sldLayoutId id="2147484165" r:id="rId15"/>
    <p:sldLayoutId id="2147484166" r:id="rId16"/>
    <p:sldLayoutId id="2147484167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4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6" y="3894669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1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6" y="6172205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2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7" y="5578480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FCBC670F-FED9-4C0A-A531-7AB4BEC0D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63592" y="6470982"/>
            <a:ext cx="1752600" cy="25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9056" tIns="34529" rIns="69056" bIns="34529">
            <a:spAutoFit/>
          </a:bodyPr>
          <a:lstStyle/>
          <a:p>
            <a:pPr algn="l">
              <a:defRPr/>
            </a:pPr>
            <a:r>
              <a:rPr lang="en-US" sz="1350" dirty="0">
                <a:latin typeface="Times New Roman" pitchFamily="18" charset="0"/>
              </a:rPr>
              <a:t>Wilf LaLonde ©2020</a:t>
            </a:r>
          </a:p>
        </p:txBody>
      </p:sp>
    </p:spTree>
    <p:extLst>
      <p:ext uri="{BB962C8B-B14F-4D97-AF65-F5344CB8AC3E}">
        <p14:creationId xmlns:p14="http://schemas.microsoft.com/office/powerpoint/2010/main" val="26363948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  <p:sldLayoutId id="2147484180" r:id="rId12"/>
    <p:sldLayoutId id="2147484181" r:id="rId13"/>
    <p:sldLayoutId id="2147484182" r:id="rId14"/>
    <p:sldLayoutId id="2147484183" r:id="rId15"/>
    <p:sldLayoutId id="2147484184" r:id="rId16"/>
    <p:sldLayoutId id="2147484185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4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9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5364">
            <a:off x="1157613" y="3316380"/>
            <a:ext cx="7013799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96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Takeaway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072E26-D61A-40FB-B268-2D5061395986}"/>
              </a:ext>
            </a:extLst>
          </p:cNvPr>
          <p:cNvSpPr/>
          <p:nvPr/>
        </p:nvSpPr>
        <p:spPr>
          <a:xfrm>
            <a:off x="1600200" y="4872336"/>
            <a:ext cx="2460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dirty="0">
                <a:solidFill>
                  <a:prstClr val="white"/>
                </a:solidFill>
                <a:cs typeface="Arial" panose="020B0604020202020204" pitchFamily="34" charset="0"/>
              </a:rPr>
              <a:t>3002 Compilers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1137444" y="3121389"/>
            <a:ext cx="6869112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96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Virtual Machines</a:t>
            </a:r>
          </a:p>
        </p:txBody>
      </p:sp>
    </p:spTree>
    <p:extLst>
      <p:ext uri="{BB962C8B-B14F-4D97-AF65-F5344CB8AC3E}">
        <p14:creationId xmlns:p14="http://schemas.microsoft.com/office/powerpoint/2010/main" val="669205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F741B0E-1D4F-4F9A-809B-C97EF871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803" y="6705928"/>
            <a:ext cx="4916150" cy="1143000"/>
          </a:xfrm>
        </p:spPr>
        <p:txBody>
          <a:bodyPr/>
          <a:lstStyle/>
          <a:p>
            <a:r>
              <a:rPr lang="en-CA" dirty="0"/>
              <a:t>Virtual Machines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C52A5F-DA64-4D86-B35D-8887B147959A}"/>
              </a:ext>
            </a:extLst>
          </p:cNvPr>
          <p:cNvSpPr/>
          <p:nvPr/>
        </p:nvSpPr>
        <p:spPr>
          <a:xfrm>
            <a:off x="762000" y="381000"/>
            <a:ext cx="26236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Virtual Machines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C7D450-86EC-4F8A-988C-9DFCDCCF2656}"/>
              </a:ext>
            </a:extLst>
          </p:cNvPr>
          <p:cNvSpPr/>
          <p:nvPr/>
        </p:nvSpPr>
        <p:spPr>
          <a:xfrm>
            <a:off x="1985319" y="1954306"/>
            <a:ext cx="4184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A Smalltalk Virtual Machine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1641A6-4B4C-4C2E-AEE5-CA340186EEA8}"/>
              </a:ext>
            </a:extLst>
          </p:cNvPr>
          <p:cNvSpPr/>
          <p:nvPr/>
        </p:nvSpPr>
        <p:spPr>
          <a:xfrm>
            <a:off x="762000" y="5334000"/>
            <a:ext cx="77308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The Fundamental Law of Virtual Machine Compilers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1362CB8-19AB-4ABE-968C-39C9D0E316FB}"/>
              </a:ext>
            </a:extLst>
          </p:cNvPr>
          <p:cNvSpPr/>
          <p:nvPr/>
        </p:nvSpPr>
        <p:spPr>
          <a:xfrm>
            <a:off x="1973981" y="2926434"/>
            <a:ext cx="3519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A Java Virtual Machine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AB4F3A0-9D84-4A51-8299-CF7022626004}"/>
              </a:ext>
            </a:extLst>
          </p:cNvPr>
          <p:cNvSpPr txBox="1">
            <a:spLocks/>
          </p:cNvSpPr>
          <p:nvPr/>
        </p:nvSpPr>
        <p:spPr bwMode="auto">
          <a:xfrm>
            <a:off x="1951569" y="5751942"/>
            <a:ext cx="5562600" cy="83163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Every push you generate must have a corresponding pop.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28A4A0-07C2-44EE-BA00-C606A71844B0}"/>
              </a:ext>
            </a:extLst>
          </p:cNvPr>
          <p:cNvSpPr/>
          <p:nvPr/>
        </p:nvSpPr>
        <p:spPr>
          <a:xfrm>
            <a:off x="1219200" y="977170"/>
            <a:ext cx="5091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dirty="0">
                <a:solidFill>
                  <a:prstClr val="white"/>
                </a:solidFill>
                <a:cs typeface="Arial" panose="020B0604020202020204" pitchFamily="34" charset="0"/>
              </a:rPr>
              <a:t>Simulates a computer in software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B4F813-E61B-4210-92E9-1609450CBAA5}"/>
              </a:ext>
            </a:extLst>
          </p:cNvPr>
          <p:cNvSpPr/>
          <p:nvPr/>
        </p:nvSpPr>
        <p:spPr>
          <a:xfrm>
            <a:off x="1219200" y="1524000"/>
            <a:ext cx="2264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Two examples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62182D-AB01-4B0B-BDE3-E95B3AFE1ADD}"/>
              </a:ext>
            </a:extLst>
          </p:cNvPr>
          <p:cNvSpPr/>
          <p:nvPr/>
        </p:nvSpPr>
        <p:spPr>
          <a:xfrm>
            <a:off x="2838308" y="2450119"/>
            <a:ext cx="4320373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Tracks all types in objects</a:t>
            </a:r>
            <a:endParaRPr lang="en-CA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11D439-D9E8-4785-9612-79E692A0D763}"/>
              </a:ext>
            </a:extLst>
          </p:cNvPr>
          <p:cNvSpPr/>
          <p:nvPr/>
        </p:nvSpPr>
        <p:spPr>
          <a:xfrm>
            <a:off x="2868519" y="3477553"/>
            <a:ext cx="6275481" cy="7571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Needs additional type tracking because int, floats, … are NOT OBJECTS</a:t>
            </a:r>
            <a:endParaRPr lang="en-CA" sz="2400" b="1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334F2BB-2E92-497F-84BA-F9E91E61A5C4}"/>
              </a:ext>
            </a:extLst>
          </p:cNvPr>
          <p:cNvSpPr/>
          <p:nvPr/>
        </p:nvSpPr>
        <p:spPr>
          <a:xfrm>
            <a:off x="1219200" y="4186535"/>
            <a:ext cx="8125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Counterintuitively, a more general one is often simpler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44E84513-738B-4282-8032-3BFD16771736}"/>
              </a:ext>
            </a:extLst>
          </p:cNvPr>
          <p:cNvSpPr txBox="1">
            <a:spLocks/>
          </p:cNvSpPr>
          <p:nvPr/>
        </p:nvSpPr>
        <p:spPr bwMode="auto">
          <a:xfrm>
            <a:off x="2838308" y="4719293"/>
            <a:ext cx="5924692" cy="46230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Smalltalk: A Universal Virtual Machine</a:t>
            </a:r>
          </a:p>
        </p:txBody>
      </p:sp>
    </p:spTree>
    <p:extLst>
      <p:ext uri="{BB962C8B-B14F-4D97-AF65-F5344CB8AC3E}">
        <p14:creationId xmlns:p14="http://schemas.microsoft.com/office/powerpoint/2010/main" val="333433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8" grpId="0"/>
      <p:bldP spid="11" grpId="0" animBg="1"/>
      <p:bldP spid="12" grpId="0"/>
      <p:bldP spid="13" grpId="0"/>
      <p:bldP spid="14" grpId="0" animBg="1"/>
      <p:bldP spid="15" grpId="0" animBg="1"/>
      <p:bldP spid="16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1137444" y="2752057"/>
            <a:ext cx="6869112" cy="166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96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Code Generation For Expressions</a:t>
            </a:r>
          </a:p>
        </p:txBody>
      </p:sp>
    </p:spTree>
    <p:extLst>
      <p:ext uri="{BB962C8B-B14F-4D97-AF65-F5344CB8AC3E}">
        <p14:creationId xmlns:p14="http://schemas.microsoft.com/office/powerpoint/2010/main" val="3123794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62DF022-15C5-468A-8E16-0A4987D65496}"/>
              </a:ext>
            </a:extLst>
          </p:cNvPr>
          <p:cNvSpPr/>
          <p:nvPr/>
        </p:nvSpPr>
        <p:spPr>
          <a:xfrm>
            <a:off x="1517927" y="829314"/>
            <a:ext cx="73212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The process generates the code from tree representations of the expressions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8CC412-4AAE-4D5E-868F-727468F94428}"/>
              </a:ext>
            </a:extLst>
          </p:cNvPr>
          <p:cNvSpPr/>
          <p:nvPr/>
        </p:nvSpPr>
        <p:spPr>
          <a:xfrm>
            <a:off x="914400" y="381000"/>
            <a:ext cx="82598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We described how to generate code for simple expressions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601976-BD52-4B7F-B3C1-7B0FC055C078}"/>
              </a:ext>
            </a:extLst>
          </p:cNvPr>
          <p:cNvSpPr/>
          <p:nvPr/>
        </p:nvSpPr>
        <p:spPr>
          <a:xfrm>
            <a:off x="1517927" y="1588191"/>
            <a:ext cx="43107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They are all recursive routines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08F9B0-90DF-484F-8ABC-663E4CBE19A0}"/>
              </a:ext>
            </a:extLst>
          </p:cNvPr>
          <p:cNvSpPr/>
          <p:nvPr/>
        </p:nvSpPr>
        <p:spPr>
          <a:xfrm>
            <a:off x="1517927" y="1981200"/>
            <a:ext cx="4642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That's why we call it tree walking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0F16378-69CF-4E5D-AC1E-563FD5FAA41F}"/>
              </a:ext>
            </a:extLst>
          </p:cNvPr>
          <p:cNvSpPr/>
          <p:nvPr/>
        </p:nvSpPr>
        <p:spPr>
          <a:xfrm>
            <a:off x="914400" y="2438400"/>
            <a:ext cx="78613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Two version of code generators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B03466-59E4-4660-8F1B-5D836B26FE66}"/>
              </a:ext>
            </a:extLst>
          </p:cNvPr>
          <p:cNvSpPr/>
          <p:nvPr/>
        </p:nvSpPr>
        <p:spPr>
          <a:xfrm>
            <a:off x="1716731" y="2895600"/>
            <a:ext cx="5715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For a universal Smalltalk virtual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 machine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F41254-37DF-4DF2-96B2-1C378E3D145E}"/>
              </a:ext>
            </a:extLst>
          </p:cNvPr>
          <p:cNvSpPr/>
          <p:nvPr/>
        </p:nvSpPr>
        <p:spPr>
          <a:xfrm>
            <a:off x="1694319" y="3733800"/>
            <a:ext cx="5476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For non-universal Java virtual machine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FC7F285-03DE-47D6-AE8A-918F6CFAEF22}"/>
              </a:ext>
            </a:extLst>
          </p:cNvPr>
          <p:cNvSpPr/>
          <p:nvPr/>
        </p:nvSpPr>
        <p:spPr>
          <a:xfrm>
            <a:off x="2362199" y="3309068"/>
            <a:ext cx="5589187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No need to track variable types</a:t>
            </a:r>
            <a:endParaRPr lang="en-CA" sz="2000" b="1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8D43BC7-2A4C-41E3-AF1C-C0D524CD7F28}"/>
              </a:ext>
            </a:extLst>
          </p:cNvPr>
          <p:cNvSpPr/>
          <p:nvPr/>
        </p:nvSpPr>
        <p:spPr>
          <a:xfrm>
            <a:off x="2362199" y="4267200"/>
            <a:ext cx="5589187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Types have to be tracked</a:t>
            </a:r>
            <a:endParaRPr lang="en-CA" sz="2000" b="1" dirty="0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2A7155F-56DF-4CA8-8DF6-53AB77385B22}"/>
              </a:ext>
            </a:extLst>
          </p:cNvPr>
          <p:cNvSpPr/>
          <p:nvPr/>
        </p:nvSpPr>
        <p:spPr>
          <a:xfrm>
            <a:off x="2362199" y="4784467"/>
            <a:ext cx="5589187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Leads to many more operations such as </a:t>
            </a:r>
            <a:r>
              <a:rPr lang="en-US" sz="2000" b="1" dirty="0" err="1">
                <a:solidFill>
                  <a:schemeClr val="bg1"/>
                </a:solidFill>
              </a:rPr>
              <a:t>addInteger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addFloat</a:t>
            </a:r>
            <a:r>
              <a:rPr lang="en-US" sz="2000" b="1" dirty="0">
                <a:solidFill>
                  <a:schemeClr val="bg1"/>
                </a:solidFill>
              </a:rPr>
              <a:t>, …</a:t>
            </a:r>
            <a:endParaRPr lang="en-CA" sz="2000" b="1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E697199-A828-4E65-842E-C505E0B22EAA}"/>
              </a:ext>
            </a:extLst>
          </p:cNvPr>
          <p:cNvSpPr/>
          <p:nvPr/>
        </p:nvSpPr>
        <p:spPr>
          <a:xfrm>
            <a:off x="2362199" y="5578733"/>
            <a:ext cx="5589187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Must return basic types for this to work</a:t>
            </a:r>
            <a:endParaRPr lang="en-CA" sz="2000" b="1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EB378C-608B-4B58-8F14-300B44FE6E98}"/>
              </a:ext>
            </a:extLst>
          </p:cNvPr>
          <p:cNvSpPr/>
          <p:nvPr/>
        </p:nvSpPr>
        <p:spPr>
          <a:xfrm>
            <a:off x="2362199" y="6096000"/>
            <a:ext cx="5589187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Requires instructions for pervasive type conversions</a:t>
            </a:r>
            <a:endParaRPr lang="en-CA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06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7" grpId="0"/>
      <p:bldP spid="9" grpId="0"/>
      <p:bldP spid="13" grpId="0"/>
      <p:bldP spid="14" grpId="0"/>
      <p:bldP spid="17" grpId="0"/>
      <p:bldP spid="15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0F16378-69CF-4E5D-AC1E-563FD5FAA41F}"/>
              </a:ext>
            </a:extLst>
          </p:cNvPr>
          <p:cNvSpPr/>
          <p:nvPr/>
        </p:nvSpPr>
        <p:spPr>
          <a:xfrm>
            <a:off x="605487" y="930111"/>
            <a:ext cx="78613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We dealt with the Fundamental Law of virtual machines by tracking 2 things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B03466-59E4-4660-8F1B-5D836B26FE66}"/>
              </a:ext>
            </a:extLst>
          </p:cNvPr>
          <p:cNvSpPr/>
          <p:nvPr/>
        </p:nvSpPr>
        <p:spPr>
          <a:xfrm>
            <a:off x="1145522" y="1936075"/>
            <a:ext cx="2855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Expression Context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F41254-37DF-4DF2-96B2-1C378E3D145E}"/>
              </a:ext>
            </a:extLst>
          </p:cNvPr>
          <p:cNvSpPr/>
          <p:nvPr/>
        </p:nvSpPr>
        <p:spPr>
          <a:xfrm>
            <a:off x="1145521" y="2326948"/>
            <a:ext cx="27334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Statement Context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A213B3-2F8A-45D4-94AC-99AEF0804AEF}"/>
              </a:ext>
            </a:extLst>
          </p:cNvPr>
          <p:cNvSpPr/>
          <p:nvPr/>
        </p:nvSpPr>
        <p:spPr>
          <a:xfrm>
            <a:off x="641346" y="3001842"/>
            <a:ext cx="78613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Interestingly,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 expressions in "statement context" provides a simple optimizing compiler technology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1B7C350-D523-40B2-9E87-802C74496BCF}"/>
              </a:ext>
            </a:extLst>
          </p:cNvPr>
          <p:cNvSpPr/>
          <p:nvPr/>
        </p:nvSpPr>
        <p:spPr>
          <a:xfrm>
            <a:off x="1206198" y="4029347"/>
            <a:ext cx="2885236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No code is generated</a:t>
            </a:r>
            <a:endParaRPr lang="en-CA" sz="2000" b="1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8B50FFD-E9EF-4E94-8F50-600BC8E447BE}"/>
              </a:ext>
            </a:extLst>
          </p:cNvPr>
          <p:cNvSpPr/>
          <p:nvPr/>
        </p:nvSpPr>
        <p:spPr>
          <a:xfrm>
            <a:off x="1206197" y="5652518"/>
            <a:ext cx="2885236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As it should</a:t>
            </a:r>
            <a:endParaRPr lang="en-CA" sz="2000" b="1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0F609E9-E019-450C-A9BD-9261AEB33B90}"/>
              </a:ext>
            </a:extLst>
          </p:cNvPr>
          <p:cNvSpPr/>
          <p:nvPr/>
        </p:nvSpPr>
        <p:spPr>
          <a:xfrm>
            <a:off x="641346" y="4495800"/>
            <a:ext cx="78613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Assignments 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in "statement context" will however result in code generation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42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  <p:bldP spid="18" grpId="0"/>
      <p:bldP spid="20" grpId="0" animBg="1"/>
      <p:bldP spid="21" grpId="0" animBg="1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88FE0309-BDC8-4308-A8FC-D8E1C8132316}"/>
              </a:ext>
            </a:extLst>
          </p:cNvPr>
          <p:cNvSpPr/>
          <p:nvPr/>
        </p:nvSpPr>
        <p:spPr>
          <a:xfrm>
            <a:off x="878541" y="2281948"/>
            <a:ext cx="237436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/>
              <a:t>Assignment #2</a:t>
            </a:r>
            <a:endParaRPr lang="en-CA" sz="2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00EBF66-8CDB-46F9-B385-F62FA57A270C}"/>
              </a:ext>
            </a:extLst>
          </p:cNvPr>
          <p:cNvSpPr/>
          <p:nvPr/>
        </p:nvSpPr>
        <p:spPr>
          <a:xfrm>
            <a:off x="4454866" y="3505250"/>
            <a:ext cx="4188682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a*b where a = 1; b = 10+20;</a:t>
            </a:r>
            <a:endParaRPr lang="en-CA" sz="2400" b="1" dirty="0"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69CDED3-FFF9-4A4E-8E61-B79573F13F17}"/>
              </a:ext>
            </a:extLst>
          </p:cNvPr>
          <p:cNvSpPr/>
          <p:nvPr/>
        </p:nvSpPr>
        <p:spPr>
          <a:xfrm>
            <a:off x="4419600" y="3004268"/>
            <a:ext cx="1066801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1-2*3</a:t>
            </a:r>
            <a:endParaRPr lang="en-CA" sz="2400" b="1" dirty="0">
              <a:solidFill>
                <a:schemeClr val="bg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AFD23F-DA21-4FD8-95D2-1A5506745C34}"/>
              </a:ext>
            </a:extLst>
          </p:cNvPr>
          <p:cNvSpPr/>
          <p:nvPr/>
        </p:nvSpPr>
        <p:spPr>
          <a:xfrm>
            <a:off x="5848255" y="2988334"/>
            <a:ext cx="2704395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minus was new</a:t>
            </a:r>
            <a:endParaRPr lang="en-CA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8DB568-B92C-434A-932B-75724A0DB22D}"/>
              </a:ext>
            </a:extLst>
          </p:cNvPr>
          <p:cNvSpPr/>
          <p:nvPr/>
        </p:nvSpPr>
        <p:spPr>
          <a:xfrm>
            <a:off x="3352800" y="2281948"/>
            <a:ext cx="3581401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expression + evaluator</a:t>
            </a:r>
            <a:endParaRPr lang="en-CA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83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24" grpId="0" animBg="1"/>
      <p:bldP spid="2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1137444" y="2752057"/>
            <a:ext cx="6869112" cy="166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96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Code Generation For </a:t>
            </a:r>
            <a:r>
              <a:rPr lang="en-US" sz="4800" b="1" dirty="0">
                <a:solidFill>
                  <a:schemeClr val="tx2"/>
                </a:solidFill>
                <a:latin typeface="Times" charset="0"/>
              </a:rPr>
              <a:t>Control Structures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8377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15F690C-CCA7-42CE-AB4C-62C0D0D3EB34}"/>
              </a:ext>
            </a:extLst>
          </p:cNvPr>
          <p:cNvSpPr/>
          <p:nvPr/>
        </p:nvSpPr>
        <p:spPr>
          <a:xfrm>
            <a:off x="1198270" y="1875453"/>
            <a:ext cx="2084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If statements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E0AED9F-3055-4F4A-B679-88B6B03406FD}"/>
              </a:ext>
            </a:extLst>
          </p:cNvPr>
          <p:cNvSpPr/>
          <p:nvPr/>
        </p:nvSpPr>
        <p:spPr>
          <a:xfrm>
            <a:off x="451271" y="1012005"/>
            <a:ext cx="6469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We provided code generation examples for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58298C-E940-43D2-9D39-28C2E1C39E1A}"/>
              </a:ext>
            </a:extLst>
          </p:cNvPr>
          <p:cNvSpPr/>
          <p:nvPr/>
        </p:nvSpPr>
        <p:spPr>
          <a:xfrm>
            <a:off x="1198270" y="2378019"/>
            <a:ext cx="1584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For loops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C6187D9-A7E2-4376-89DB-060FA2776A30}"/>
              </a:ext>
            </a:extLst>
          </p:cNvPr>
          <p:cNvSpPr/>
          <p:nvPr/>
        </p:nvSpPr>
        <p:spPr>
          <a:xfrm>
            <a:off x="1198270" y="1403049"/>
            <a:ext cx="3727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Consecutive statements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092DBC-04D4-4E2B-831E-7DE007E3B196}"/>
              </a:ext>
            </a:extLst>
          </p:cNvPr>
          <p:cNvSpPr/>
          <p:nvPr/>
        </p:nvSpPr>
        <p:spPr>
          <a:xfrm>
            <a:off x="501124" y="2936426"/>
            <a:ext cx="64003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We also provided very simple facilities for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F8AD1D9-401D-408E-BC3F-04DA2EAE1A5E}"/>
              </a:ext>
            </a:extLst>
          </p:cNvPr>
          <p:cNvSpPr/>
          <p:nvPr/>
        </p:nvSpPr>
        <p:spPr>
          <a:xfrm>
            <a:off x="1198270" y="3385279"/>
            <a:ext cx="44759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Generating forward branches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A2F08A8-C719-4363-BAB9-31725467F0CC}"/>
              </a:ext>
            </a:extLst>
          </p:cNvPr>
          <p:cNvSpPr/>
          <p:nvPr/>
        </p:nvSpPr>
        <p:spPr>
          <a:xfrm>
            <a:off x="1198270" y="3891786"/>
            <a:ext cx="6587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Fixing up the branch locations once known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421C12-C275-4A0B-A165-5657FDEE3078}"/>
              </a:ext>
            </a:extLst>
          </p:cNvPr>
          <p:cNvSpPr/>
          <p:nvPr/>
        </p:nvSpPr>
        <p:spPr>
          <a:xfrm>
            <a:off x="585672" y="4648200"/>
            <a:ext cx="2374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Assignment #3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35E1F87-C5AF-469D-B5BA-14867B42A8D0}"/>
              </a:ext>
            </a:extLst>
          </p:cNvPr>
          <p:cNvSpPr/>
          <p:nvPr/>
        </p:nvSpPr>
        <p:spPr>
          <a:xfrm>
            <a:off x="1777406" y="5257800"/>
            <a:ext cx="6071194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Code generation of if statements and for loops</a:t>
            </a:r>
            <a:endParaRPr lang="en-CA" sz="2000" b="1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3C2DA0-E607-48F5-8F0E-7038F8F6E119}"/>
              </a:ext>
            </a:extLst>
          </p:cNvPr>
          <p:cNvSpPr/>
          <p:nvPr/>
        </p:nvSpPr>
        <p:spPr>
          <a:xfrm>
            <a:off x="3061921" y="4693609"/>
            <a:ext cx="2868093" cy="4247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dirty="0">
                <a:solidFill>
                  <a:prstClr val="black"/>
                </a:solidFill>
              </a:rPr>
              <a:t>a simple compiler 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423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8" grpId="0"/>
      <p:bldP spid="19" grpId="0"/>
      <p:bldP spid="20" grpId="0"/>
      <p:bldP spid="21" grpId="0"/>
      <p:bldP spid="22" grpId="0"/>
      <p:bldP spid="13" grpId="0"/>
      <p:bldP spid="14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1137444" y="2752057"/>
            <a:ext cx="6869112" cy="166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96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Overview of Parser Technology</a:t>
            </a:r>
          </a:p>
        </p:txBody>
      </p:sp>
    </p:spTree>
    <p:extLst>
      <p:ext uri="{BB962C8B-B14F-4D97-AF65-F5344CB8AC3E}">
        <p14:creationId xmlns:p14="http://schemas.microsoft.com/office/powerpoint/2010/main" val="3067062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15F690C-CCA7-42CE-AB4C-62C0D0D3EB34}"/>
              </a:ext>
            </a:extLst>
          </p:cNvPr>
          <p:cNvSpPr/>
          <p:nvPr/>
        </p:nvSpPr>
        <p:spPr>
          <a:xfrm>
            <a:off x="1148417" y="1850875"/>
            <a:ext cx="1675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dirty="0">
                <a:solidFill>
                  <a:prstClr val="white"/>
                </a:solidFill>
                <a:cs typeface="Arial" panose="020B0604020202020204" pitchFamily="34" charset="0"/>
              </a:rPr>
              <a:t>Screeners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E0AED9F-3055-4F4A-B679-88B6B03406FD}"/>
              </a:ext>
            </a:extLst>
          </p:cNvPr>
          <p:cNvSpPr/>
          <p:nvPr/>
        </p:nvSpPr>
        <p:spPr>
          <a:xfrm>
            <a:off x="451271" y="1012005"/>
            <a:ext cx="6296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We introduced and differentiated between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58298C-E940-43D2-9D39-28C2E1C39E1A}"/>
              </a:ext>
            </a:extLst>
          </p:cNvPr>
          <p:cNvSpPr/>
          <p:nvPr/>
        </p:nvSpPr>
        <p:spPr>
          <a:xfrm>
            <a:off x="1148417" y="2298701"/>
            <a:ext cx="1144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Parser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C6187D9-A7E2-4376-89DB-060FA2776A30}"/>
              </a:ext>
            </a:extLst>
          </p:cNvPr>
          <p:cNvSpPr/>
          <p:nvPr/>
        </p:nvSpPr>
        <p:spPr>
          <a:xfrm>
            <a:off x="1148417" y="1403049"/>
            <a:ext cx="15712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Scanners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092DBC-04D4-4E2B-831E-7DE007E3B196}"/>
              </a:ext>
            </a:extLst>
          </p:cNvPr>
          <p:cNvSpPr/>
          <p:nvPr/>
        </p:nvSpPr>
        <p:spPr>
          <a:xfrm>
            <a:off x="451271" y="3787484"/>
            <a:ext cx="1604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Reviewed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F8AD1D9-401D-408E-BC3F-04DA2EAE1A5E}"/>
              </a:ext>
            </a:extLst>
          </p:cNvPr>
          <p:cNvSpPr/>
          <p:nvPr/>
        </p:nvSpPr>
        <p:spPr>
          <a:xfrm>
            <a:off x="1148417" y="4236337"/>
            <a:ext cx="45784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dirty="0">
                <a:solidFill>
                  <a:prstClr val="white"/>
                </a:solidFill>
                <a:cs typeface="Arial" panose="020B0604020202020204" pitchFamily="34" charset="0"/>
              </a:rPr>
              <a:t>Regular expression and FSMs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A2F08A8-C719-4363-BAB9-31725467F0CC}"/>
              </a:ext>
            </a:extLst>
          </p:cNvPr>
          <p:cNvSpPr/>
          <p:nvPr/>
        </p:nvSpPr>
        <p:spPr>
          <a:xfrm>
            <a:off x="1148417" y="4662162"/>
            <a:ext cx="77803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Transduction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 grammars and Context free grammars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421C12-C275-4A0B-A165-5657FDEE3078}"/>
              </a:ext>
            </a:extLst>
          </p:cNvPr>
          <p:cNvSpPr/>
          <p:nvPr/>
        </p:nvSpPr>
        <p:spPr>
          <a:xfrm>
            <a:off x="451271" y="5499258"/>
            <a:ext cx="513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Illustrated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 a simple LISP grammar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50A613-9532-4804-AB91-489A414FA0FE}"/>
              </a:ext>
            </a:extLst>
          </p:cNvPr>
          <p:cNvSpPr/>
          <p:nvPr/>
        </p:nvSpPr>
        <p:spPr>
          <a:xfrm>
            <a:off x="3492521" y="1449215"/>
            <a:ext cx="2881947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Generates tokens</a:t>
            </a:r>
            <a:endParaRPr lang="en-CA" sz="2400" b="1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4641F0-A07B-4EC7-BFD8-31E22F2F879F}"/>
              </a:ext>
            </a:extLst>
          </p:cNvPr>
          <p:cNvSpPr/>
          <p:nvPr/>
        </p:nvSpPr>
        <p:spPr>
          <a:xfrm>
            <a:off x="3492520" y="1841031"/>
            <a:ext cx="5194280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Converts identifiers to keywords</a:t>
            </a:r>
            <a:endParaRPr lang="en-CA" sz="2400" b="1" dirty="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8E34829-562E-4160-A562-D53EF8CF14CE}"/>
              </a:ext>
            </a:extLst>
          </p:cNvPr>
          <p:cNvSpPr/>
          <p:nvPr/>
        </p:nvSpPr>
        <p:spPr>
          <a:xfrm>
            <a:off x="3505568" y="2236803"/>
            <a:ext cx="2695834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Generates trees</a:t>
            </a:r>
            <a:endParaRPr lang="en-CA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00EE7DC-DAC4-4442-99CE-1ABD113A5B9F}"/>
              </a:ext>
            </a:extLst>
          </p:cNvPr>
          <p:cNvSpPr/>
          <p:nvPr/>
        </p:nvSpPr>
        <p:spPr>
          <a:xfrm>
            <a:off x="1148417" y="2746526"/>
            <a:ext cx="4375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dirty="0">
                <a:solidFill>
                  <a:prstClr val="white"/>
                </a:solidFill>
                <a:cs typeface="Arial" panose="020B0604020202020204" pitchFamily="34" charset="0"/>
              </a:rPr>
              <a:t>Tree walker (code generator)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A7BE50E-7DFD-4D55-8180-C821D264B51B}"/>
              </a:ext>
            </a:extLst>
          </p:cNvPr>
          <p:cNvSpPr/>
          <p:nvPr/>
        </p:nvSpPr>
        <p:spPr>
          <a:xfrm>
            <a:off x="5836405" y="2792692"/>
            <a:ext cx="2695834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Generates code</a:t>
            </a:r>
            <a:endParaRPr lang="en-CA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88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8" grpId="0"/>
      <p:bldP spid="19" grpId="0"/>
      <p:bldP spid="20" grpId="0"/>
      <p:bldP spid="21" grpId="0"/>
      <p:bldP spid="22" grpId="0"/>
      <p:bldP spid="13" grpId="0"/>
      <p:bldP spid="12" grpId="0" animBg="1"/>
      <p:bldP spid="16" grpId="0" animBg="1"/>
      <p:bldP spid="17" grpId="0" animBg="1"/>
      <p:bldP spid="23" grpId="0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F741B0E-1D4F-4F9A-809B-C97EF871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CA" dirty="0"/>
              <a:t>SUMMARY OF COURSE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70BE00-A2D1-4DCD-B8B0-24A15B3D6C16}"/>
              </a:ext>
            </a:extLst>
          </p:cNvPr>
          <p:cNvSpPr/>
          <p:nvPr/>
        </p:nvSpPr>
        <p:spPr>
          <a:xfrm>
            <a:off x="1510363" y="2362200"/>
            <a:ext cx="5381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dirty="0">
                <a:solidFill>
                  <a:prstClr val="white"/>
                </a:solidFill>
                <a:cs typeface="Arial" panose="020B0604020202020204" pitchFamily="34" charset="0"/>
              </a:rPr>
              <a:t>An overview of the compiler course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80FAD4-5484-4E40-AD7D-15DECD7B44B5}"/>
              </a:ext>
            </a:extLst>
          </p:cNvPr>
          <p:cNvSpPr/>
          <p:nvPr/>
        </p:nvSpPr>
        <p:spPr>
          <a:xfrm>
            <a:off x="1510363" y="3028890"/>
            <a:ext cx="2613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dirty="0">
                <a:solidFill>
                  <a:prstClr val="white"/>
                </a:solidFill>
                <a:cs typeface="Arial" panose="020B0604020202020204" pitchFamily="34" charset="0"/>
              </a:rPr>
              <a:t>Lessons learned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78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E0AED9F-3055-4F4A-B679-88B6B03406FD}"/>
              </a:ext>
            </a:extLst>
          </p:cNvPr>
          <p:cNvSpPr/>
          <p:nvPr/>
        </p:nvSpPr>
        <p:spPr>
          <a:xfrm>
            <a:off x="451271" y="609600"/>
            <a:ext cx="72923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Provided a detailed simulation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 of working parser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092DBC-04D4-4E2B-831E-7DE007E3B196}"/>
              </a:ext>
            </a:extLst>
          </p:cNvPr>
          <p:cNvSpPr/>
          <p:nvPr/>
        </p:nvSpPr>
        <p:spPr>
          <a:xfrm>
            <a:off x="914400" y="3429000"/>
            <a:ext cx="7090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How different types of tables control the parser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F8AD1D9-401D-408E-BC3F-04DA2EAE1A5E}"/>
              </a:ext>
            </a:extLst>
          </p:cNvPr>
          <p:cNvSpPr/>
          <p:nvPr/>
        </p:nvSpPr>
        <p:spPr>
          <a:xfrm>
            <a:off x="1596477" y="3877853"/>
            <a:ext cx="19303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dirty="0">
                <a:solidFill>
                  <a:prstClr val="white"/>
                </a:solidFill>
                <a:cs typeface="Arial" panose="020B0604020202020204" pitchFamily="34" charset="0"/>
              </a:rPr>
              <a:t>Readahead: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A2F08A8-C719-4363-BAB9-31725467F0CC}"/>
              </a:ext>
            </a:extLst>
          </p:cNvPr>
          <p:cNvSpPr/>
          <p:nvPr/>
        </p:nvSpPr>
        <p:spPr>
          <a:xfrm>
            <a:off x="1596477" y="4365561"/>
            <a:ext cx="1742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Readback: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421C12-C275-4A0B-A165-5657FDEE3078}"/>
              </a:ext>
            </a:extLst>
          </p:cNvPr>
          <p:cNvSpPr/>
          <p:nvPr/>
        </p:nvSpPr>
        <p:spPr>
          <a:xfrm>
            <a:off x="2077945" y="6217077"/>
            <a:ext cx="5202899" cy="461665"/>
          </a:xfrm>
          <a:prstGeom prst="rect">
            <a:avLst/>
          </a:prstGeom>
          <a:solidFill>
            <a:schemeClr val="tx2"/>
          </a:solidFill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Illustrated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 parsing a LISP program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43E420E-A6FE-4C96-B4A0-7EBD1B8A2F10}"/>
              </a:ext>
            </a:extLst>
          </p:cNvPr>
          <p:cNvSpPr/>
          <p:nvPr/>
        </p:nvSpPr>
        <p:spPr>
          <a:xfrm>
            <a:off x="925809" y="1143000"/>
            <a:ext cx="66127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dirty="0">
                <a:solidFill>
                  <a:prstClr val="white"/>
                </a:solidFill>
                <a:cs typeface="Arial" panose="020B0604020202020204" pitchFamily="34" charset="0"/>
              </a:rPr>
              <a:t>How 3 stacks are used to track tree building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6BE3C64-4123-41D4-B11E-688268768977}"/>
              </a:ext>
            </a:extLst>
          </p:cNvPr>
          <p:cNvSpPr/>
          <p:nvPr/>
        </p:nvSpPr>
        <p:spPr>
          <a:xfrm>
            <a:off x="1546412" y="1724589"/>
            <a:ext cx="1941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dirty="0">
                <a:solidFill>
                  <a:prstClr val="white"/>
                </a:solidFill>
                <a:cs typeface="Arial" panose="020B0604020202020204" pitchFamily="34" charset="0"/>
              </a:rPr>
              <a:t>Token stack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701B1E2-C82A-4BB9-A259-A8C0EB3E3E07}"/>
              </a:ext>
            </a:extLst>
          </p:cNvPr>
          <p:cNvSpPr/>
          <p:nvPr/>
        </p:nvSpPr>
        <p:spPr>
          <a:xfrm>
            <a:off x="1546412" y="2173442"/>
            <a:ext cx="1811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dirty="0">
                <a:solidFill>
                  <a:prstClr val="white"/>
                </a:solidFill>
                <a:cs typeface="Arial" panose="020B0604020202020204" pitchFamily="34" charset="0"/>
              </a:rPr>
              <a:t>State stack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A861FC7-8276-4F62-B954-F0057B8BAA9D}"/>
              </a:ext>
            </a:extLst>
          </p:cNvPr>
          <p:cNvSpPr/>
          <p:nvPr/>
        </p:nvSpPr>
        <p:spPr>
          <a:xfrm>
            <a:off x="1546412" y="2622295"/>
            <a:ext cx="1692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dirty="0">
                <a:solidFill>
                  <a:prstClr val="white"/>
                </a:solidFill>
                <a:cs typeface="Arial" panose="020B0604020202020204" pitchFamily="34" charset="0"/>
              </a:rPr>
              <a:t>Tree stack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5A6DB89-5477-43B2-89DD-89510B0E8F92}"/>
              </a:ext>
            </a:extLst>
          </p:cNvPr>
          <p:cNvSpPr/>
          <p:nvPr/>
        </p:nvSpPr>
        <p:spPr>
          <a:xfrm>
            <a:off x="3984813" y="1698812"/>
            <a:ext cx="4002639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terminal and </a:t>
            </a:r>
            <a:r>
              <a:rPr lang="en-US" sz="2400" b="1" dirty="0" err="1">
                <a:solidFill>
                  <a:schemeClr val="bg1"/>
                </a:solidFill>
              </a:rPr>
              <a:t>nonterminals</a:t>
            </a:r>
            <a:endParaRPr lang="en-CA" sz="2400" b="1" dirty="0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0440930-6A50-4999-A1CB-13F923251676}"/>
              </a:ext>
            </a:extLst>
          </p:cNvPr>
          <p:cNvSpPr/>
          <p:nvPr/>
        </p:nvSpPr>
        <p:spPr>
          <a:xfrm>
            <a:off x="3984812" y="2198855"/>
            <a:ext cx="4002639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consecutive successors</a:t>
            </a:r>
            <a:endParaRPr lang="en-CA" sz="2400" b="1" dirty="0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DE76C68-37F7-4786-A2D5-36F29C6D4A46}"/>
              </a:ext>
            </a:extLst>
          </p:cNvPr>
          <p:cNvSpPr/>
          <p:nvPr/>
        </p:nvSpPr>
        <p:spPr>
          <a:xfrm>
            <a:off x="3984812" y="2674800"/>
            <a:ext cx="5076958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trees in the process of building</a:t>
            </a:r>
            <a:endParaRPr lang="en-CA" sz="2400" b="1" dirty="0">
              <a:solidFill>
                <a:schemeClr val="bg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9D4D82D-E753-4ECD-B340-76DC1AC365A7}"/>
              </a:ext>
            </a:extLst>
          </p:cNvPr>
          <p:cNvSpPr/>
          <p:nvPr/>
        </p:nvSpPr>
        <p:spPr>
          <a:xfrm>
            <a:off x="1596477" y="4953424"/>
            <a:ext cx="4657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Reduce: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8EDF50D-303F-46A6-861B-632594E83D53}"/>
              </a:ext>
            </a:extLst>
          </p:cNvPr>
          <p:cNvSpPr/>
          <p:nvPr/>
        </p:nvSpPr>
        <p:spPr>
          <a:xfrm>
            <a:off x="1596477" y="5444936"/>
            <a:ext cx="1656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Semantic: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3AD118E-9040-4AD2-A5CF-17B65863250C}"/>
              </a:ext>
            </a:extLst>
          </p:cNvPr>
          <p:cNvSpPr/>
          <p:nvPr/>
        </p:nvSpPr>
        <p:spPr>
          <a:xfrm>
            <a:off x="3962588" y="3873581"/>
            <a:ext cx="4657852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CA" sz="2400" b="1" dirty="0">
                <a:solidFill>
                  <a:schemeClr val="bg1"/>
                </a:solidFill>
                <a:cs typeface="Arial" panose="020B0604020202020204" pitchFamily="34" charset="0"/>
              </a:rPr>
              <a:t>processing from left to right</a:t>
            </a:r>
            <a:endParaRPr lang="en-CA" sz="2400" b="1" dirty="0">
              <a:solidFill>
                <a:schemeClr val="bg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191F444-0A6D-4D2C-A414-5DAFC311BE18}"/>
              </a:ext>
            </a:extLst>
          </p:cNvPr>
          <p:cNvSpPr/>
          <p:nvPr/>
        </p:nvSpPr>
        <p:spPr>
          <a:xfrm>
            <a:off x="3962588" y="4380317"/>
            <a:ext cx="4657852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CA" sz="2400" b="1" dirty="0">
                <a:solidFill>
                  <a:schemeClr val="bg1"/>
                </a:solidFill>
                <a:cs typeface="Arial" panose="020B0604020202020204" pitchFamily="34" charset="0"/>
              </a:rPr>
              <a:t>processing from right to </a:t>
            </a:r>
            <a:r>
              <a:rPr lang="en-CA" sz="2400" b="1" dirty="0" err="1">
                <a:solidFill>
                  <a:schemeClr val="bg1"/>
                </a:solidFill>
                <a:cs typeface="Arial" panose="020B0604020202020204" pitchFamily="34" charset="0"/>
              </a:rPr>
              <a:t>leff</a:t>
            </a:r>
            <a:endParaRPr lang="en-CA" sz="2400" b="1" dirty="0">
              <a:solidFill>
                <a:schemeClr val="bg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9EB1233-0ACF-42ED-B2B4-61E28E54EB89}"/>
              </a:ext>
            </a:extLst>
          </p:cNvPr>
          <p:cNvSpPr/>
          <p:nvPr/>
        </p:nvSpPr>
        <p:spPr>
          <a:xfrm>
            <a:off x="3966308" y="4948201"/>
            <a:ext cx="5176102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CA" sz="2400" b="1" dirty="0">
                <a:solidFill>
                  <a:schemeClr val="bg1"/>
                </a:solidFill>
                <a:cs typeface="Arial" panose="020B0604020202020204" pitchFamily="34" charset="0"/>
              </a:rPr>
              <a:t>replacing handle by nonterminal</a:t>
            </a:r>
            <a:endParaRPr lang="en-CA" sz="2400" b="1" dirty="0">
              <a:solidFill>
                <a:schemeClr val="bg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6847E98-7669-4E69-AB93-11716706CEA1}"/>
              </a:ext>
            </a:extLst>
          </p:cNvPr>
          <p:cNvSpPr/>
          <p:nvPr/>
        </p:nvSpPr>
        <p:spPr>
          <a:xfrm>
            <a:off x="3939413" y="5487510"/>
            <a:ext cx="4657852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CA" sz="2400" b="1" dirty="0">
                <a:solidFill>
                  <a:schemeClr val="bg1"/>
                </a:solidFill>
                <a:cs typeface="Arial" panose="020B0604020202020204" pitchFamily="34" charset="0"/>
              </a:rPr>
              <a:t>primarily tree building</a:t>
            </a:r>
            <a:endParaRPr lang="en-CA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27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1" grpId="0"/>
      <p:bldP spid="22" grpId="0"/>
      <p:bldP spid="13" grpId="0" animBg="1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/>
      <p:bldP spid="33" grpId="0"/>
      <p:bldP spid="34" grpId="0" animBg="1"/>
      <p:bldP spid="35" grpId="0" animBg="1"/>
      <p:bldP spid="36" grpId="0" animBg="1"/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1137444" y="3121389"/>
            <a:ext cx="6869112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96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Relations</a:t>
            </a:r>
          </a:p>
        </p:txBody>
      </p:sp>
    </p:spTree>
    <p:extLst>
      <p:ext uri="{BB962C8B-B14F-4D97-AF65-F5344CB8AC3E}">
        <p14:creationId xmlns:p14="http://schemas.microsoft.com/office/powerpoint/2010/main" val="3731087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C52A5F-DA64-4D86-B35D-8887B147959A}"/>
              </a:ext>
            </a:extLst>
          </p:cNvPr>
          <p:cNvSpPr/>
          <p:nvPr/>
        </p:nvSpPr>
        <p:spPr>
          <a:xfrm>
            <a:off x="304800" y="158393"/>
            <a:ext cx="3461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What are relations?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3D672BD-0498-4E18-BA54-7E90BA88D2C8}"/>
              </a:ext>
            </a:extLst>
          </p:cNvPr>
          <p:cNvSpPr txBox="1">
            <a:spLocks/>
          </p:cNvSpPr>
          <p:nvPr/>
        </p:nvSpPr>
        <p:spPr bwMode="auto">
          <a:xfrm>
            <a:off x="814176" y="1498247"/>
            <a:ext cx="3691716" cy="3976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aRelation</a:t>
            </a:r>
            <a:r>
              <a:rPr kumimoji="0" lang="en-CA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do: [:a :b :c | …]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254ED6F-9C8C-448F-B9F2-444EA44E2D75}"/>
              </a:ext>
            </a:extLst>
          </p:cNvPr>
          <p:cNvSpPr txBox="1">
            <a:spLocks/>
          </p:cNvSpPr>
          <p:nvPr/>
        </p:nvSpPr>
        <p:spPr bwMode="auto">
          <a:xfrm>
            <a:off x="814176" y="2429885"/>
            <a:ext cx="7821052" cy="3976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aRelation</a:t>
            </a:r>
            <a:r>
              <a:rPr kumimoji="0" lang="en-CA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from: </a:t>
            </a:r>
            <a:r>
              <a:rPr kumimoji="0" lang="en-CA" sz="2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froms</a:t>
            </a:r>
            <a:r>
              <a:rPr kumimoji="0" lang="en-CA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do: [:relationship :</a:t>
            </a:r>
            <a:r>
              <a:rPr kumimoji="0" lang="en-CA" sz="2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subrelation</a:t>
            </a:r>
            <a:r>
              <a:rPr kumimoji="0" lang="en-CA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| …]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F904142-0D2A-4138-A505-1055B56F215B}"/>
              </a:ext>
            </a:extLst>
          </p:cNvPr>
          <p:cNvSpPr txBox="1">
            <a:spLocks/>
          </p:cNvSpPr>
          <p:nvPr/>
        </p:nvSpPr>
        <p:spPr bwMode="auto">
          <a:xfrm>
            <a:off x="814176" y="1973016"/>
            <a:ext cx="3706143" cy="3976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20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aRelation</a:t>
            </a:r>
            <a:r>
              <a:rPr kumimoji="0" lang="en-CA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do: [:</a:t>
            </a:r>
            <a:r>
              <a:rPr kumimoji="0" lang="en-CA" sz="2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aTriple</a:t>
            </a:r>
            <a:r>
              <a:rPr kumimoji="0" lang="en-CA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| …]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81298F7C-9021-46BF-AC5B-1C181757BB34}"/>
              </a:ext>
            </a:extLst>
          </p:cNvPr>
          <p:cNvSpPr/>
          <p:nvPr/>
        </p:nvSpPr>
        <p:spPr bwMode="auto">
          <a:xfrm>
            <a:off x="2748997" y="-2080225"/>
            <a:ext cx="323628" cy="918281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E3D98A-C9A0-45FF-8EE9-A044DF22F886}"/>
              </a:ext>
            </a:extLst>
          </p:cNvPr>
          <p:cNvSpPr/>
          <p:nvPr/>
        </p:nvSpPr>
        <p:spPr>
          <a:xfrm>
            <a:off x="304800" y="853118"/>
            <a:ext cx="3461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Simple relations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F7670BA-9109-46A8-9344-2B794868E99F}"/>
              </a:ext>
            </a:extLst>
          </p:cNvPr>
          <p:cNvSpPr/>
          <p:nvPr/>
        </p:nvSpPr>
        <p:spPr>
          <a:xfrm>
            <a:off x="304800" y="3037176"/>
            <a:ext cx="5552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More advanced relations that iterate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8D3DAB2-BE01-428A-8D17-A302C00FA952}"/>
              </a:ext>
            </a:extLst>
          </p:cNvPr>
          <p:cNvSpPr/>
          <p:nvPr/>
        </p:nvSpPr>
        <p:spPr>
          <a:xfrm>
            <a:off x="747750" y="4077169"/>
            <a:ext cx="5279009" cy="43088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defTabSz="3429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200" b="1" dirty="0">
                <a:solidFill>
                  <a:schemeClr val="bg1"/>
                </a:solidFill>
              </a:rPr>
              <a:t>using: relation </a:t>
            </a:r>
            <a:r>
              <a:rPr kumimoji="0" lang="en-CA" sz="22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</a:rPr>
              <a:t>performItemStar</a:t>
            </a:r>
            <a:r>
              <a:rPr kumimoji="0" lang="en-CA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</a:rPr>
              <a:t>: items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036BD9C-B5DF-4E25-A5E4-E6C6F22B9F3F}"/>
              </a:ext>
            </a:extLst>
          </p:cNvPr>
          <p:cNvSpPr/>
          <p:nvPr/>
        </p:nvSpPr>
        <p:spPr>
          <a:xfrm>
            <a:off x="640174" y="3581400"/>
            <a:ext cx="5552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Returning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 items I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6400BAB-EC64-4EDD-B7AD-EC4B9FF64836}"/>
              </a:ext>
            </a:extLst>
          </p:cNvPr>
          <p:cNvSpPr/>
          <p:nvPr/>
        </p:nvSpPr>
        <p:spPr>
          <a:xfrm>
            <a:off x="747750" y="5512765"/>
            <a:ext cx="5771132" cy="43088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defTabSz="3429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200" b="1" dirty="0">
                <a:solidFill>
                  <a:schemeClr val="bg1"/>
                </a:solidFill>
              </a:rPr>
              <a:t>using: relation </a:t>
            </a:r>
            <a:r>
              <a:rPr kumimoji="0" lang="en-CA" sz="22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</a:rPr>
              <a:t>performRelationStar</a:t>
            </a:r>
            <a:r>
              <a:rPr kumimoji="0" lang="en-CA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</a:rPr>
              <a:t>: items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398E12A-6F0C-4C22-90CC-698725112BD7}"/>
              </a:ext>
            </a:extLst>
          </p:cNvPr>
          <p:cNvSpPr/>
          <p:nvPr/>
        </p:nvSpPr>
        <p:spPr>
          <a:xfrm>
            <a:off x="747750" y="4557537"/>
            <a:ext cx="5958682" cy="43088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defTabSz="3429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200" b="1" dirty="0">
                <a:solidFill>
                  <a:schemeClr val="bg1"/>
                </a:solidFill>
              </a:rPr>
              <a:t>using: relation </a:t>
            </a:r>
            <a:r>
              <a:rPr kumimoji="0" lang="en-CA" sz="22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</a:rPr>
              <a:t>performItemOneStep</a:t>
            </a:r>
            <a:r>
              <a:rPr kumimoji="0" lang="en-CA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</a:rPr>
              <a:t>: items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CB58217-BEF8-48AF-9637-E30D493808FD}"/>
              </a:ext>
            </a:extLst>
          </p:cNvPr>
          <p:cNvSpPr/>
          <p:nvPr/>
        </p:nvSpPr>
        <p:spPr>
          <a:xfrm>
            <a:off x="747750" y="5984464"/>
            <a:ext cx="6450805" cy="43088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defTabSz="3429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200" b="1" dirty="0">
                <a:solidFill>
                  <a:schemeClr val="bg1"/>
                </a:solidFill>
              </a:rPr>
              <a:t>using: relation </a:t>
            </a:r>
            <a:r>
              <a:rPr kumimoji="0" lang="en-CA" sz="22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</a:rPr>
              <a:t>performRelationOneStep</a:t>
            </a:r>
            <a:r>
              <a:rPr kumimoji="0" lang="en-CA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</a:rPr>
              <a:t>: items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9F6EAE8-FDAB-4D6A-9CB6-96178B574CF0}"/>
              </a:ext>
            </a:extLst>
          </p:cNvPr>
          <p:cNvSpPr/>
          <p:nvPr/>
        </p:nvSpPr>
        <p:spPr>
          <a:xfrm>
            <a:off x="640174" y="4997869"/>
            <a:ext cx="5552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Returning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 relation R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DD5556DB-8DAF-4110-BDBD-B5A40D679307}"/>
              </a:ext>
            </a:extLst>
          </p:cNvPr>
          <p:cNvSpPr txBox="1">
            <a:spLocks/>
          </p:cNvSpPr>
          <p:nvPr/>
        </p:nvSpPr>
        <p:spPr bwMode="auto">
          <a:xfrm>
            <a:off x="4952375" y="1525532"/>
            <a:ext cx="2096728" cy="34227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 pieces at a time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8DDBC8D0-1C87-4849-A54A-ADE8BEA1AB07}"/>
              </a:ext>
            </a:extLst>
          </p:cNvPr>
          <p:cNvSpPr txBox="1">
            <a:spLocks/>
          </p:cNvSpPr>
          <p:nvPr/>
        </p:nvSpPr>
        <p:spPr bwMode="auto">
          <a:xfrm>
            <a:off x="4952375" y="1986788"/>
            <a:ext cx="1750479" cy="34227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triple at a time</a:t>
            </a:r>
          </a:p>
        </p:txBody>
      </p:sp>
    </p:spTree>
    <p:extLst>
      <p:ext uri="{BB962C8B-B14F-4D97-AF65-F5344CB8AC3E}">
        <p14:creationId xmlns:p14="http://schemas.microsoft.com/office/powerpoint/2010/main" val="353433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 animBg="1"/>
      <p:bldP spid="10" grpId="0" animBg="1"/>
      <p:bldP spid="17" grpId="0"/>
      <p:bldP spid="18" grpId="0"/>
      <p:bldP spid="23" grpId="0" animBg="1"/>
      <p:bldP spid="36" grpId="0"/>
      <p:bldP spid="39" grpId="0" animBg="1"/>
      <p:bldP spid="22" grpId="0" animBg="1"/>
      <p:bldP spid="38" grpId="0" animBg="1"/>
      <p:bldP spid="40" grpId="0"/>
      <p:bldP spid="41" grpId="0" animBg="1"/>
      <p:bldP spid="4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Brace 11">
            <a:extLst>
              <a:ext uri="{FF2B5EF4-FFF2-40B4-BE49-F238E27FC236}">
                <a16:creationId xmlns:a16="http://schemas.microsoft.com/office/drawing/2014/main" id="{81298F7C-9021-46BF-AC5B-1C181757BB34}"/>
              </a:ext>
            </a:extLst>
          </p:cNvPr>
          <p:cNvSpPr/>
          <p:nvPr/>
        </p:nvSpPr>
        <p:spPr bwMode="auto">
          <a:xfrm>
            <a:off x="2748997" y="-2080225"/>
            <a:ext cx="323628" cy="918281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F4166F5-EA4F-4619-ABE0-36D0BC52F0F3}"/>
              </a:ext>
            </a:extLst>
          </p:cNvPr>
          <p:cNvSpPr/>
          <p:nvPr/>
        </p:nvSpPr>
        <p:spPr>
          <a:xfrm>
            <a:off x="360790" y="1348445"/>
            <a:ext cx="36920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Relations for Grammars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079AFA-7CAA-42B2-B150-0B3B3D065125}"/>
              </a:ext>
            </a:extLst>
          </p:cNvPr>
          <p:cNvSpPr/>
          <p:nvPr/>
        </p:nvSpPr>
        <p:spPr>
          <a:xfrm>
            <a:off x="396649" y="762000"/>
            <a:ext cx="42354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Added an inverse operation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3DAE74E-2120-46E6-8A3F-B3D7BA6405D3}"/>
              </a:ext>
            </a:extLst>
          </p:cNvPr>
          <p:cNvSpPr/>
          <p:nvPr/>
        </p:nvSpPr>
        <p:spPr>
          <a:xfrm>
            <a:off x="688040" y="1837004"/>
            <a:ext cx="8101855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Added ability to store a grammar as a RIGHT relation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17EC5D2-4C12-4BFE-A813-48086F65695D}"/>
              </a:ext>
            </a:extLst>
          </p:cNvPr>
          <p:cNvSpPr/>
          <p:nvPr/>
        </p:nvSpPr>
        <p:spPr>
          <a:xfrm>
            <a:off x="661146" y="2312116"/>
            <a:ext cx="8101854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Added ability to store </a:t>
            </a:r>
            <a:r>
              <a:rPr lang="en-CA" sz="2400" b="1" dirty="0">
                <a:solidFill>
                  <a:schemeClr val="bg1"/>
                </a:solidFill>
                <a:cs typeface="Arial" panose="020B0604020202020204" pitchFamily="34" charset="0"/>
              </a:rPr>
              <a:t>a grammar</a:t>
            </a: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 as a </a:t>
            </a:r>
            <a:r>
              <a:rPr lang="en-CA" sz="2400" b="1" dirty="0">
                <a:solidFill>
                  <a:schemeClr val="bg1"/>
                </a:solidFill>
                <a:cs typeface="Arial" panose="020B0604020202020204" pitchFamily="34" charset="0"/>
              </a:rPr>
              <a:t>DOWN</a:t>
            </a: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 relation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4E606F9-1718-43C9-8E4B-91673C5A6DE8}"/>
              </a:ext>
            </a:extLst>
          </p:cNvPr>
          <p:cNvSpPr/>
          <p:nvPr/>
        </p:nvSpPr>
        <p:spPr>
          <a:xfrm>
            <a:off x="360790" y="2995900"/>
            <a:ext cx="7540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Relations for Readahead state. If p in P and q in 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3EEFC91-F11B-40E8-BBE6-B2DF9B246051}"/>
              </a:ext>
            </a:extLst>
          </p:cNvPr>
          <p:cNvSpPr/>
          <p:nvPr/>
        </p:nvSpPr>
        <p:spPr>
          <a:xfrm>
            <a:off x="661146" y="3728738"/>
            <a:ext cx="7558479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p M q in RIGHT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 becomes ([q Q] [M Q] [p P] in LEFT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C135629-59CD-48EC-A8B6-3F0ACAB4FF44}"/>
              </a:ext>
            </a:extLst>
          </p:cNvPr>
          <p:cNvSpPr/>
          <p:nvPr/>
        </p:nvSpPr>
        <p:spPr>
          <a:xfrm>
            <a:off x="688040" y="4230743"/>
            <a:ext cx="6673622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p M q in DOWN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 becomes ([q P] M [p P] in UP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9BF7AB5-82EB-4EFE-A33E-2A3A48D20DD8}"/>
              </a:ext>
            </a:extLst>
          </p:cNvPr>
          <p:cNvSpPr/>
          <p:nvPr/>
        </p:nvSpPr>
        <p:spPr>
          <a:xfrm>
            <a:off x="692522" y="5440586"/>
            <a:ext cx="624081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Added "</a:t>
            </a:r>
            <a:r>
              <a:rPr kumimoji="0" lang="en-CA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computeESuccessors:grammar</a:t>
            </a: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:"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47A5402-B216-4A9E-ABFE-8D11875443AE}"/>
              </a:ext>
            </a:extLst>
          </p:cNvPr>
          <p:cNvSpPr/>
          <p:nvPr/>
        </p:nvSpPr>
        <p:spPr>
          <a:xfrm>
            <a:off x="1149722" y="5821586"/>
            <a:ext cx="3749744" cy="4247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variation of </a:t>
            </a:r>
            <a:r>
              <a:rPr kumimoji="0" lang="en-CA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performStar</a:t>
            </a:r>
            <a:r>
              <a:rPr kumimoji="0" lang="en-CA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: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C563E35-2AE9-435C-9240-F544F5700150}"/>
              </a:ext>
            </a:extLst>
          </p:cNvPr>
          <p:cNvSpPr/>
          <p:nvPr/>
        </p:nvSpPr>
        <p:spPr>
          <a:xfrm>
            <a:off x="332815" y="4881849"/>
            <a:ext cx="5827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Relations for Computing e-successors</a:t>
            </a:r>
          </a:p>
        </p:txBody>
      </p:sp>
    </p:spTree>
    <p:extLst>
      <p:ext uri="{BB962C8B-B14F-4D97-AF65-F5344CB8AC3E}">
        <p14:creationId xmlns:p14="http://schemas.microsoft.com/office/powerpoint/2010/main" val="108670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  <p:bldP spid="24" grpId="0" animBg="1"/>
      <p:bldP spid="25" grpId="0"/>
      <p:bldP spid="26" grpId="0" animBg="1"/>
      <p:bldP spid="27" grpId="0" animBg="1"/>
      <p:bldP spid="28" grpId="0" animBg="1"/>
      <p:bldP spid="29" grpId="0" animBg="1"/>
      <p:bldP spid="3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Brace 11">
            <a:extLst>
              <a:ext uri="{FF2B5EF4-FFF2-40B4-BE49-F238E27FC236}">
                <a16:creationId xmlns:a16="http://schemas.microsoft.com/office/drawing/2014/main" id="{81298F7C-9021-46BF-AC5B-1C181757BB34}"/>
              </a:ext>
            </a:extLst>
          </p:cNvPr>
          <p:cNvSpPr/>
          <p:nvPr/>
        </p:nvSpPr>
        <p:spPr bwMode="auto">
          <a:xfrm>
            <a:off x="2748997" y="-2080225"/>
            <a:ext cx="323628" cy="918281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079AFA-7CAA-42B2-B150-0B3B3D065125}"/>
              </a:ext>
            </a:extLst>
          </p:cNvPr>
          <p:cNvSpPr/>
          <p:nvPr/>
        </p:nvSpPr>
        <p:spPr>
          <a:xfrm>
            <a:off x="396649" y="762000"/>
            <a:ext cx="5041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Special versions of </a:t>
            </a:r>
            <a:r>
              <a:rPr kumimoji="0" lang="en-CA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performStar</a:t>
            </a: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6D635BB-0DD3-4507-9C3A-C2DAF7F04BAF}"/>
              </a:ext>
            </a:extLst>
          </p:cNvPr>
          <p:cNvSpPr/>
          <p:nvPr/>
        </p:nvSpPr>
        <p:spPr>
          <a:xfrm>
            <a:off x="602837" y="1584419"/>
            <a:ext cx="8363605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defTabSz="179388">
              <a:spcBef>
                <a:spcPct val="30000"/>
              </a:spcBef>
              <a:buClr>
                <a:srgbClr val="000000"/>
              </a:buClr>
              <a:buSzPct val="100000"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items:= Relation </a:t>
            </a:r>
            <a:r>
              <a:rPr lang="en-CA" sz="2400" b="1" dirty="0">
                <a:solidFill>
                  <a:schemeClr val="bg1"/>
                </a:solidFill>
              </a:rPr>
              <a:t>: left </a:t>
            </a:r>
            <a:r>
              <a:rPr lang="en-CA" sz="2400" b="1" dirty="0" err="1">
                <a:solidFill>
                  <a:schemeClr val="bg1"/>
                </a:solidFill>
              </a:rPr>
              <a:t>performLeftInvisibleStarOn</a:t>
            </a:r>
            <a:r>
              <a:rPr lang="en-CA" sz="2400" b="1" dirty="0">
                <a:solidFill>
                  <a:schemeClr val="bg1"/>
                </a:solidFill>
              </a:rPr>
              <a:t>: Items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15D730-3900-4E6B-9376-A18B08C761E2}"/>
              </a:ext>
            </a:extLst>
          </p:cNvPr>
          <p:cNvSpPr txBox="1"/>
          <p:nvPr/>
        </p:nvSpPr>
        <p:spPr>
          <a:xfrm>
            <a:off x="602836" y="2286000"/>
            <a:ext cx="8363605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indent="0" algn="l" defTabSz="360363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CA" sz="2400" b="1" dirty="0">
                <a:solidFill>
                  <a:schemeClr val="bg1"/>
                </a:solidFill>
              </a:rPr>
              <a:t>using: left and: up </a:t>
            </a:r>
            <a:r>
              <a:rPr lang="en-CA" sz="2400" b="1" dirty="0" err="1">
                <a:solidFill>
                  <a:schemeClr val="bg1"/>
                </a:solidFill>
              </a:rPr>
              <a:t>performLookbacks</a:t>
            </a:r>
            <a:r>
              <a:rPr lang="en-CA" sz="2400" b="1" dirty="0">
                <a:solidFill>
                  <a:schemeClr val="bg1"/>
                </a:solidFill>
              </a:rPr>
              <a:t>: </a:t>
            </a:r>
            <a:r>
              <a:rPr lang="en-CA" sz="2400" b="1" dirty="0" err="1">
                <a:solidFill>
                  <a:schemeClr val="bg1"/>
                </a:solidFill>
              </a:rPr>
              <a:t>initialItems</a:t>
            </a:r>
            <a:endParaRPr lang="en-CA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32969D-52A9-4BE5-9215-229BACEBFA71}"/>
              </a:ext>
            </a:extLst>
          </p:cNvPr>
          <p:cNvSpPr/>
          <p:nvPr/>
        </p:nvSpPr>
        <p:spPr>
          <a:xfrm>
            <a:off x="344669" y="3089415"/>
            <a:ext cx="2374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Assignment #4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E0CB4F-F7E1-4BD8-9A85-3AF551A1C7B0}"/>
              </a:ext>
            </a:extLst>
          </p:cNvPr>
          <p:cNvSpPr/>
          <p:nvPr/>
        </p:nvSpPr>
        <p:spPr>
          <a:xfrm>
            <a:off x="3012467" y="3135581"/>
            <a:ext cx="2654597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Building Relations</a:t>
            </a:r>
            <a:endParaRPr lang="en-CA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53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3" grpId="0" animBg="1"/>
      <p:bldP spid="14" grpId="0" animBg="1"/>
      <p:bldP spid="15" grpId="0"/>
      <p:bldP spid="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1137444" y="2752057"/>
            <a:ext cx="6869112" cy="166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96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Grammars, FSMs, Regular Expressions</a:t>
            </a:r>
          </a:p>
        </p:txBody>
      </p:sp>
    </p:spTree>
    <p:extLst>
      <p:ext uri="{BB962C8B-B14F-4D97-AF65-F5344CB8AC3E}">
        <p14:creationId xmlns:p14="http://schemas.microsoft.com/office/powerpoint/2010/main" val="2240510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Brace 11">
            <a:extLst>
              <a:ext uri="{FF2B5EF4-FFF2-40B4-BE49-F238E27FC236}">
                <a16:creationId xmlns:a16="http://schemas.microsoft.com/office/drawing/2014/main" id="{81298F7C-9021-46BF-AC5B-1C181757BB34}"/>
              </a:ext>
            </a:extLst>
          </p:cNvPr>
          <p:cNvSpPr/>
          <p:nvPr/>
        </p:nvSpPr>
        <p:spPr bwMode="auto">
          <a:xfrm>
            <a:off x="2748997" y="-2080225"/>
            <a:ext cx="323628" cy="918281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1762D2-9EF8-4B1E-9088-EE18A8F11144}"/>
              </a:ext>
            </a:extLst>
          </p:cNvPr>
          <p:cNvSpPr/>
          <p:nvPr/>
        </p:nvSpPr>
        <p:spPr>
          <a:xfrm>
            <a:off x="1840557" y="2088234"/>
            <a:ext cx="3329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Finite State Machines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6D6D6E-F286-4B38-B553-0A7F297E84D0}"/>
              </a:ext>
            </a:extLst>
          </p:cNvPr>
          <p:cNvSpPr/>
          <p:nvPr/>
        </p:nvSpPr>
        <p:spPr>
          <a:xfrm>
            <a:off x="1093558" y="1224786"/>
            <a:ext cx="44628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A more formal description of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8FBA31-647A-484A-AFFD-D39B17BC3DA6}"/>
              </a:ext>
            </a:extLst>
          </p:cNvPr>
          <p:cNvSpPr/>
          <p:nvPr/>
        </p:nvSpPr>
        <p:spPr>
          <a:xfrm>
            <a:off x="1840557" y="2590800"/>
            <a:ext cx="3246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Regular Expressions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B81CB2-7F0D-4BD9-90B0-409D301EAFF7}"/>
              </a:ext>
            </a:extLst>
          </p:cNvPr>
          <p:cNvSpPr/>
          <p:nvPr/>
        </p:nvSpPr>
        <p:spPr>
          <a:xfrm>
            <a:off x="1840557" y="1615830"/>
            <a:ext cx="1726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Grammars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480B9B3-90BE-4237-BFD8-6B0EE37A0838}"/>
              </a:ext>
            </a:extLst>
          </p:cNvPr>
          <p:cNvSpPr/>
          <p:nvPr/>
        </p:nvSpPr>
        <p:spPr>
          <a:xfrm>
            <a:off x="1131068" y="3925282"/>
            <a:ext cx="4924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A first jab at programming FSMs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84BB4BA-5F52-4C44-84EF-3DF77024CCB2}"/>
              </a:ext>
            </a:extLst>
          </p:cNvPr>
          <p:cNvSpPr/>
          <p:nvPr/>
        </p:nvSpPr>
        <p:spPr>
          <a:xfrm>
            <a:off x="1131068" y="5029804"/>
            <a:ext cx="237436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cs typeface="Arial" panose="020B0604020202020204" pitchFamily="34" charset="0"/>
              </a:rPr>
              <a:t>Assignment #5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0F1DBA1-FE8B-49D2-BAFB-BE975E69D737}"/>
              </a:ext>
            </a:extLst>
          </p:cNvPr>
          <p:cNvSpPr/>
          <p:nvPr/>
        </p:nvSpPr>
        <p:spPr>
          <a:xfrm>
            <a:off x="3779559" y="4803723"/>
            <a:ext cx="2374368" cy="10895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Building a Finite State Machine</a:t>
            </a:r>
            <a:endParaRPr lang="en-CA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B8771CD-53B3-4F72-9A1C-8E7C325FF0B5}"/>
              </a:ext>
            </a:extLst>
          </p:cNvPr>
          <p:cNvSpPr/>
          <p:nvPr/>
        </p:nvSpPr>
        <p:spPr>
          <a:xfrm>
            <a:off x="1161868" y="3167677"/>
            <a:ext cx="26981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Lots of examples</a:t>
            </a:r>
          </a:p>
        </p:txBody>
      </p:sp>
    </p:spTree>
    <p:extLst>
      <p:ext uri="{BB962C8B-B14F-4D97-AF65-F5344CB8AC3E}">
        <p14:creationId xmlns:p14="http://schemas.microsoft.com/office/powerpoint/2010/main" val="40740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4" grpId="0"/>
      <p:bldP spid="25" grpId="0"/>
      <p:bldP spid="26" grpId="0"/>
      <p:bldP spid="27" grpId="0" animBg="1"/>
      <p:bldP spid="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1137444" y="2752057"/>
            <a:ext cx="6869112" cy="166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96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Finite State Machine Operations</a:t>
            </a:r>
          </a:p>
        </p:txBody>
      </p:sp>
    </p:spTree>
    <p:extLst>
      <p:ext uri="{BB962C8B-B14F-4D97-AF65-F5344CB8AC3E}">
        <p14:creationId xmlns:p14="http://schemas.microsoft.com/office/powerpoint/2010/main" val="9737204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Brace 11">
            <a:extLst>
              <a:ext uri="{FF2B5EF4-FFF2-40B4-BE49-F238E27FC236}">
                <a16:creationId xmlns:a16="http://schemas.microsoft.com/office/drawing/2014/main" id="{81298F7C-9021-46BF-AC5B-1C181757BB34}"/>
              </a:ext>
            </a:extLst>
          </p:cNvPr>
          <p:cNvSpPr/>
          <p:nvPr/>
        </p:nvSpPr>
        <p:spPr bwMode="auto">
          <a:xfrm>
            <a:off x="2748997" y="-2080225"/>
            <a:ext cx="323628" cy="918281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1762D2-9EF8-4B1E-9088-EE18A8F11144}"/>
              </a:ext>
            </a:extLst>
          </p:cNvPr>
          <p:cNvSpPr/>
          <p:nvPr/>
        </p:nvSpPr>
        <p:spPr>
          <a:xfrm>
            <a:off x="2045643" y="2055030"/>
            <a:ext cx="27158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Default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 attributes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6D6D6E-F286-4B38-B553-0A7F297E84D0}"/>
              </a:ext>
            </a:extLst>
          </p:cNvPr>
          <p:cNvSpPr/>
          <p:nvPr/>
        </p:nvSpPr>
        <p:spPr>
          <a:xfrm>
            <a:off x="1588336" y="659236"/>
            <a:ext cx="39950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Many operations on FSMs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B81CB2-7F0D-4BD9-90B0-409D301EAFF7}"/>
              </a:ext>
            </a:extLst>
          </p:cNvPr>
          <p:cNvSpPr/>
          <p:nvPr/>
        </p:nvSpPr>
        <p:spPr>
          <a:xfrm>
            <a:off x="1524000" y="1615830"/>
            <a:ext cx="38924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Single transition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 </a:t>
            </a:r>
            <a:r>
              <a:rPr kumimoji="0" lang="en-CA" sz="2400" b="1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fsms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 for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480B9B3-90BE-4237-BFD8-6B0EE37A0838}"/>
              </a:ext>
            </a:extLst>
          </p:cNvPr>
          <p:cNvSpPr/>
          <p:nvPr/>
        </p:nvSpPr>
        <p:spPr>
          <a:xfrm>
            <a:off x="1476907" y="3582339"/>
            <a:ext cx="2613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class operations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6AFFFD-F02F-4CE7-9EDA-0C056CD7B0F3}"/>
              </a:ext>
            </a:extLst>
          </p:cNvPr>
          <p:cNvSpPr/>
          <p:nvPr/>
        </p:nvSpPr>
        <p:spPr>
          <a:xfrm>
            <a:off x="2025763" y="2530178"/>
            <a:ext cx="6797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Semantic actions (tree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 and non-tree building)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6D25D6-546F-4405-AE18-DEEC32EEAEE3}"/>
              </a:ext>
            </a:extLst>
          </p:cNvPr>
          <p:cNvSpPr/>
          <p:nvPr/>
        </p:nvSpPr>
        <p:spPr>
          <a:xfrm>
            <a:off x="2045643" y="3007759"/>
            <a:ext cx="4841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Parser versus scanner versions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868D70-6EAF-4EAE-8096-147E125B033D}"/>
              </a:ext>
            </a:extLst>
          </p:cNvPr>
          <p:cNvSpPr/>
          <p:nvPr/>
        </p:nvSpPr>
        <p:spPr>
          <a:xfrm>
            <a:off x="1958784" y="4139994"/>
            <a:ext cx="46410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epsilon,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 </a:t>
            </a:r>
            <a:r>
              <a:rPr kumimoji="0" lang="en-CA" sz="2400" b="1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allOr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:, </a:t>
            </a:r>
            <a:r>
              <a:rPr kumimoji="0" lang="en-CA" sz="2400" b="1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allContenation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: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80549E-1117-4989-BCB3-D916609BEE62}"/>
              </a:ext>
            </a:extLst>
          </p:cNvPr>
          <p:cNvSpPr/>
          <p:nvPr/>
        </p:nvSpPr>
        <p:spPr>
          <a:xfrm>
            <a:off x="1429814" y="4896909"/>
            <a:ext cx="3861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easy instance operations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23A0193-145E-4D2B-A10A-51725BC8BB25}"/>
              </a:ext>
            </a:extLst>
          </p:cNvPr>
          <p:cNvSpPr/>
          <p:nvPr/>
        </p:nvSpPr>
        <p:spPr>
          <a:xfrm>
            <a:off x="1975042" y="5422991"/>
            <a:ext cx="4379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dirty="0">
                <a:solidFill>
                  <a:prstClr val="white"/>
                </a:solidFill>
                <a:cs typeface="Arial" panose="020B0604020202020204" pitchFamily="34" charset="0"/>
              </a:rPr>
              <a:t>?</a:t>
            </a: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,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 +, *, concatenation (tricky)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50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4" grpId="0"/>
      <p:bldP spid="25" grpId="0"/>
      <p:bldP spid="10" grpId="0"/>
      <p:bldP spid="11" grpId="0"/>
      <p:bldP spid="13" grpId="0"/>
      <p:bldP spid="15" grpId="0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Brace 11">
            <a:extLst>
              <a:ext uri="{FF2B5EF4-FFF2-40B4-BE49-F238E27FC236}">
                <a16:creationId xmlns:a16="http://schemas.microsoft.com/office/drawing/2014/main" id="{81298F7C-9021-46BF-AC5B-1C181757BB34}"/>
              </a:ext>
            </a:extLst>
          </p:cNvPr>
          <p:cNvSpPr/>
          <p:nvPr/>
        </p:nvSpPr>
        <p:spPr bwMode="auto">
          <a:xfrm>
            <a:off x="2748997" y="-2080225"/>
            <a:ext cx="323628" cy="918281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84BB4BA-5F52-4C44-84EF-3DF77024CCB2}"/>
              </a:ext>
            </a:extLst>
          </p:cNvPr>
          <p:cNvSpPr/>
          <p:nvPr/>
        </p:nvSpPr>
        <p:spPr>
          <a:xfrm>
            <a:off x="1143000" y="4953000"/>
            <a:ext cx="237436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cs typeface="Arial" panose="020B0604020202020204" pitchFamily="34" charset="0"/>
              </a:rPr>
              <a:t>Assignment #6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0F1DBA1-FE8B-49D2-BAFB-BE975E69D737}"/>
              </a:ext>
            </a:extLst>
          </p:cNvPr>
          <p:cNvSpPr/>
          <p:nvPr/>
        </p:nvSpPr>
        <p:spPr>
          <a:xfrm>
            <a:off x="4296082" y="4953000"/>
            <a:ext cx="2544592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An FSM Builder</a:t>
            </a:r>
            <a:endParaRPr lang="en-CA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80549E-1117-4989-BCB3-D916609BEE62}"/>
              </a:ext>
            </a:extLst>
          </p:cNvPr>
          <p:cNvSpPr/>
          <p:nvPr/>
        </p:nvSpPr>
        <p:spPr>
          <a:xfrm>
            <a:off x="1125071" y="926182"/>
            <a:ext cx="3842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hard instance operations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23A0193-145E-4D2B-A10A-51725BC8BB25}"/>
              </a:ext>
            </a:extLst>
          </p:cNvPr>
          <p:cNvSpPr/>
          <p:nvPr/>
        </p:nvSpPr>
        <p:spPr>
          <a:xfrm>
            <a:off x="1549803" y="2328509"/>
            <a:ext cx="3552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dirty="0">
                <a:solidFill>
                  <a:prstClr val="white"/>
                </a:solidFill>
                <a:cs typeface="Arial" panose="020B0604020202020204" pitchFamily="34" charset="0"/>
              </a:rPr>
              <a:t>-, &amp; (needs dual states)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6758568-6674-4635-AA0A-BFD69714327A}"/>
              </a:ext>
            </a:extLst>
          </p:cNvPr>
          <p:cNvSpPr/>
          <p:nvPr/>
        </p:nvSpPr>
        <p:spPr>
          <a:xfrm>
            <a:off x="1549803" y="3090509"/>
            <a:ext cx="63369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dirty="0">
                <a:solidFill>
                  <a:prstClr val="white"/>
                </a:solidFill>
                <a:cs typeface="Arial" panose="020B0604020202020204" pitchFamily="34" charset="0"/>
              </a:rPr>
              <a:t>reduce (can be implemented with relation)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80D114-D0BD-4BE4-8664-C57C379FAD5A}"/>
              </a:ext>
            </a:extLst>
          </p:cNvPr>
          <p:cNvSpPr/>
          <p:nvPr/>
        </p:nvSpPr>
        <p:spPr>
          <a:xfrm>
            <a:off x="1555600" y="1626594"/>
            <a:ext cx="39292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dirty="0">
                <a:solidFill>
                  <a:prstClr val="white"/>
                </a:solidFill>
                <a:cs typeface="Arial" panose="020B0604020202020204" pitchFamily="34" charset="0"/>
              </a:rPr>
              <a:t>copy (needs 7-level copy)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80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15" grpId="0"/>
      <p:bldP spid="16" grpId="0"/>
      <p:bldP spid="14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1137444" y="3121389"/>
            <a:ext cx="6869112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96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Goals</a:t>
            </a:r>
          </a:p>
        </p:txBody>
      </p:sp>
    </p:spTree>
    <p:extLst>
      <p:ext uri="{BB962C8B-B14F-4D97-AF65-F5344CB8AC3E}">
        <p14:creationId xmlns:p14="http://schemas.microsoft.com/office/powerpoint/2010/main" val="14896557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1137444" y="3121389"/>
            <a:ext cx="6869112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96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Grammars</a:t>
            </a:r>
          </a:p>
        </p:txBody>
      </p:sp>
    </p:spTree>
    <p:extLst>
      <p:ext uri="{BB962C8B-B14F-4D97-AF65-F5344CB8AC3E}">
        <p14:creationId xmlns:p14="http://schemas.microsoft.com/office/powerpoint/2010/main" val="21194350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Brace 11">
            <a:extLst>
              <a:ext uri="{FF2B5EF4-FFF2-40B4-BE49-F238E27FC236}">
                <a16:creationId xmlns:a16="http://schemas.microsoft.com/office/drawing/2014/main" id="{81298F7C-9021-46BF-AC5B-1C181757BB34}"/>
              </a:ext>
            </a:extLst>
          </p:cNvPr>
          <p:cNvSpPr/>
          <p:nvPr/>
        </p:nvSpPr>
        <p:spPr bwMode="auto">
          <a:xfrm>
            <a:off x="2748997" y="-2080225"/>
            <a:ext cx="323628" cy="918281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6D6D6E-F286-4B38-B553-0A7F297E84D0}"/>
              </a:ext>
            </a:extLst>
          </p:cNvPr>
          <p:cNvSpPr/>
          <p:nvPr/>
        </p:nvSpPr>
        <p:spPr>
          <a:xfrm>
            <a:off x="1219200" y="1295400"/>
            <a:ext cx="3124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Building a Grammar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ACE55AF-0D72-4903-8FA7-9354072E69EB}"/>
              </a:ext>
            </a:extLst>
          </p:cNvPr>
          <p:cNvSpPr/>
          <p:nvPr/>
        </p:nvSpPr>
        <p:spPr>
          <a:xfrm>
            <a:off x="2069264" y="2007764"/>
            <a:ext cx="3025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Processing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 macros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BE2F44B-607F-43E7-8E60-B6C6E58B9F3B}"/>
              </a:ext>
            </a:extLst>
          </p:cNvPr>
          <p:cNvSpPr/>
          <p:nvPr/>
        </p:nvSpPr>
        <p:spPr>
          <a:xfrm>
            <a:off x="2069264" y="2536334"/>
            <a:ext cx="3860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Processing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 </a:t>
            </a:r>
            <a:r>
              <a:rPr kumimoji="0" lang="en-CA" sz="2400" b="1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nonterminals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30B07BC-A173-4D4C-9C7B-7D7ED3265728}"/>
              </a:ext>
            </a:extLst>
          </p:cNvPr>
          <p:cNvSpPr/>
          <p:nvPr/>
        </p:nvSpPr>
        <p:spPr>
          <a:xfrm>
            <a:off x="2907464" y="3147279"/>
            <a:ext cx="4283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Associating FSMs with both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4327BA-4E43-4DB1-B6F9-6F453FC9D3C9}"/>
              </a:ext>
            </a:extLst>
          </p:cNvPr>
          <p:cNvSpPr/>
          <p:nvPr/>
        </p:nvSpPr>
        <p:spPr>
          <a:xfrm>
            <a:off x="2069264" y="3777268"/>
            <a:ext cx="4283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Storing in a grammar object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645E2D4-B048-4E06-B817-4F1A3C2107A1}"/>
              </a:ext>
            </a:extLst>
          </p:cNvPr>
          <p:cNvSpPr/>
          <p:nvPr/>
        </p:nvSpPr>
        <p:spPr>
          <a:xfrm>
            <a:off x="1382389" y="5061894"/>
            <a:ext cx="237436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cs typeface="Arial" panose="020B0604020202020204" pitchFamily="34" charset="0"/>
              </a:rPr>
              <a:t>Assignment #7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FCC8BAE-E172-4E48-A181-999AF0200DE8}"/>
              </a:ext>
            </a:extLst>
          </p:cNvPr>
          <p:cNvSpPr/>
          <p:nvPr/>
        </p:nvSpPr>
        <p:spPr>
          <a:xfrm>
            <a:off x="4535471" y="5061894"/>
            <a:ext cx="3019118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A grammar Builder</a:t>
            </a:r>
            <a:endParaRPr lang="en-CA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92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  <p:bldP spid="17" grpId="0"/>
      <p:bldP spid="18" grpId="0"/>
      <p:bldP spid="21" grpId="0"/>
      <p:bldP spid="22" grpId="0"/>
      <p:bldP spid="2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250425" y="2966693"/>
            <a:ext cx="8643151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96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e-Generating, First, Follow Sets</a:t>
            </a:r>
          </a:p>
        </p:txBody>
      </p:sp>
    </p:spTree>
    <p:extLst>
      <p:ext uri="{BB962C8B-B14F-4D97-AF65-F5344CB8AC3E}">
        <p14:creationId xmlns:p14="http://schemas.microsoft.com/office/powerpoint/2010/main" val="13034941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Brace 11">
            <a:extLst>
              <a:ext uri="{FF2B5EF4-FFF2-40B4-BE49-F238E27FC236}">
                <a16:creationId xmlns:a16="http://schemas.microsoft.com/office/drawing/2014/main" id="{81298F7C-9021-46BF-AC5B-1C181757BB34}"/>
              </a:ext>
            </a:extLst>
          </p:cNvPr>
          <p:cNvSpPr/>
          <p:nvPr/>
        </p:nvSpPr>
        <p:spPr bwMode="auto">
          <a:xfrm>
            <a:off x="2748997" y="-2080225"/>
            <a:ext cx="323628" cy="918281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6D6D6E-F286-4B38-B553-0A7F297E84D0}"/>
              </a:ext>
            </a:extLst>
          </p:cNvPr>
          <p:cNvSpPr/>
          <p:nvPr/>
        </p:nvSpPr>
        <p:spPr>
          <a:xfrm>
            <a:off x="535068" y="1034332"/>
            <a:ext cx="5431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3 iterative algorithms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 for computing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ACE55AF-0D72-4903-8FA7-9354072E69EB}"/>
              </a:ext>
            </a:extLst>
          </p:cNvPr>
          <p:cNvSpPr/>
          <p:nvPr/>
        </p:nvSpPr>
        <p:spPr>
          <a:xfrm>
            <a:off x="1385132" y="1746696"/>
            <a:ext cx="40479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dirty="0">
                <a:solidFill>
                  <a:prstClr val="white"/>
                </a:solidFill>
                <a:cs typeface="Arial" panose="020B0604020202020204" pitchFamily="34" charset="0"/>
              </a:rPr>
              <a:t>e-generating </a:t>
            </a:r>
            <a:r>
              <a:rPr lang="en-CA" sz="2400" b="1" dirty="0" err="1">
                <a:solidFill>
                  <a:prstClr val="white"/>
                </a:solidFill>
                <a:cs typeface="Arial" panose="020B0604020202020204" pitchFamily="34" charset="0"/>
              </a:rPr>
              <a:t>nonterminals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BE2F44B-607F-43E7-8E60-B6C6E58B9F3B}"/>
              </a:ext>
            </a:extLst>
          </p:cNvPr>
          <p:cNvSpPr/>
          <p:nvPr/>
        </p:nvSpPr>
        <p:spPr>
          <a:xfrm>
            <a:off x="1385132" y="2728377"/>
            <a:ext cx="3313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nonterminal first sets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30B07BC-A173-4D4C-9C7B-7D7ED3265728}"/>
              </a:ext>
            </a:extLst>
          </p:cNvPr>
          <p:cNvSpPr/>
          <p:nvPr/>
        </p:nvSpPr>
        <p:spPr>
          <a:xfrm>
            <a:off x="1385132" y="3696867"/>
            <a:ext cx="3618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nonterminal follow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 sets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645E2D4-B048-4E06-B817-4F1A3C2107A1}"/>
              </a:ext>
            </a:extLst>
          </p:cNvPr>
          <p:cNvSpPr/>
          <p:nvPr/>
        </p:nvSpPr>
        <p:spPr>
          <a:xfrm>
            <a:off x="698257" y="5638800"/>
            <a:ext cx="237436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cs typeface="Arial" panose="020B0604020202020204" pitchFamily="34" charset="0"/>
              </a:rPr>
              <a:t>Assignment #8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FCC8BAE-E172-4E48-A181-999AF0200DE8}"/>
              </a:ext>
            </a:extLst>
          </p:cNvPr>
          <p:cNvSpPr/>
          <p:nvPr/>
        </p:nvSpPr>
        <p:spPr>
          <a:xfrm>
            <a:off x="3272742" y="5638800"/>
            <a:ext cx="5387242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Compute e-generating, First, Follow</a:t>
            </a:r>
            <a:endParaRPr lang="en-CA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3837FC-0896-4BA0-8769-34CDAE75AE0B}"/>
              </a:ext>
            </a:extLst>
          </p:cNvPr>
          <p:cNvSpPr/>
          <p:nvPr/>
        </p:nvSpPr>
        <p:spPr>
          <a:xfrm>
            <a:off x="1913410" y="2208361"/>
            <a:ext cx="4917465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If it can generate empty string e</a:t>
            </a:r>
            <a:endParaRPr lang="en-CA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EB471A-AF17-4F7E-84D5-C357362FC913}"/>
              </a:ext>
            </a:extLst>
          </p:cNvPr>
          <p:cNvSpPr/>
          <p:nvPr/>
        </p:nvSpPr>
        <p:spPr>
          <a:xfrm>
            <a:off x="1885441" y="3249421"/>
            <a:ext cx="6345827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The initial terminals that can be generated</a:t>
            </a:r>
            <a:endParaRPr lang="en-CA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7655ED-E65E-4A9B-8D78-C3EB837AEC41}"/>
              </a:ext>
            </a:extLst>
          </p:cNvPr>
          <p:cNvSpPr/>
          <p:nvPr/>
        </p:nvSpPr>
        <p:spPr>
          <a:xfrm>
            <a:off x="1913410" y="4228001"/>
            <a:ext cx="6620990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Terminals that can come after a nonterminal</a:t>
            </a:r>
            <a:endParaRPr lang="en-CA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62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  <p:bldP spid="17" grpId="0"/>
      <p:bldP spid="18" grpId="0"/>
      <p:bldP spid="22" grpId="0"/>
      <p:bldP spid="23" grpId="0" animBg="1"/>
      <p:bldP spid="10" grpId="0" animBg="1"/>
      <p:bldP spid="11" grpId="0" animBg="1"/>
      <p:bldP spid="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250425" y="2597361"/>
            <a:ext cx="8643151" cy="166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96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Preparing for Readahead States</a:t>
            </a:r>
          </a:p>
        </p:txBody>
      </p:sp>
    </p:spTree>
    <p:extLst>
      <p:ext uri="{BB962C8B-B14F-4D97-AF65-F5344CB8AC3E}">
        <p14:creationId xmlns:p14="http://schemas.microsoft.com/office/powerpoint/2010/main" val="6662442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Brace 11">
            <a:extLst>
              <a:ext uri="{FF2B5EF4-FFF2-40B4-BE49-F238E27FC236}">
                <a16:creationId xmlns:a16="http://schemas.microsoft.com/office/drawing/2014/main" id="{81298F7C-9021-46BF-AC5B-1C181757BB34}"/>
              </a:ext>
            </a:extLst>
          </p:cNvPr>
          <p:cNvSpPr/>
          <p:nvPr/>
        </p:nvSpPr>
        <p:spPr bwMode="auto">
          <a:xfrm>
            <a:off x="2748997" y="-2080225"/>
            <a:ext cx="323628" cy="918281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6D6D6E-F286-4B38-B553-0A7F297E84D0}"/>
              </a:ext>
            </a:extLst>
          </p:cNvPr>
          <p:cNvSpPr/>
          <p:nvPr/>
        </p:nvSpPr>
        <p:spPr>
          <a:xfrm>
            <a:off x="890001" y="983180"/>
            <a:ext cx="6170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Augment the goal (for a parser grammar)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ACE55AF-0D72-4903-8FA7-9354072E69EB}"/>
              </a:ext>
            </a:extLst>
          </p:cNvPr>
          <p:cNvSpPr/>
          <p:nvPr/>
        </p:nvSpPr>
        <p:spPr>
          <a:xfrm>
            <a:off x="1648594" y="1670496"/>
            <a:ext cx="46057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noProof="0" dirty="0">
                <a:solidFill>
                  <a:prstClr val="white"/>
                </a:solidFill>
                <a:cs typeface="Arial" panose="020B0604020202020204" pitchFamily="34" charset="0"/>
              </a:rPr>
              <a:t>Build right and down relations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BE2F44B-607F-43E7-8E60-B6C6E58B9F3B}"/>
              </a:ext>
            </a:extLst>
          </p:cNvPr>
          <p:cNvSpPr/>
          <p:nvPr/>
        </p:nvSpPr>
        <p:spPr>
          <a:xfrm>
            <a:off x="1648594" y="2652177"/>
            <a:ext cx="6163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Make it easy to find First and Follow sets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645E2D4-B048-4E06-B817-4F1A3C2107A1}"/>
              </a:ext>
            </a:extLst>
          </p:cNvPr>
          <p:cNvSpPr/>
          <p:nvPr/>
        </p:nvSpPr>
        <p:spPr>
          <a:xfrm>
            <a:off x="961719" y="5562600"/>
            <a:ext cx="237436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cs typeface="Arial" panose="020B0604020202020204" pitchFamily="34" charset="0"/>
              </a:rPr>
              <a:t>Assignment #9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FCC8BAE-E172-4E48-A181-999AF0200DE8}"/>
              </a:ext>
            </a:extLst>
          </p:cNvPr>
          <p:cNvSpPr/>
          <p:nvPr/>
        </p:nvSpPr>
        <p:spPr>
          <a:xfrm>
            <a:off x="4114800" y="5562600"/>
            <a:ext cx="4379929" cy="7571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Preparing to Build Readahead States</a:t>
            </a:r>
            <a:endParaRPr lang="en-CA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3837FC-0896-4BA0-8769-34CDAE75AE0B}"/>
              </a:ext>
            </a:extLst>
          </p:cNvPr>
          <p:cNvSpPr/>
          <p:nvPr/>
        </p:nvSpPr>
        <p:spPr>
          <a:xfrm>
            <a:off x="2176872" y="2132161"/>
            <a:ext cx="6170279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Eliminate the need for original grammars</a:t>
            </a:r>
            <a:endParaRPr lang="en-CA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EB471A-AF17-4F7E-84D5-C357362FC913}"/>
              </a:ext>
            </a:extLst>
          </p:cNvPr>
          <p:cNvSpPr/>
          <p:nvPr/>
        </p:nvSpPr>
        <p:spPr>
          <a:xfrm>
            <a:off x="2148903" y="3291356"/>
            <a:ext cx="6345827" cy="7571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Make each right part state refer to its production</a:t>
            </a:r>
            <a:endParaRPr lang="en-CA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85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  <p:bldP spid="17" grpId="0"/>
      <p:bldP spid="22" grpId="0"/>
      <p:bldP spid="23" grpId="0" animBg="1"/>
      <p:bldP spid="10" grpId="0" animBg="1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250425" y="2966693"/>
            <a:ext cx="8643151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96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lang="en-US" sz="4800" b="1" dirty="0">
                <a:solidFill>
                  <a:schemeClr val="tx2"/>
                </a:solidFill>
                <a:latin typeface="Times" charset="0"/>
              </a:rPr>
              <a:t>LR Versus LALR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29692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Brace 11">
            <a:extLst>
              <a:ext uri="{FF2B5EF4-FFF2-40B4-BE49-F238E27FC236}">
                <a16:creationId xmlns:a16="http://schemas.microsoft.com/office/drawing/2014/main" id="{81298F7C-9021-46BF-AC5B-1C181757BB34}"/>
              </a:ext>
            </a:extLst>
          </p:cNvPr>
          <p:cNvSpPr/>
          <p:nvPr/>
        </p:nvSpPr>
        <p:spPr bwMode="auto">
          <a:xfrm>
            <a:off x="2748997" y="-2080225"/>
            <a:ext cx="323628" cy="918281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BD81DC9-E4CA-4014-83AE-DC366391C317}"/>
              </a:ext>
            </a:extLst>
          </p:cNvPr>
          <p:cNvSpPr txBox="1">
            <a:spLocks/>
          </p:cNvSpPr>
          <p:nvPr/>
        </p:nvSpPr>
        <p:spPr>
          <a:xfrm>
            <a:off x="1790864" y="2538018"/>
            <a:ext cx="2598788" cy="461665"/>
          </a:xfrm>
          <a:prstGeom prst="rect">
            <a:avLst/>
          </a:prstGeom>
        </p:spPr>
        <p:txBody>
          <a:bodyPr vert="horz" wrap="none" lIns="91440" tIns="45720" rIns="91440" bIns="45720" rtlCol="0" anchor="t" anchorCtr="0">
            <a:spAutoFit/>
          </a:bodyPr>
          <a:lstStyle>
            <a:lvl1pPr marL="2143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5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3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001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1572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5001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LR(k) Grammars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FCD9B36-0826-4E50-AFF9-CF02497B4FA8}"/>
              </a:ext>
            </a:extLst>
          </p:cNvPr>
          <p:cNvSpPr txBox="1">
            <a:spLocks/>
          </p:cNvSpPr>
          <p:nvPr/>
        </p:nvSpPr>
        <p:spPr>
          <a:xfrm>
            <a:off x="1800008" y="3538406"/>
            <a:ext cx="2803973" cy="461665"/>
          </a:xfrm>
          <a:prstGeom prst="rect">
            <a:avLst/>
          </a:prstGeom>
        </p:spPr>
        <p:txBody>
          <a:bodyPr vert="horz" wrap="none" lIns="91440" tIns="45720" rIns="91440" bIns="45720" rtlCol="0" anchor="t" anchorCtr="0">
            <a:spAutoFit/>
          </a:bodyPr>
          <a:lstStyle>
            <a:lvl1pPr marL="2143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5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3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001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1572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5001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SLR(k) Grammars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F0697AA-7717-4941-B014-58523D889ED0}"/>
              </a:ext>
            </a:extLst>
          </p:cNvPr>
          <p:cNvSpPr txBox="1">
            <a:spLocks/>
          </p:cNvSpPr>
          <p:nvPr/>
        </p:nvSpPr>
        <p:spPr>
          <a:xfrm>
            <a:off x="1790864" y="3038212"/>
            <a:ext cx="3009157" cy="461665"/>
          </a:xfrm>
          <a:prstGeom prst="rect">
            <a:avLst/>
          </a:prstGeom>
        </p:spPr>
        <p:txBody>
          <a:bodyPr vert="horz" wrap="none" lIns="91440" tIns="45720" rIns="91440" bIns="45720" rtlCol="0" anchor="t" anchorCtr="0">
            <a:spAutoFit/>
          </a:bodyPr>
          <a:lstStyle>
            <a:lvl1pPr marL="2143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5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3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001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1572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5001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LALR(k) Grammars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16F3681-8694-490D-961B-95C47DB1E57C}"/>
              </a:ext>
            </a:extLst>
          </p:cNvPr>
          <p:cNvSpPr txBox="1">
            <a:spLocks/>
          </p:cNvSpPr>
          <p:nvPr/>
        </p:nvSpPr>
        <p:spPr>
          <a:xfrm>
            <a:off x="1790864" y="4038600"/>
            <a:ext cx="2563522" cy="461665"/>
          </a:xfrm>
          <a:prstGeom prst="rect">
            <a:avLst/>
          </a:prstGeom>
        </p:spPr>
        <p:txBody>
          <a:bodyPr vert="horz" wrap="none" lIns="91440" tIns="45720" rIns="91440" bIns="45720" rtlCol="0" anchor="t" anchorCtr="0">
            <a:spAutoFit/>
          </a:bodyPr>
          <a:lstStyle>
            <a:lvl1pPr marL="2143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5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3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001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1572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5001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lang="en-CA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</a:t>
            </a: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(k) Grammars</a:t>
            </a:r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59E5F75D-8F21-4F7C-9EF8-0B0AD1907C48}"/>
              </a:ext>
            </a:extLst>
          </p:cNvPr>
          <p:cNvSpPr/>
          <p:nvPr/>
        </p:nvSpPr>
        <p:spPr>
          <a:xfrm>
            <a:off x="5751606" y="3495853"/>
            <a:ext cx="2057400" cy="504218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629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8" grpId="0"/>
      <p:bldP spid="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250425" y="2966693"/>
            <a:ext cx="8643151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96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Building States</a:t>
            </a:r>
          </a:p>
        </p:txBody>
      </p:sp>
    </p:spTree>
    <p:extLst>
      <p:ext uri="{BB962C8B-B14F-4D97-AF65-F5344CB8AC3E}">
        <p14:creationId xmlns:p14="http://schemas.microsoft.com/office/powerpoint/2010/main" val="10737437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Brace 11">
            <a:extLst>
              <a:ext uri="{FF2B5EF4-FFF2-40B4-BE49-F238E27FC236}">
                <a16:creationId xmlns:a16="http://schemas.microsoft.com/office/drawing/2014/main" id="{81298F7C-9021-46BF-AC5B-1C181757BB34}"/>
              </a:ext>
            </a:extLst>
          </p:cNvPr>
          <p:cNvSpPr/>
          <p:nvPr/>
        </p:nvSpPr>
        <p:spPr bwMode="auto">
          <a:xfrm>
            <a:off x="2748997" y="-2080225"/>
            <a:ext cx="323628" cy="918281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6D6D6E-F286-4B38-B553-0A7F297E84D0}"/>
              </a:ext>
            </a:extLst>
          </p:cNvPr>
          <p:cNvSpPr/>
          <p:nvPr/>
        </p:nvSpPr>
        <p:spPr>
          <a:xfrm>
            <a:off x="890001" y="983180"/>
            <a:ext cx="3690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Build Readahead States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ACE55AF-0D72-4903-8FA7-9354072E69EB}"/>
              </a:ext>
            </a:extLst>
          </p:cNvPr>
          <p:cNvSpPr/>
          <p:nvPr/>
        </p:nvSpPr>
        <p:spPr>
          <a:xfrm>
            <a:off x="1648594" y="1670496"/>
            <a:ext cx="6009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noProof="0" dirty="0">
                <a:solidFill>
                  <a:prstClr val="white"/>
                </a:solidFill>
                <a:cs typeface="Arial" panose="020B0604020202020204" pitchFamily="34" charset="0"/>
              </a:rPr>
              <a:t>Use down and right to build successors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BE2F44B-607F-43E7-8E60-B6C6E58B9F3B}"/>
              </a:ext>
            </a:extLst>
          </p:cNvPr>
          <p:cNvSpPr/>
          <p:nvPr/>
        </p:nvSpPr>
        <p:spPr>
          <a:xfrm>
            <a:off x="1676563" y="3118876"/>
            <a:ext cx="6232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Use associated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 items to build up and left 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3837FC-0896-4BA0-8769-34CDAE75AE0B}"/>
              </a:ext>
            </a:extLst>
          </p:cNvPr>
          <p:cNvSpPr/>
          <p:nvPr/>
        </p:nvSpPr>
        <p:spPr>
          <a:xfrm>
            <a:off x="2176872" y="2132161"/>
            <a:ext cx="6170279" cy="90486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Made out of right part states.</a:t>
            </a:r>
          </a:p>
          <a:p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Uses mostly </a:t>
            </a:r>
            <a:r>
              <a:rPr lang="en-US" sz="2400" b="1" dirty="0" err="1">
                <a:solidFill>
                  <a:schemeClr val="bg1"/>
                </a:solidFill>
                <a:cs typeface="Arial" panose="020B0604020202020204" pitchFamily="34" charset="0"/>
              </a:rPr>
              <a:t>from:do</a:t>
            </a:r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:</a:t>
            </a:r>
            <a:endParaRPr lang="en-CA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EB471A-AF17-4F7E-84D5-C357362FC913}"/>
              </a:ext>
            </a:extLst>
          </p:cNvPr>
          <p:cNvSpPr/>
          <p:nvPr/>
        </p:nvSpPr>
        <p:spPr>
          <a:xfrm>
            <a:off x="2176872" y="3758055"/>
            <a:ext cx="6345827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Made out of pairs</a:t>
            </a:r>
            <a:endParaRPr lang="en-CA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952C50-0309-44B9-9E95-4DB442265B1C}"/>
              </a:ext>
            </a:extLst>
          </p:cNvPr>
          <p:cNvSpPr/>
          <p:nvPr/>
        </p:nvSpPr>
        <p:spPr>
          <a:xfrm>
            <a:off x="726876" y="5951020"/>
            <a:ext cx="6234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Build lookahead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 to initial readback states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EC6E3B-8DDF-4A4B-AC5B-E1FE19E1F919}"/>
              </a:ext>
            </a:extLst>
          </p:cNvPr>
          <p:cNvSpPr/>
          <p:nvPr/>
        </p:nvSpPr>
        <p:spPr>
          <a:xfrm>
            <a:off x="761999" y="4451721"/>
            <a:ext cx="3518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Build semantic states.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 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2F95D-7149-4D47-83C5-AB8D59A369EF}"/>
              </a:ext>
            </a:extLst>
          </p:cNvPr>
          <p:cNvSpPr/>
          <p:nvPr/>
        </p:nvSpPr>
        <p:spPr>
          <a:xfrm>
            <a:off x="2176871" y="4969954"/>
            <a:ext cx="6738529" cy="3970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cs typeface="Arial" panose="020B0604020202020204" pitchFamily="34" charset="0"/>
              </a:rPr>
              <a:t>Direct connection for non-root building versions</a:t>
            </a:r>
            <a:endParaRPr lang="en-CA" sz="2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2CE135A-99B5-4718-BB82-E929245C9B89}"/>
              </a:ext>
            </a:extLst>
          </p:cNvPr>
          <p:cNvSpPr/>
          <p:nvPr/>
        </p:nvSpPr>
        <p:spPr>
          <a:xfrm>
            <a:off x="881566" y="196013"/>
            <a:ext cx="5925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Build One Reduce State per production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EB1FEA2-2D77-4C51-AFAF-A214CB5F13B5}"/>
              </a:ext>
            </a:extLst>
          </p:cNvPr>
          <p:cNvSpPr/>
          <p:nvPr/>
        </p:nvSpPr>
        <p:spPr>
          <a:xfrm>
            <a:off x="2176871" y="5526288"/>
            <a:ext cx="6345827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Target set up for root building versions</a:t>
            </a:r>
            <a:endParaRPr lang="en-CA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34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  <p:bldP spid="17" grpId="0"/>
      <p:bldP spid="10" grpId="0" animBg="1"/>
      <p:bldP spid="11" grpId="0" animBg="1"/>
      <p:bldP spid="13" grpId="0"/>
      <p:bldP spid="15" grpId="0"/>
      <p:bldP spid="16" grpId="0" animBg="1"/>
      <p:bldP spid="18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815427B-268C-4D94-9071-DA492DE29F94}"/>
              </a:ext>
            </a:extLst>
          </p:cNvPr>
          <p:cNvSpPr/>
          <p:nvPr/>
        </p:nvSpPr>
        <p:spPr>
          <a:xfrm>
            <a:off x="1258354" y="1591797"/>
            <a:ext cx="269657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/>
              <a:t>LR(k) technology</a:t>
            </a:r>
            <a:endParaRPr lang="en-CA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C27438-4E46-41D3-93E3-A5A9C1FBF00C}"/>
              </a:ext>
            </a:extLst>
          </p:cNvPr>
          <p:cNvSpPr/>
          <p:nvPr/>
        </p:nvSpPr>
        <p:spPr>
          <a:xfrm>
            <a:off x="1258354" y="1983794"/>
            <a:ext cx="459773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/>
              <a:t>Regular Right Part Grammars</a:t>
            </a:r>
            <a:endParaRPr lang="en-CA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5DFF92-2A90-4433-8C24-42194EC23B74}"/>
              </a:ext>
            </a:extLst>
          </p:cNvPr>
          <p:cNvSpPr/>
          <p:nvPr/>
        </p:nvSpPr>
        <p:spPr>
          <a:xfrm>
            <a:off x="1258354" y="2375790"/>
            <a:ext cx="413606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/>
              <a:t>Parser/scanner technology</a:t>
            </a:r>
            <a:endParaRPr lang="en-CA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76CB72-3A86-4448-96B1-D73A245F1D34}"/>
              </a:ext>
            </a:extLst>
          </p:cNvPr>
          <p:cNvSpPr/>
          <p:nvPr/>
        </p:nvSpPr>
        <p:spPr>
          <a:xfrm>
            <a:off x="762000" y="3705898"/>
            <a:ext cx="275389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/>
              <a:t>Tools for building</a:t>
            </a:r>
            <a:endParaRPr lang="en-CA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31381E-1E00-4F70-98D2-7417493A498D}"/>
              </a:ext>
            </a:extLst>
          </p:cNvPr>
          <p:cNvSpPr/>
          <p:nvPr/>
        </p:nvSpPr>
        <p:spPr>
          <a:xfrm>
            <a:off x="1258354" y="4129688"/>
            <a:ext cx="324640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ym typeface="Symbol" panose="05050102010706020507" pitchFamily="18" charset="2"/>
              </a:rPr>
              <a:t>Regular Expressions</a:t>
            </a:r>
            <a:endParaRPr lang="en-CA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D5F202-23B8-4BB2-BA0D-B71A5B07FD3F}"/>
              </a:ext>
            </a:extLst>
          </p:cNvPr>
          <p:cNvSpPr/>
          <p:nvPr/>
        </p:nvSpPr>
        <p:spPr>
          <a:xfrm>
            <a:off x="1258354" y="4532686"/>
            <a:ext cx="332975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ym typeface="Symbol" panose="05050102010706020507" pitchFamily="18" charset="2"/>
              </a:rPr>
              <a:t>Finite State Machines</a:t>
            </a:r>
            <a:endParaRPr lang="en-CA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4B5815-B35D-4F7A-BE9D-48970A9D6F24}"/>
              </a:ext>
            </a:extLst>
          </p:cNvPr>
          <p:cNvSpPr/>
          <p:nvPr/>
        </p:nvSpPr>
        <p:spPr>
          <a:xfrm>
            <a:off x="1258354" y="4935684"/>
            <a:ext cx="156966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ym typeface="Symbol" panose="05050102010706020507" pitchFamily="18" charset="2"/>
              </a:rPr>
              <a:t>Relations</a:t>
            </a:r>
            <a:endParaRPr lang="en-CA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54999C-4DD0-43C4-9255-B7129F71AB4B}"/>
              </a:ext>
            </a:extLst>
          </p:cNvPr>
          <p:cNvSpPr/>
          <p:nvPr/>
        </p:nvSpPr>
        <p:spPr>
          <a:xfrm>
            <a:off x="762000" y="1125172"/>
            <a:ext cx="443384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/>
              <a:t>Overall Compiler Technology</a:t>
            </a:r>
            <a:endParaRPr lang="en-CA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C15C88-497C-4983-A1D2-F015B19E0093}"/>
              </a:ext>
            </a:extLst>
          </p:cNvPr>
          <p:cNvSpPr/>
          <p:nvPr/>
        </p:nvSpPr>
        <p:spPr>
          <a:xfrm>
            <a:off x="762000" y="5520462"/>
            <a:ext cx="396736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/>
              <a:t>Table building technology</a:t>
            </a:r>
            <a:endParaRPr lang="en-CA" sz="2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8CBDD90-87AB-4AE5-9292-774C5B761ACA}"/>
              </a:ext>
            </a:extLst>
          </p:cNvPr>
          <p:cNvSpPr/>
          <p:nvPr/>
        </p:nvSpPr>
        <p:spPr>
          <a:xfrm>
            <a:off x="6112568" y="1819303"/>
            <a:ext cx="2822761" cy="7571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CA" sz="2400" b="1" dirty="0">
                <a:solidFill>
                  <a:schemeClr val="bg1"/>
                </a:solidFill>
                <a:sym typeface="Symbol" panose="05050102010706020507" pitchFamily="18" charset="2"/>
              </a:rPr>
              <a:t>Instead of context free grammars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21F98FC-05AE-411C-BCC8-3944DC72C89E}"/>
              </a:ext>
            </a:extLst>
          </p:cNvPr>
          <p:cNvSpPr/>
          <p:nvPr/>
        </p:nvSpPr>
        <p:spPr>
          <a:xfrm>
            <a:off x="1258354" y="2795319"/>
            <a:ext cx="523598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/>
              <a:t>Tree walking Compiler Technology</a:t>
            </a:r>
            <a:endParaRPr lang="en-CA" sz="2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16C54A-CD56-4543-8533-F66C80BE114B}"/>
              </a:ext>
            </a:extLst>
          </p:cNvPr>
          <p:cNvSpPr/>
          <p:nvPr/>
        </p:nvSpPr>
        <p:spPr>
          <a:xfrm>
            <a:off x="5997993" y="4745052"/>
            <a:ext cx="1088607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CA" sz="2400" b="1" dirty="0">
                <a:solidFill>
                  <a:schemeClr val="bg1"/>
                </a:solidFill>
                <a:sym typeface="Symbol" panose="05050102010706020507" pitchFamily="18" charset="2"/>
              </a:rPr>
              <a:t>Novel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4FE12E6-47E8-4FFB-BEDA-C62BA795E7FF}"/>
              </a:ext>
            </a:extLst>
          </p:cNvPr>
          <p:cNvSpPr/>
          <p:nvPr/>
        </p:nvSpPr>
        <p:spPr>
          <a:xfrm>
            <a:off x="1719167" y="6135826"/>
            <a:ext cx="5705666" cy="42473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l"/>
            <a:r>
              <a:rPr lang="en-CA" sz="2400" b="1" dirty="0">
                <a:solidFill>
                  <a:schemeClr val="bg1"/>
                </a:solidFill>
                <a:sym typeface="Symbol" panose="05050102010706020507" pitchFamily="18" charset="2"/>
              </a:rPr>
              <a:t>All parts of standard compiler course</a:t>
            </a:r>
            <a:endParaRPr lang="en-C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67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0" grpId="0" animBg="1"/>
      <p:bldP spid="21" grpId="0"/>
      <p:bldP spid="22" grpId="0" animBg="1"/>
      <p:bldP spid="2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Brace 11">
            <a:extLst>
              <a:ext uri="{FF2B5EF4-FFF2-40B4-BE49-F238E27FC236}">
                <a16:creationId xmlns:a16="http://schemas.microsoft.com/office/drawing/2014/main" id="{81298F7C-9021-46BF-AC5B-1C181757BB34}"/>
              </a:ext>
            </a:extLst>
          </p:cNvPr>
          <p:cNvSpPr/>
          <p:nvPr/>
        </p:nvSpPr>
        <p:spPr bwMode="auto">
          <a:xfrm>
            <a:off x="2748997" y="-2080225"/>
            <a:ext cx="323628" cy="918281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6D6D6E-F286-4B38-B553-0A7F297E84D0}"/>
              </a:ext>
            </a:extLst>
          </p:cNvPr>
          <p:cNvSpPr/>
          <p:nvPr/>
        </p:nvSpPr>
        <p:spPr>
          <a:xfrm>
            <a:off x="890001" y="983180"/>
            <a:ext cx="3502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Build Readback States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ACE55AF-0D72-4903-8FA7-9354072E69EB}"/>
              </a:ext>
            </a:extLst>
          </p:cNvPr>
          <p:cNvSpPr/>
          <p:nvPr/>
        </p:nvSpPr>
        <p:spPr>
          <a:xfrm>
            <a:off x="1224322" y="1646241"/>
            <a:ext cx="63385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b="1" noProof="0" dirty="0">
                <a:solidFill>
                  <a:prstClr val="white"/>
                </a:solidFill>
                <a:cs typeface="Arial" panose="020B0604020202020204" pitchFamily="34" charset="0"/>
              </a:rPr>
              <a:t>Use </a:t>
            </a:r>
            <a:r>
              <a:rPr lang="en-CA" sz="2400" b="1" noProof="0" dirty="0" err="1">
                <a:solidFill>
                  <a:prstClr val="white"/>
                </a:solidFill>
                <a:cs typeface="Arial" panose="020B0604020202020204" pitchFamily="34" charset="0"/>
              </a:rPr>
              <a:t>left</a:t>
            </a:r>
            <a:r>
              <a:rPr lang="en-CA" sz="2400" b="1" baseline="-25000" noProof="0" dirty="0" err="1">
                <a:solidFill>
                  <a:prstClr val="white"/>
                </a:solidFill>
                <a:cs typeface="Arial" panose="020B0604020202020204" pitchFamily="34" charset="0"/>
              </a:rPr>
              <a:t>invisible</a:t>
            </a:r>
            <a:r>
              <a:rPr lang="en-CA" sz="2400" b="1" noProof="0" dirty="0">
                <a:solidFill>
                  <a:prstClr val="white"/>
                </a:solidFill>
                <a:cs typeface="Arial" panose="020B0604020202020204" pitchFamily="34" charset="0"/>
              </a:rPr>
              <a:t> with left to build successors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3837FC-0896-4BA0-8769-34CDAE75AE0B}"/>
              </a:ext>
            </a:extLst>
          </p:cNvPr>
          <p:cNvSpPr/>
          <p:nvPr/>
        </p:nvSpPr>
        <p:spPr>
          <a:xfrm>
            <a:off x="1752600" y="2107906"/>
            <a:ext cx="6170279" cy="7571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Made out of pairs</a:t>
            </a:r>
            <a:b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Uses mostly </a:t>
            </a:r>
            <a:r>
              <a:rPr lang="en-US" sz="2400" b="1" dirty="0" err="1">
                <a:solidFill>
                  <a:schemeClr val="bg1"/>
                </a:solidFill>
                <a:cs typeface="Arial" panose="020B0604020202020204" pitchFamily="34" charset="0"/>
              </a:rPr>
              <a:t>from:do</a:t>
            </a:r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:</a:t>
            </a:r>
            <a:endParaRPr lang="en-CA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4D3FF5-6DCB-4C86-91F9-23D5C22F22B3}"/>
              </a:ext>
            </a:extLst>
          </p:cNvPr>
          <p:cNvSpPr/>
          <p:nvPr/>
        </p:nvSpPr>
        <p:spPr>
          <a:xfrm>
            <a:off x="890001" y="3429000"/>
            <a:ext cx="79491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Build lookback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anose="020B0604020202020204" pitchFamily="34" charset="0"/>
              </a:rPr>
              <a:t> to reduce states or semantic action targets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7E7D3C0-ACB7-4D7D-A947-AF35F6B13CD9}"/>
              </a:ext>
            </a:extLst>
          </p:cNvPr>
          <p:cNvSpPr/>
          <p:nvPr/>
        </p:nvSpPr>
        <p:spPr>
          <a:xfrm>
            <a:off x="1728537" y="4352400"/>
            <a:ext cx="6170279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Specially designed routines</a:t>
            </a:r>
            <a:endParaRPr lang="en-CA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91827AE-9122-43BA-A2C2-CB0AF8363B62}"/>
              </a:ext>
            </a:extLst>
          </p:cNvPr>
          <p:cNvSpPr/>
          <p:nvPr/>
        </p:nvSpPr>
        <p:spPr>
          <a:xfrm>
            <a:off x="698257" y="5662454"/>
            <a:ext cx="254589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cs typeface="Arial" panose="020B0604020202020204" pitchFamily="34" charset="0"/>
              </a:rPr>
              <a:t>Assignment #10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30BC78C-11B8-4D54-A744-9B17C96778DD}"/>
              </a:ext>
            </a:extLst>
          </p:cNvPr>
          <p:cNvSpPr/>
          <p:nvPr/>
        </p:nvSpPr>
        <p:spPr>
          <a:xfrm>
            <a:off x="6456260" y="6267422"/>
            <a:ext cx="1406461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Bonus</a:t>
            </a:r>
            <a:endParaRPr lang="en-CA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A66627-8462-4A03-A1BE-A36147942CD2}"/>
              </a:ext>
            </a:extLst>
          </p:cNvPr>
          <p:cNvSpPr/>
          <p:nvPr/>
        </p:nvSpPr>
        <p:spPr>
          <a:xfrm>
            <a:off x="3448627" y="5670051"/>
            <a:ext cx="5029200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Building Readahead + Readback</a:t>
            </a:r>
            <a:endParaRPr lang="en-CA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04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  <p:bldP spid="10" grpId="0" animBg="1"/>
      <p:bldP spid="8" grpId="0"/>
      <p:bldP spid="9" grpId="0" animBg="1"/>
      <p:bldP spid="13" grpId="0"/>
      <p:bldP spid="15" grpId="0" animBg="1"/>
      <p:bldP spid="1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250425" y="2966693"/>
            <a:ext cx="8643151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96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665155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815427B-268C-4D94-9071-DA492DE29F94}"/>
              </a:ext>
            </a:extLst>
          </p:cNvPr>
          <p:cNvSpPr/>
          <p:nvPr/>
        </p:nvSpPr>
        <p:spPr>
          <a:xfrm>
            <a:off x="1003868" y="1186594"/>
            <a:ext cx="269657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LR(k) technology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C27438-4E46-41D3-93E3-A5A9C1FBF00C}"/>
              </a:ext>
            </a:extLst>
          </p:cNvPr>
          <p:cNvSpPr/>
          <p:nvPr/>
        </p:nvSpPr>
        <p:spPr>
          <a:xfrm>
            <a:off x="1003868" y="1578591"/>
            <a:ext cx="459773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Regular Right Part Grammars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5DFF92-2A90-4433-8C24-42194EC23B74}"/>
              </a:ext>
            </a:extLst>
          </p:cNvPr>
          <p:cNvSpPr/>
          <p:nvPr/>
        </p:nvSpPr>
        <p:spPr>
          <a:xfrm>
            <a:off x="1003868" y="1970587"/>
            <a:ext cx="413606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Parser/scanner technology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76CB72-3A86-4448-96B1-D73A245F1D34}"/>
              </a:ext>
            </a:extLst>
          </p:cNvPr>
          <p:cNvSpPr/>
          <p:nvPr/>
        </p:nvSpPr>
        <p:spPr>
          <a:xfrm>
            <a:off x="507514" y="3300695"/>
            <a:ext cx="275389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Tools for building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31381E-1E00-4F70-98D2-7417493A498D}"/>
              </a:ext>
            </a:extLst>
          </p:cNvPr>
          <p:cNvSpPr/>
          <p:nvPr/>
        </p:nvSpPr>
        <p:spPr>
          <a:xfrm>
            <a:off x="1003868" y="3724485"/>
            <a:ext cx="324640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Regular Expressions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D5F202-23B8-4BB2-BA0D-B71A5B07FD3F}"/>
              </a:ext>
            </a:extLst>
          </p:cNvPr>
          <p:cNvSpPr/>
          <p:nvPr/>
        </p:nvSpPr>
        <p:spPr>
          <a:xfrm>
            <a:off x="1003868" y="4127483"/>
            <a:ext cx="332975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Finite State Machines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4B5815-B35D-4F7A-BE9D-48970A9D6F24}"/>
              </a:ext>
            </a:extLst>
          </p:cNvPr>
          <p:cNvSpPr/>
          <p:nvPr/>
        </p:nvSpPr>
        <p:spPr>
          <a:xfrm>
            <a:off x="1003868" y="4530481"/>
            <a:ext cx="156966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Relations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54999C-4DD0-43C4-9255-B7129F71AB4B}"/>
              </a:ext>
            </a:extLst>
          </p:cNvPr>
          <p:cNvSpPr/>
          <p:nvPr/>
        </p:nvSpPr>
        <p:spPr>
          <a:xfrm>
            <a:off x="507514" y="719969"/>
            <a:ext cx="443384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Overall Compiler Technology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C15C88-497C-4983-A1D2-F015B19E0093}"/>
              </a:ext>
            </a:extLst>
          </p:cNvPr>
          <p:cNvSpPr/>
          <p:nvPr/>
        </p:nvSpPr>
        <p:spPr>
          <a:xfrm>
            <a:off x="507514" y="5115259"/>
            <a:ext cx="396736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Table building technology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8CBDD90-87AB-4AE5-9292-774C5B761ACA}"/>
              </a:ext>
            </a:extLst>
          </p:cNvPr>
          <p:cNvSpPr/>
          <p:nvPr/>
        </p:nvSpPr>
        <p:spPr>
          <a:xfrm>
            <a:off x="5858082" y="1414100"/>
            <a:ext cx="2822761" cy="7571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Instead of context free grammars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21F98FC-05AE-411C-BCC8-3944DC72C89E}"/>
              </a:ext>
            </a:extLst>
          </p:cNvPr>
          <p:cNvSpPr/>
          <p:nvPr/>
        </p:nvSpPr>
        <p:spPr>
          <a:xfrm>
            <a:off x="1003868" y="2390116"/>
            <a:ext cx="523598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Tree walking Compiler Technology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16C54A-CD56-4543-8533-F66C80BE114B}"/>
              </a:ext>
            </a:extLst>
          </p:cNvPr>
          <p:cNvSpPr/>
          <p:nvPr/>
        </p:nvSpPr>
        <p:spPr>
          <a:xfrm>
            <a:off x="5743507" y="4339849"/>
            <a:ext cx="1088607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Novel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4FE12E6-47E8-4FFB-BEDA-C62BA795E7FF}"/>
              </a:ext>
            </a:extLst>
          </p:cNvPr>
          <p:cNvSpPr/>
          <p:nvPr/>
        </p:nvSpPr>
        <p:spPr>
          <a:xfrm>
            <a:off x="1719167" y="6135826"/>
            <a:ext cx="5705666" cy="42473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Biggest takeaways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5BE63C-C057-4A7F-B8E4-CF97EDEB9553}"/>
              </a:ext>
            </a:extLst>
          </p:cNvPr>
          <p:cNvSpPr/>
          <p:nvPr/>
        </p:nvSpPr>
        <p:spPr>
          <a:xfrm>
            <a:off x="5743507" y="5019168"/>
            <a:ext cx="2667000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Not enough time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51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0" grpId="0" animBg="1"/>
      <p:bldP spid="21" grpId="0"/>
      <p:bldP spid="22" grpId="0" animBg="1"/>
      <p:bldP spid="23" grpId="0" animBg="1"/>
      <p:bldP spid="1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815427B-268C-4D94-9071-DA492DE29F94}"/>
              </a:ext>
            </a:extLst>
          </p:cNvPr>
          <p:cNvSpPr/>
          <p:nvPr/>
        </p:nvSpPr>
        <p:spPr>
          <a:xfrm>
            <a:off x="2054964" y="3258157"/>
            <a:ext cx="351731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More pre-built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libraries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C27438-4E46-41D3-93E3-A5A9C1FBF00C}"/>
              </a:ext>
            </a:extLst>
          </p:cNvPr>
          <p:cNvSpPr/>
          <p:nvPr/>
        </p:nvSpPr>
        <p:spPr>
          <a:xfrm>
            <a:off x="2054964" y="3965561"/>
            <a:ext cx="392928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Mandatory Help Sessions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54999C-4DD0-43C4-9255-B7129F71AB4B}"/>
              </a:ext>
            </a:extLst>
          </p:cNvPr>
          <p:cNvSpPr/>
          <p:nvPr/>
        </p:nvSpPr>
        <p:spPr>
          <a:xfrm>
            <a:off x="2054964" y="2644760"/>
            <a:ext cx="182774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Less Notes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4FE12E6-47E8-4FFB-BEDA-C62BA795E7FF}"/>
              </a:ext>
            </a:extLst>
          </p:cNvPr>
          <p:cNvSpPr/>
          <p:nvPr/>
        </p:nvSpPr>
        <p:spPr>
          <a:xfrm>
            <a:off x="1719167" y="6135826"/>
            <a:ext cx="5705666" cy="42473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Lessons Learned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87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/>
      <p:bldP spid="2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250425" y="2966693"/>
            <a:ext cx="8643151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96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Assignment Summary</a:t>
            </a:r>
          </a:p>
        </p:txBody>
      </p:sp>
    </p:spTree>
    <p:extLst>
      <p:ext uri="{BB962C8B-B14F-4D97-AF65-F5344CB8AC3E}">
        <p14:creationId xmlns:p14="http://schemas.microsoft.com/office/powerpoint/2010/main" val="8024613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C05AA76-BFC8-478E-A9FB-3FCAA5F85C6C}"/>
              </a:ext>
            </a:extLst>
          </p:cNvPr>
          <p:cNvSpPr/>
          <p:nvPr/>
        </p:nvSpPr>
        <p:spPr>
          <a:xfrm>
            <a:off x="847338" y="486560"/>
            <a:ext cx="3930884" cy="4247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assignment #1 (</a:t>
            </a:r>
            <a:r>
              <a:rPr kumimoji="0" lang="en-CA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smalltalk</a:t>
            </a: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)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737735-D0CC-4730-8B81-A9BD86E66C64}"/>
              </a:ext>
            </a:extLst>
          </p:cNvPr>
          <p:cNvSpPr/>
          <p:nvPr/>
        </p:nvSpPr>
        <p:spPr>
          <a:xfrm>
            <a:off x="847338" y="1079227"/>
            <a:ext cx="5957080" cy="4247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assignment #2 (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expression + evaluator</a:t>
            </a: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)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198118-5D9D-4B7C-8124-6BB7FA15D66B}"/>
              </a:ext>
            </a:extLst>
          </p:cNvPr>
          <p:cNvSpPr/>
          <p:nvPr/>
        </p:nvSpPr>
        <p:spPr>
          <a:xfrm>
            <a:off x="847338" y="1671894"/>
            <a:ext cx="3895618" cy="4247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assignment #3 (compiler)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4EBB98-AE47-49BB-9406-48AF059025B4}"/>
              </a:ext>
            </a:extLst>
          </p:cNvPr>
          <p:cNvSpPr/>
          <p:nvPr/>
        </p:nvSpPr>
        <p:spPr>
          <a:xfrm>
            <a:off x="847338" y="2264561"/>
            <a:ext cx="3895618" cy="4247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assignment #4 (relations)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9A8158-5153-444D-B82B-C08C66BC2176}"/>
              </a:ext>
            </a:extLst>
          </p:cNvPr>
          <p:cNvSpPr/>
          <p:nvPr/>
        </p:nvSpPr>
        <p:spPr>
          <a:xfrm>
            <a:off x="847338" y="2857228"/>
            <a:ext cx="7019870" cy="4247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assignment #5 (building a finite state machine)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EB8A69-7CD0-474B-96C9-D1C8E88FD1AC}"/>
              </a:ext>
            </a:extLst>
          </p:cNvPr>
          <p:cNvSpPr/>
          <p:nvPr/>
        </p:nvSpPr>
        <p:spPr>
          <a:xfrm>
            <a:off x="847338" y="3449895"/>
            <a:ext cx="6561412" cy="4247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assignment #6 </a:t>
            </a:r>
            <a:r>
              <a:rPr lang="en-CA" sz="2400" b="1" dirty="0">
                <a:solidFill>
                  <a:prstClr val="black"/>
                </a:solidFill>
              </a:rPr>
              <a:t>(building </a:t>
            </a:r>
            <a:r>
              <a:rPr lang="en-CA" sz="2400" b="1" dirty="0" err="1">
                <a:solidFill>
                  <a:prstClr val="black"/>
                </a:solidFill>
              </a:rPr>
              <a:t>fsms</a:t>
            </a:r>
            <a:r>
              <a:rPr lang="en-CA" sz="2400" b="1" dirty="0">
                <a:solidFill>
                  <a:prstClr val="black"/>
                </a:solidFill>
              </a:rPr>
              <a:t> – tree walker)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76E9BB-0FB6-4AC2-9BED-9D50929670B4}"/>
              </a:ext>
            </a:extLst>
          </p:cNvPr>
          <p:cNvSpPr/>
          <p:nvPr/>
        </p:nvSpPr>
        <p:spPr>
          <a:xfrm>
            <a:off x="847338" y="4042562"/>
            <a:ext cx="7332457" cy="4247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assignment #7 (building grammars – tree walker)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6758A6-9D16-41F9-820A-C11CD32B4042}"/>
              </a:ext>
            </a:extLst>
          </p:cNvPr>
          <p:cNvSpPr/>
          <p:nvPr/>
        </p:nvSpPr>
        <p:spPr>
          <a:xfrm>
            <a:off x="847338" y="4635229"/>
            <a:ext cx="7856638" cy="4247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assignment #8 (</a:t>
            </a:r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compute e-generating, First, Follow</a:t>
            </a: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)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F7FD82-BF04-4F57-BDED-1A6171921C0E}"/>
              </a:ext>
            </a:extLst>
          </p:cNvPr>
          <p:cNvSpPr/>
          <p:nvPr/>
        </p:nvSpPr>
        <p:spPr>
          <a:xfrm>
            <a:off x="847338" y="5227896"/>
            <a:ext cx="7826181" cy="4247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assignment #9 (preparing to build readahead states)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9699F9A-7E07-4942-AAA2-BDFDE762C813}"/>
              </a:ext>
            </a:extLst>
          </p:cNvPr>
          <p:cNvSpPr/>
          <p:nvPr/>
        </p:nvSpPr>
        <p:spPr>
          <a:xfrm>
            <a:off x="847338" y="5820560"/>
            <a:ext cx="8281434" cy="4247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assignment #10 (building readahead + readback states)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A897237-BE20-450D-B403-ECAF0F56C6B9}"/>
              </a:ext>
            </a:extLst>
          </p:cNvPr>
          <p:cNvSpPr/>
          <p:nvPr/>
        </p:nvSpPr>
        <p:spPr>
          <a:xfrm>
            <a:off x="6477000" y="6200858"/>
            <a:ext cx="1106393" cy="4247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bonus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51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154999C-4DD0-43C4-9255-B7129F71AB4B}"/>
              </a:ext>
            </a:extLst>
          </p:cNvPr>
          <p:cNvSpPr/>
          <p:nvPr/>
        </p:nvSpPr>
        <p:spPr>
          <a:xfrm>
            <a:off x="2601972" y="2209800"/>
            <a:ext cx="4414606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Lots of Compiler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Technology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AE9938-CE3F-4648-AF01-3B577E414AA8}"/>
              </a:ext>
            </a:extLst>
          </p:cNvPr>
          <p:cNvSpPr/>
          <p:nvPr/>
        </p:nvSpPr>
        <p:spPr>
          <a:xfrm>
            <a:off x="2209800" y="3886200"/>
            <a:ext cx="5198950" cy="7571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A course on HOW TO BUILD table driven SLR(1) Compilers</a:t>
            </a:r>
            <a:endParaRPr lang="en-CA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95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BA320DC-4E78-48FB-B92F-A126B8580563}"/>
              </a:ext>
            </a:extLst>
          </p:cNvPr>
          <p:cNvSpPr/>
          <p:nvPr/>
        </p:nvSpPr>
        <p:spPr>
          <a:xfrm>
            <a:off x="838200" y="685800"/>
            <a:ext cx="442460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/>
              <a:t>Novel presentation approach</a:t>
            </a:r>
            <a:endParaRPr lang="en-CA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3D1723B-765F-4E6C-9325-BD8F8787F349}"/>
              </a:ext>
            </a:extLst>
          </p:cNvPr>
          <p:cNvSpPr/>
          <p:nvPr/>
        </p:nvSpPr>
        <p:spPr>
          <a:xfrm>
            <a:off x="1334554" y="1118408"/>
            <a:ext cx="249459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ym typeface="Symbol" panose="05050102010706020507" pitchFamily="18" charset="2"/>
              </a:rPr>
              <a:t>10 assignments</a:t>
            </a:r>
            <a:endParaRPr lang="en-CA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6B2AAB9-6257-49AF-BBE1-0572F3D0BD13}"/>
              </a:ext>
            </a:extLst>
          </p:cNvPr>
          <p:cNvSpPr/>
          <p:nvPr/>
        </p:nvSpPr>
        <p:spPr>
          <a:xfrm>
            <a:off x="1334554" y="1537603"/>
            <a:ext cx="266611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ym typeface="Symbol" panose="05050102010706020507" pitchFamily="18" charset="2"/>
              </a:rPr>
              <a:t>No exam or tests</a:t>
            </a:r>
            <a:endParaRPr lang="en-CA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530B95D-CC0A-434E-83CE-383FE1AFD3B4}"/>
              </a:ext>
            </a:extLst>
          </p:cNvPr>
          <p:cNvSpPr/>
          <p:nvPr/>
        </p:nvSpPr>
        <p:spPr>
          <a:xfrm>
            <a:off x="1334554" y="1956798"/>
            <a:ext cx="638751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ym typeface="Symbol" panose="05050102010706020507" pitchFamily="18" charset="2"/>
              </a:rPr>
              <a:t>3 times more HELP sessions than lectures</a:t>
            </a:r>
            <a:endParaRPr lang="en-CA" sz="2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8CBDD90-87AB-4AE5-9292-774C5B761ACA}"/>
              </a:ext>
            </a:extLst>
          </p:cNvPr>
          <p:cNvSpPr/>
          <p:nvPr/>
        </p:nvSpPr>
        <p:spPr>
          <a:xfrm>
            <a:off x="5812024" y="2449607"/>
            <a:ext cx="2667000" cy="7571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CA" sz="2400" b="1" dirty="0">
                <a:solidFill>
                  <a:schemeClr val="bg1"/>
                </a:solidFill>
                <a:sym typeface="Symbol" panose="05050102010706020507" pitchFamily="18" charset="2"/>
              </a:rPr>
              <a:t>Should have been mandatory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2739321-E042-4CCA-AB3C-22A4A3E30E6A}"/>
              </a:ext>
            </a:extLst>
          </p:cNvPr>
          <p:cNvSpPr/>
          <p:nvPr/>
        </p:nvSpPr>
        <p:spPr>
          <a:xfrm>
            <a:off x="838200" y="3842164"/>
            <a:ext cx="358623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ym typeface="Symbol" panose="05050102010706020507" pitchFamily="18" charset="2"/>
              </a:rPr>
              <a:t>Presentation Language</a:t>
            </a:r>
            <a:endParaRPr lang="en-CA" sz="2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ACFF975-D262-42F2-8638-98D0DD0951DA}"/>
              </a:ext>
            </a:extLst>
          </p:cNvPr>
          <p:cNvSpPr/>
          <p:nvPr/>
        </p:nvSpPr>
        <p:spPr>
          <a:xfrm>
            <a:off x="5604248" y="5643670"/>
            <a:ext cx="3082552" cy="7571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CA" sz="2400" b="1" dirty="0">
                <a:solidFill>
                  <a:schemeClr val="bg1"/>
                </a:solidFill>
                <a:sym typeface="Symbol" panose="05050102010706020507" pitchFamily="18" charset="2"/>
              </a:rPr>
              <a:t>Takes weeks to learn, not months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8AF0551-F5CB-4BB5-8AAC-3A217C585D6E}"/>
              </a:ext>
            </a:extLst>
          </p:cNvPr>
          <p:cNvSpPr/>
          <p:nvPr/>
        </p:nvSpPr>
        <p:spPr>
          <a:xfrm>
            <a:off x="1298261" y="4318998"/>
            <a:ext cx="483337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ym typeface="Symbol" panose="05050102010706020507" pitchFamily="18" charset="2"/>
              </a:rPr>
              <a:t>Smalltalk (most similar to Swift)</a:t>
            </a:r>
            <a:endParaRPr lang="en-CA" sz="2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8B1DDE8-9102-46AC-982E-3EAB9220093E}"/>
              </a:ext>
            </a:extLst>
          </p:cNvPr>
          <p:cNvSpPr/>
          <p:nvPr/>
        </p:nvSpPr>
        <p:spPr>
          <a:xfrm>
            <a:off x="1298260" y="4716144"/>
            <a:ext cx="601694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2400" b="1" dirty="0">
                <a:sym typeface="Symbol" panose="05050102010706020507" pitchFamily="18" charset="2"/>
              </a:rPr>
              <a:t>The only language with SIMPLE built in facilities for building looping constructs</a:t>
            </a:r>
            <a:endParaRPr lang="en-CA" sz="2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4674A97-A7C9-42A7-9DE2-4B0548B8D05A}"/>
              </a:ext>
            </a:extLst>
          </p:cNvPr>
          <p:cNvSpPr/>
          <p:nvPr/>
        </p:nvSpPr>
        <p:spPr>
          <a:xfrm>
            <a:off x="1330344" y="3316761"/>
            <a:ext cx="665919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ym typeface="Symbol" panose="05050102010706020507" pitchFamily="18" charset="2"/>
              </a:rPr>
              <a:t>Focused on compilation first, theory second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72677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 animBg="1"/>
      <p:bldP spid="22" grpId="0"/>
      <p:bldP spid="23" grpId="0" animBg="1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1137444" y="3121389"/>
            <a:ext cx="6869112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96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Smalltalk</a:t>
            </a:r>
          </a:p>
        </p:txBody>
      </p:sp>
    </p:spTree>
    <p:extLst>
      <p:ext uri="{BB962C8B-B14F-4D97-AF65-F5344CB8AC3E}">
        <p14:creationId xmlns:p14="http://schemas.microsoft.com/office/powerpoint/2010/main" val="1426086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1C27438-4E46-41D3-93E3-A5A9C1FBF00C}"/>
              </a:ext>
            </a:extLst>
          </p:cNvPr>
          <p:cNvSpPr/>
          <p:nvPr/>
        </p:nvSpPr>
        <p:spPr>
          <a:xfrm>
            <a:off x="942517" y="1248922"/>
            <a:ext cx="6649366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2400" b="1" dirty="0">
                <a:sym typeface="Symbol" panose="05050102010706020507" pitchFamily="18" charset="2"/>
              </a:rPr>
              <a:t>Collections: Instead of looping from basics, using more advanced looping</a:t>
            </a:r>
            <a:endParaRPr lang="en-CA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5DFF92-2A90-4433-8C24-42194EC23B74}"/>
              </a:ext>
            </a:extLst>
          </p:cNvPr>
          <p:cNvSpPr/>
          <p:nvPr/>
        </p:nvSpPr>
        <p:spPr>
          <a:xfrm>
            <a:off x="942517" y="3803216"/>
            <a:ext cx="745909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/>
              <a:t>Manipulating blocks: to invent looping constructs</a:t>
            </a:r>
            <a:endParaRPr lang="en-CA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54999C-4DD0-43C4-9255-B7129F71AB4B}"/>
              </a:ext>
            </a:extLst>
          </p:cNvPr>
          <p:cNvSpPr/>
          <p:nvPr/>
        </p:nvSpPr>
        <p:spPr>
          <a:xfrm>
            <a:off x="457200" y="685800"/>
            <a:ext cx="425308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/>
              <a:t>Quick overview of Smalltalk</a:t>
            </a:r>
            <a:endParaRPr lang="en-CA" sz="2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8CBDD90-87AB-4AE5-9292-774C5B761ACA}"/>
              </a:ext>
            </a:extLst>
          </p:cNvPr>
          <p:cNvSpPr/>
          <p:nvPr/>
        </p:nvSpPr>
        <p:spPr>
          <a:xfrm>
            <a:off x="5127139" y="1969438"/>
            <a:ext cx="3633543" cy="14219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CA" sz="2400" b="1" dirty="0">
                <a:solidFill>
                  <a:schemeClr val="bg1"/>
                </a:solidFill>
                <a:sym typeface="Symbol" panose="05050102010706020507" pitchFamily="18" charset="2"/>
              </a:rPr>
              <a:t>Will cause you to LOOK for more advanced looping when using other languages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4FE12E6-47E8-4FFB-BEDA-C62BA795E7FF}"/>
              </a:ext>
            </a:extLst>
          </p:cNvPr>
          <p:cNvSpPr/>
          <p:nvPr/>
        </p:nvSpPr>
        <p:spPr>
          <a:xfrm>
            <a:off x="1190241" y="5960635"/>
            <a:ext cx="7190917" cy="75713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l"/>
            <a:r>
              <a:rPr lang="en-CA" sz="2400" b="1" dirty="0">
                <a:solidFill>
                  <a:schemeClr val="bg1"/>
                </a:solidFill>
                <a:sym typeface="Symbol" panose="05050102010706020507" pitchFamily="18" charset="2"/>
              </a:rPr>
              <a:t>Knowledge of Smalltalk will improve your programming skills when using other languages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4AA372-F59D-4D26-A2EC-70A4C66BC4AD}"/>
              </a:ext>
            </a:extLst>
          </p:cNvPr>
          <p:cNvSpPr/>
          <p:nvPr/>
        </p:nvSpPr>
        <p:spPr>
          <a:xfrm>
            <a:off x="1828800" y="2075228"/>
            <a:ext cx="2956900" cy="14219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 err="1">
                <a:sym typeface="Symbol" panose="05050102010706020507" pitchFamily="18" charset="2"/>
              </a:rPr>
              <a:t>indexedDo</a:t>
            </a:r>
            <a:r>
              <a:rPr lang="en-CA" sz="2400" b="1" dirty="0">
                <a:sym typeface="Symbol" panose="05050102010706020507" pitchFamily="18" charset="2"/>
              </a:rPr>
              <a:t>:</a:t>
            </a:r>
            <a:br>
              <a:rPr lang="en-CA" sz="2400" b="1" dirty="0">
                <a:sym typeface="Symbol" panose="05050102010706020507" pitchFamily="18" charset="2"/>
              </a:rPr>
            </a:br>
            <a:r>
              <a:rPr lang="en-CA" sz="2400" b="1" dirty="0">
                <a:sym typeface="Symbol" panose="05050102010706020507" pitchFamily="18" charset="2"/>
              </a:rPr>
              <a:t>select:</a:t>
            </a:r>
            <a:br>
              <a:rPr lang="en-CA" sz="2400" b="1" dirty="0">
                <a:sym typeface="Symbol" panose="05050102010706020507" pitchFamily="18" charset="2"/>
              </a:rPr>
            </a:br>
            <a:r>
              <a:rPr lang="en-CA" sz="2400" b="1" dirty="0">
                <a:sym typeface="Symbol" panose="05050102010706020507" pitchFamily="18" charset="2"/>
              </a:rPr>
              <a:t>collect:</a:t>
            </a:r>
            <a:br>
              <a:rPr lang="en-CA" sz="2400" b="1" dirty="0">
                <a:sym typeface="Symbol" panose="05050102010706020507" pitchFamily="18" charset="2"/>
              </a:rPr>
            </a:br>
            <a:r>
              <a:rPr lang="en-CA" sz="2400" b="1" dirty="0" err="1">
                <a:sym typeface="Symbol" panose="05050102010706020507" pitchFamily="18" charset="2"/>
              </a:rPr>
              <a:t>keysAndValuesDo</a:t>
            </a:r>
            <a:r>
              <a:rPr lang="en-CA" sz="2400" b="1" dirty="0">
                <a:sym typeface="Symbol" panose="05050102010706020507" pitchFamily="18" charset="2"/>
              </a:rPr>
              <a:t>:</a:t>
            </a:r>
            <a:endParaRPr lang="en-CA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4E791A0-8486-4772-9635-8AFCDDA1778C}"/>
              </a:ext>
            </a:extLst>
          </p:cNvPr>
          <p:cNvSpPr/>
          <p:nvPr/>
        </p:nvSpPr>
        <p:spPr>
          <a:xfrm>
            <a:off x="3200401" y="4271200"/>
            <a:ext cx="5560282" cy="7571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CA" sz="2400" b="1" dirty="0">
                <a:solidFill>
                  <a:schemeClr val="bg1"/>
                </a:solidFill>
                <a:sym typeface="Symbol" panose="05050102010706020507" pitchFamily="18" charset="2"/>
              </a:rPr>
              <a:t>Will cause you to LOOK for lambdas since they are now in Java and C++.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5AFB8FE-E51B-466F-A47F-A3E5F154B493}"/>
              </a:ext>
            </a:extLst>
          </p:cNvPr>
          <p:cNvSpPr/>
          <p:nvPr/>
        </p:nvSpPr>
        <p:spPr>
          <a:xfrm>
            <a:off x="908224" y="5318650"/>
            <a:ext cx="237436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/>
              <a:t>Assignment #1</a:t>
            </a:r>
            <a:endParaRPr lang="en-CA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037B6-CA03-424D-B34B-63449520D487}"/>
              </a:ext>
            </a:extLst>
          </p:cNvPr>
          <p:cNvSpPr/>
          <p:nvPr/>
        </p:nvSpPr>
        <p:spPr>
          <a:xfrm>
            <a:off x="3339334" y="5342714"/>
            <a:ext cx="1548355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CA" sz="2400" b="1" dirty="0">
                <a:solidFill>
                  <a:schemeClr val="bg1"/>
                </a:solidFill>
                <a:sym typeface="Symbol" panose="05050102010706020507" pitchFamily="18" charset="2"/>
              </a:rPr>
              <a:t>Smalltalk</a:t>
            </a:r>
            <a:endParaRPr lang="en-C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18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4" grpId="0"/>
      <p:bldP spid="20" grpId="0" animBg="1"/>
      <p:bldP spid="23" grpId="0" animBg="1"/>
      <p:bldP spid="16" grpId="0"/>
      <p:bldP spid="17" grpId="0" animBg="1"/>
      <p:bldP spid="18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1137444" y="2752057"/>
            <a:ext cx="6869112" cy="166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96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Building Our First Compiler</a:t>
            </a:r>
          </a:p>
        </p:txBody>
      </p:sp>
    </p:spTree>
    <p:extLst>
      <p:ext uri="{BB962C8B-B14F-4D97-AF65-F5344CB8AC3E}">
        <p14:creationId xmlns:p14="http://schemas.microsoft.com/office/powerpoint/2010/main" val="4054671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1C27438-4E46-41D3-93E3-A5A9C1FBF00C}"/>
              </a:ext>
            </a:extLst>
          </p:cNvPr>
          <p:cNvSpPr/>
          <p:nvPr/>
        </p:nvSpPr>
        <p:spPr>
          <a:xfrm>
            <a:off x="854851" y="1143000"/>
            <a:ext cx="764048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indent="-349250" algn="l"/>
            <a:r>
              <a:rPr lang="en-CA" sz="2400" b="1" dirty="0">
                <a:sym typeface="Symbol" panose="05050102010706020507" pitchFamily="18" charset="2"/>
              </a:rPr>
              <a:t>Used show and tell approach to introduce it</a:t>
            </a:r>
            <a:endParaRPr lang="en-CA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5DFF92-2A90-4433-8C24-42194EC23B74}"/>
              </a:ext>
            </a:extLst>
          </p:cNvPr>
          <p:cNvSpPr/>
          <p:nvPr/>
        </p:nvSpPr>
        <p:spPr>
          <a:xfrm>
            <a:off x="854851" y="2196156"/>
            <a:ext cx="7657866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/>
              <a:t>Used table driven parser / scanner to process code</a:t>
            </a:r>
            <a:endParaRPr lang="en-CA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54999C-4DD0-43C4-9255-B7129F71AB4B}"/>
              </a:ext>
            </a:extLst>
          </p:cNvPr>
          <p:cNvSpPr/>
          <p:nvPr/>
        </p:nvSpPr>
        <p:spPr>
          <a:xfrm>
            <a:off x="546715" y="624706"/>
            <a:ext cx="845616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/>
              <a:t>Introduced a transduction grammar for simple language </a:t>
            </a:r>
            <a:endParaRPr lang="en-CA" sz="2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4FE12E6-47E8-4FFB-BEDA-C62BA795E7FF}"/>
              </a:ext>
            </a:extLst>
          </p:cNvPr>
          <p:cNvSpPr/>
          <p:nvPr/>
        </p:nvSpPr>
        <p:spPr>
          <a:xfrm>
            <a:off x="1293082" y="6204668"/>
            <a:ext cx="7467599" cy="42473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l"/>
            <a:r>
              <a:rPr lang="en-CA" sz="2400" b="1" dirty="0">
                <a:solidFill>
                  <a:schemeClr val="bg1"/>
                </a:solidFill>
                <a:sym typeface="Symbol" panose="05050102010706020507" pitchFamily="18" charset="2"/>
              </a:rPr>
              <a:t>Provided intuition for how the technology works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C45FCF-91B0-48FC-A0E6-7A0CEC0FC34B}"/>
              </a:ext>
            </a:extLst>
          </p:cNvPr>
          <p:cNvSpPr/>
          <p:nvPr/>
        </p:nvSpPr>
        <p:spPr>
          <a:xfrm>
            <a:off x="4648200" y="2759684"/>
            <a:ext cx="1066801" cy="4247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1+2*3</a:t>
            </a:r>
            <a:endParaRPr lang="en-CA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BDA65EB-1151-4F14-8398-920A40E82499}"/>
              </a:ext>
            </a:extLst>
          </p:cNvPr>
          <p:cNvSpPr/>
          <p:nvPr/>
        </p:nvSpPr>
        <p:spPr>
          <a:xfrm>
            <a:off x="854851" y="2722734"/>
            <a:ext cx="298992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/>
              <a:t>Built 2 tree walkers</a:t>
            </a:r>
            <a:endParaRPr lang="en-CA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697C07F-35B7-4385-A69C-4C8ADA878B60}"/>
              </a:ext>
            </a:extLst>
          </p:cNvPr>
          <p:cNvSpPr/>
          <p:nvPr/>
        </p:nvSpPr>
        <p:spPr>
          <a:xfrm>
            <a:off x="1864298" y="3276600"/>
            <a:ext cx="3963586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/>
              <a:t>Tree walker for evaluating</a:t>
            </a:r>
            <a:endParaRPr lang="en-CA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D0646CD-D194-4188-A9D6-6A92758F2031}"/>
              </a:ext>
            </a:extLst>
          </p:cNvPr>
          <p:cNvSpPr/>
          <p:nvPr/>
        </p:nvSpPr>
        <p:spPr>
          <a:xfrm>
            <a:off x="1864298" y="3750041"/>
            <a:ext cx="389305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/>
              <a:t>Tree walker for compiling</a:t>
            </a:r>
            <a:endParaRPr lang="en-CA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EC72DA5-5096-4DCA-BCFE-037473E1DBAD}"/>
              </a:ext>
            </a:extLst>
          </p:cNvPr>
          <p:cNvSpPr/>
          <p:nvPr/>
        </p:nvSpPr>
        <p:spPr>
          <a:xfrm>
            <a:off x="854851" y="1669578"/>
            <a:ext cx="6649366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indent="-349250" algn="l"/>
            <a:r>
              <a:rPr lang="en-CA" sz="2400" b="1" dirty="0">
                <a:sym typeface="Symbol" panose="05050102010706020507" pitchFamily="18" charset="2"/>
              </a:rPr>
              <a:t>Used table builder to process grammar</a:t>
            </a:r>
            <a:endParaRPr lang="en-CA" sz="24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B6DFB6-1EC4-45D0-BEBD-3BEF63923C07}"/>
              </a:ext>
            </a:extLst>
          </p:cNvPr>
          <p:cNvSpPr/>
          <p:nvPr/>
        </p:nvSpPr>
        <p:spPr>
          <a:xfrm>
            <a:off x="2557846" y="4201010"/>
            <a:ext cx="593749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2400" b="1" dirty="0"/>
              <a:t>Provided 2 maps for evaluate versus compile tree labels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01616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4" grpId="0"/>
      <p:bldP spid="23" grpId="0" animBg="1"/>
      <p:bldP spid="10" grpId="0" animBg="1"/>
      <p:bldP spid="11" grpId="0"/>
      <p:bldP spid="12" grpId="0"/>
      <p:bldP spid="13" grpId="0"/>
      <p:bldP spid="15" grpId="0"/>
      <p:bldP spid="24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3_st02">
  <a:themeElements>
    <a:clrScheme name="">
      <a:dk1>
        <a:srgbClr val="000000"/>
      </a:dk1>
      <a:lt1>
        <a:srgbClr val="FFFFFF"/>
      </a:lt1>
      <a:dk2>
        <a:srgbClr val="181BE5"/>
      </a:dk2>
      <a:lt2>
        <a:srgbClr val="FF00FF"/>
      </a:lt2>
      <a:accent1>
        <a:srgbClr val="33FF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FFFF"/>
      </a:accent5>
      <a:accent6>
        <a:srgbClr val="8AE7B9"/>
      </a:accent6>
      <a:hlink>
        <a:srgbClr val="77D7F7"/>
      </a:hlink>
      <a:folHlink>
        <a:srgbClr val="F73700"/>
      </a:folHlink>
    </a:clrScheme>
    <a:fontScheme name="st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st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4.xml><?xml version="1.0" encoding="utf-8"?>
<a:theme xmlns:a="http://schemas.openxmlformats.org/drawingml/2006/main" name="2_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G:\Courses\Introduction to Smalltalk\Notes\st02.ppt</Template>
  <TotalTime>63391376</TotalTime>
  <Pages>3</Pages>
  <Words>1417</Words>
  <Application>Microsoft Office PowerPoint</Application>
  <PresentationFormat>Letter Paper (8.5x11 in)</PresentationFormat>
  <Paragraphs>315</Paragraphs>
  <Slides>46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Arial</vt:lpstr>
      <vt:lpstr>Century Gothic</vt:lpstr>
      <vt:lpstr>Times</vt:lpstr>
      <vt:lpstr>Times New Roman</vt:lpstr>
      <vt:lpstr>Wingdings 3</vt:lpstr>
      <vt:lpstr>Slice</vt:lpstr>
      <vt:lpstr>3_st02</vt:lpstr>
      <vt:lpstr>1_Slice</vt:lpstr>
      <vt:lpstr>2_Slice</vt:lpstr>
      <vt:lpstr>PowerPoint Presentation</vt:lpstr>
      <vt:lpstr>SUMMARY OF 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Virtual Machines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Orinted Programming in Smalltalk /V</dc:title>
  <dc:creator>The Staff</dc:creator>
  <cp:lastModifiedBy>Wilf LaLonde</cp:lastModifiedBy>
  <cp:revision>508</cp:revision>
  <cp:lastPrinted>2000-03-27T00:02:33Z</cp:lastPrinted>
  <dcterms:created xsi:type="dcterms:W3CDTF">1995-01-12T17:04:20Z</dcterms:created>
  <dcterms:modified xsi:type="dcterms:W3CDTF">2021-04-12T23:12:42Z</dcterms:modified>
</cp:coreProperties>
</file>