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67" r:id="rId3"/>
    <p:sldId id="258" r:id="rId4"/>
    <p:sldId id="272" r:id="rId5"/>
    <p:sldId id="273" r:id="rId6"/>
    <p:sldId id="264" r:id="rId7"/>
    <p:sldId id="265" r:id="rId8"/>
    <p:sldId id="275" r:id="rId9"/>
    <p:sldId id="276" r:id="rId10"/>
    <p:sldId id="263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0C4F1-DAD8-4B96-84C6-887BC838A887}" type="datetimeFigureOut">
              <a:rPr lang="en-US" smtClean="0"/>
              <a:pPr/>
              <a:t>1/2/2011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FC769-7774-4426-A75C-8232DFE396B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D4829A-7F47-4ACF-B5D9-34B3BB1495A1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60438" y="103188"/>
            <a:ext cx="8091488" cy="6070600"/>
          </a:xfrm>
          <a:ln cap="flat"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CADC08-6725-4DF6-87D1-AEF32BF0ED3F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62025" y="101600"/>
            <a:ext cx="8096250" cy="6072188"/>
          </a:xfrm>
          <a:ln cap="flat"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CADC08-6725-4DF6-87D1-AEF32BF0ED3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62025" y="101600"/>
            <a:ext cx="8096250" cy="6072188"/>
          </a:xfrm>
          <a:ln cap="flat"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D4829A-7F47-4ACF-B5D9-34B3BB1495A1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960438" y="103188"/>
            <a:ext cx="8091488" cy="6070600"/>
          </a:xfrm>
          <a:ln cap="flat"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69875"/>
            <a:ext cx="2178050" cy="3638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69875"/>
            <a:ext cx="6384925" cy="3638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2025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81724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269875"/>
            <a:ext cx="8715375" cy="7112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391400" y="6583363"/>
            <a:ext cx="17526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defRPr/>
            </a:pPr>
            <a:r>
              <a:rPr lang="en-US" sz="1200" b="0" dirty="0">
                <a:latin typeface="Times New Roman" pitchFamily="18" charset="0"/>
              </a:rPr>
              <a:t>Wilf LaLonde </a:t>
            </a:r>
            <a:r>
              <a:rPr lang="en-US" sz="1200" b="0" dirty="0" smtClean="0">
                <a:latin typeface="Times New Roman" pitchFamily="18" charset="0"/>
              </a:rPr>
              <a:t>©2009</a:t>
            </a:r>
            <a:endParaRPr lang="en-US" sz="1200" b="0" dirty="0"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61925" y="6600825"/>
            <a:ext cx="9001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1200" b="0" dirty="0">
                <a:latin typeface="Times New Roman" pitchFamily="18" charset="0"/>
              </a:rPr>
              <a:t>Comp 4002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ctr" rtl="0" eaLnBrk="1" fontAlgn="base" hangingPunct="1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ctr" rtl="0" eaLnBrk="1" fontAlgn="base" hangingPunct="1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ctr" rtl="0" eaLnBrk="1" fontAlgn="base" hangingPunct="1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ctr" rtl="0" eaLnBrk="1" fontAlgn="base" hangingPunct="1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ctr" rtl="0" eaLnBrk="1" fontAlgn="base" hangingPunct="1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ctr" rtl="0" eaLnBrk="1" fontAlgn="base" hangingPunct="1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ctr" rtl="0" eaLnBrk="1" fontAlgn="base" hangingPunct="1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114300" algn="l" rtl="0" eaLnBrk="1" fontAlgn="base" hangingPunct="1">
        <a:spcBef>
          <a:spcPct val="3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974725" indent="-288925" algn="l" rtl="0" eaLnBrk="1" fontAlgn="base" hangingPunct="1"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316038" indent="-2270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4pPr>
      <a:lvl5pPr marL="1724025" indent="-2936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5pPr>
      <a:lvl6pPr marL="2181225" indent="-2936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6pPr>
      <a:lvl7pPr marL="2638425" indent="-2936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7pPr>
      <a:lvl8pPr marL="3095625" indent="-2936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8pPr>
      <a:lvl9pPr marL="3552825" indent="-2936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38200" y="2438400"/>
            <a:ext cx="7632940" cy="201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4150" tIns="92075" rIns="184150" bIns="92075">
            <a:spAutoFit/>
          </a:bodyPr>
          <a:lstStyle/>
          <a:p>
            <a:pPr marL="342900" indent="-342900" algn="ctr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 dirty="0" smtClean="0">
                <a:solidFill>
                  <a:srgbClr val="FF0000"/>
                </a:solidFill>
                <a:latin typeface="Times" charset="0"/>
              </a:rPr>
              <a:t>Assignment 1</a:t>
            </a:r>
          </a:p>
          <a:p>
            <a:pPr marL="342900" indent="-342900" algn="ctr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3600" b="1" dirty="0" smtClean="0">
                <a:solidFill>
                  <a:srgbClr val="FF0000"/>
                </a:solidFill>
                <a:latin typeface="Times" charset="0"/>
              </a:rPr>
              <a:t>(see assign1.docx for real details)</a:t>
            </a:r>
            <a:endParaRPr lang="en-US" sz="3600" b="1" dirty="0">
              <a:solidFill>
                <a:srgbClr val="FF0000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269875"/>
            <a:ext cx="8715375" cy="640867"/>
          </a:xfrm>
        </p:spPr>
        <p:txBody>
          <a:bodyPr/>
          <a:lstStyle/>
          <a:p>
            <a:r>
              <a:rPr lang="en-US" dirty="0" smtClean="0"/>
              <a:t>Add a help Key…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01050" cy="3841694"/>
          </a:xfrm>
        </p:spPr>
        <p:txBody>
          <a:bodyPr/>
          <a:lstStyle/>
          <a:p>
            <a:r>
              <a:rPr lang="en-US" dirty="0" smtClean="0"/>
              <a:t>Make ‘?’ be your </a:t>
            </a:r>
            <a:r>
              <a:rPr lang="en-US" dirty="0" smtClean="0">
                <a:solidFill>
                  <a:srgbClr val="FF0000"/>
                </a:solidFill>
              </a:rPr>
              <a:t>help key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As long as you hold the </a:t>
            </a:r>
            <a:r>
              <a:rPr lang="en-US" dirty="0" smtClean="0">
                <a:solidFill>
                  <a:srgbClr val="FF0000"/>
                </a:solidFill>
              </a:rPr>
              <a:t>key down</a:t>
            </a:r>
            <a:r>
              <a:rPr lang="en-US" dirty="0" smtClean="0"/>
              <a:t>, you draw help information; when the </a:t>
            </a:r>
            <a:r>
              <a:rPr lang="en-US" dirty="0" smtClean="0">
                <a:solidFill>
                  <a:srgbClr val="FF0000"/>
                </a:solidFill>
              </a:rPr>
              <a:t>key goes up</a:t>
            </a:r>
            <a:r>
              <a:rPr lang="en-US" dirty="0" smtClean="0"/>
              <a:t>, it stops drawing.</a:t>
            </a:r>
          </a:p>
          <a:p>
            <a:endParaRPr lang="en-US" dirty="0" smtClean="0"/>
          </a:p>
          <a:p>
            <a:pPr lvl="3">
              <a:buNone/>
            </a:pPr>
            <a:r>
              <a:rPr lang="en-US" dirty="0" smtClean="0">
                <a:solidFill>
                  <a:schemeClr val="tx2"/>
                </a:solidFill>
              </a:rPr>
              <a:t>Hint</a:t>
            </a:r>
            <a:r>
              <a:rPr lang="en-US" dirty="0" smtClean="0"/>
              <a:t>: See how “</a:t>
            </a:r>
            <a:r>
              <a:rPr lang="en-US" dirty="0" smtClean="0">
                <a:solidFill>
                  <a:srgbClr val="FF0000"/>
                </a:solidFill>
              </a:rPr>
              <a:t>FPS: 30.8</a:t>
            </a:r>
            <a:r>
              <a:rPr lang="en-US" dirty="0" smtClean="0"/>
              <a:t>” is currently</a:t>
            </a:r>
          </a:p>
          <a:p>
            <a:pPr lvl="3">
              <a:buNone/>
            </a:pPr>
            <a:r>
              <a:rPr lang="en-US" dirty="0" smtClean="0"/>
              <a:t>displaying on the screen…</a:t>
            </a:r>
          </a:p>
        </p:txBody>
      </p:sp>
      <p:sp>
        <p:nvSpPr>
          <p:cNvPr id="5" name="AutoShape 21"/>
          <p:cNvSpPr>
            <a:spLocks noChangeArrowheads="1"/>
          </p:cNvSpPr>
          <p:nvPr/>
        </p:nvSpPr>
        <p:spPr bwMode="auto">
          <a:xfrm>
            <a:off x="152400" y="5943600"/>
            <a:ext cx="8870950" cy="498075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dirty="0" smtClean="0"/>
              <a:t>You should add more help information as the course continue…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0000">
            <a:off x="1798917" y="2449812"/>
            <a:ext cx="4758085" cy="240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4150" tIns="92075" rIns="184150" bIns="92075">
            <a:spAutoFit/>
          </a:bodyPr>
          <a:lstStyle/>
          <a:p>
            <a:pPr marL="342900" indent="-342900" algn="ctr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 dirty="0" smtClean="0">
                <a:solidFill>
                  <a:srgbClr val="FF0000"/>
                </a:solidFill>
                <a:latin typeface="Times" charset="0"/>
              </a:rPr>
              <a:t>Have fun doing Assignment 1</a:t>
            </a:r>
            <a:endParaRPr lang="en-US" sz="4800" b="1" dirty="0">
              <a:solidFill>
                <a:srgbClr val="FF0000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269875"/>
            <a:ext cx="8715375" cy="640867"/>
          </a:xfrm>
        </p:spPr>
        <p:txBody>
          <a:bodyPr/>
          <a:lstStyle/>
          <a:p>
            <a:r>
              <a:rPr lang="en-US" dirty="0" smtClean="0"/>
              <a:t>Initial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172450" cy="3712428"/>
          </a:xfrm>
        </p:spPr>
        <p:txBody>
          <a:bodyPr/>
          <a:lstStyle/>
          <a:p>
            <a:r>
              <a:rPr lang="en-US" dirty="0" smtClean="0"/>
              <a:t>Follow the </a:t>
            </a:r>
            <a:r>
              <a:rPr lang="en-US" dirty="0" smtClean="0">
                <a:solidFill>
                  <a:schemeClr val="tx2"/>
                </a:solidFill>
              </a:rPr>
              <a:t>step by step installation instructions </a:t>
            </a:r>
            <a:r>
              <a:rPr lang="en-US" dirty="0" smtClean="0"/>
              <a:t>in “Assign 1 Step by Step.docx”</a:t>
            </a:r>
          </a:p>
          <a:p>
            <a:endParaRPr lang="en-US" dirty="0" smtClean="0"/>
          </a:p>
          <a:p>
            <a:r>
              <a:rPr lang="en-US" dirty="0" smtClean="0"/>
              <a:t>It starts with “Create a </a:t>
            </a:r>
            <a:r>
              <a:rPr lang="en-US" dirty="0" smtClean="0">
                <a:solidFill>
                  <a:srgbClr val="FF0000"/>
                </a:solidFill>
              </a:rPr>
              <a:t>directory called 3D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r>
              <a:rPr lang="en-US" dirty="0" smtClean="0"/>
              <a:t>and follows with “</a:t>
            </a:r>
            <a:r>
              <a:rPr lang="en-US" dirty="0" smtClean="0">
                <a:solidFill>
                  <a:srgbClr val="FF0000"/>
                </a:solidFill>
              </a:rPr>
              <a:t>Place all the files </a:t>
            </a:r>
            <a:r>
              <a:rPr lang="en-US" dirty="0" smtClean="0"/>
              <a:t>you downloaded from the 4002 web site </a:t>
            </a:r>
            <a:r>
              <a:rPr lang="en-US" dirty="0" smtClean="0">
                <a:solidFill>
                  <a:srgbClr val="FF0000"/>
                </a:solidFill>
              </a:rPr>
              <a:t>into your directory</a:t>
            </a:r>
            <a:r>
              <a:rPr lang="en-US" dirty="0" smtClean="0"/>
              <a:t> and unzip them there.” </a:t>
            </a:r>
            <a:r>
              <a:rPr lang="en-US" dirty="0" smtClean="0">
                <a:solidFill>
                  <a:schemeClr val="tx2"/>
                </a:solidFill>
              </a:rPr>
              <a:t>etc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152400"/>
            <a:ext cx="8715375" cy="640867"/>
          </a:xfrm>
        </p:spPr>
        <p:txBody>
          <a:bodyPr/>
          <a:lstStyle/>
          <a:p>
            <a:r>
              <a:rPr lang="en-US" dirty="0" smtClean="0"/>
              <a:t>Major Pieces in Pipeline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400800" y="5715000"/>
            <a:ext cx="1828800" cy="45720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Engine</a:t>
            </a:r>
          </a:p>
        </p:txBody>
      </p:sp>
      <p:cxnSp>
        <p:nvCxnSpPr>
          <p:cNvPr id="9" name="Straight Arrow Connector 8"/>
          <p:cNvCxnSpPr>
            <a:endCxn id="7" idx="0"/>
          </p:cNvCxnSpPr>
          <p:nvPr/>
        </p:nvCxnSpPr>
        <p:spPr bwMode="auto">
          <a:xfrm>
            <a:off x="762000" y="2667000"/>
            <a:ext cx="2324100" cy="7620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1" name="Straight Arrow Connector 10"/>
          <p:cNvCxnSpPr>
            <a:endCxn id="4" idx="0"/>
          </p:cNvCxnSpPr>
          <p:nvPr/>
        </p:nvCxnSpPr>
        <p:spPr bwMode="auto">
          <a:xfrm>
            <a:off x="2514600" y="4114800"/>
            <a:ext cx="2819400" cy="6096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3" name="Straight Arrow Connector 12"/>
          <p:cNvCxnSpPr>
            <a:endCxn id="5" idx="0"/>
          </p:cNvCxnSpPr>
          <p:nvPr/>
        </p:nvCxnSpPr>
        <p:spPr bwMode="auto">
          <a:xfrm>
            <a:off x="5334000" y="4953000"/>
            <a:ext cx="1981200" cy="7620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2268964" y="2831068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level.map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191000" y="403860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level.uni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477000" y="5029200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level.wrl</a:t>
            </a:r>
            <a:endParaRPr lang="en-US" dirty="0"/>
          </a:p>
        </p:txBody>
      </p:sp>
      <p:sp>
        <p:nvSpPr>
          <p:cNvPr id="18" name="Oval Callout 17"/>
          <p:cNvSpPr/>
          <p:nvPr/>
        </p:nvSpPr>
        <p:spPr bwMode="auto">
          <a:xfrm>
            <a:off x="4267200" y="2048575"/>
            <a:ext cx="3200400" cy="838200"/>
          </a:xfrm>
          <a:prstGeom prst="wedgeEllipseCallout">
            <a:avLst>
              <a:gd name="adj1" fmla="val -59131"/>
              <a:gd name="adj2" fmla="val 112346"/>
            </a:avLst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latin typeface="Arial" pitchFamily="34" charset="0"/>
              </a:rPr>
              <a:t>As an artist,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convert it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.</a:t>
            </a:r>
          </a:p>
        </p:txBody>
      </p:sp>
      <p:sp>
        <p:nvSpPr>
          <p:cNvPr id="19" name="Oval Callout 18"/>
          <p:cNvSpPr/>
          <p:nvPr/>
        </p:nvSpPr>
        <p:spPr bwMode="auto">
          <a:xfrm>
            <a:off x="685800" y="4648200"/>
            <a:ext cx="3352800" cy="2133600"/>
          </a:xfrm>
          <a:prstGeom prst="wedgeEllipseCallout">
            <a:avLst>
              <a:gd name="adj1" fmla="val 59977"/>
              <a:gd name="adj2" fmla="val -30840"/>
            </a:avLst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latin typeface="Arial" pitchFamily="34" charset="0"/>
              </a:rPr>
              <a:t>As a programmer,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copy it’s import routines to the engine;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will need to change export routines…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21" name="Oval Callout 20"/>
          <p:cNvSpPr/>
          <p:nvPr/>
        </p:nvSpPr>
        <p:spPr bwMode="auto">
          <a:xfrm>
            <a:off x="5715000" y="2819400"/>
            <a:ext cx="3352800" cy="1524000"/>
          </a:xfrm>
          <a:prstGeom prst="wedgeEllipseCallout">
            <a:avLst>
              <a:gd name="adj1" fmla="val 19445"/>
              <a:gd name="adj2" fmla="val 138062"/>
            </a:avLst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</a:pPr>
            <a:r>
              <a:rPr lang="en-US" sz="2000" b="1" dirty="0" smtClean="0">
                <a:latin typeface="Arial" pitchFamily="34" charset="0"/>
              </a:rPr>
              <a:t>As a programmer, paste import routines </a:t>
            </a:r>
            <a:r>
              <a:rPr lang="en-US" sz="2000" b="1" dirty="0" smtClean="0">
                <a:solidFill>
                  <a:srgbClr val="FF0000"/>
                </a:solidFill>
                <a:latin typeface="Arial" pitchFamily="34" charset="0"/>
              </a:rPr>
              <a:t>and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modify them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28600" y="2438400"/>
            <a:ext cx="2057400" cy="45720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Worldcraft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057400" y="3429000"/>
            <a:ext cx="2057400" cy="83820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Universal Converter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4419600" y="4724400"/>
            <a:ext cx="1828800" cy="45720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Builder</a:t>
            </a:r>
          </a:p>
        </p:txBody>
      </p:sp>
      <p:sp>
        <p:nvSpPr>
          <p:cNvPr id="20" name="Oval Callout 19"/>
          <p:cNvSpPr/>
          <p:nvPr/>
        </p:nvSpPr>
        <p:spPr bwMode="auto">
          <a:xfrm>
            <a:off x="304800" y="914400"/>
            <a:ext cx="3657600" cy="762000"/>
          </a:xfrm>
          <a:prstGeom prst="wedgeEllipseCallout">
            <a:avLst>
              <a:gd name="adj1" fmla="val -45082"/>
              <a:gd name="adj2" fmla="val 83834"/>
            </a:avLst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latin typeface="Arial" pitchFamily="34" charset="0"/>
              </a:rPr>
              <a:t>As a programmer,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extend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rot="16200000" flipH="1">
            <a:off x="38100" y="1790700"/>
            <a:ext cx="914400" cy="3810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3" name="Rectangle 22"/>
          <p:cNvSpPr/>
          <p:nvPr/>
        </p:nvSpPr>
        <p:spPr>
          <a:xfrm>
            <a:off x="609600" y="1905000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student.fgd</a:t>
            </a:r>
            <a:endParaRPr lang="en-US" dirty="0"/>
          </a:p>
        </p:txBody>
      </p:sp>
      <p:sp>
        <p:nvSpPr>
          <p:cNvPr id="15" name="Oval Callout 14"/>
          <p:cNvSpPr/>
          <p:nvPr/>
        </p:nvSpPr>
        <p:spPr bwMode="auto">
          <a:xfrm>
            <a:off x="3155475" y="1219200"/>
            <a:ext cx="3200400" cy="838200"/>
          </a:xfrm>
          <a:prstGeom prst="wedgeEllipseCallout">
            <a:avLst>
              <a:gd name="adj1" fmla="val -75672"/>
              <a:gd name="adj2" fmla="val 115791"/>
            </a:avLst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latin typeface="Arial" pitchFamily="34" charset="0"/>
              </a:rPr>
              <a:t>As an artist,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create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a level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.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269875"/>
            <a:ext cx="8715375" cy="640867"/>
          </a:xfrm>
        </p:spPr>
        <p:txBody>
          <a:bodyPr/>
          <a:lstStyle/>
          <a:p>
            <a:r>
              <a:rPr lang="en-US" dirty="0" smtClean="0"/>
              <a:t>Task 1 of 2: </a:t>
            </a:r>
            <a:r>
              <a:rPr lang="en-US" dirty="0" smtClean="0">
                <a:solidFill>
                  <a:srgbClr val="FF0000"/>
                </a:solidFill>
              </a:rPr>
              <a:t>Make type known early…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04800" y="5943600"/>
            <a:ext cx="8659368" cy="45720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Arial" pitchFamily="34" charset="0"/>
              </a:rPr>
              <a:t>Having type EARLY allows us to create a Vehicle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1219200"/>
            <a:ext cx="2813591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.</a:t>
            </a:r>
            <a:r>
              <a:rPr lang="en-US" dirty="0" err="1" smtClean="0"/>
              <a:t>uni</a:t>
            </a:r>
            <a:r>
              <a:rPr lang="en-US" dirty="0" smtClean="0"/>
              <a:t> file sample for builder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86400" y="1295400"/>
            <a:ext cx="2800767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.</a:t>
            </a:r>
            <a:r>
              <a:rPr lang="en-US" dirty="0" err="1" smtClean="0"/>
              <a:t>wrl</a:t>
            </a:r>
            <a:r>
              <a:rPr lang="en-US" dirty="0" smtClean="0"/>
              <a:t> file sample for engine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1828086"/>
            <a:ext cx="350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5760" algn="l"/>
              </a:tabLst>
            </a:pPr>
            <a:r>
              <a:rPr lang="en-US" dirty="0" smtClean="0"/>
              <a:t>Object: 2;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Transformation: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	...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Properties: 3;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	"name" =&gt; "</a:t>
            </a:r>
            <a:r>
              <a:rPr lang="en-US" dirty="0" err="1" smtClean="0"/>
              <a:t>HotTank</a:t>
            </a:r>
            <a:r>
              <a:rPr lang="en-US" dirty="0" smtClean="0"/>
              <a:t>"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	"style" =&gt; "2"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	"type" =&gt; "vehicle"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Faces: 6;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Face: 0;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	…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029200" y="1981200"/>
            <a:ext cx="350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5760" algn="l"/>
              </a:tabLst>
            </a:pPr>
            <a:r>
              <a:rPr lang="en-US" dirty="0" smtClean="0"/>
              <a:t>Object: 2;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"type" =&gt; "vehicle"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Transformation: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	...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Properties</a:t>
            </a:r>
            <a:r>
              <a:rPr lang="en-US" smtClean="0"/>
              <a:t>: 2;</a:t>
            </a:r>
            <a:endParaRPr lang="en-US" dirty="0" smtClean="0"/>
          </a:p>
          <a:p>
            <a:pPr>
              <a:tabLst>
                <a:tab pos="365760" algn="l"/>
              </a:tabLst>
            </a:pPr>
            <a:r>
              <a:rPr lang="en-US" dirty="0" smtClean="0"/>
              <a:t>		"name" =&gt; "</a:t>
            </a:r>
            <a:r>
              <a:rPr lang="en-US" dirty="0" err="1" smtClean="0"/>
              <a:t>HotTank</a:t>
            </a:r>
            <a:r>
              <a:rPr lang="en-US" dirty="0" smtClean="0"/>
              <a:t>"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	"style" =&gt; "2"	Faces: 6;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Face: 0;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	…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9600" y="4953000"/>
            <a:ext cx="3390672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Creates a generic Object</a:t>
            </a:r>
            <a:br>
              <a:rPr lang="en-US" dirty="0" smtClean="0"/>
            </a:br>
            <a:r>
              <a:rPr lang="en-US" dirty="0" smtClean="0"/>
              <a:t>containing a property dictionary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05400" y="4953000"/>
            <a:ext cx="4023858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Creates a Vehicle containing</a:t>
            </a:r>
            <a:br>
              <a:rPr lang="en-US" dirty="0" smtClean="0"/>
            </a:br>
            <a:r>
              <a:rPr lang="en-US" dirty="0" smtClean="0"/>
              <a:t>“name” and “style” member variables.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3581400" y="2514600"/>
            <a:ext cx="1828800" cy="11430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269875"/>
            <a:ext cx="8715375" cy="640867"/>
          </a:xfrm>
        </p:spPr>
        <p:txBody>
          <a:bodyPr/>
          <a:lstStyle/>
          <a:p>
            <a:r>
              <a:rPr lang="en-US" dirty="0" smtClean="0"/>
              <a:t>Task 2 of 2: </a:t>
            </a:r>
            <a:r>
              <a:rPr lang="en-US" dirty="0" smtClean="0">
                <a:solidFill>
                  <a:srgbClr val="FF0000"/>
                </a:solidFill>
              </a:rPr>
              <a:t>Eliminate texture search…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24968" y="5867400"/>
            <a:ext cx="8915400" cy="45720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Arial" pitchFamily="34" charset="0"/>
              </a:rPr>
              <a:t>No engine search needed to find relevant texture.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1219200"/>
            <a:ext cx="2813591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.</a:t>
            </a:r>
            <a:r>
              <a:rPr lang="en-US" dirty="0" err="1" smtClean="0"/>
              <a:t>uni</a:t>
            </a:r>
            <a:r>
              <a:rPr lang="en-US" dirty="0" smtClean="0"/>
              <a:t> file sample for builder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86400" y="1219200"/>
            <a:ext cx="2800767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.</a:t>
            </a:r>
            <a:r>
              <a:rPr lang="en-US" dirty="0" err="1" smtClean="0"/>
              <a:t>wrl</a:t>
            </a:r>
            <a:r>
              <a:rPr lang="en-US" dirty="0" smtClean="0"/>
              <a:t> file sample for engine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1828086"/>
            <a:ext cx="3505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5760" algn="l"/>
              </a:tabLst>
            </a:pPr>
            <a:r>
              <a:rPr lang="en-US" dirty="0" smtClean="0"/>
              <a:t>Universal object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Objects: 5;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…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Face: 0;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Properties: 1;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	"texture" =&gt; “brick“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Points: 4;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	…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3505200" y="3581400"/>
            <a:ext cx="3657600" cy="7620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5029200" y="1828086"/>
            <a:ext cx="3505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65760" algn="l"/>
              </a:tabLst>
            </a:pPr>
            <a:r>
              <a:rPr lang="en-US" dirty="0" smtClean="0"/>
              <a:t>World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Start position: …;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Textures: 2;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brick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flower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Objects: 5;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…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Face: 0;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Properties: 1;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	"texture" =&gt; “0“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Points: 4;</a:t>
            </a:r>
          </a:p>
          <a:p>
            <a:pPr>
              <a:tabLst>
                <a:tab pos="365760" algn="l"/>
              </a:tabLst>
            </a:pPr>
            <a:r>
              <a:rPr lang="en-US" dirty="0" smtClean="0"/>
              <a:t>		…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 bwMode="auto">
          <a:xfrm>
            <a:off x="4800600" y="2438400"/>
            <a:ext cx="304800" cy="838200"/>
          </a:xfrm>
          <a:prstGeom prst="leftBrac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269875"/>
            <a:ext cx="8715375" cy="640867"/>
          </a:xfrm>
        </p:spPr>
        <p:txBody>
          <a:bodyPr/>
          <a:lstStyle/>
          <a:p>
            <a:r>
              <a:rPr lang="en-US" dirty="0" smtClean="0"/>
              <a:t>	Advice: Avoid hardwired paths.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172450" cy="3023008"/>
          </a:xfrm>
        </p:spPr>
        <p:txBody>
          <a:bodyPr/>
          <a:lstStyle/>
          <a:p>
            <a:r>
              <a:rPr lang="en-US" dirty="0" smtClean="0"/>
              <a:t>To read a texture, builder/engine needs to </a:t>
            </a:r>
            <a:r>
              <a:rPr lang="en-US" dirty="0" smtClean="0">
                <a:solidFill>
                  <a:srgbClr val="00B0F0"/>
                </a:solidFill>
              </a:rPr>
              <a:t>manufacture complete path names</a:t>
            </a:r>
            <a:r>
              <a:rPr lang="en-US" dirty="0" smtClean="0"/>
              <a:t>; e.g., </a:t>
            </a:r>
          </a:p>
          <a:p>
            <a:pPr lvl="2"/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c:\3d\student\textures\brick.tga</a:t>
            </a:r>
            <a:r>
              <a:rPr lang="en-US" dirty="0" smtClean="0"/>
              <a:t>” </a:t>
            </a:r>
          </a:p>
          <a:p>
            <a:pPr lvl="5">
              <a:buNone/>
            </a:pPr>
            <a:r>
              <a:rPr lang="en-US" dirty="0" smtClean="0"/>
              <a:t>This is bad.</a:t>
            </a:r>
          </a:p>
          <a:p>
            <a:pPr lvl="2"/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..\textures\brick.tga</a:t>
            </a:r>
            <a:r>
              <a:rPr lang="en-US" dirty="0" smtClean="0"/>
              <a:t>”</a:t>
            </a:r>
          </a:p>
          <a:p>
            <a:pPr lvl="5">
              <a:buNone/>
            </a:pPr>
            <a:r>
              <a:rPr lang="en-US" dirty="0" smtClean="0"/>
              <a:t>This is what is </a:t>
            </a:r>
            <a:r>
              <a:rPr lang="en-US" dirty="0" smtClean="0"/>
              <a:t>done </a:t>
            </a:r>
            <a:r>
              <a:rPr lang="en-US" dirty="0" smtClean="0"/>
              <a:t>instead.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124968" y="5867400"/>
            <a:ext cx="8915400" cy="45720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Arial" pitchFamily="34" charset="0"/>
              </a:rPr>
              <a:t>If you need new paths, make them relative paths…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200400" y="4572000"/>
            <a:ext cx="5105400" cy="91440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Arial" pitchFamily="34" charset="0"/>
              </a:rPr>
              <a:t>This keeps working even if you move your 3D folder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269875"/>
            <a:ext cx="8715375" cy="640867"/>
          </a:xfrm>
        </p:spPr>
        <p:txBody>
          <a:bodyPr/>
          <a:lstStyle/>
          <a:p>
            <a:r>
              <a:rPr lang="en-US" dirty="0" smtClean="0"/>
              <a:t>Advice: Builder/engine classes are NOT Identical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172450" cy="3453895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World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tx2"/>
                </a:solidFill>
              </a:rPr>
              <a:t>Object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tx2"/>
                </a:solidFill>
              </a:rPr>
              <a:t>Face</a:t>
            </a:r>
            <a:r>
              <a:rPr lang="en-US" dirty="0" smtClean="0"/>
              <a:t>, and </a:t>
            </a:r>
            <a:r>
              <a:rPr lang="en-US" dirty="0" err="1" smtClean="0">
                <a:solidFill>
                  <a:schemeClr val="tx2"/>
                </a:solidFill>
              </a:rPr>
              <a:t>GamePoint</a:t>
            </a:r>
            <a:r>
              <a:rPr lang="en-US" dirty="0" smtClean="0"/>
              <a:t> in the builder and engine are similar but not identical.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2"/>
                </a:solidFill>
              </a:rPr>
              <a:t>For example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tx2"/>
                </a:solidFill>
              </a:rPr>
              <a:t>Face</a:t>
            </a:r>
            <a:r>
              <a:rPr lang="en-US" dirty="0" smtClean="0"/>
              <a:t> in the builder keeps track of a </a:t>
            </a:r>
            <a:r>
              <a:rPr lang="en-US" dirty="0" smtClean="0">
                <a:solidFill>
                  <a:srgbClr val="FF0000"/>
                </a:solidFill>
              </a:rPr>
              <a:t>texture name</a:t>
            </a:r>
            <a:r>
              <a:rPr lang="en-US" dirty="0" smtClean="0"/>
              <a:t> (e.g., “brick”) whereas in the game engine, it keeps track of a </a:t>
            </a:r>
            <a:r>
              <a:rPr lang="en-US" dirty="0" smtClean="0">
                <a:solidFill>
                  <a:srgbClr val="FF0000"/>
                </a:solidFill>
              </a:rPr>
              <a:t>texture</a:t>
            </a:r>
            <a:r>
              <a:rPr lang="en-US" dirty="0" smtClean="0"/>
              <a:t> (</a:t>
            </a:r>
            <a:r>
              <a:rPr lang="en-US" dirty="0" smtClean="0">
                <a:solidFill>
                  <a:srgbClr val="FF0000"/>
                </a:solidFill>
              </a:rPr>
              <a:t>a much more complex object</a:t>
            </a:r>
            <a:r>
              <a:rPr lang="en-US" dirty="0" smtClean="0"/>
              <a:t>). </a:t>
            </a:r>
            <a:endParaRPr lang="en-US" dirty="0"/>
          </a:p>
        </p:txBody>
      </p:sp>
      <p:sp>
        <p:nvSpPr>
          <p:cNvPr id="5" name="AutoShape 21"/>
          <p:cNvSpPr>
            <a:spLocks noChangeArrowheads="1"/>
          </p:cNvSpPr>
          <p:nvPr/>
        </p:nvSpPr>
        <p:spPr bwMode="auto">
          <a:xfrm>
            <a:off x="152400" y="5943600"/>
            <a:ext cx="8870950" cy="498075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dirty="0" smtClean="0"/>
              <a:t>Keep this in mind!!!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AutoShap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09025" cy="640867"/>
          </a:xfrm>
          <a:prstGeom prst="roundRect">
            <a:avLst>
              <a:gd name="adj" fmla="val 12389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Advice: Nothing in the Engine Actually Draws!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763000" cy="3786294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 dirty="0" smtClean="0"/>
              <a:t>In the </a:t>
            </a:r>
            <a:r>
              <a:rPr lang="en-US" sz="2400" dirty="0" smtClean="0">
                <a:solidFill>
                  <a:srgbClr val="FF0000"/>
                </a:solidFill>
              </a:rPr>
              <a:t>engine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Game::draw </a:t>
            </a:r>
            <a:r>
              <a:rPr lang="en-US" sz="2400" dirty="0" smtClean="0"/>
              <a:t>deals with the camera </a:t>
            </a:r>
            <a:r>
              <a:rPr lang="en-US" sz="2400" dirty="0" smtClean="0">
                <a:solidFill>
                  <a:schemeClr val="tx2"/>
                </a:solidFill>
              </a:rPr>
              <a:t>ONCE AND FOR ALL</a:t>
            </a:r>
            <a:r>
              <a:rPr lang="en-US" sz="2400" dirty="0" smtClean="0"/>
              <a:t> and then asks the world to draw itself. 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 dirty="0" smtClean="0"/>
              <a:t>World::draw is currently empty. Extend it as follows: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World::draw () {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smtClean="0"/>
              <a:t>“Cycle through all of its objects, its rotators, and </a:t>
            </a:r>
            <a:br>
              <a:rPr lang="en-US" sz="2400" dirty="0" smtClean="0"/>
            </a:br>
            <a:r>
              <a:rPr lang="en-US" sz="2400" dirty="0" smtClean="0"/>
              <a:t>	its translators asking them to draw themselves.”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  <a:p>
            <a:pPr lvl="1">
              <a:spcBef>
                <a:spcPct val="0"/>
              </a:spcBef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AutoShape 3"/>
          <p:cNvSpPr>
            <a:spLocks noGrp="1" noChangeArrowheads="1"/>
          </p:cNvSpPr>
          <p:nvPr>
            <p:ph type="title"/>
          </p:nvPr>
        </p:nvSpPr>
        <p:spPr>
          <a:xfrm>
            <a:off x="206375" y="121133"/>
            <a:ext cx="8709025" cy="640867"/>
          </a:xfrm>
          <a:prstGeom prst="roundRect">
            <a:avLst>
              <a:gd name="adj" fmla="val 12389"/>
            </a:avLst>
          </a:prstGeo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The generic Object draw.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763000" cy="5509843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 dirty="0" smtClean="0"/>
              <a:t>To draw a generic object,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glPushMatrix</a:t>
            </a:r>
            <a:r>
              <a:rPr lang="en-US" sz="2400" dirty="0" smtClean="0">
                <a:solidFill>
                  <a:srgbClr val="FF0000"/>
                </a:solidFill>
              </a:rPr>
              <a:t> (); 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 </a:t>
            </a:r>
            <a:r>
              <a:rPr lang="en-US" sz="2400" dirty="0" err="1" smtClean="0">
                <a:solidFill>
                  <a:srgbClr val="FF0000"/>
                </a:solidFill>
              </a:rPr>
              <a:t>glMultMatrixd</a:t>
            </a:r>
            <a:r>
              <a:rPr lang="en-US" sz="2400" dirty="0" smtClean="0">
                <a:solidFill>
                  <a:srgbClr val="FF0000"/>
                </a:solidFill>
              </a:rPr>
              <a:t>  (</a:t>
            </a:r>
            <a:r>
              <a:rPr lang="en-US" sz="2400" dirty="0" err="1" smtClean="0">
                <a:solidFill>
                  <a:srgbClr val="FF0000"/>
                </a:solidFill>
              </a:rPr>
              <a:t>transformation.normal</a:t>
            </a:r>
            <a:r>
              <a:rPr lang="en-US" sz="2400" dirty="0" smtClean="0">
                <a:solidFill>
                  <a:srgbClr val="FF0000"/>
                </a:solidFill>
              </a:rPr>
              <a:t>);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	“code that asks each face to draw”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glPopMatrix</a:t>
            </a:r>
            <a:r>
              <a:rPr lang="en-US" sz="2400" dirty="0" smtClean="0">
                <a:solidFill>
                  <a:srgbClr val="FF0000"/>
                </a:solidFill>
              </a:rPr>
              <a:t> ();</a:t>
            </a:r>
            <a:r>
              <a:rPr lang="en-US" sz="2400" dirty="0" smtClean="0"/>
              <a:t> </a:t>
            </a:r>
          </a:p>
          <a:p>
            <a:pPr lvl="1">
              <a:spcBef>
                <a:spcPct val="0"/>
              </a:spcBef>
              <a:buNone/>
            </a:pPr>
            <a:endParaRPr lang="en-US" sz="1600" dirty="0" smtClean="0"/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 dirty="0" smtClean="0"/>
              <a:t>To draw a rotator object,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Point p = </a:t>
            </a:r>
            <a:r>
              <a:rPr lang="en-US" sz="2400" dirty="0" err="1" smtClean="0">
                <a:solidFill>
                  <a:srgbClr val="FF0000"/>
                </a:solidFill>
              </a:rPr>
              <a:t>transformation.position</a:t>
            </a:r>
            <a:r>
              <a:rPr lang="en-US" sz="2400" dirty="0" smtClean="0">
                <a:solidFill>
                  <a:srgbClr val="FF0000"/>
                </a:solidFill>
              </a:rPr>
              <a:t> ();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//double </a:t>
            </a:r>
            <a:r>
              <a:rPr lang="en-US" sz="2400" dirty="0" err="1" smtClean="0">
                <a:solidFill>
                  <a:srgbClr val="FF0000"/>
                </a:solidFill>
              </a:rPr>
              <a:t>angleInDegrees</a:t>
            </a:r>
            <a:r>
              <a:rPr lang="en-US" sz="2400" dirty="0" smtClean="0">
                <a:solidFill>
                  <a:srgbClr val="FF0000"/>
                </a:solidFill>
              </a:rPr>
              <a:t> = 0; //Change it each tick.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glPushMatrix</a:t>
            </a:r>
            <a:r>
              <a:rPr lang="en-US" sz="2400" dirty="0" smtClean="0">
                <a:solidFill>
                  <a:srgbClr val="FF0000"/>
                </a:solidFill>
              </a:rPr>
              <a:t> (); 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 </a:t>
            </a:r>
            <a:r>
              <a:rPr lang="en-US" sz="2400" dirty="0" err="1" smtClean="0">
                <a:solidFill>
                  <a:srgbClr val="FF0000"/>
                </a:solidFill>
              </a:rPr>
              <a:t>glTranslated</a:t>
            </a:r>
            <a:r>
              <a:rPr lang="en-US" sz="2400" dirty="0" smtClean="0">
                <a:solidFill>
                  <a:srgbClr val="FF0000"/>
                </a:solidFill>
              </a:rPr>
              <a:t> (</a:t>
            </a:r>
            <a:r>
              <a:rPr lang="en-US" sz="2400" dirty="0" err="1" smtClean="0">
                <a:solidFill>
                  <a:srgbClr val="FF0000"/>
                </a:solidFill>
              </a:rPr>
              <a:t>p.x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p.y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p.z</a:t>
            </a:r>
            <a:r>
              <a:rPr lang="en-US" sz="2400" dirty="0" smtClean="0">
                <a:solidFill>
                  <a:srgbClr val="FF0000"/>
                </a:solidFill>
              </a:rPr>
              <a:t>);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 </a:t>
            </a:r>
            <a:r>
              <a:rPr lang="en-US" sz="2400" dirty="0" err="1" smtClean="0">
                <a:solidFill>
                  <a:srgbClr val="FF0000"/>
                </a:solidFill>
              </a:rPr>
              <a:t>glRotated</a:t>
            </a:r>
            <a:r>
              <a:rPr lang="en-US" sz="2400" dirty="0" smtClean="0">
                <a:solidFill>
                  <a:srgbClr val="FF0000"/>
                </a:solidFill>
              </a:rPr>
              <a:t> (</a:t>
            </a:r>
            <a:r>
              <a:rPr lang="en-US" sz="2400" dirty="0" err="1" smtClean="0">
                <a:solidFill>
                  <a:srgbClr val="FF0000"/>
                </a:solidFill>
              </a:rPr>
              <a:t>angleInDegrees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axis.x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axis.y</a:t>
            </a:r>
            <a:r>
              <a:rPr lang="en-US" sz="2400" dirty="0" smtClean="0">
                <a:solidFill>
                  <a:srgbClr val="FF0000"/>
                </a:solidFill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axis.z</a:t>
            </a:r>
            <a:r>
              <a:rPr lang="en-US" sz="2400" dirty="0" smtClean="0">
                <a:solidFill>
                  <a:srgbClr val="FF0000"/>
                </a:solidFill>
              </a:rPr>
              <a:t>)’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	“code that asks each face to draw”</a:t>
            </a:r>
          </a:p>
          <a:p>
            <a:pPr lvl="1">
              <a:spcBef>
                <a:spcPct val="0"/>
              </a:spcBef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glPopMatrix</a:t>
            </a:r>
            <a:r>
              <a:rPr lang="en-US" sz="2400" dirty="0" smtClean="0">
                <a:solidFill>
                  <a:srgbClr val="FF0000"/>
                </a:solidFill>
              </a:rPr>
              <a:t> ();</a:t>
            </a:r>
          </a:p>
          <a:p>
            <a:pPr lvl="1">
              <a:spcBef>
                <a:spcPct val="0"/>
              </a:spcBef>
              <a:buNone/>
            </a:pP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53000" y="5715000"/>
            <a:ext cx="3810000" cy="990600"/>
          </a:xfrm>
          <a:prstGeom prst="rect">
            <a:avLst/>
          </a:prstGeom>
          <a:solidFill>
            <a:srgbClr val="F0FD2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/>
            <a:r>
              <a:rPr lang="en-US" sz="2000" b="1" dirty="0" smtClean="0"/>
              <a:t>See </a:t>
            </a:r>
            <a:r>
              <a:rPr lang="en-US" sz="2000" b="1" dirty="0" smtClean="0">
                <a:solidFill>
                  <a:srgbClr val="FF0000"/>
                </a:solidFill>
              </a:rPr>
              <a:t>builder’s</a:t>
            </a:r>
            <a:r>
              <a:rPr lang="en-US" sz="2000" b="1" dirty="0" smtClean="0"/>
              <a:t> “Game::draw () </a:t>
            </a:r>
          </a:p>
          <a:p>
            <a:pPr algn="ctr"/>
            <a:r>
              <a:rPr lang="en-US" sz="2000" b="1" dirty="0" smtClean="0"/>
              <a:t>for a one face example.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002">
  <a:themeElements>
    <a:clrScheme name="">
      <a:dk1>
        <a:srgbClr val="000000"/>
      </a:dk1>
      <a:lt1>
        <a:srgbClr val="FFFFFF"/>
      </a:lt1>
      <a:dk2>
        <a:srgbClr val="181BE5"/>
      </a:dk2>
      <a:lt2>
        <a:srgbClr val="FF00FF"/>
      </a:lt2>
      <a:accent1>
        <a:srgbClr val="33FF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FFFF"/>
      </a:accent5>
      <a:accent6>
        <a:srgbClr val="8AE7B9"/>
      </a:accent6>
      <a:hlink>
        <a:srgbClr val="77D7F7"/>
      </a:hlink>
      <a:folHlink>
        <a:srgbClr val="F73700"/>
      </a:folHlink>
    </a:clrScheme>
    <a:fontScheme name="st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noFill/>
        <a:ln w="25400" cap="flat" cmpd="sng" algn="ctr">
          <a:solidFill>
            <a:srgbClr val="FF0000"/>
          </a:solidFill>
          <a:prstDash val="solid"/>
          <a:round/>
          <a:headEnd type="none" w="sm" len="sm"/>
          <a:tailEnd type="arrow"/>
        </a:ln>
        <a:effectLst/>
      </a:spPr>
      <a:bodyPr/>
      <a:lstStyle/>
    </a:lnDef>
  </a:objectDefaults>
  <a:extraClrSchemeLst>
    <a:extraClrScheme>
      <a:clrScheme name="st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</TotalTime>
  <Words>497</Words>
  <Application>Microsoft Office PowerPoint</Application>
  <PresentationFormat>On-screen Show (4:3)</PresentationFormat>
  <Paragraphs>124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4002</vt:lpstr>
      <vt:lpstr>95.4002</vt:lpstr>
      <vt:lpstr>Initial Setup</vt:lpstr>
      <vt:lpstr>Major Pieces in Pipeline</vt:lpstr>
      <vt:lpstr>Task 1 of 2: Make type known early…</vt:lpstr>
      <vt:lpstr>Task 2 of 2: Eliminate texture search…</vt:lpstr>
      <vt:lpstr> Advice: Avoid hardwired paths.</vt:lpstr>
      <vt:lpstr>Advice: Builder/engine classes are NOT Identical</vt:lpstr>
      <vt:lpstr>Advice: Nothing in the Engine Actually Draws!</vt:lpstr>
      <vt:lpstr>The generic Object draw.</vt:lpstr>
      <vt:lpstr>Add a help Key… </vt:lpstr>
      <vt:lpstr>95.4002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TheMan</dc:creator>
  <cp:lastModifiedBy>The Man</cp:lastModifiedBy>
  <cp:revision>60</cp:revision>
  <dcterms:created xsi:type="dcterms:W3CDTF">2009-01-03T17:26:27Z</dcterms:created>
  <dcterms:modified xsi:type="dcterms:W3CDTF">2011-01-02T17:39:56Z</dcterms:modified>
</cp:coreProperties>
</file>