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1" r:id="rId2"/>
    <p:sldId id="319" r:id="rId3"/>
    <p:sldId id="325" r:id="rId4"/>
    <p:sldId id="320" r:id="rId5"/>
    <p:sldId id="321" r:id="rId6"/>
    <p:sldId id="322" r:id="rId7"/>
    <p:sldId id="323" r:id="rId8"/>
    <p:sldId id="318" r:id="rId9"/>
    <p:sldId id="324" r:id="rId10"/>
    <p:sldId id="328" r:id="rId11"/>
    <p:sldId id="329" r:id="rId12"/>
    <p:sldId id="330" r:id="rId13"/>
    <p:sldId id="326" r:id="rId14"/>
    <p:sldId id="331" r:id="rId15"/>
    <p:sldId id="295" r:id="rId16"/>
    <p:sldId id="317" r:id="rId17"/>
    <p:sldId id="327" r:id="rId18"/>
  </p:sldIdLst>
  <p:sldSz cx="9144000" cy="6858000" type="letter"/>
  <p:notesSz cx="8939213" cy="6797675"/>
  <p:defaultTextStyle>
    <a:defPPr>
      <a:defRPr lang="en-US"/>
    </a:defPPr>
    <a:lvl1pPr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2B192"/>
    <a:srgbClr val="C0C0C0"/>
    <a:srgbClr val="8000B3"/>
    <a:srgbClr val="FF0000"/>
    <a:srgbClr val="0000FF"/>
    <a:srgbClr val="F0FD23"/>
    <a:srgbClr val="FEFE8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7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0"/>
            <a:ext cx="3873501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866775">
              <a:lnSpc>
                <a:spcPct val="100000"/>
              </a:lnSpc>
              <a:spcBef>
                <a:spcPct val="0"/>
              </a:spcBef>
              <a:defRPr sz="1000" b="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065713" y="0"/>
            <a:ext cx="38735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866775">
              <a:lnSpc>
                <a:spcPct val="100000"/>
              </a:lnSpc>
              <a:spcBef>
                <a:spcPct val="0"/>
              </a:spcBef>
              <a:defRPr sz="1000" b="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6419850"/>
            <a:ext cx="3873501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866775">
              <a:lnSpc>
                <a:spcPct val="100000"/>
              </a:lnSpc>
              <a:spcBef>
                <a:spcPct val="0"/>
              </a:spcBef>
              <a:defRPr sz="1000" b="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65713" y="6419850"/>
            <a:ext cx="38735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866775">
              <a:lnSpc>
                <a:spcPct val="100000"/>
              </a:lnSpc>
              <a:spcBef>
                <a:spcPct val="0"/>
              </a:spcBef>
              <a:defRPr sz="1000" b="0" i="1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AB512C2-8008-4183-B9AC-73730BACE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090988" y="6465888"/>
            <a:ext cx="7556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5725" tIns="42863" rIns="85725" bIns="42863">
            <a:spAutoFit/>
          </a:bodyPr>
          <a:lstStyle/>
          <a:p>
            <a:pPr defTabSz="823913">
              <a:spcBef>
                <a:spcPct val="0"/>
              </a:spcBef>
              <a:defRPr/>
            </a:pPr>
            <a:r>
              <a:rPr lang="en-US" sz="1200" b="0"/>
              <a:t>Page </a:t>
            </a:r>
            <a:fld id="{7D6DC701-C4C5-4EF2-8BB3-E6D95BF49ACE}" type="slidenum">
              <a:rPr lang="en-US" sz="1200" b="0"/>
              <a:pPr defTabSz="823913">
                <a:spcBef>
                  <a:spcPct val="0"/>
                </a:spcBef>
                <a:defRPr/>
              </a:pPr>
              <a:t>‹#›</a:t>
            </a:fld>
            <a:endParaRPr lang="en-US" sz="1200" b="0"/>
          </a:p>
        </p:txBody>
      </p:sp>
      <p:sp>
        <p:nvSpPr>
          <p:cNvPr id="25607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1238" y="76200"/>
            <a:ext cx="6021387" cy="4513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24038" y="4897438"/>
            <a:ext cx="4376737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00" tIns="44450" rIns="88900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66688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12775" indent="-168275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057275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501775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947863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D4829A-7F47-4ACF-B5D9-34B3BB1495A1}" type="slidenum">
              <a:rPr lang="en-US"/>
              <a:pPr/>
              <a:t>1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79E2CA-0B4A-4AA8-A247-6167A66F5A44}" type="slidenum">
              <a:rPr lang="en-US"/>
              <a:pPr/>
              <a:t>10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79E2CA-0B4A-4AA8-A247-6167A66F5A44}" type="slidenum">
              <a:rPr lang="en-US"/>
              <a:pPr/>
              <a:t>11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79E2CA-0B4A-4AA8-A247-6167A66F5A44}" type="slidenum">
              <a:rPr lang="en-US"/>
              <a:pPr/>
              <a:t>12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F101F3-350D-482D-AEB4-A574BBC94618}" type="slidenum">
              <a:rPr lang="en-US"/>
              <a:pPr/>
              <a:t>13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79E2CA-0B4A-4AA8-A247-6167A66F5A44}" type="slidenum">
              <a:rPr lang="en-US"/>
              <a:pPr/>
              <a:t>14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47D3CA-F2F1-4414-BBB9-AEBCFBDB1A6D}" type="slidenum">
              <a:rPr lang="en-US"/>
              <a:pPr/>
              <a:t>15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0E83C3-0E68-4368-8B9D-13DA63393FD6}" type="slidenum">
              <a:rPr lang="en-US"/>
              <a:pPr/>
              <a:t>16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D1B066-E041-4120-B04B-279127A75B0C}" type="slidenum">
              <a:rPr lang="en-US"/>
              <a:pPr/>
              <a:t>17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F9D2A9-979A-4DAA-BF4D-80B39E2FB07F}" type="slidenum">
              <a:rPr lang="en-US"/>
              <a:pPr/>
              <a:t>2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070B1F-722F-4FFC-9910-7A8C8302E9B6}" type="slidenum">
              <a:rPr lang="en-US"/>
              <a:pPr/>
              <a:t>3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F70E39-60AE-4E7C-BA76-F7F2ECD851B8}" type="slidenum">
              <a:rPr lang="en-US"/>
              <a:pPr/>
              <a:t>4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79E2CA-0B4A-4AA8-A247-6167A66F5A44}" type="slidenum">
              <a:rPr lang="en-US"/>
              <a:pPr/>
              <a:t>5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E5045E-1E34-4DE6-B628-BF0C553F26E5}" type="slidenum">
              <a:rPr lang="en-US"/>
              <a:pPr/>
              <a:t>6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07823E-39F1-4EB5-A0ED-05E919FB6055}" type="slidenum">
              <a:rPr lang="en-US"/>
              <a:pPr/>
              <a:t>7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6F5D70-1C0C-4EFB-A628-B5298F3315AD}" type="slidenum">
              <a:rPr lang="en-US"/>
              <a:pPr/>
              <a:t>8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838910-1521-4D47-A1F1-D4D2BBD4F4D6}" type="slidenum">
              <a:rPr lang="en-US"/>
              <a:pPr/>
              <a:t>9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69875"/>
            <a:ext cx="2178050" cy="3638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69875"/>
            <a:ext cx="6384925" cy="3638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2025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81724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269875"/>
            <a:ext cx="8715375" cy="7112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391400" y="6583363"/>
            <a:ext cx="17526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defRPr/>
            </a:pPr>
            <a:r>
              <a:rPr lang="en-US" sz="1200" b="0" dirty="0" err="1">
                <a:latin typeface="Times New Roman" pitchFamily="18" charset="0"/>
              </a:rPr>
              <a:t>Wilf</a:t>
            </a:r>
            <a:r>
              <a:rPr lang="en-US" sz="1200" b="0" dirty="0">
                <a:latin typeface="Times New Roman" pitchFamily="18" charset="0"/>
              </a:rPr>
              <a:t> </a:t>
            </a:r>
            <a:r>
              <a:rPr lang="en-US" sz="1200" b="0" dirty="0" err="1">
                <a:latin typeface="Times New Roman" pitchFamily="18" charset="0"/>
              </a:rPr>
              <a:t>LaLonde</a:t>
            </a:r>
            <a:r>
              <a:rPr lang="en-US" sz="1200" b="0" dirty="0">
                <a:latin typeface="Times New Roman" pitchFamily="18" charset="0"/>
              </a:rPr>
              <a:t> </a:t>
            </a:r>
            <a:r>
              <a:rPr lang="en-US" sz="1200" b="0" dirty="0" smtClean="0">
                <a:latin typeface="Times New Roman" pitchFamily="18" charset="0"/>
              </a:rPr>
              <a:t>©2009</a:t>
            </a:r>
            <a:endParaRPr lang="en-US" sz="1200" b="0" dirty="0"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61925" y="6600825"/>
            <a:ext cx="9001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 sz="1200" b="0">
                <a:latin typeface="Times New Roman" pitchFamily="18" charset="0"/>
              </a:rPr>
              <a:t>Comp 4002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114300" algn="l" rtl="0" eaLnBrk="0" fontAlgn="base" hangingPunct="0">
        <a:spcBef>
          <a:spcPct val="3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974725" indent="-288925" algn="l" rtl="0" eaLnBrk="0" fontAlgn="base" hangingPunct="0"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316038" indent="-227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4pPr>
      <a:lvl5pPr marL="17240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5pPr>
      <a:lvl6pPr marL="21812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6pPr>
      <a:lvl7pPr marL="26384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7pPr>
      <a:lvl8pPr marL="30956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8pPr>
      <a:lvl9pPr marL="35528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95.4002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 rot="1920000">
            <a:off x="504436" y="2638458"/>
            <a:ext cx="7651750" cy="237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solidFill>
                  <a:srgbClr val="FF0000"/>
                </a:solidFill>
                <a:latin typeface="Times" charset="0"/>
              </a:rPr>
              <a:t>Introduction</a:t>
            </a:r>
          </a:p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dirty="0" smtClean="0">
                <a:solidFill>
                  <a:srgbClr val="FF0000"/>
                </a:solidFill>
                <a:latin typeface="Times" charset="0"/>
              </a:rPr>
              <a:t>To Gaming</a:t>
            </a:r>
            <a:endParaRPr lang="en-US" sz="4800" dirty="0">
              <a:solidFill>
                <a:srgbClr val="FF0000"/>
              </a:solidFill>
              <a:latin typeface="Times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The Intangibles Involved</a:t>
            </a: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381000" y="5638800"/>
            <a:ext cx="8472488" cy="564393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dirty="0" smtClean="0">
                <a:solidFill>
                  <a:srgbClr val="0000FF"/>
                </a:solidFill>
              </a:rPr>
              <a:t>There are Hidden Pieces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867400" y="2590800"/>
            <a:ext cx="1905000" cy="6096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Engine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85788" y="1752600"/>
            <a:ext cx="1401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Asset </a:t>
            </a:r>
            <a:r>
              <a:rPr lang="en-US" sz="3200" baseline="-12000"/>
              <a:t>1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85788" y="2362200"/>
            <a:ext cx="1401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/>
              <a:t>Asset </a:t>
            </a:r>
            <a:r>
              <a:rPr lang="en-US" sz="3200" baseline="-12000" dirty="0"/>
              <a:t>2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52450" y="3352800"/>
            <a:ext cx="1417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Asset </a:t>
            </a:r>
            <a:r>
              <a:rPr lang="en-US" sz="3200" baseline="-12000"/>
              <a:t>n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2133600" y="2133600"/>
            <a:ext cx="914400" cy="685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V="1">
            <a:off x="2057400" y="2971800"/>
            <a:ext cx="990600" cy="685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2133600" y="2667000"/>
            <a:ext cx="914400" cy="24765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4648200" y="2895600"/>
            <a:ext cx="12192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838200" y="2800350"/>
            <a:ext cx="539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…</a:t>
            </a: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3048000" y="2590800"/>
            <a:ext cx="1905000" cy="6096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Builder</a:t>
            </a:r>
          </a:p>
        </p:txBody>
      </p:sp>
      <p:cxnSp>
        <p:nvCxnSpPr>
          <p:cNvPr id="20" name="Straight Arrow Connector 19"/>
          <p:cNvCxnSpPr>
            <a:endCxn id="17415" idx="2"/>
          </p:cNvCxnSpPr>
          <p:nvPr/>
        </p:nvCxnSpPr>
        <p:spPr bwMode="auto">
          <a:xfrm rot="5400000" flipH="1" flipV="1">
            <a:off x="830660" y="4217592"/>
            <a:ext cx="819150" cy="4206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0800000">
            <a:off x="1718472" y="3810000"/>
            <a:ext cx="1558129" cy="7620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3009900" y="3543300"/>
            <a:ext cx="1143000" cy="6096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16200000" flipV="1">
            <a:off x="4076700" y="3314700"/>
            <a:ext cx="1295400" cy="12192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5400000" flipH="1" flipV="1">
            <a:off x="5143500" y="3467100"/>
            <a:ext cx="1447800" cy="10668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rot="10800000">
            <a:off x="6781800" y="3276600"/>
            <a:ext cx="1219200" cy="11430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685800" y="4419600"/>
            <a:ext cx="1066318" cy="830997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Artists 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+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Tools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91269" y="4343400"/>
            <a:ext cx="1988238" cy="683264"/>
          </a:xfrm>
          <a:prstGeom prst="rect">
            <a:avLst/>
          </a:prstGeom>
          <a:solidFill>
            <a:srgbClr val="F0FD23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In-house </a:t>
            </a:r>
            <a:r>
              <a:rPr lang="en-US" sz="2000" dirty="0" smtClean="0">
                <a:solidFill>
                  <a:srgbClr val="FF0000"/>
                </a:solidFill>
              </a:rPr>
              <a:t>Tool 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Programmers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343400" y="4343400"/>
            <a:ext cx="1951175" cy="683264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Game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Programmers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858000" y="4419600"/>
            <a:ext cx="1850185" cy="584775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Rendering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Infrastructure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The Intangibles Involved</a:t>
            </a: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381000" y="5912607"/>
            <a:ext cx="8472488" cy="564393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dirty="0" smtClean="0">
                <a:solidFill>
                  <a:srgbClr val="0000FF"/>
                </a:solidFill>
              </a:rPr>
              <a:t>There are Hidden Pieces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867400" y="2057400"/>
            <a:ext cx="1905000" cy="6096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Engine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85788" y="1219200"/>
            <a:ext cx="1401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Asset </a:t>
            </a:r>
            <a:r>
              <a:rPr lang="en-US" sz="3200" baseline="-12000"/>
              <a:t>1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85788" y="1828800"/>
            <a:ext cx="1401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dirty="0"/>
              <a:t>Asset </a:t>
            </a:r>
            <a:r>
              <a:rPr lang="en-US" sz="3200" baseline="-12000" dirty="0"/>
              <a:t>2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52450" y="2819400"/>
            <a:ext cx="1417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Asset </a:t>
            </a:r>
            <a:r>
              <a:rPr lang="en-US" sz="3200" baseline="-12000"/>
              <a:t>n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2133600" y="1600200"/>
            <a:ext cx="914400" cy="685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V="1">
            <a:off x="2057400" y="2438400"/>
            <a:ext cx="990600" cy="685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2133600" y="2133600"/>
            <a:ext cx="914400" cy="24765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4648200" y="2362200"/>
            <a:ext cx="12192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838200" y="2266950"/>
            <a:ext cx="539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…</a:t>
            </a: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3048000" y="2057400"/>
            <a:ext cx="1905000" cy="6096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Builder</a:t>
            </a:r>
          </a:p>
        </p:txBody>
      </p:sp>
      <p:cxnSp>
        <p:nvCxnSpPr>
          <p:cNvPr id="20" name="Straight Arrow Connector 19"/>
          <p:cNvCxnSpPr>
            <a:endCxn id="17415" idx="2"/>
          </p:cNvCxnSpPr>
          <p:nvPr/>
        </p:nvCxnSpPr>
        <p:spPr bwMode="auto">
          <a:xfrm rot="5400000" flipH="1" flipV="1">
            <a:off x="830660" y="3684192"/>
            <a:ext cx="819150" cy="4206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0800000">
            <a:off x="1718472" y="3276600"/>
            <a:ext cx="1558129" cy="7620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5400000" flipH="1" flipV="1">
            <a:off x="3009900" y="3009900"/>
            <a:ext cx="1143000" cy="6096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16200000" flipV="1">
            <a:off x="4076700" y="2781300"/>
            <a:ext cx="1295400" cy="12192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5400000" flipH="1" flipV="1">
            <a:off x="5143500" y="2933700"/>
            <a:ext cx="1447800" cy="10668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rot="10800000">
            <a:off x="6781800" y="2743200"/>
            <a:ext cx="1219200" cy="11430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685800" y="3886200"/>
            <a:ext cx="1066318" cy="830997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Artists 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+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Tools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76842" y="3810000"/>
            <a:ext cx="2017091" cy="683264"/>
          </a:xfrm>
          <a:prstGeom prst="rect">
            <a:avLst/>
          </a:prstGeom>
          <a:solidFill>
            <a:srgbClr val="F0FD23"/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In-house </a:t>
            </a:r>
            <a:r>
              <a:rPr lang="en-US" sz="2000" dirty="0" smtClean="0">
                <a:solidFill>
                  <a:srgbClr val="FF0000"/>
                </a:solidFill>
              </a:rPr>
              <a:t>Tool 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Programmers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343400" y="3810000"/>
            <a:ext cx="1951175" cy="683264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Game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Programmers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858000" y="3886200"/>
            <a:ext cx="1850185" cy="584775"/>
          </a:xfrm>
          <a:prstGeom prst="rect">
            <a:avLst/>
          </a:prstGeom>
          <a:solidFill>
            <a:srgbClr val="F0FD23"/>
          </a:solidFill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Rendering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Infrastructure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57200" y="4953000"/>
            <a:ext cx="146084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err="1" smtClean="0">
                <a:solidFill>
                  <a:srgbClr val="0000FF"/>
                </a:solidFill>
              </a:rPr>
              <a:t>Worldcraft</a:t>
            </a:r>
            <a:endParaRPr lang="en-US" sz="2000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Google 3D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352800" y="4953000"/>
            <a:ext cx="221406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Prototype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Builder + Engine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239000" y="4953000"/>
            <a:ext cx="1196161" cy="3385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OpenGL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The Pipeline</a:t>
            </a: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381000" y="5912607"/>
            <a:ext cx="8472488" cy="564393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dirty="0" smtClean="0">
                <a:solidFill>
                  <a:srgbClr val="0000FF"/>
                </a:solidFill>
              </a:rPr>
              <a:t>There are Hidden Pieces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781800" y="2057400"/>
            <a:ext cx="1905000" cy="6096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Engine</a:t>
            </a:r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V="1">
            <a:off x="4419600" y="2362199"/>
            <a:ext cx="2362200" cy="45719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3581400" y="2057400"/>
            <a:ext cx="1905000" cy="6096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Builder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2400" y="3786664"/>
            <a:ext cx="2626039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Build a level: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objects + properties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124200" y="3294221"/>
            <a:ext cx="2733441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Convert: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Collection of </a:t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000" dirty="0" smtClean="0">
                <a:solidFill>
                  <a:srgbClr val="0000FF"/>
                </a:solidFill>
              </a:rPr>
              <a:t>property dictionaries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(one per object)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943600" y="3048000"/>
            <a:ext cx="2930610" cy="13234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Run: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Collection of objects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(instances of different </a:t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000" dirty="0" smtClean="0">
                <a:solidFill>
                  <a:srgbClr val="0000FF"/>
                </a:solidFill>
              </a:rPr>
              <a:t>classes with different </a:t>
            </a:r>
            <a:br>
              <a:rPr lang="en-US" sz="2000" dirty="0" smtClean="0">
                <a:solidFill>
                  <a:srgbClr val="0000FF"/>
                </a:solidFill>
              </a:rPr>
            </a:br>
            <a:r>
              <a:rPr lang="en-US" sz="2000" dirty="0" smtClean="0">
                <a:solidFill>
                  <a:srgbClr val="0000FF"/>
                </a:solidFill>
              </a:rPr>
              <a:t>member variables)</a:t>
            </a:r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 flipV="1">
            <a:off x="1219200" y="2362199"/>
            <a:ext cx="2362200" cy="45719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381000" y="2057400"/>
            <a:ext cx="1905000" cy="6096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dirty="0" smtClean="0"/>
              <a:t>Assets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3009784" y="4495800"/>
            <a:ext cx="2933816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SLOW but general 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934200" y="4495800"/>
            <a:ext cx="970780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FAST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Engine Facilities</a:t>
            </a:r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136525" y="5334000"/>
            <a:ext cx="8855075" cy="566738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>
                <a:solidFill>
                  <a:srgbClr val="0000FF"/>
                </a:solidFill>
              </a:rPr>
              <a:t>There is LOTS to do… (This is just a SUBSET)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04800" y="1295400"/>
            <a:ext cx="4419600" cy="4572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Load/Save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003300" y="1828800"/>
            <a:ext cx="4419600" cy="4572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Environment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701800" y="2362200"/>
            <a:ext cx="4419600" cy="4572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Land/Trees/Buildings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2400300" y="2895600"/>
            <a:ext cx="4419600" cy="4572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Dudes/Vehicles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3098800" y="3429000"/>
            <a:ext cx="4419600" cy="4572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AI Entities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3797300" y="3962400"/>
            <a:ext cx="4419600" cy="4572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Particle System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4495800" y="4495800"/>
            <a:ext cx="4419600" cy="4572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Triggering System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The Rendering Infrastructure</a:t>
            </a: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381000" y="5912607"/>
            <a:ext cx="8472488" cy="564393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dirty="0" smtClean="0">
                <a:solidFill>
                  <a:srgbClr val="0000FF"/>
                </a:solidFill>
              </a:rPr>
              <a:t>New Graphics Cards or Consoles Do A Lot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Rectangle 15"/>
          <p:cNvSpPr txBox="1">
            <a:spLocks noChangeArrowheads="1"/>
          </p:cNvSpPr>
          <p:nvPr/>
        </p:nvSpPr>
        <p:spPr bwMode="auto">
          <a:xfrm>
            <a:off x="381000" y="1219200"/>
            <a:ext cx="8534400" cy="397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Responsible for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drawing very fast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our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engine has to set things up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 provide it with everything it needs; tell it exactly what we want it to do.</a:t>
            </a:r>
          </a:p>
          <a:p>
            <a:pPr marL="800100" lvl="1" indent="-342900" algn="l">
              <a:spcBef>
                <a:spcPct val="30000"/>
              </a:spcBef>
              <a:buClr>
                <a:schemeClr val="tx1"/>
              </a:buClr>
            </a:pPr>
            <a:r>
              <a:rPr lang="en-US" kern="0" baseline="0" dirty="0" smtClean="0">
                <a:solidFill>
                  <a:schemeClr val="accent4"/>
                </a:solidFill>
                <a:latin typeface="+mn-lt"/>
              </a:rPr>
              <a:t>	</a:t>
            </a:r>
            <a:r>
              <a:rPr lang="en-US" kern="0" baseline="0" dirty="0" smtClean="0">
                <a:solidFill>
                  <a:srgbClr val="FF0000"/>
                </a:solidFill>
                <a:latin typeface="+mn-lt"/>
              </a:rPr>
              <a:t>Drawing water is NOT THE SAME as drawing clouds which is </a:t>
            </a:r>
            <a:r>
              <a:rPr lang="en-US" kern="0" dirty="0" smtClean="0">
                <a:solidFill>
                  <a:srgbClr val="FF0000"/>
                </a:solidFill>
              </a:rPr>
              <a:t>NOT THE SAME as </a:t>
            </a:r>
            <a:r>
              <a:rPr lang="en-US" kern="0" baseline="0" dirty="0" smtClean="0">
                <a:solidFill>
                  <a:srgbClr val="FF0000"/>
                </a:solidFill>
                <a:latin typeface="+mn-lt"/>
              </a:rPr>
              <a:t>drawing a Jeep</a:t>
            </a:r>
            <a:r>
              <a:rPr lang="en-US" kern="0" dirty="0" smtClean="0">
                <a:solidFill>
                  <a:srgbClr val="FF0000"/>
                </a:solidFill>
                <a:latin typeface="+mn-lt"/>
              </a:rPr>
              <a:t>, or fire, etc.</a:t>
            </a:r>
          </a:p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 typeface="Arial" pitchFamily="34" charset="0"/>
              <a:buChar char="•"/>
            </a:pPr>
            <a:r>
              <a:rPr lang="en-US" kern="0" dirty="0" smtClean="0">
                <a:solidFill>
                  <a:schemeClr val="accent4"/>
                </a:solidFill>
              </a:rPr>
              <a:t>Also does many important things </a:t>
            </a:r>
            <a:r>
              <a:rPr lang="en-US" kern="0" dirty="0" smtClean="0">
                <a:solidFill>
                  <a:srgbClr val="0000FF"/>
                </a:solidFill>
              </a:rPr>
              <a:t>automatically.</a:t>
            </a: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273050"/>
            <a:ext cx="8678863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MIPMAPPING: Something Automatic?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915400" cy="1256371"/>
          </a:xfrm>
          <a:noFill/>
        </p:spPr>
        <p:txBody>
          <a:bodyPr/>
          <a:lstStyle/>
          <a:p>
            <a:r>
              <a:rPr lang="en-US" dirty="0" smtClean="0"/>
              <a:t>When we ask the renderer to draw a polygon on the screen with the pixels from a texture, it picks a suitable </a:t>
            </a:r>
            <a:r>
              <a:rPr lang="en-US" dirty="0" err="1" smtClean="0"/>
              <a:t>mipmap</a:t>
            </a:r>
            <a:r>
              <a:rPr lang="en-US" dirty="0" smtClean="0"/>
              <a:t>; </a:t>
            </a:r>
            <a:r>
              <a:rPr lang="en-US" dirty="0" smtClean="0">
                <a:solidFill>
                  <a:srgbClr val="FF0000"/>
                </a:solidFill>
              </a:rPr>
              <a:t>no </a:t>
            </a:r>
            <a:r>
              <a:rPr lang="en-US" dirty="0" err="1" smtClean="0">
                <a:solidFill>
                  <a:srgbClr val="FF0000"/>
                </a:solidFill>
              </a:rPr>
              <a:t>mipmapping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</a:t>
            </a:r>
            <a:r>
              <a:rPr lang="en-US" dirty="0" smtClean="0">
                <a:solidFill>
                  <a:srgbClr val="FF0000"/>
                </a:solidFill>
              </a:rPr>
              <a:t> twinkling</a:t>
            </a:r>
            <a:r>
              <a:rPr lang="en-US" dirty="0" smtClean="0"/>
              <a:t>.</a:t>
            </a:r>
          </a:p>
        </p:txBody>
      </p:sp>
      <p:grpSp>
        <p:nvGrpSpPr>
          <p:cNvPr id="10244" name="Group 10"/>
          <p:cNvGrpSpPr>
            <a:grpSpLocks/>
          </p:cNvGrpSpPr>
          <p:nvPr/>
        </p:nvGrpSpPr>
        <p:grpSpPr bwMode="auto">
          <a:xfrm>
            <a:off x="5072063" y="2730500"/>
            <a:ext cx="2357437" cy="1503362"/>
            <a:chOff x="3195" y="1571"/>
            <a:chExt cx="1485" cy="947"/>
          </a:xfrm>
        </p:grpSpPr>
        <p:sp>
          <p:nvSpPr>
            <p:cNvPr id="10256" name="Rectangle 4"/>
            <p:cNvSpPr>
              <a:spLocks noChangeArrowheads="1"/>
            </p:cNvSpPr>
            <p:nvPr/>
          </p:nvSpPr>
          <p:spPr bwMode="auto">
            <a:xfrm>
              <a:off x="3195" y="1571"/>
              <a:ext cx="1485" cy="947"/>
            </a:xfrm>
            <a:prstGeom prst="rect">
              <a:avLst/>
            </a:prstGeom>
            <a:solidFill>
              <a:srgbClr val="F0FD2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257" name="Group 9"/>
            <p:cNvGrpSpPr>
              <a:grpSpLocks/>
            </p:cNvGrpSpPr>
            <p:nvPr/>
          </p:nvGrpSpPr>
          <p:grpSpPr bwMode="auto">
            <a:xfrm>
              <a:off x="3471" y="1732"/>
              <a:ext cx="952" cy="633"/>
              <a:chOff x="3471" y="1732"/>
              <a:chExt cx="952" cy="633"/>
            </a:xfrm>
          </p:grpSpPr>
          <p:sp>
            <p:nvSpPr>
              <p:cNvPr id="10258" name="Line 5"/>
              <p:cNvSpPr>
                <a:spLocks noChangeShapeType="1"/>
              </p:cNvSpPr>
              <p:nvPr/>
            </p:nvSpPr>
            <p:spPr bwMode="auto">
              <a:xfrm>
                <a:off x="3479" y="1738"/>
                <a:ext cx="944" cy="263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59" name="Line 6"/>
              <p:cNvSpPr>
                <a:spLocks noChangeShapeType="1"/>
              </p:cNvSpPr>
              <p:nvPr/>
            </p:nvSpPr>
            <p:spPr bwMode="auto">
              <a:xfrm>
                <a:off x="4423" y="1999"/>
                <a:ext cx="0" cy="169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0" name="Line 7"/>
              <p:cNvSpPr>
                <a:spLocks noChangeShapeType="1"/>
              </p:cNvSpPr>
              <p:nvPr/>
            </p:nvSpPr>
            <p:spPr bwMode="auto">
              <a:xfrm>
                <a:off x="3479" y="1732"/>
                <a:ext cx="0" cy="633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1" name="Line 8"/>
              <p:cNvSpPr>
                <a:spLocks noChangeShapeType="1"/>
              </p:cNvSpPr>
              <p:nvPr/>
            </p:nvSpPr>
            <p:spPr bwMode="auto">
              <a:xfrm flipV="1">
                <a:off x="3471" y="2162"/>
                <a:ext cx="944" cy="198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245" name="Rectangle 11"/>
          <p:cNvSpPr>
            <a:spLocks noChangeArrowheads="1"/>
          </p:cNvSpPr>
          <p:nvPr/>
        </p:nvSpPr>
        <p:spPr bwMode="auto">
          <a:xfrm>
            <a:off x="5764213" y="3297237"/>
            <a:ext cx="192087" cy="120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6" name="Rectangle 12"/>
          <p:cNvSpPr>
            <a:spLocks noChangeArrowheads="1"/>
          </p:cNvSpPr>
          <p:nvPr/>
        </p:nvSpPr>
        <p:spPr bwMode="auto">
          <a:xfrm>
            <a:off x="5138738" y="4303712"/>
            <a:ext cx="2157412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400">
                <a:latin typeface="Times New Roman" pitchFamily="18" charset="0"/>
              </a:rPr>
              <a:t>Rendered Wall</a:t>
            </a:r>
          </a:p>
        </p:txBody>
      </p:sp>
      <p:sp>
        <p:nvSpPr>
          <p:cNvPr id="10247" name="Rectangle 13"/>
          <p:cNvSpPr>
            <a:spLocks noChangeArrowheads="1"/>
          </p:cNvSpPr>
          <p:nvPr/>
        </p:nvSpPr>
        <p:spPr bwMode="auto">
          <a:xfrm>
            <a:off x="1312863" y="2743200"/>
            <a:ext cx="2357437" cy="150177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8" name="Oval 14"/>
          <p:cNvSpPr>
            <a:spLocks noChangeArrowheads="1"/>
          </p:cNvSpPr>
          <p:nvPr/>
        </p:nvSpPr>
        <p:spPr bwMode="auto">
          <a:xfrm>
            <a:off x="1512888" y="3173412"/>
            <a:ext cx="1166812" cy="2921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Oval 15"/>
          <p:cNvSpPr>
            <a:spLocks noChangeArrowheads="1"/>
          </p:cNvSpPr>
          <p:nvPr/>
        </p:nvSpPr>
        <p:spPr bwMode="auto">
          <a:xfrm>
            <a:off x="2197100" y="3354387"/>
            <a:ext cx="1166813" cy="29368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0" name="Oval 16"/>
          <p:cNvSpPr>
            <a:spLocks noChangeArrowheads="1"/>
          </p:cNvSpPr>
          <p:nvPr/>
        </p:nvSpPr>
        <p:spPr bwMode="auto">
          <a:xfrm>
            <a:off x="2132013" y="3027362"/>
            <a:ext cx="1165225" cy="29368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Oval 17"/>
          <p:cNvSpPr>
            <a:spLocks noChangeArrowheads="1"/>
          </p:cNvSpPr>
          <p:nvPr/>
        </p:nvSpPr>
        <p:spPr bwMode="auto">
          <a:xfrm>
            <a:off x="1487488" y="3582987"/>
            <a:ext cx="1166812" cy="29368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Rectangle 18"/>
          <p:cNvSpPr>
            <a:spLocks noChangeArrowheads="1"/>
          </p:cNvSpPr>
          <p:nvPr/>
        </p:nvSpPr>
        <p:spPr bwMode="auto">
          <a:xfrm>
            <a:off x="1776413" y="3001962"/>
            <a:ext cx="192087" cy="12065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Rectangle 19"/>
          <p:cNvSpPr>
            <a:spLocks noChangeArrowheads="1"/>
          </p:cNvSpPr>
          <p:nvPr/>
        </p:nvSpPr>
        <p:spPr bwMode="auto">
          <a:xfrm>
            <a:off x="1882775" y="4303712"/>
            <a:ext cx="121602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/>
            <a:r>
              <a:rPr lang="en-US" sz="2400">
                <a:latin typeface="Times New Roman" pitchFamily="18" charset="0"/>
              </a:rPr>
              <a:t>Texture</a:t>
            </a:r>
          </a:p>
        </p:txBody>
      </p:sp>
      <p:sp>
        <p:nvSpPr>
          <p:cNvPr id="10254" name="Arc 20"/>
          <p:cNvSpPr>
            <a:spLocks/>
          </p:cNvSpPr>
          <p:nvPr/>
        </p:nvSpPr>
        <p:spPr bwMode="auto">
          <a:xfrm rot="10800000">
            <a:off x="2044700" y="2546350"/>
            <a:ext cx="4826000" cy="709612"/>
          </a:xfrm>
          <a:custGeom>
            <a:avLst/>
            <a:gdLst>
              <a:gd name="T0" fmla="*/ 4826000 w 42822"/>
              <a:gd name="T1" fmla="*/ 369076 h 36625"/>
              <a:gd name="T2" fmla="*/ 685436 w 42822"/>
              <a:gd name="T3" fmla="*/ 0 h 36625"/>
              <a:gd name="T4" fmla="*/ 2434300 w 42822"/>
              <a:gd name="T5" fmla="*/ 291110 h 36625"/>
              <a:gd name="T6" fmla="*/ 0 60000 65536"/>
              <a:gd name="T7" fmla="*/ 0 60000 65536"/>
              <a:gd name="T8" fmla="*/ 0 60000 65536"/>
              <a:gd name="T9" fmla="*/ 0 w 42822"/>
              <a:gd name="T10" fmla="*/ 0 h 36625"/>
              <a:gd name="T11" fmla="*/ 42822 w 42822"/>
              <a:gd name="T12" fmla="*/ 36625 h 366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822" h="36625" fill="none" extrusionOk="0">
                <a:moveTo>
                  <a:pt x="42821" y="19048"/>
                </a:moveTo>
                <a:cubicBezTo>
                  <a:pt x="40888" y="29244"/>
                  <a:pt x="31977" y="36624"/>
                  <a:pt x="21600" y="36625"/>
                </a:cubicBezTo>
                <a:cubicBezTo>
                  <a:pt x="9670" y="36625"/>
                  <a:pt x="0" y="26954"/>
                  <a:pt x="0" y="15025"/>
                </a:cubicBezTo>
                <a:cubicBezTo>
                  <a:pt x="-1" y="9417"/>
                  <a:pt x="2181" y="4028"/>
                  <a:pt x="6081" y="-1"/>
                </a:cubicBezTo>
              </a:path>
              <a:path w="42822" h="36625" stroke="0" extrusionOk="0">
                <a:moveTo>
                  <a:pt x="42821" y="19048"/>
                </a:moveTo>
                <a:cubicBezTo>
                  <a:pt x="40888" y="29244"/>
                  <a:pt x="31977" y="36624"/>
                  <a:pt x="21600" y="36625"/>
                </a:cubicBezTo>
                <a:cubicBezTo>
                  <a:pt x="9670" y="36625"/>
                  <a:pt x="0" y="26954"/>
                  <a:pt x="0" y="15025"/>
                </a:cubicBezTo>
                <a:cubicBezTo>
                  <a:pt x="-1" y="9417"/>
                  <a:pt x="2181" y="4028"/>
                  <a:pt x="6081" y="-1"/>
                </a:cubicBezTo>
                <a:lnTo>
                  <a:pt x="21600" y="15025"/>
                </a:lnTo>
                <a:close/>
              </a:path>
            </a:pathLst>
          </a:custGeom>
          <a:noFill/>
          <a:ln w="50800" cap="rnd">
            <a:solidFill>
              <a:schemeClr val="tx1"/>
            </a:solidFill>
            <a:round/>
            <a:headEnd type="stealth" w="med" len="lg"/>
            <a:tailEnd type="stealth" w="med" len="lg"/>
          </a:ln>
        </p:spPr>
        <p:txBody>
          <a:bodyPr/>
          <a:lstStyle/>
          <a:p>
            <a:endParaRPr lang="en-US"/>
          </a:p>
        </p:txBody>
      </p:sp>
      <p:sp>
        <p:nvSpPr>
          <p:cNvPr id="19477" name="AutoShape 21"/>
          <p:cNvSpPr>
            <a:spLocks noChangeArrowheads="1"/>
          </p:cNvSpPr>
          <p:nvPr/>
        </p:nvSpPr>
        <p:spPr bwMode="auto">
          <a:xfrm>
            <a:off x="122238" y="4683125"/>
            <a:ext cx="8870950" cy="1746250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dirty="0" err="1" smtClean="0">
                <a:solidFill>
                  <a:srgbClr val="FF0000"/>
                </a:solidFill>
              </a:rPr>
              <a:t>Mipmapping</a:t>
            </a:r>
            <a:r>
              <a:rPr lang="en-US" sz="2400" dirty="0" smtClean="0"/>
              <a:t>; </a:t>
            </a:r>
            <a:r>
              <a:rPr lang="en-US" sz="2400" dirty="0" err="1" smtClean="0"/>
              <a:t>Multim</a:t>
            </a:r>
            <a:r>
              <a:rPr lang="en-US" sz="2400" dirty="0" smtClean="0"/>
              <a:t> </a:t>
            </a:r>
            <a:r>
              <a:rPr lang="en-US" sz="2400" dirty="0" err="1" smtClean="0"/>
              <a:t>Im</a:t>
            </a:r>
            <a:r>
              <a:rPr lang="en-US" sz="2400" dirty="0" smtClean="0"/>
              <a:t> </a:t>
            </a:r>
            <a:r>
              <a:rPr lang="en-US" sz="2400" dirty="0" err="1" smtClean="0"/>
              <a:t>Parvo</a:t>
            </a:r>
            <a:r>
              <a:rPr lang="en-US" sz="2400" dirty="0" smtClean="0"/>
              <a:t> (“many things in a small place”); some </a:t>
            </a:r>
            <a:r>
              <a:rPr lang="en-US" sz="2400" dirty="0"/>
              <a:t>parts magnify; others shrink. </a:t>
            </a:r>
            <a:r>
              <a:rPr lang="en-US" sz="2400" dirty="0" smtClean="0"/>
              <a:t>Improves </a:t>
            </a:r>
            <a:r>
              <a:rPr lang="en-US" sz="2400" dirty="0"/>
              <a:t>quality by making </a:t>
            </a:r>
            <a:r>
              <a:rPr lang="en-US" sz="2400" dirty="0" smtClean="0"/>
              <a:t>copies </a:t>
            </a:r>
            <a:r>
              <a:rPr lang="en-US" sz="2400" dirty="0"/>
              <a:t>of the texture at different sizes including ½ size, ¼ size, …, 2 pixels, 1 pixel.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4638"/>
            <a:ext cx="86709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Summary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95300" y="1277938"/>
            <a:ext cx="8135938" cy="5152822"/>
          </a:xfrm>
          <a:noFill/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artists</a:t>
            </a:r>
            <a:r>
              <a:rPr lang="en-US" dirty="0" smtClean="0"/>
              <a:t> use the tools.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tools programmers </a:t>
            </a:r>
            <a:r>
              <a:rPr lang="en-US" dirty="0" smtClean="0"/>
              <a:t>make in-house tools and the game builder software work.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game programmers </a:t>
            </a:r>
            <a:r>
              <a:rPr lang="en-US" dirty="0" smtClean="0"/>
              <a:t>make the builder and engine software work.</a:t>
            </a:r>
          </a:p>
          <a:p>
            <a:endParaRPr lang="en-US" sz="800" dirty="0" smtClean="0"/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0000FF"/>
                </a:solidFill>
              </a:rPr>
              <a:t>game builder</a:t>
            </a:r>
            <a:r>
              <a:rPr lang="en-US" dirty="0" smtClean="0"/>
              <a:t> (when it runs) puts all the assets together for the engine.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0000FF"/>
                </a:solidFill>
              </a:rPr>
              <a:t>game engine</a:t>
            </a:r>
            <a:r>
              <a:rPr lang="en-US" dirty="0" smtClean="0"/>
              <a:t> (when it runs) controls the logic (</a:t>
            </a:r>
            <a:r>
              <a:rPr lang="en-US" dirty="0" smtClean="0">
                <a:solidFill>
                  <a:schemeClr val="bg2"/>
                </a:solidFill>
              </a:rPr>
              <a:t>tick</a:t>
            </a:r>
            <a:r>
              <a:rPr lang="en-US" dirty="0" smtClean="0"/>
              <a:t>) and what is visible (</a:t>
            </a:r>
            <a:r>
              <a:rPr lang="en-US" dirty="0" smtClean="0">
                <a:solidFill>
                  <a:schemeClr val="bg2"/>
                </a:solidFill>
              </a:rPr>
              <a:t>draw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0000FF"/>
                </a:solidFill>
              </a:rPr>
              <a:t>renderer </a:t>
            </a:r>
            <a:r>
              <a:rPr lang="en-US" dirty="0" smtClean="0"/>
              <a:t>does all the brute force drawing really </a:t>
            </a:r>
            <a:r>
              <a:rPr lang="en-US" dirty="0" err="1" smtClean="0"/>
              <a:t>really</a:t>
            </a:r>
            <a:r>
              <a:rPr lang="en-US" dirty="0" smtClean="0"/>
              <a:t> fast.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 flipV="1">
            <a:off x="914400" y="3581400"/>
            <a:ext cx="7239000" cy="7620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Grp="1" noChangeArrowheads="1"/>
          </p:cNvSpPr>
          <p:nvPr>
            <p:ph type="title"/>
          </p:nvPr>
        </p:nvSpPr>
        <p:spPr>
          <a:xfrm>
            <a:off x="225425" y="274638"/>
            <a:ext cx="8670925" cy="641350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Demo</a:t>
            </a:r>
          </a:p>
        </p:txBody>
      </p:sp>
      <p:sp>
        <p:nvSpPr>
          <p:cNvPr id="24579" name="Rectangle 13"/>
          <p:cNvSpPr>
            <a:spLocks noChangeArrowheads="1"/>
          </p:cNvSpPr>
          <p:nvPr/>
        </p:nvSpPr>
        <p:spPr bwMode="auto">
          <a:xfrm>
            <a:off x="2667000" y="3048000"/>
            <a:ext cx="3733800" cy="19050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 dirty="0"/>
              <a:t>Some </a:t>
            </a:r>
            <a:r>
              <a:rPr lang="en-US" dirty="0" smtClean="0"/>
              <a:t>examples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from</a:t>
            </a:r>
            <a:br>
              <a:rPr lang="en-US" dirty="0"/>
            </a:br>
            <a:r>
              <a:rPr lang="en-US" dirty="0"/>
              <a:t>previous students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273050"/>
            <a:ext cx="8678863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Games Inspire Game Designers + Programmers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95400"/>
            <a:ext cx="8534400" cy="3657028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Action</a:t>
            </a:r>
            <a:r>
              <a:rPr lang="en-US" dirty="0" smtClean="0"/>
              <a:t>: </a:t>
            </a:r>
            <a:r>
              <a:rPr lang="en-US" sz="2400" dirty="0" smtClean="0">
                <a:solidFill>
                  <a:srgbClr val="FF0000"/>
                </a:solidFill>
              </a:rPr>
              <a:t>FarCry2, Resistance 2, Gears of War, Drakes Fortune + Uncharted, Halo 3</a:t>
            </a:r>
            <a:r>
              <a:rPr lang="en-US" sz="2400" dirty="0" smtClean="0"/>
              <a:t>, </a:t>
            </a:r>
            <a:r>
              <a:rPr lang="en-US" sz="2400" dirty="0" err="1" smtClean="0">
                <a:solidFill>
                  <a:srgbClr val="FF0000"/>
                </a:solidFill>
              </a:rPr>
              <a:t>Halflife</a:t>
            </a:r>
            <a:r>
              <a:rPr lang="en-US" sz="2400" dirty="0" smtClean="0">
                <a:solidFill>
                  <a:srgbClr val="FF0000"/>
                </a:solidFill>
              </a:rPr>
              <a:t> 2  (Orange Box), Prototype, Mass Effect, </a:t>
            </a:r>
            <a:r>
              <a:rPr lang="en-US" sz="2400" dirty="0" err="1" smtClean="0">
                <a:solidFill>
                  <a:srgbClr val="02B192"/>
                </a:solidFill>
              </a:rPr>
              <a:t>Bioshock</a:t>
            </a:r>
            <a:r>
              <a:rPr lang="en-US" sz="2400" dirty="0" smtClean="0">
                <a:solidFill>
                  <a:srgbClr val="02B192"/>
                </a:solidFill>
              </a:rPr>
              <a:t> 3</a:t>
            </a:r>
            <a:r>
              <a:rPr lang="en-US" sz="2400" dirty="0" smtClean="0">
                <a:solidFill>
                  <a:srgbClr val="FF0000"/>
                </a:solidFill>
              </a:rPr>
              <a:t>, Call of Duty 4</a:t>
            </a:r>
            <a:r>
              <a:rPr lang="en-US" sz="2400" dirty="0" smtClean="0"/>
              <a:t>.</a:t>
            </a:r>
          </a:p>
          <a:p>
            <a:endParaRPr lang="en-US" sz="800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Adventures: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Fallout 3, </a:t>
            </a:r>
            <a:r>
              <a:rPr lang="en-US" sz="2400" dirty="0" smtClean="0">
                <a:solidFill>
                  <a:srgbClr val="02B192"/>
                </a:solidFill>
              </a:rPr>
              <a:t>Assassin’s Creed II</a:t>
            </a:r>
            <a:r>
              <a:rPr lang="en-US" sz="2400" dirty="0" smtClean="0">
                <a:solidFill>
                  <a:srgbClr val="FF0000"/>
                </a:solidFill>
              </a:rPr>
              <a:t>, Prince of Persia, Oblivion, </a:t>
            </a:r>
            <a:r>
              <a:rPr lang="en-US" sz="2400" dirty="0" err="1" smtClean="0">
                <a:solidFill>
                  <a:srgbClr val="FF0000"/>
                </a:solidFill>
              </a:rPr>
              <a:t>Morrowwind</a:t>
            </a:r>
            <a:r>
              <a:rPr lang="en-US" sz="2400" dirty="0" smtClean="0">
                <a:solidFill>
                  <a:srgbClr val="FF0000"/>
                </a:solidFill>
              </a:rPr>
              <a:t>, Dragon Age</a:t>
            </a:r>
            <a:r>
              <a:rPr lang="en-US" sz="2400" dirty="0" smtClean="0"/>
              <a:t>. </a:t>
            </a:r>
          </a:p>
          <a:p>
            <a:endParaRPr lang="en-US" sz="800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Sports:</a:t>
            </a:r>
            <a:r>
              <a:rPr lang="en-US" dirty="0" smtClean="0"/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Motorstorm</a:t>
            </a:r>
            <a:r>
              <a:rPr lang="en-US" sz="2400" dirty="0" smtClean="0">
                <a:solidFill>
                  <a:srgbClr val="FF0000"/>
                </a:solidFill>
              </a:rPr>
              <a:t> 2, Need for Speed, </a:t>
            </a:r>
            <a:r>
              <a:rPr lang="en-US" sz="2400" dirty="0" smtClean="0">
                <a:solidFill>
                  <a:srgbClr val="02B192"/>
                </a:solidFill>
              </a:rPr>
              <a:t>NHL 10</a:t>
            </a:r>
            <a:r>
              <a:rPr lang="en-US" sz="2400" dirty="0" smtClean="0">
                <a:solidFill>
                  <a:srgbClr val="FF0000"/>
                </a:solidFill>
              </a:rPr>
              <a:t>, Amped 2, </a:t>
            </a:r>
            <a:r>
              <a:rPr lang="en-US" sz="2400" dirty="0" err="1" smtClean="0">
                <a:solidFill>
                  <a:srgbClr val="FF0000"/>
                </a:solidFill>
              </a:rPr>
              <a:t>Rockband</a:t>
            </a:r>
            <a:r>
              <a:rPr lang="en-US" sz="2400" dirty="0" smtClean="0"/>
              <a:t>.</a:t>
            </a:r>
          </a:p>
          <a:p>
            <a:endParaRPr lang="en-US" dirty="0" smtClean="0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457200" y="5448300"/>
            <a:ext cx="8189913" cy="1028700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dirty="0"/>
              <a:t>Current best source of “state of the art” in 3D games: </a:t>
            </a:r>
            <a:r>
              <a:rPr lang="en-US" dirty="0" err="1"/>
              <a:t>XBox</a:t>
            </a:r>
            <a:r>
              <a:rPr lang="en-US" dirty="0"/>
              <a:t> + </a:t>
            </a:r>
            <a:r>
              <a:rPr lang="en-US" dirty="0" err="1"/>
              <a:t>Playstation</a:t>
            </a:r>
            <a:r>
              <a:rPr lang="en-US" dirty="0"/>
              <a:t> </a:t>
            </a:r>
            <a:r>
              <a:rPr lang="en-US" dirty="0" smtClean="0"/>
              <a:t>+ “</a:t>
            </a:r>
            <a:r>
              <a:rPr lang="en-US" dirty="0" err="1" smtClean="0"/>
              <a:t>Wii</a:t>
            </a:r>
            <a:r>
              <a:rPr lang="en-US" dirty="0" smtClean="0"/>
              <a:t>” + </a:t>
            </a:r>
            <a:r>
              <a:rPr lang="en-US" dirty="0"/>
              <a:t>PC.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105400" y="5029200"/>
            <a:ext cx="1295400" cy="1524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77000" y="4953000"/>
            <a:ext cx="1675459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currently playing </a:t>
            </a:r>
            <a:endParaRPr 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22250" y="273050"/>
            <a:ext cx="8678863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If You HAVEN’T PLAYED GAMES In a While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95400"/>
            <a:ext cx="9220200" cy="2592121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Really Play AT LEAST ONE NEW one</a:t>
            </a:r>
            <a:r>
              <a:rPr lang="en-US" dirty="0" smtClean="0"/>
              <a:t>: </a:t>
            </a:r>
          </a:p>
          <a:p>
            <a:pPr lvl="1"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Resistance 2 / Oblivion (XBOX)</a:t>
            </a:r>
            <a:r>
              <a:rPr lang="en-US" dirty="0" smtClean="0"/>
              <a:t>, </a:t>
            </a:r>
          </a:p>
          <a:p>
            <a:pPr lvl="1"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Far Cry 2 / Gears of War (PC), or</a:t>
            </a:r>
          </a:p>
          <a:p>
            <a:pPr lvl="1"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Drake’s Fortune / Assassin’s Creed (</a:t>
            </a:r>
            <a:r>
              <a:rPr lang="en-US" dirty="0" err="1" smtClean="0">
                <a:solidFill>
                  <a:srgbClr val="FF0000"/>
                </a:solidFill>
              </a:rPr>
              <a:t>Playstation</a:t>
            </a:r>
            <a:r>
              <a:rPr lang="en-US" dirty="0" smtClean="0">
                <a:solidFill>
                  <a:srgbClr val="FF0000"/>
                </a:solidFill>
              </a:rPr>
              <a:t>).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490538" y="4705350"/>
            <a:ext cx="8156575" cy="1492843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dirty="0"/>
              <a:t>Get Up-To-Date With “State of the Art</a:t>
            </a:r>
            <a:r>
              <a:rPr lang="en-US" dirty="0" smtClean="0"/>
              <a:t>”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endParaRPr lang="en-US" dirty="0" smtClean="0"/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dirty="0" smtClean="0">
                <a:solidFill>
                  <a:srgbClr val="FF0000"/>
                </a:solidFill>
              </a:rPr>
              <a:t>(ASK YOURSELF: How did they do that?)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Building a Game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8172450" cy="3422650"/>
          </a:xfrm>
          <a:noFill/>
        </p:spPr>
        <p:txBody>
          <a:bodyPr/>
          <a:lstStyle/>
          <a:p>
            <a:r>
              <a:rPr lang="en-US" smtClean="0"/>
              <a:t>Tools for building game assets: </a:t>
            </a:r>
            <a:r>
              <a:rPr lang="en-US" smtClean="0">
                <a:solidFill>
                  <a:srgbClr val="FF0000"/>
                </a:solidFill>
              </a:rPr>
              <a:t>level</a:t>
            </a:r>
            <a:r>
              <a:rPr lang="en-US" smtClean="0"/>
              <a:t> editor, </a:t>
            </a:r>
            <a:r>
              <a:rPr lang="en-US" smtClean="0">
                <a:solidFill>
                  <a:srgbClr val="FF0000"/>
                </a:solidFill>
              </a:rPr>
              <a:t>object</a:t>
            </a:r>
            <a:r>
              <a:rPr lang="en-US" smtClean="0"/>
              <a:t> editor, </a:t>
            </a:r>
            <a:r>
              <a:rPr lang="en-US" smtClean="0">
                <a:solidFill>
                  <a:srgbClr val="FF0000"/>
                </a:solidFill>
              </a:rPr>
              <a:t>figure</a:t>
            </a:r>
            <a:r>
              <a:rPr lang="en-US" smtClean="0"/>
              <a:t> editor, </a:t>
            </a:r>
            <a:r>
              <a:rPr lang="en-US" smtClean="0">
                <a:solidFill>
                  <a:srgbClr val="FF0000"/>
                </a:solidFill>
              </a:rPr>
              <a:t>motion</a:t>
            </a:r>
            <a:r>
              <a:rPr lang="en-US" smtClean="0"/>
              <a:t> editor, </a:t>
            </a:r>
            <a:r>
              <a:rPr lang="en-US" smtClean="0">
                <a:solidFill>
                  <a:srgbClr val="FF0000"/>
                </a:solidFill>
              </a:rPr>
              <a:t>tree</a:t>
            </a:r>
            <a:r>
              <a:rPr lang="en-US" smtClean="0"/>
              <a:t> editor, </a:t>
            </a:r>
            <a:r>
              <a:rPr lang="en-US" smtClean="0">
                <a:solidFill>
                  <a:srgbClr val="FF0000"/>
                </a:solidFill>
              </a:rPr>
              <a:t>texture</a:t>
            </a:r>
            <a:r>
              <a:rPr lang="en-US" smtClean="0"/>
              <a:t> editors…</a:t>
            </a:r>
          </a:p>
          <a:p>
            <a:r>
              <a:rPr lang="en-US" smtClean="0"/>
              <a:t>A tool for putting all the assets together into one loadable/playable image: a </a:t>
            </a:r>
            <a:r>
              <a:rPr lang="en-US" smtClean="0">
                <a:solidFill>
                  <a:srgbClr val="FF0000"/>
                </a:solidFill>
              </a:rPr>
              <a:t>game builder</a:t>
            </a:r>
            <a:r>
              <a:rPr lang="en-US" smtClean="0"/>
              <a:t>.</a:t>
            </a:r>
          </a:p>
          <a:p>
            <a:r>
              <a:rPr lang="en-US" smtClean="0"/>
              <a:t>A facility for loading/playing the game: a </a:t>
            </a:r>
            <a:r>
              <a:rPr lang="en-US" smtClean="0">
                <a:solidFill>
                  <a:srgbClr val="FF0000"/>
                </a:solidFill>
              </a:rPr>
              <a:t>game engine</a:t>
            </a:r>
            <a:r>
              <a:rPr lang="en-US" smtClean="0"/>
              <a:t>.</a:t>
            </a:r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304800" y="5199063"/>
            <a:ext cx="8466138" cy="566737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>
                <a:solidFill>
                  <a:srgbClr val="0000FF"/>
                </a:solidFill>
              </a:rPr>
              <a:t>Tools can take as long to develop as an engine.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Building a Game</a:t>
            </a: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301625" y="5194300"/>
            <a:ext cx="8472488" cy="698500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>
                <a:solidFill>
                  <a:srgbClr val="0000FF"/>
                </a:solidFill>
              </a:rPr>
              <a:t>Builder </a:t>
            </a:r>
            <a:r>
              <a:rPr lang="en-US" sz="3600">
                <a:solidFill>
                  <a:srgbClr val="0000FF"/>
                </a:solidFill>
                <a:latin typeface="Symbol" pitchFamily="18" charset="2"/>
              </a:rPr>
              <a:t>¹</a:t>
            </a:r>
            <a:r>
              <a:rPr lang="en-US">
                <a:solidFill>
                  <a:srgbClr val="0000FF"/>
                </a:solidFill>
              </a:rPr>
              <a:t> Engine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867400" y="2590800"/>
            <a:ext cx="1905000" cy="6096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Engine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85788" y="1752600"/>
            <a:ext cx="1401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Asset </a:t>
            </a:r>
            <a:r>
              <a:rPr lang="en-US" sz="3200" baseline="-12000"/>
              <a:t>1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85788" y="2362200"/>
            <a:ext cx="1401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Asset </a:t>
            </a:r>
            <a:r>
              <a:rPr lang="en-US" sz="3200" baseline="-12000"/>
              <a:t>2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52450" y="3352800"/>
            <a:ext cx="1417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Asset </a:t>
            </a:r>
            <a:r>
              <a:rPr lang="en-US" sz="3200" baseline="-12000"/>
              <a:t>n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2133600" y="2133600"/>
            <a:ext cx="914400" cy="685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V="1">
            <a:off x="2057400" y="2971800"/>
            <a:ext cx="990600" cy="685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2133600" y="2667000"/>
            <a:ext cx="914400" cy="24765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4648200" y="2895600"/>
            <a:ext cx="12192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838200" y="2800350"/>
            <a:ext cx="539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…</a:t>
            </a: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3048000" y="2590800"/>
            <a:ext cx="1905000" cy="6096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Builder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The Game Builder</a:t>
            </a:r>
          </a:p>
        </p:txBody>
      </p:sp>
      <p:sp>
        <p:nvSpPr>
          <p:cNvPr id="18436" name="Rectangle 15"/>
          <p:cNvSpPr>
            <a:spLocks noGrp="1" noChangeArrowheads="1"/>
          </p:cNvSpPr>
          <p:nvPr>
            <p:ph idx="1"/>
          </p:nvPr>
        </p:nvSpPr>
        <p:spPr>
          <a:xfrm>
            <a:off x="381000" y="1219200"/>
            <a:ext cx="8534400" cy="3410807"/>
          </a:xfrm>
          <a:noFill/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Assembles all the pieces</a:t>
            </a:r>
            <a:r>
              <a:rPr lang="en-US" dirty="0" smtClean="0"/>
              <a:t> built with the tools in the format needed by the engine.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Builds new data structures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Collision detection</a:t>
            </a:r>
            <a:r>
              <a:rPr lang="en-US" dirty="0" smtClean="0"/>
              <a:t> data structures.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Visibility</a:t>
            </a:r>
            <a:r>
              <a:rPr lang="en-US" dirty="0" smtClean="0"/>
              <a:t> data structures.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Outputs</a:t>
            </a:r>
            <a:r>
              <a:rPr lang="en-US" dirty="0" smtClean="0"/>
              <a:t> the assembled information </a:t>
            </a:r>
            <a:r>
              <a:rPr lang="en-US" dirty="0" smtClean="0">
                <a:solidFill>
                  <a:srgbClr val="FF0000"/>
                </a:solidFill>
              </a:rPr>
              <a:t>in a form that can be read </a:t>
            </a:r>
            <a:r>
              <a:rPr lang="en-US" dirty="0" smtClean="0">
                <a:solidFill>
                  <a:srgbClr val="0000FF"/>
                </a:solidFill>
              </a:rPr>
              <a:t>MORE EASILY </a:t>
            </a:r>
            <a:r>
              <a:rPr lang="en-US" dirty="0" smtClean="0">
                <a:solidFill>
                  <a:srgbClr val="FF0000"/>
                </a:solidFill>
              </a:rPr>
              <a:t>by the engine</a:t>
            </a:r>
            <a:r>
              <a:rPr lang="en-US" dirty="0" smtClean="0"/>
              <a:t>.</a:t>
            </a:r>
          </a:p>
        </p:txBody>
      </p:sp>
      <p:grpSp>
        <p:nvGrpSpPr>
          <p:cNvPr id="18435" name="Group 14"/>
          <p:cNvGrpSpPr>
            <a:grpSpLocks/>
          </p:cNvGrpSpPr>
          <p:nvPr/>
        </p:nvGrpSpPr>
        <p:grpSpPr bwMode="auto">
          <a:xfrm>
            <a:off x="2057400" y="4800600"/>
            <a:ext cx="4876800" cy="1620838"/>
            <a:chOff x="1296" y="3024"/>
            <a:chExt cx="3072" cy="1021"/>
          </a:xfrm>
        </p:grpSpPr>
        <p:sp>
          <p:nvSpPr>
            <p:cNvPr id="18437" name="Rectangle 3"/>
            <p:cNvSpPr>
              <a:spLocks noChangeArrowheads="1"/>
            </p:cNvSpPr>
            <p:nvPr/>
          </p:nvSpPr>
          <p:spPr bwMode="auto">
            <a:xfrm>
              <a:off x="1296" y="3024"/>
              <a:ext cx="3072" cy="101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r>
                <a:rPr lang="en-US" sz="1800"/>
                <a:t> </a:t>
              </a:r>
            </a:p>
          </p:txBody>
        </p:sp>
        <p:sp>
          <p:nvSpPr>
            <p:cNvPr id="18438" name="Rectangle 4"/>
            <p:cNvSpPr>
              <a:spLocks noChangeArrowheads="1"/>
            </p:cNvSpPr>
            <p:nvPr/>
          </p:nvSpPr>
          <p:spPr bwMode="auto">
            <a:xfrm>
              <a:off x="3477" y="3454"/>
              <a:ext cx="768" cy="246"/>
            </a:xfrm>
            <a:prstGeom prst="rect">
              <a:avLst/>
            </a:prstGeom>
            <a:solidFill>
              <a:srgbClr val="FEFE8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r>
                <a:rPr lang="en-US" sz="1800"/>
                <a:t>Engine</a:t>
              </a:r>
            </a:p>
          </p:txBody>
        </p:sp>
        <p:sp>
          <p:nvSpPr>
            <p:cNvPr id="18439" name="Rectangle 5"/>
            <p:cNvSpPr>
              <a:spLocks noChangeArrowheads="1"/>
            </p:cNvSpPr>
            <p:nvPr/>
          </p:nvSpPr>
          <p:spPr bwMode="auto">
            <a:xfrm>
              <a:off x="1330" y="3186"/>
              <a:ext cx="601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/>
                <a:t>Asset </a:t>
              </a:r>
              <a:r>
                <a:rPr lang="en-US" sz="1800" baseline="-12000"/>
                <a:t>1</a:t>
              </a:r>
            </a:p>
          </p:txBody>
        </p:sp>
        <p:sp>
          <p:nvSpPr>
            <p:cNvPr id="18440" name="Rectangle 6"/>
            <p:cNvSpPr>
              <a:spLocks noChangeArrowheads="1"/>
            </p:cNvSpPr>
            <p:nvPr/>
          </p:nvSpPr>
          <p:spPr bwMode="auto">
            <a:xfrm>
              <a:off x="1330" y="3432"/>
              <a:ext cx="601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/>
                <a:t>Asset </a:t>
              </a:r>
              <a:r>
                <a:rPr lang="en-US" sz="1800" baseline="-12000"/>
                <a:t>2</a:t>
              </a:r>
            </a:p>
          </p:txBody>
        </p:sp>
        <p:sp>
          <p:nvSpPr>
            <p:cNvPr id="18441" name="Rectangle 7"/>
            <p:cNvSpPr>
              <a:spLocks noChangeArrowheads="1"/>
            </p:cNvSpPr>
            <p:nvPr/>
          </p:nvSpPr>
          <p:spPr bwMode="auto">
            <a:xfrm>
              <a:off x="1316" y="3831"/>
              <a:ext cx="608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/>
                <a:t>Asset </a:t>
              </a:r>
              <a:r>
                <a:rPr lang="en-US" sz="1800" baseline="-12000"/>
                <a:t>n</a:t>
              </a:r>
            </a:p>
          </p:txBody>
        </p:sp>
        <p:sp>
          <p:nvSpPr>
            <p:cNvPr id="18442" name="Line 8"/>
            <p:cNvSpPr>
              <a:spLocks noChangeShapeType="1"/>
            </p:cNvSpPr>
            <p:nvPr/>
          </p:nvSpPr>
          <p:spPr bwMode="auto">
            <a:xfrm>
              <a:off x="1972" y="3270"/>
              <a:ext cx="368" cy="276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3" name="Line 9"/>
            <p:cNvSpPr>
              <a:spLocks noChangeShapeType="1"/>
            </p:cNvSpPr>
            <p:nvPr/>
          </p:nvSpPr>
          <p:spPr bwMode="auto">
            <a:xfrm flipV="1">
              <a:off x="1934" y="3608"/>
              <a:ext cx="399" cy="276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4" name="Line 10"/>
            <p:cNvSpPr>
              <a:spLocks noChangeShapeType="1"/>
            </p:cNvSpPr>
            <p:nvPr/>
          </p:nvSpPr>
          <p:spPr bwMode="auto">
            <a:xfrm>
              <a:off x="1972" y="3485"/>
              <a:ext cx="368" cy="10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5" name="Line 11"/>
            <p:cNvSpPr>
              <a:spLocks noChangeShapeType="1"/>
            </p:cNvSpPr>
            <p:nvPr/>
          </p:nvSpPr>
          <p:spPr bwMode="auto">
            <a:xfrm>
              <a:off x="2986" y="3577"/>
              <a:ext cx="491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6" name="Rectangle 12"/>
            <p:cNvSpPr>
              <a:spLocks noChangeArrowheads="1"/>
            </p:cNvSpPr>
            <p:nvPr/>
          </p:nvSpPr>
          <p:spPr bwMode="auto">
            <a:xfrm>
              <a:off x="1429" y="3609"/>
              <a:ext cx="260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/>
                <a:t>…</a:t>
              </a:r>
            </a:p>
          </p:txBody>
        </p:sp>
        <p:sp>
          <p:nvSpPr>
            <p:cNvPr id="18447" name="Rectangle 13"/>
            <p:cNvSpPr>
              <a:spLocks noChangeArrowheads="1"/>
            </p:cNvSpPr>
            <p:nvPr/>
          </p:nvSpPr>
          <p:spPr bwMode="auto">
            <a:xfrm>
              <a:off x="2340" y="3454"/>
              <a:ext cx="768" cy="246"/>
            </a:xfrm>
            <a:prstGeom prst="rect">
              <a:avLst/>
            </a:prstGeom>
            <a:solidFill>
              <a:srgbClr val="FEFE8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r>
                <a:rPr lang="en-US" sz="1800"/>
                <a:t>Builder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The Game Engine</a:t>
            </a:r>
          </a:p>
        </p:txBody>
      </p:sp>
      <p:sp>
        <p:nvSpPr>
          <p:cNvPr id="19460" name="Rectangle 15"/>
          <p:cNvSpPr>
            <a:spLocks noGrp="1" noChangeArrowheads="1"/>
          </p:cNvSpPr>
          <p:nvPr>
            <p:ph idx="1"/>
          </p:nvPr>
        </p:nvSpPr>
        <p:spPr>
          <a:xfrm>
            <a:off x="381000" y="1219200"/>
            <a:ext cx="8172450" cy="2613025"/>
          </a:xfrm>
          <a:noFill/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Reads the output of the builder</a:t>
            </a:r>
            <a:r>
              <a:rPr lang="en-US" smtClean="0"/>
              <a:t>.</a:t>
            </a:r>
          </a:p>
          <a:p>
            <a:r>
              <a:rPr lang="en-US" smtClean="0">
                <a:solidFill>
                  <a:srgbClr val="FF0000"/>
                </a:solidFill>
              </a:rPr>
              <a:t>Initializes </a:t>
            </a:r>
            <a:r>
              <a:rPr lang="en-US" smtClean="0"/>
              <a:t>game specific details.</a:t>
            </a:r>
          </a:p>
          <a:p>
            <a:r>
              <a:rPr lang="en-US" smtClean="0">
                <a:solidFill>
                  <a:srgbClr val="FF0000"/>
                </a:solidFill>
              </a:rPr>
              <a:t>Responds to player requests</a:t>
            </a:r>
            <a:r>
              <a:rPr lang="en-US" smtClean="0"/>
              <a:t> by </a:t>
            </a:r>
          </a:p>
          <a:p>
            <a:pPr lvl="2"/>
            <a:r>
              <a:rPr lang="en-US" smtClean="0">
                <a:solidFill>
                  <a:srgbClr val="0000FF"/>
                </a:solidFill>
              </a:rPr>
              <a:t>Ticking</a:t>
            </a:r>
            <a:r>
              <a:rPr lang="en-US" smtClean="0"/>
              <a:t> (changing things)</a:t>
            </a:r>
          </a:p>
          <a:p>
            <a:pPr lvl="2"/>
            <a:r>
              <a:rPr lang="en-US" smtClean="0">
                <a:solidFill>
                  <a:srgbClr val="0000FF"/>
                </a:solidFill>
              </a:rPr>
              <a:t>Drawing</a:t>
            </a:r>
            <a:r>
              <a:rPr lang="en-US" smtClean="0"/>
              <a:t> (making the changes visible)</a:t>
            </a:r>
          </a:p>
        </p:txBody>
      </p:sp>
      <p:grpSp>
        <p:nvGrpSpPr>
          <p:cNvPr id="19459" name="Group 14"/>
          <p:cNvGrpSpPr>
            <a:grpSpLocks/>
          </p:cNvGrpSpPr>
          <p:nvPr/>
        </p:nvGrpSpPr>
        <p:grpSpPr bwMode="auto">
          <a:xfrm>
            <a:off x="2057400" y="4800600"/>
            <a:ext cx="4876800" cy="1620838"/>
            <a:chOff x="1296" y="3024"/>
            <a:chExt cx="3072" cy="1021"/>
          </a:xfrm>
        </p:grpSpPr>
        <p:sp>
          <p:nvSpPr>
            <p:cNvPr id="19461" name="Rectangle 3"/>
            <p:cNvSpPr>
              <a:spLocks noChangeArrowheads="1"/>
            </p:cNvSpPr>
            <p:nvPr/>
          </p:nvSpPr>
          <p:spPr bwMode="auto">
            <a:xfrm>
              <a:off x="1296" y="3024"/>
              <a:ext cx="3072" cy="1014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r>
                <a:rPr lang="en-US" sz="1800"/>
                <a:t> </a:t>
              </a:r>
            </a:p>
          </p:txBody>
        </p:sp>
        <p:sp>
          <p:nvSpPr>
            <p:cNvPr id="19462" name="Rectangle 4"/>
            <p:cNvSpPr>
              <a:spLocks noChangeArrowheads="1"/>
            </p:cNvSpPr>
            <p:nvPr/>
          </p:nvSpPr>
          <p:spPr bwMode="auto">
            <a:xfrm>
              <a:off x="3477" y="3454"/>
              <a:ext cx="768" cy="246"/>
            </a:xfrm>
            <a:prstGeom prst="rect">
              <a:avLst/>
            </a:prstGeom>
            <a:solidFill>
              <a:srgbClr val="FEFE8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r>
                <a:rPr lang="en-US" sz="1800"/>
                <a:t>Engine</a:t>
              </a:r>
            </a:p>
          </p:txBody>
        </p:sp>
        <p:sp>
          <p:nvSpPr>
            <p:cNvPr id="19463" name="Rectangle 5"/>
            <p:cNvSpPr>
              <a:spLocks noChangeArrowheads="1"/>
            </p:cNvSpPr>
            <p:nvPr/>
          </p:nvSpPr>
          <p:spPr bwMode="auto">
            <a:xfrm>
              <a:off x="1330" y="3186"/>
              <a:ext cx="601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/>
                <a:t>Asset </a:t>
              </a:r>
              <a:r>
                <a:rPr lang="en-US" sz="1800" baseline="-12000"/>
                <a:t>1</a:t>
              </a:r>
            </a:p>
          </p:txBody>
        </p:sp>
        <p:sp>
          <p:nvSpPr>
            <p:cNvPr id="19464" name="Rectangle 6"/>
            <p:cNvSpPr>
              <a:spLocks noChangeArrowheads="1"/>
            </p:cNvSpPr>
            <p:nvPr/>
          </p:nvSpPr>
          <p:spPr bwMode="auto">
            <a:xfrm>
              <a:off x="1330" y="3432"/>
              <a:ext cx="601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/>
                <a:t>Asset </a:t>
              </a:r>
              <a:r>
                <a:rPr lang="en-US" sz="1800" baseline="-12000"/>
                <a:t>2</a:t>
              </a:r>
            </a:p>
          </p:txBody>
        </p:sp>
        <p:sp>
          <p:nvSpPr>
            <p:cNvPr id="19465" name="Rectangle 7"/>
            <p:cNvSpPr>
              <a:spLocks noChangeArrowheads="1"/>
            </p:cNvSpPr>
            <p:nvPr/>
          </p:nvSpPr>
          <p:spPr bwMode="auto">
            <a:xfrm>
              <a:off x="1316" y="3831"/>
              <a:ext cx="608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/>
                <a:t>Asset </a:t>
              </a:r>
              <a:r>
                <a:rPr lang="en-US" sz="1800" baseline="-12000"/>
                <a:t>n</a:t>
              </a:r>
            </a:p>
          </p:txBody>
        </p:sp>
        <p:sp>
          <p:nvSpPr>
            <p:cNvPr id="19466" name="Line 8"/>
            <p:cNvSpPr>
              <a:spLocks noChangeShapeType="1"/>
            </p:cNvSpPr>
            <p:nvPr/>
          </p:nvSpPr>
          <p:spPr bwMode="auto">
            <a:xfrm>
              <a:off x="1972" y="3270"/>
              <a:ext cx="368" cy="276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7" name="Line 9"/>
            <p:cNvSpPr>
              <a:spLocks noChangeShapeType="1"/>
            </p:cNvSpPr>
            <p:nvPr/>
          </p:nvSpPr>
          <p:spPr bwMode="auto">
            <a:xfrm flipV="1">
              <a:off x="1934" y="3608"/>
              <a:ext cx="399" cy="276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8" name="Line 10"/>
            <p:cNvSpPr>
              <a:spLocks noChangeShapeType="1"/>
            </p:cNvSpPr>
            <p:nvPr/>
          </p:nvSpPr>
          <p:spPr bwMode="auto">
            <a:xfrm>
              <a:off x="1972" y="3485"/>
              <a:ext cx="368" cy="10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9" name="Line 11"/>
            <p:cNvSpPr>
              <a:spLocks noChangeShapeType="1"/>
            </p:cNvSpPr>
            <p:nvPr/>
          </p:nvSpPr>
          <p:spPr bwMode="auto">
            <a:xfrm>
              <a:off x="2986" y="3577"/>
              <a:ext cx="491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 type="none" w="sm" len="sm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70" name="Rectangle 12"/>
            <p:cNvSpPr>
              <a:spLocks noChangeArrowheads="1"/>
            </p:cNvSpPr>
            <p:nvPr/>
          </p:nvSpPr>
          <p:spPr bwMode="auto">
            <a:xfrm>
              <a:off x="1429" y="3609"/>
              <a:ext cx="260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/>
                <a:t>…</a:t>
              </a:r>
            </a:p>
          </p:txBody>
        </p:sp>
        <p:sp>
          <p:nvSpPr>
            <p:cNvPr id="19471" name="Rectangle 13"/>
            <p:cNvSpPr>
              <a:spLocks noChangeArrowheads="1"/>
            </p:cNvSpPr>
            <p:nvPr/>
          </p:nvSpPr>
          <p:spPr bwMode="auto">
            <a:xfrm>
              <a:off x="2340" y="3454"/>
              <a:ext cx="768" cy="246"/>
            </a:xfrm>
            <a:prstGeom prst="rect">
              <a:avLst/>
            </a:prstGeom>
            <a:solidFill>
              <a:srgbClr val="FEFE8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r>
                <a:rPr lang="en-US" sz="1800"/>
                <a:t>Builder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The Game Loop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11138" y="1193800"/>
            <a:ext cx="8931275" cy="2439988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while (playing) {</a:t>
            </a:r>
            <a:br>
              <a:rPr lang="en-US" smtClean="0"/>
            </a:br>
            <a:r>
              <a:rPr lang="en-US" smtClean="0"/>
              <a:t>clearHiddenScreenBuffer ();</a:t>
            </a:r>
            <a:br>
              <a:rPr lang="en-US" smtClean="0"/>
            </a:br>
            <a:r>
              <a:rPr lang="en-US" smtClean="0"/>
              <a:t>game-&gt;tick ();</a:t>
            </a:r>
            <a:br>
              <a:rPr lang="en-US" smtClean="0"/>
            </a:br>
            <a:r>
              <a:rPr lang="en-US" smtClean="0"/>
              <a:t>game-&gt;draw ();</a:t>
            </a:r>
            <a:br>
              <a:rPr lang="en-US" smtClean="0"/>
            </a:br>
            <a:r>
              <a:rPr lang="en-US" smtClean="0"/>
              <a:t>flipBuffers ();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smtClean="0"/>
              <a:t>}</a:t>
            </a:r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533400" y="4724400"/>
            <a:ext cx="8178800" cy="1028700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>
                <a:solidFill>
                  <a:srgbClr val="0000FF"/>
                </a:solidFill>
              </a:rPr>
              <a:t>Assumption: 2 buffers to draw with (one visible; one not which you draw on)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953000" y="2667000"/>
            <a:ext cx="3821113" cy="1295400"/>
          </a:xfrm>
          <a:prstGeom prst="rect">
            <a:avLst/>
          </a:prstGeom>
          <a:solidFill>
            <a:srgbClr val="F0FD2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r>
              <a:rPr lang="en-US"/>
              <a:t>All objects understand </a:t>
            </a:r>
            <a:r>
              <a:rPr lang="en-US">
                <a:solidFill>
                  <a:srgbClr val="FF0000"/>
                </a:solidFill>
              </a:rPr>
              <a:t>tick</a:t>
            </a:r>
            <a:r>
              <a:rPr lang="en-US"/>
              <a:t> and </a:t>
            </a:r>
            <a:r>
              <a:rPr lang="en-US">
                <a:solidFill>
                  <a:srgbClr val="FF0000"/>
                </a:solidFill>
              </a:rPr>
              <a:t>draw</a:t>
            </a:r>
            <a:r>
              <a:rPr lang="en-US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Biggest Misconception</a:t>
            </a:r>
          </a:p>
        </p:txBody>
      </p:sp>
      <p:sp>
        <p:nvSpPr>
          <p:cNvPr id="41987" name="AutoShape 3"/>
          <p:cNvSpPr>
            <a:spLocks noChangeArrowheads="1"/>
          </p:cNvSpPr>
          <p:nvPr/>
        </p:nvSpPr>
        <p:spPr bwMode="auto">
          <a:xfrm>
            <a:off x="136525" y="5334000"/>
            <a:ext cx="8855075" cy="566738"/>
          </a:xfrm>
          <a:prstGeom prst="roundRect">
            <a:avLst>
              <a:gd name="adj" fmla="val 12412"/>
            </a:avLst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>
                <a:solidFill>
                  <a:srgbClr val="0000FF"/>
                </a:solidFill>
              </a:rPr>
              <a:t>Thinking </a:t>
            </a:r>
            <a:r>
              <a:rPr lang="en-US">
                <a:solidFill>
                  <a:srgbClr val="FF0000"/>
                </a:solidFill>
              </a:rPr>
              <a:t>builder</a:t>
            </a:r>
            <a:r>
              <a:rPr lang="en-US">
                <a:solidFill>
                  <a:srgbClr val="0000FF"/>
                </a:solidFill>
              </a:rPr>
              <a:t> and </a:t>
            </a:r>
            <a:r>
              <a:rPr lang="en-US">
                <a:solidFill>
                  <a:srgbClr val="FF0000"/>
                </a:solidFill>
              </a:rPr>
              <a:t>engine</a:t>
            </a:r>
            <a:r>
              <a:rPr lang="en-US">
                <a:solidFill>
                  <a:srgbClr val="0000FF"/>
                </a:solidFill>
              </a:rPr>
              <a:t> can be merged.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5867400" y="2590800"/>
            <a:ext cx="1905000" cy="6096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Engine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85788" y="1752600"/>
            <a:ext cx="1401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Asset </a:t>
            </a:r>
            <a:r>
              <a:rPr lang="en-US" sz="3200" baseline="-12000"/>
              <a:t>1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585788" y="2362200"/>
            <a:ext cx="14017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Asset </a:t>
            </a:r>
            <a:r>
              <a:rPr lang="en-US" sz="3200" baseline="-12000"/>
              <a:t>2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552450" y="3352800"/>
            <a:ext cx="141763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Asset </a:t>
            </a:r>
            <a:r>
              <a:rPr lang="en-US" sz="3200" baseline="-12000"/>
              <a:t>n</a:t>
            </a: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2133600" y="2133600"/>
            <a:ext cx="914400" cy="685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 flipV="1">
            <a:off x="2057400" y="2971800"/>
            <a:ext cx="990600" cy="68580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2133600" y="2667000"/>
            <a:ext cx="914400" cy="24765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>
            <a:off x="4648200" y="2895600"/>
            <a:ext cx="1219200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 type="none" w="sm" len="sm"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838200" y="2800350"/>
            <a:ext cx="539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/>
              <a:t>…</a:t>
            </a: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3048000" y="2590800"/>
            <a:ext cx="1905000" cy="609600"/>
          </a:xfrm>
          <a:prstGeom prst="rect">
            <a:avLst/>
          </a:prstGeom>
          <a:solidFill>
            <a:srgbClr val="FEFE8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r>
              <a:rPr lang="en-US"/>
              <a:t>Builder</a:t>
            </a:r>
          </a:p>
        </p:txBody>
      </p:sp>
      <p:grpSp>
        <p:nvGrpSpPr>
          <p:cNvPr id="21518" name="Group 16"/>
          <p:cNvGrpSpPr>
            <a:grpSpLocks/>
          </p:cNvGrpSpPr>
          <p:nvPr/>
        </p:nvGrpSpPr>
        <p:grpSpPr bwMode="auto">
          <a:xfrm>
            <a:off x="3341688" y="1244600"/>
            <a:ext cx="2844800" cy="1381125"/>
            <a:chOff x="2105" y="784"/>
            <a:chExt cx="1792" cy="870"/>
          </a:xfrm>
        </p:grpSpPr>
        <p:pic>
          <p:nvPicPr>
            <p:cNvPr id="21528" name="Picture 1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05" y="784"/>
              <a:ext cx="1792" cy="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9" name="Rectangle 15"/>
            <p:cNvSpPr>
              <a:spLocks noChangeArrowheads="1"/>
            </p:cNvSpPr>
            <p:nvPr/>
          </p:nvSpPr>
          <p:spPr bwMode="auto">
            <a:xfrm>
              <a:off x="2474" y="849"/>
              <a:ext cx="1280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/>
                <a:t>Build once</a:t>
              </a:r>
            </a:p>
          </p:txBody>
        </p:sp>
      </p:grpSp>
      <p:grpSp>
        <p:nvGrpSpPr>
          <p:cNvPr id="21519" name="Group 19"/>
          <p:cNvGrpSpPr>
            <a:grpSpLocks/>
          </p:cNvGrpSpPr>
          <p:nvPr/>
        </p:nvGrpSpPr>
        <p:grpSpPr bwMode="auto">
          <a:xfrm>
            <a:off x="6008688" y="1244600"/>
            <a:ext cx="2978150" cy="1381125"/>
            <a:chOff x="3785" y="784"/>
            <a:chExt cx="1876" cy="870"/>
          </a:xfrm>
        </p:grpSpPr>
        <p:pic>
          <p:nvPicPr>
            <p:cNvPr id="21526" name="Picture 17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85" y="784"/>
              <a:ext cx="1876" cy="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7" name="Rectangle 18"/>
            <p:cNvSpPr>
              <a:spLocks noChangeArrowheads="1"/>
            </p:cNvSpPr>
            <p:nvPr/>
          </p:nvSpPr>
          <p:spPr bwMode="auto">
            <a:xfrm>
              <a:off x="4238" y="849"/>
              <a:ext cx="1280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/>
                <a:t>Play often</a:t>
              </a:r>
            </a:p>
          </p:txBody>
        </p:sp>
      </p:grpSp>
      <p:grpSp>
        <p:nvGrpSpPr>
          <p:cNvPr id="21520" name="Group 22"/>
          <p:cNvGrpSpPr>
            <a:grpSpLocks/>
          </p:cNvGrpSpPr>
          <p:nvPr/>
        </p:nvGrpSpPr>
        <p:grpSpPr bwMode="auto">
          <a:xfrm>
            <a:off x="3348038" y="3257550"/>
            <a:ext cx="3657600" cy="1666875"/>
            <a:chOff x="2109" y="2052"/>
            <a:chExt cx="2304" cy="1050"/>
          </a:xfrm>
        </p:grpSpPr>
        <p:pic>
          <p:nvPicPr>
            <p:cNvPr id="21524" name="Picture 20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09" y="2052"/>
              <a:ext cx="2304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5" name="Rectangle 21"/>
            <p:cNvSpPr>
              <a:spLocks noChangeArrowheads="1"/>
            </p:cNvSpPr>
            <p:nvPr/>
          </p:nvSpPr>
          <p:spPr bwMode="auto">
            <a:xfrm>
              <a:off x="2606" y="2769"/>
              <a:ext cx="1664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/>
                <a:t>Build in hours</a:t>
              </a:r>
            </a:p>
          </p:txBody>
        </p:sp>
      </p:grpSp>
      <p:grpSp>
        <p:nvGrpSpPr>
          <p:cNvPr id="21521" name="Group 25"/>
          <p:cNvGrpSpPr>
            <a:grpSpLocks/>
          </p:cNvGrpSpPr>
          <p:nvPr/>
        </p:nvGrpSpPr>
        <p:grpSpPr bwMode="auto">
          <a:xfrm>
            <a:off x="6051550" y="3276600"/>
            <a:ext cx="2859088" cy="962025"/>
            <a:chOff x="3812" y="2064"/>
            <a:chExt cx="1801" cy="606"/>
          </a:xfrm>
        </p:grpSpPr>
        <p:pic>
          <p:nvPicPr>
            <p:cNvPr id="21522" name="Picture 23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12" y="2064"/>
              <a:ext cx="1801" cy="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3" name="Rectangle 24"/>
            <p:cNvSpPr>
              <a:spLocks noChangeArrowheads="1"/>
            </p:cNvSpPr>
            <p:nvPr/>
          </p:nvSpPr>
          <p:spPr bwMode="auto">
            <a:xfrm>
              <a:off x="4190" y="2337"/>
              <a:ext cx="1280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en-US"/>
                <a:t>Load fast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t02">
  <a:themeElements>
    <a:clrScheme name="">
      <a:dk1>
        <a:srgbClr val="000000"/>
      </a:dk1>
      <a:lt1>
        <a:srgbClr val="FFFFFF"/>
      </a:lt1>
      <a:dk2>
        <a:srgbClr val="181BE5"/>
      </a:dk2>
      <a:lt2>
        <a:srgbClr val="FF00FF"/>
      </a:lt2>
      <a:accent1>
        <a:srgbClr val="33FF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FFFF"/>
      </a:accent5>
      <a:accent6>
        <a:srgbClr val="8AE7B9"/>
      </a:accent6>
      <a:hlink>
        <a:srgbClr val="77D7F7"/>
      </a:hlink>
      <a:folHlink>
        <a:srgbClr val="F73700"/>
      </a:folHlink>
    </a:clrScheme>
    <a:fontScheme name="st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noFill/>
        <a:ln w="25400" cap="flat" cmpd="sng" algn="ctr">
          <a:solidFill>
            <a:srgbClr val="FF0000"/>
          </a:solidFill>
          <a:prstDash val="solid"/>
          <a:round/>
          <a:headEnd type="none" w="sm" len="sm"/>
          <a:tailEnd type="arrow"/>
        </a:ln>
        <a:effectLst/>
      </a:spPr>
      <a:bodyPr/>
      <a:lstStyle/>
    </a:lnDef>
  </a:objectDefaults>
  <a:extraClrSchemeLst>
    <a:extraClrScheme>
      <a:clrScheme name="st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63374111</TotalTime>
  <Pages>3</Pages>
  <Words>759</Words>
  <Application>Microsoft Office PowerPoint</Application>
  <PresentationFormat>Letter Paper (8.5x11 in)</PresentationFormat>
  <Paragraphs>174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st02</vt:lpstr>
      <vt:lpstr>95.4002</vt:lpstr>
      <vt:lpstr>Games Inspire Game Designers + Programmers</vt:lpstr>
      <vt:lpstr>If You HAVEN’T PLAYED GAMES In a While</vt:lpstr>
      <vt:lpstr>Building a Game</vt:lpstr>
      <vt:lpstr>Building a Game</vt:lpstr>
      <vt:lpstr>The Game Builder</vt:lpstr>
      <vt:lpstr>The Game Engine</vt:lpstr>
      <vt:lpstr>The Game Loop</vt:lpstr>
      <vt:lpstr>Biggest Misconception</vt:lpstr>
      <vt:lpstr>The Intangibles Involved</vt:lpstr>
      <vt:lpstr>The Intangibles Involved</vt:lpstr>
      <vt:lpstr>The Pipeline</vt:lpstr>
      <vt:lpstr>Engine Facilities</vt:lpstr>
      <vt:lpstr>The Rendering Infrastructure</vt:lpstr>
      <vt:lpstr>MIPMAPPING: Something Automatic?</vt:lpstr>
      <vt:lpstr>Summary</vt:lpstr>
      <vt:lpstr>Demo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Orinted Programming in Smalltalk /V</dc:title>
  <dc:creator>The Staff</dc:creator>
  <cp:lastModifiedBy>TheMan</cp:lastModifiedBy>
  <cp:revision>349</cp:revision>
  <cp:lastPrinted>2000-03-27T01:56:26Z</cp:lastPrinted>
  <dcterms:created xsi:type="dcterms:W3CDTF">1995-01-12T17:04:20Z</dcterms:created>
  <dcterms:modified xsi:type="dcterms:W3CDTF">2010-01-06T18:36:15Z</dcterms:modified>
</cp:coreProperties>
</file>