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71" r:id="rId2"/>
    <p:sldId id="428" r:id="rId3"/>
    <p:sldId id="430" r:id="rId4"/>
    <p:sldId id="469" r:id="rId5"/>
    <p:sldId id="401" r:id="rId6"/>
    <p:sldId id="402" r:id="rId7"/>
    <p:sldId id="403" r:id="rId8"/>
    <p:sldId id="370" r:id="rId9"/>
    <p:sldId id="374" r:id="rId10"/>
    <p:sldId id="432" r:id="rId11"/>
    <p:sldId id="475" r:id="rId12"/>
    <p:sldId id="470" r:id="rId13"/>
    <p:sldId id="433" r:id="rId14"/>
    <p:sldId id="434" r:id="rId15"/>
    <p:sldId id="435" r:id="rId16"/>
    <p:sldId id="436" r:id="rId17"/>
    <p:sldId id="437" r:id="rId18"/>
    <p:sldId id="438" r:id="rId19"/>
    <p:sldId id="439" r:id="rId20"/>
    <p:sldId id="440" r:id="rId21"/>
    <p:sldId id="472" r:id="rId22"/>
    <p:sldId id="473" r:id="rId23"/>
    <p:sldId id="471" r:id="rId24"/>
    <p:sldId id="441" r:id="rId25"/>
    <p:sldId id="452" r:id="rId26"/>
    <p:sldId id="453" r:id="rId27"/>
    <p:sldId id="454" r:id="rId28"/>
    <p:sldId id="455" r:id="rId29"/>
    <p:sldId id="442" r:id="rId30"/>
    <p:sldId id="443" r:id="rId31"/>
    <p:sldId id="474" r:id="rId32"/>
    <p:sldId id="444" r:id="rId33"/>
    <p:sldId id="445" r:id="rId34"/>
    <p:sldId id="446" r:id="rId35"/>
    <p:sldId id="447" r:id="rId36"/>
    <p:sldId id="448" r:id="rId37"/>
    <p:sldId id="449" r:id="rId38"/>
    <p:sldId id="450" r:id="rId39"/>
    <p:sldId id="451" r:id="rId40"/>
    <p:sldId id="456" r:id="rId41"/>
    <p:sldId id="457" r:id="rId42"/>
    <p:sldId id="458" r:id="rId43"/>
    <p:sldId id="459" r:id="rId44"/>
    <p:sldId id="462" r:id="rId45"/>
    <p:sldId id="461" r:id="rId46"/>
    <p:sldId id="463" r:id="rId47"/>
    <p:sldId id="464" r:id="rId48"/>
    <p:sldId id="465" r:id="rId49"/>
    <p:sldId id="466" r:id="rId50"/>
    <p:sldId id="468" r:id="rId51"/>
    <p:sldId id="431" r:id="rId52"/>
  </p:sldIdLst>
  <p:sldSz cx="9144000" cy="6858000" type="letter"/>
  <p:notesSz cx="8939213" cy="6797675"/>
  <p:defaultTextStyle>
    <a:defPPr>
      <a:defRPr lang="en-US"/>
    </a:defPPr>
    <a:lvl1pPr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FF0000"/>
    <a:srgbClr val="FEFE83"/>
    <a:srgbClr val="F0FD23"/>
    <a:srgbClr val="8000B3"/>
    <a:srgbClr val="C0C0C0"/>
    <a:srgbClr val="02B19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3873501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65713" y="0"/>
            <a:ext cx="38735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6419850"/>
            <a:ext cx="3873501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65713" y="6419850"/>
            <a:ext cx="38735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i="1">
                <a:latin typeface="Times New Roman" pitchFamily="18" charset="0"/>
              </a:defRPr>
            </a:lvl1pPr>
          </a:lstStyle>
          <a:p>
            <a:pPr>
              <a:defRPr/>
            </a:pPr>
            <a:fld id="{E3735E7C-4DEF-47A3-BD26-37B8C1AB7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90988" y="6465888"/>
            <a:ext cx="7556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>
            <a:spAutoFit/>
          </a:bodyPr>
          <a:lstStyle/>
          <a:p>
            <a:pPr defTabSz="823913">
              <a:spcBef>
                <a:spcPct val="0"/>
              </a:spcBef>
              <a:defRPr/>
            </a:pPr>
            <a:r>
              <a:rPr lang="en-US"/>
              <a:t>Page </a:t>
            </a:r>
            <a:fld id="{6A49C229-1A76-4544-9C7E-B3551E479DCA}" type="slidenum">
              <a:rPr lang="en-US"/>
              <a:pPr defTabSz="823913">
                <a:spcBef>
                  <a:spcPct val="0"/>
                </a:spcBef>
                <a:defRPr/>
              </a:pPr>
              <a:t>‹#›</a:t>
            </a:fld>
            <a:endParaRPr lang="en-US"/>
          </a:p>
        </p:txBody>
      </p:sp>
      <p:sp>
        <p:nvSpPr>
          <p:cNvPr id="64519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1238" y="76200"/>
            <a:ext cx="6021387" cy="4513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4038" y="4897438"/>
            <a:ext cx="4376737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66688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12775" indent="-168275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572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017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947863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9DCD3-D2A4-406D-9CFB-341E61163CC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B8C6D6-AF61-42FA-9718-0D007B1EF884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B8C6D6-AF61-42FA-9718-0D007B1EF884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B8C6D6-AF61-42FA-9718-0D007B1EF884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2B31C3-0983-4AD8-AC9C-01C9F06F869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3CBC2C-69AA-4C45-B9DC-8C712A1A834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598912-35BB-4C54-942D-28E9FCDFCB1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C0D83C-FFA2-4187-A1CA-349D00E3A3C9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FE939F-154C-409E-B43D-6168FE048754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BE816A-05F2-4232-91FB-687F52D9263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53BE6E-9412-4246-B418-78F65017C382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ED78DE-48A2-43EC-A1CF-7CF8618FD4B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E613AB-6B4C-4744-8B30-5DDC1CB94571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13C12F-6C0F-4C3D-B569-08052A27BDF9}" type="slidenum">
              <a:rPr lang="en-US"/>
              <a:pPr/>
              <a:t>21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F2DD37-AB03-41DE-93B6-F3B11A179ACC}" type="slidenum">
              <a:rPr lang="en-US"/>
              <a:pPr/>
              <a:t>22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E80EB5-D3F9-4E94-93DA-26CC76B6E6CF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C1C01-EB87-4523-A960-8E5E9436759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1C49-D4FC-461D-B204-C49BF09A80C8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1C49-D4FC-461D-B204-C49BF09A80C8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1C49-D4FC-461D-B204-C49BF09A80C8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1C49-D4FC-461D-B204-C49BF09A80C8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861C49-D4FC-461D-B204-C49BF09A80C8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9DCD3-D2A4-406D-9CFB-341E61163CC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9BEC81-A350-44E7-AAE3-FB2B4F10491D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9BEC81-A350-44E7-AAE3-FB2B4F10491D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413881-FEB6-4A89-8347-3888F766BB85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B160AD-31F7-4AFD-BBA6-19A5AF2FE8EF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C7F273-249E-48F5-8989-76D7C7615DBE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6CEAC2-40C9-43DE-8301-CB232C4E30C9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9375A7-CBA5-40A5-857E-A8A00302D3CF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48C339-BBFC-441B-B7D0-31778F6958F9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6F3653-6C15-49C0-B88B-18311A516D12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F9A7E-CC1A-4846-97C7-B0E53BC5DE97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E924B1-54D6-4CB0-B2DB-AF528381A308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FC0856-791D-461D-BAF4-75EBAA738461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69B117-B33C-43C9-A2D9-B428062D7A16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9AF4A1-63C1-4938-A923-7DBD710B7D9B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E0E63B-F8BE-4F67-B435-73BC3F42583F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051B2E-938D-4B52-9A6A-17012EB78AB5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B77D7A-88DE-4CCF-898E-C5202AAEEEE6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EB3CF6-73A5-4EAD-BB24-F507318AC55A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3CC574-755B-463A-B241-F03303D1976F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F16A55-1BAA-451D-BA8F-E8F86AFC6AC4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9DCD3-D2A4-406D-9CFB-341E61163CC9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E924B1-54D6-4CB0-B2DB-AF528381A30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C05AD2-1088-43CB-99F1-C7727C291AB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024D1A-FB9B-40F4-98AE-C9A26D4E034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031B6E-6F11-42B6-A17C-680CD98CA86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36691D-F326-4FA2-943C-F33D3575F2AE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449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91300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dirty="0" err="1">
                <a:latin typeface="Times New Roman" pitchFamily="18" charset="0"/>
              </a:rPr>
              <a:t>Wilf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LaLonde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©2009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8763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5364">
            <a:off x="1433513" y="2833688"/>
            <a:ext cx="5980112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 dirty="0">
                <a:solidFill>
                  <a:srgbClr val="FF0000"/>
                </a:solidFill>
                <a:latin typeface="Times" charset="0"/>
              </a:rPr>
              <a:t>Anatomy</a:t>
            </a:r>
            <a:br>
              <a:rPr lang="en-US" sz="4800" b="1" dirty="0">
                <a:solidFill>
                  <a:srgbClr val="FF0000"/>
                </a:solidFill>
                <a:latin typeface="Times" charset="0"/>
              </a:rPr>
            </a:br>
            <a:r>
              <a:rPr lang="en-US" sz="4800" b="1" dirty="0">
                <a:solidFill>
                  <a:srgbClr val="FF0000"/>
                </a:solidFill>
                <a:latin typeface="Times" charset="0"/>
              </a:rPr>
              <a:t>of a game engine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Class Game Illustrates The Basic Design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3318474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class </a:t>
            </a:r>
            <a:r>
              <a:rPr lang="en-US" sz="2000" dirty="0" smtClean="0">
                <a:solidFill>
                  <a:srgbClr val="FF0000"/>
                </a:solidFill>
              </a:rPr>
              <a:t>Game</a:t>
            </a:r>
            <a:r>
              <a:rPr lang="en-US" sz="2000" dirty="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public: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Game () {world = NULL}; ~Game ();</a:t>
            </a: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World *</a:t>
            </a:r>
            <a:r>
              <a:rPr lang="en-US" sz="2000" dirty="0" smtClean="0">
                <a:solidFill>
                  <a:srgbClr val="FF0000"/>
                </a:solidFill>
              </a:rPr>
              <a:t>world</a:t>
            </a:r>
            <a:r>
              <a:rPr lang="en-US" sz="2000" dirty="0" smtClean="0"/>
              <a:t>;</a:t>
            </a: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void </a:t>
            </a:r>
            <a:r>
              <a:rPr lang="en-US" sz="2000" dirty="0" smtClean="0">
                <a:solidFill>
                  <a:srgbClr val="0000FF"/>
                </a:solidFill>
              </a:rPr>
              <a:t>tick</a:t>
            </a:r>
            <a:r>
              <a:rPr lang="en-US" sz="2000" dirty="0" smtClean="0"/>
              <a:t> (); void </a:t>
            </a:r>
            <a:r>
              <a:rPr lang="en-US" sz="2000" dirty="0" smtClean="0">
                <a:solidFill>
                  <a:srgbClr val="0000FF"/>
                </a:solidFill>
              </a:rPr>
              <a:t>draw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static void </a:t>
            </a:r>
            <a:r>
              <a:rPr lang="en-US" sz="2000" dirty="0" smtClean="0">
                <a:solidFill>
                  <a:srgbClr val="0000FF"/>
                </a:solidFill>
              </a:rPr>
              <a:t>setup</a:t>
            </a:r>
            <a:r>
              <a:rPr lang="en-US" sz="2000" dirty="0" smtClean="0"/>
              <a:t> (); static void </a:t>
            </a:r>
            <a:r>
              <a:rPr lang="en-US" sz="2000" dirty="0" err="1" smtClean="0">
                <a:solidFill>
                  <a:srgbClr val="0000FF"/>
                </a:solidFill>
              </a:rPr>
              <a:t>wrapup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extern </a:t>
            </a:r>
            <a:r>
              <a:rPr lang="en-US" sz="2000" dirty="0" smtClean="0">
                <a:solidFill>
                  <a:srgbClr val="FF0000"/>
                </a:solidFill>
              </a:rPr>
              <a:t>Game</a:t>
            </a:r>
            <a:r>
              <a:rPr lang="en-US" sz="2000" dirty="0" smtClean="0"/>
              <a:t> *</a:t>
            </a:r>
            <a:r>
              <a:rPr lang="en-US" sz="2000" dirty="0" smtClean="0">
                <a:solidFill>
                  <a:schemeClr val="bg2"/>
                </a:solidFill>
              </a:rPr>
              <a:t>game</a:t>
            </a:r>
            <a:r>
              <a:rPr lang="en-US" sz="2000" dirty="0" smtClean="0"/>
              <a:t>;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28600" y="5410200"/>
            <a:ext cx="8534400" cy="86857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 dirty="0"/>
              <a:t>Static </a:t>
            </a:r>
            <a:r>
              <a:rPr lang="en-US" sz="2800" b="1" dirty="0" smtClean="0"/>
              <a:t>(i.e., class) methods </a:t>
            </a:r>
            <a:r>
              <a:rPr lang="en-US" sz="2800" b="1" dirty="0"/>
              <a:t>are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executed ONE-TIME only…</a:t>
            </a:r>
            <a:endParaRPr lang="en-US" sz="2800" b="1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>
            <a:off x="2286002" y="3581400"/>
            <a:ext cx="4267199" cy="1066801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0800000">
            <a:off x="4800600" y="3581400"/>
            <a:ext cx="1752600" cy="10668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rot="10800000" flipV="1">
            <a:off x="3048000" y="2209800"/>
            <a:ext cx="3276600" cy="457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10800000" flipV="1">
            <a:off x="1676400" y="2209800"/>
            <a:ext cx="4343400" cy="457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rot="10800000" flipV="1">
            <a:off x="1371600" y="1524000"/>
            <a:ext cx="1981200" cy="457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rot="10800000" flipV="1">
            <a:off x="4267200" y="1524000"/>
            <a:ext cx="2209800" cy="457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" name="Rectangle 4"/>
          <p:cNvSpPr/>
          <p:nvPr/>
        </p:nvSpPr>
        <p:spPr>
          <a:xfrm>
            <a:off x="5334000" y="4495800"/>
            <a:ext cx="3159840" cy="3139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class methods (conceptually)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5410200" y="2057400"/>
            <a:ext cx="1992853" cy="3416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dirty="0" smtClean="0"/>
              <a:t>instance methods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2819400" y="3810000"/>
            <a:ext cx="1915909" cy="3139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class constructor</a:t>
            </a:r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5029200" y="3810000"/>
            <a:ext cx="1800493" cy="3139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class destructor</a:t>
            </a:r>
            <a:endParaRPr lang="en-US" sz="1800" dirty="0"/>
          </a:p>
        </p:txBody>
      </p:sp>
      <p:sp>
        <p:nvSpPr>
          <p:cNvPr id="27" name="Rectangle 26"/>
          <p:cNvSpPr/>
          <p:nvPr/>
        </p:nvSpPr>
        <p:spPr>
          <a:xfrm>
            <a:off x="2362200" y="1295400"/>
            <a:ext cx="2249334" cy="3139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instance constructor</a:t>
            </a:r>
            <a:endParaRPr lang="en-US" sz="1800" dirty="0"/>
          </a:p>
        </p:txBody>
      </p:sp>
      <p:sp>
        <p:nvSpPr>
          <p:cNvPr id="28" name="Rectangle 27"/>
          <p:cNvSpPr/>
          <p:nvPr/>
        </p:nvSpPr>
        <p:spPr>
          <a:xfrm>
            <a:off x="5638800" y="1295400"/>
            <a:ext cx="2133918" cy="3139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instance destructor</a:t>
            </a:r>
            <a:endParaRPr lang="en-US" sz="1800" dirty="0"/>
          </a:p>
        </p:txBody>
      </p:sp>
      <p:sp>
        <p:nvSpPr>
          <p:cNvPr id="33" name="Rectangle 32"/>
          <p:cNvSpPr/>
          <p:nvPr/>
        </p:nvSpPr>
        <p:spPr>
          <a:xfrm>
            <a:off x="4876800" y="2819400"/>
            <a:ext cx="3749745" cy="3139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Pretend C++ classes are objects…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Why we have </a:t>
            </a:r>
            <a:r>
              <a:rPr lang="en-US" dirty="0" smtClean="0">
                <a:solidFill>
                  <a:srgbClr val="0000FF"/>
                </a:solidFill>
              </a:rPr>
              <a:t>setup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0000FF"/>
                </a:solidFill>
              </a:rPr>
              <a:t>wrapup</a:t>
            </a:r>
            <a:r>
              <a:rPr lang="en-US" dirty="0" smtClean="0"/>
              <a:t>!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304763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In file </a:t>
            </a:r>
            <a:r>
              <a:rPr lang="en-US" sz="2000" dirty="0" err="1" smtClean="0"/>
              <a:t>A.h</a:t>
            </a: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class </a:t>
            </a:r>
            <a:r>
              <a:rPr lang="en-US" sz="2000" dirty="0" smtClean="0">
                <a:solidFill>
                  <a:srgbClr val="FF0000"/>
                </a:solidFill>
              </a:rPr>
              <a:t>A </a:t>
            </a:r>
            <a:r>
              <a:rPr lang="en-US" sz="2000" dirty="0" smtClean="0"/>
              <a:t>{static long </a:t>
            </a:r>
            <a:r>
              <a:rPr lang="en-US" sz="2000" dirty="0" smtClean="0">
                <a:solidFill>
                  <a:srgbClr val="FF0000"/>
                </a:solidFill>
              </a:rPr>
              <a:t>A1</a:t>
            </a:r>
            <a:r>
              <a:rPr lang="en-US" sz="2000" dirty="0" smtClean="0"/>
              <a:t>; static long </a:t>
            </a:r>
            <a:r>
              <a:rPr lang="en-US" sz="2000" dirty="0" smtClean="0">
                <a:solidFill>
                  <a:srgbClr val="FF0000"/>
                </a:solidFill>
              </a:rPr>
              <a:t>A2</a:t>
            </a:r>
            <a:r>
              <a:rPr lang="en-US" sz="2000" dirty="0" smtClean="0"/>
              <a:t>; …}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In file </a:t>
            </a:r>
            <a:r>
              <a:rPr lang="en-US" sz="2000" dirty="0" err="1" smtClean="0"/>
              <a:t>B.h</a:t>
            </a: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class </a:t>
            </a:r>
            <a:r>
              <a:rPr lang="en-US" sz="2000" dirty="0" smtClean="0">
                <a:solidFill>
                  <a:srgbClr val="0000FF"/>
                </a:solidFill>
              </a:rPr>
              <a:t>B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{static long </a:t>
            </a:r>
            <a:r>
              <a:rPr lang="en-US" sz="2000" dirty="0" smtClean="0">
                <a:solidFill>
                  <a:srgbClr val="0000FF"/>
                </a:solidFill>
              </a:rPr>
              <a:t>B1</a:t>
            </a:r>
            <a:r>
              <a:rPr lang="en-US" sz="2000" dirty="0" smtClean="0"/>
              <a:t>; static long </a:t>
            </a:r>
            <a:r>
              <a:rPr lang="en-US" sz="2000" dirty="0" smtClean="0">
                <a:solidFill>
                  <a:srgbClr val="0000FF"/>
                </a:solidFill>
              </a:rPr>
              <a:t>B2</a:t>
            </a:r>
            <a:r>
              <a:rPr lang="en-US" sz="2000" dirty="0" smtClean="0"/>
              <a:t>; …}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In file </a:t>
            </a:r>
            <a:r>
              <a:rPr lang="en-US" sz="2000" dirty="0" smtClean="0"/>
              <a:t>A.cpp</a:t>
            </a: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A::A1</a:t>
            </a:r>
            <a:r>
              <a:rPr lang="en-US" sz="2000" dirty="0" smtClean="0"/>
              <a:t> = 1; </a:t>
            </a:r>
            <a:r>
              <a:rPr lang="en-US" sz="2000" dirty="0" smtClean="0">
                <a:solidFill>
                  <a:srgbClr val="FF0000"/>
                </a:solidFill>
              </a:rPr>
              <a:t>A::A2 </a:t>
            </a:r>
            <a:r>
              <a:rPr lang="en-US" sz="2000" dirty="0" smtClean="0"/>
              <a:t>= </a:t>
            </a:r>
            <a:r>
              <a:rPr lang="en-US" sz="2000" dirty="0" smtClean="0">
                <a:solidFill>
                  <a:srgbClr val="0000FF"/>
                </a:solidFill>
              </a:rPr>
              <a:t>B::B1 </a:t>
            </a:r>
            <a:r>
              <a:rPr lang="en-US" sz="2000" dirty="0" smtClean="0"/>
              <a:t>+ 1; //i.e., 11.</a:t>
            </a: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In file </a:t>
            </a:r>
            <a:r>
              <a:rPr lang="en-US" sz="2000" dirty="0" smtClean="0"/>
              <a:t>B.cpp</a:t>
            </a: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B::B1</a:t>
            </a:r>
            <a:r>
              <a:rPr lang="en-US" sz="2000" dirty="0" smtClean="0"/>
              <a:t> </a:t>
            </a:r>
            <a:r>
              <a:rPr lang="en-US" sz="2000" dirty="0" smtClean="0"/>
              <a:t>= </a:t>
            </a:r>
            <a:r>
              <a:rPr lang="en-US" sz="2000" dirty="0" smtClean="0"/>
              <a:t>10; </a:t>
            </a:r>
            <a:r>
              <a:rPr lang="en-US" sz="2000" dirty="0" smtClean="0">
                <a:solidFill>
                  <a:srgbClr val="0000FF"/>
                </a:solidFill>
              </a:rPr>
              <a:t>B::B2</a:t>
            </a:r>
            <a:r>
              <a:rPr lang="en-US" sz="2000" dirty="0" smtClean="0"/>
              <a:t> </a:t>
            </a:r>
            <a:r>
              <a:rPr lang="en-US" sz="2000" dirty="0" smtClean="0"/>
              <a:t>= </a:t>
            </a:r>
            <a:r>
              <a:rPr lang="en-US" sz="2000" dirty="0" smtClean="0">
                <a:solidFill>
                  <a:srgbClr val="FF0000"/>
                </a:solidFill>
              </a:rPr>
              <a:t>A::A1</a:t>
            </a:r>
            <a:r>
              <a:rPr lang="en-US" sz="2000" dirty="0" smtClean="0"/>
              <a:t> </a:t>
            </a:r>
            <a:r>
              <a:rPr lang="en-US" sz="2000" dirty="0" smtClean="0"/>
              <a:t>+ 1</a:t>
            </a:r>
            <a:r>
              <a:rPr lang="en-US" sz="2000" dirty="0" smtClean="0"/>
              <a:t>; //i.e., 2.</a:t>
            </a: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};</a:t>
            </a:r>
            <a:endParaRPr lang="en-US" sz="2000" dirty="0" smtClean="0"/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152400" y="4481323"/>
            <a:ext cx="8839200" cy="1441037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sz="2800" b="1" dirty="0" smtClean="0"/>
              <a:t>Either </a:t>
            </a:r>
            <a:r>
              <a:rPr lang="en-US" sz="2800" b="1" dirty="0" smtClean="0">
                <a:solidFill>
                  <a:srgbClr val="FF0000"/>
                </a:solidFill>
              </a:rPr>
              <a:t>A2</a:t>
            </a:r>
            <a:r>
              <a:rPr lang="en-US" sz="2800" b="1" dirty="0" smtClean="0"/>
              <a:t> or </a:t>
            </a:r>
            <a:r>
              <a:rPr lang="en-US" sz="2800" b="1" dirty="0" smtClean="0">
                <a:solidFill>
                  <a:srgbClr val="0000FF"/>
                </a:solidFill>
              </a:rPr>
              <a:t>B2</a:t>
            </a:r>
            <a:r>
              <a:rPr lang="en-US" sz="2800" b="1" dirty="0" smtClean="0"/>
              <a:t> </a:t>
            </a:r>
            <a:r>
              <a:rPr lang="en-US" sz="2800" b="1" dirty="0" smtClean="0"/>
              <a:t>will be </a:t>
            </a:r>
            <a:r>
              <a:rPr lang="en-US" sz="2800" b="1" dirty="0" smtClean="0"/>
              <a:t>wrong.</a:t>
            </a:r>
          </a:p>
          <a:p>
            <a:r>
              <a:rPr lang="en-US" sz="2400" b="1" dirty="0" smtClean="0"/>
              <a:t>IF compiler LINKS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/>
              <a:t> first, </a:t>
            </a:r>
            <a:r>
              <a:rPr lang="en-US" sz="2400" b="1" dirty="0" smtClean="0">
                <a:solidFill>
                  <a:srgbClr val="FF0000"/>
                </a:solidFill>
              </a:rPr>
              <a:t>A2</a:t>
            </a:r>
            <a:r>
              <a:rPr lang="en-US" sz="2400" b="1" dirty="0" smtClean="0"/>
              <a:t> is initialized BEFORE </a:t>
            </a:r>
            <a:r>
              <a:rPr lang="en-US" sz="2400" b="1" dirty="0" smtClean="0">
                <a:solidFill>
                  <a:srgbClr val="0000FF"/>
                </a:solidFill>
              </a:rPr>
              <a:t>B1</a:t>
            </a:r>
            <a:r>
              <a:rPr lang="en-US" sz="2400" b="1" dirty="0" smtClean="0"/>
              <a:t>.</a:t>
            </a:r>
            <a:endParaRPr lang="en-US" sz="2400" b="1" dirty="0" smtClean="0"/>
          </a:p>
          <a:p>
            <a:r>
              <a:rPr lang="en-US" sz="2400" b="1" dirty="0" smtClean="0"/>
              <a:t>IF compiler LINKS </a:t>
            </a:r>
            <a:r>
              <a:rPr lang="en-US" sz="2400" b="1" dirty="0" smtClean="0">
                <a:solidFill>
                  <a:srgbClr val="0000FF"/>
                </a:solidFill>
              </a:rPr>
              <a:t>B</a:t>
            </a:r>
            <a:r>
              <a:rPr lang="en-US" sz="2400" b="1" dirty="0" smtClean="0"/>
              <a:t> </a:t>
            </a:r>
            <a:r>
              <a:rPr lang="en-US" sz="2400" b="1" dirty="0" smtClean="0"/>
              <a:t>first, </a:t>
            </a:r>
            <a:r>
              <a:rPr lang="en-US" sz="2400" b="1" dirty="0" smtClean="0">
                <a:solidFill>
                  <a:srgbClr val="0000FF"/>
                </a:solidFill>
              </a:rPr>
              <a:t>B</a:t>
            </a:r>
            <a:r>
              <a:rPr lang="en-US" sz="2400" b="1" dirty="0" smtClean="0">
                <a:solidFill>
                  <a:srgbClr val="0000FF"/>
                </a:solidFill>
              </a:rPr>
              <a:t>2</a:t>
            </a:r>
            <a:r>
              <a:rPr lang="en-US" sz="2400" b="1" dirty="0" smtClean="0"/>
              <a:t> </a:t>
            </a:r>
            <a:r>
              <a:rPr lang="en-US" sz="2400" b="1" dirty="0" smtClean="0"/>
              <a:t>is initialized BEFORE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en-US" sz="2400" b="1" dirty="0" smtClean="0"/>
              <a:t>.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096000" y="1371600"/>
            <a:ext cx="2743200" cy="1964257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sz="2000" b="1" dirty="0" smtClean="0"/>
              <a:t>We control the order that statics are initialize with </a:t>
            </a:r>
            <a:r>
              <a:rPr lang="en-US" sz="2000" b="1" dirty="0" smtClean="0">
                <a:solidFill>
                  <a:srgbClr val="0000FF"/>
                </a:solidFill>
              </a:rPr>
              <a:t>setup</a:t>
            </a:r>
            <a:r>
              <a:rPr lang="en-US" sz="2000" b="1" dirty="0" smtClean="0"/>
              <a:t> and </a:t>
            </a:r>
            <a:r>
              <a:rPr lang="en-US" sz="2000" b="1" dirty="0" err="1" smtClean="0">
                <a:solidFill>
                  <a:srgbClr val="0000FF"/>
                </a:solidFill>
              </a:rPr>
              <a:t>wrapup</a:t>
            </a:r>
            <a:r>
              <a:rPr lang="en-US" sz="2000" b="1" dirty="0" smtClean="0"/>
              <a:t>; </a:t>
            </a:r>
          </a:p>
          <a:p>
            <a:r>
              <a:rPr lang="en-US" sz="1600" b="1" dirty="0" smtClean="0"/>
              <a:t>e.g., </a:t>
            </a:r>
            <a:r>
              <a:rPr lang="en-US" sz="1600" b="1" dirty="0" smtClean="0">
                <a:solidFill>
                  <a:srgbClr val="0000FF"/>
                </a:solidFill>
              </a:rPr>
              <a:t>Point::setup </a:t>
            </a:r>
            <a:r>
              <a:rPr lang="en-US" sz="1600" b="1" dirty="0" smtClean="0"/>
              <a:t>before </a:t>
            </a:r>
            <a:r>
              <a:rPr lang="en-US" sz="1600" b="1" dirty="0" smtClean="0">
                <a:solidFill>
                  <a:srgbClr val="0000FF"/>
                </a:solidFill>
              </a:rPr>
              <a:t>Transformation::setup </a:t>
            </a:r>
            <a:r>
              <a:rPr lang="en-US" sz="1600" b="1" dirty="0" smtClean="0"/>
              <a:t>if latter uses </a:t>
            </a:r>
            <a:r>
              <a:rPr lang="en-US" sz="1600" b="1" dirty="0" smtClean="0">
                <a:solidFill>
                  <a:srgbClr val="FF0000"/>
                </a:solidFill>
              </a:rPr>
              <a:t>Point::Zero</a:t>
            </a:r>
            <a:r>
              <a:rPr lang="en-US" sz="1600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Class Game Without the Clutter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3318474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class </a:t>
            </a:r>
            <a:r>
              <a:rPr lang="en-US" sz="2000" dirty="0" smtClean="0">
                <a:solidFill>
                  <a:srgbClr val="FF0000"/>
                </a:solidFill>
              </a:rPr>
              <a:t>Game</a:t>
            </a:r>
            <a:r>
              <a:rPr lang="en-US" sz="2000" dirty="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public: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Game () {world = NULL}; ~Game ();</a:t>
            </a: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World *</a:t>
            </a:r>
            <a:r>
              <a:rPr lang="en-US" sz="2000" dirty="0" smtClean="0">
                <a:solidFill>
                  <a:srgbClr val="FF0000"/>
                </a:solidFill>
              </a:rPr>
              <a:t>world</a:t>
            </a:r>
            <a:r>
              <a:rPr lang="en-US" sz="2000" dirty="0" smtClean="0"/>
              <a:t>;</a:t>
            </a: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void </a:t>
            </a:r>
            <a:r>
              <a:rPr lang="en-US" sz="2000" dirty="0" smtClean="0">
                <a:solidFill>
                  <a:srgbClr val="0000FF"/>
                </a:solidFill>
              </a:rPr>
              <a:t>tick</a:t>
            </a:r>
            <a:r>
              <a:rPr lang="en-US" sz="2000" dirty="0" smtClean="0"/>
              <a:t> (); void </a:t>
            </a:r>
            <a:r>
              <a:rPr lang="en-US" sz="2000" dirty="0" smtClean="0">
                <a:solidFill>
                  <a:srgbClr val="0000FF"/>
                </a:solidFill>
              </a:rPr>
              <a:t>draw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static void </a:t>
            </a:r>
            <a:r>
              <a:rPr lang="en-US" sz="2000" dirty="0" smtClean="0">
                <a:solidFill>
                  <a:srgbClr val="0000FF"/>
                </a:solidFill>
              </a:rPr>
              <a:t>setup</a:t>
            </a:r>
            <a:r>
              <a:rPr lang="en-US" sz="2000" dirty="0" smtClean="0"/>
              <a:t> (); static void </a:t>
            </a:r>
            <a:r>
              <a:rPr lang="en-US" sz="2000" dirty="0" err="1" smtClean="0">
                <a:solidFill>
                  <a:srgbClr val="0000FF"/>
                </a:solidFill>
              </a:rPr>
              <a:t>wrapup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extern </a:t>
            </a:r>
            <a:r>
              <a:rPr lang="en-US" sz="2000" dirty="0" smtClean="0">
                <a:solidFill>
                  <a:srgbClr val="FF0000"/>
                </a:solidFill>
              </a:rPr>
              <a:t>Game</a:t>
            </a:r>
            <a:r>
              <a:rPr lang="en-US" sz="2000" dirty="0" smtClean="0"/>
              <a:t> *</a:t>
            </a:r>
            <a:r>
              <a:rPr lang="en-US" sz="2000" dirty="0" smtClean="0">
                <a:solidFill>
                  <a:schemeClr val="bg2"/>
                </a:solidFill>
              </a:rPr>
              <a:t>game</a:t>
            </a:r>
            <a:r>
              <a:rPr lang="en-US" sz="2000" dirty="0" smtClean="0"/>
              <a:t>;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28600" y="5410200"/>
            <a:ext cx="8534400" cy="480774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 dirty="0" smtClean="0"/>
              <a:t>Most “game” objects understand </a:t>
            </a:r>
            <a:r>
              <a:rPr lang="en-US" sz="2800" b="1" dirty="0" smtClean="0">
                <a:solidFill>
                  <a:srgbClr val="0000FF"/>
                </a:solidFill>
              </a:rPr>
              <a:t>tick</a:t>
            </a:r>
            <a:r>
              <a:rPr lang="en-US" sz="2800" b="1" dirty="0" smtClean="0"/>
              <a:t> and </a:t>
            </a:r>
            <a:r>
              <a:rPr lang="en-US" sz="2800" b="1" dirty="0" smtClean="0">
                <a:solidFill>
                  <a:srgbClr val="0000FF"/>
                </a:solidFill>
              </a:rPr>
              <a:t>draw</a:t>
            </a:r>
            <a:r>
              <a:rPr lang="en-US" sz="2800" b="1" dirty="0" smtClean="0"/>
              <a:t>. 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What’s in the Game setup/</a:t>
            </a:r>
            <a:r>
              <a:rPr lang="en-US" dirty="0" err="1" smtClean="0"/>
              <a:t>wrapup</a:t>
            </a:r>
            <a:r>
              <a:rPr lang="en-US" dirty="0" smtClean="0"/>
              <a:t>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57400"/>
            <a:ext cx="3657600" cy="304800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void Game::</a:t>
            </a:r>
            <a:r>
              <a:rPr lang="en-US" sz="2000" smtClean="0">
                <a:solidFill>
                  <a:srgbClr val="FF0000"/>
                </a:solidFill>
              </a:rPr>
              <a:t>setup</a:t>
            </a:r>
            <a:r>
              <a:rPr lang="en-US" sz="2000" smtClean="0"/>
              <a:t> ()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</a:t>
            </a:r>
            <a:r>
              <a:rPr lang="en-US" sz="2000" smtClean="0">
                <a:solidFill>
                  <a:srgbClr val="0000FF"/>
                </a:solidFill>
              </a:rPr>
              <a:t>setupOpenGL</a:t>
            </a:r>
            <a:r>
              <a:rPr lang="en-US" sz="200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setupFont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</a:t>
            </a:r>
            <a:r>
              <a:rPr lang="en-US" sz="2000" smtClean="0">
                <a:solidFill>
                  <a:srgbClr val="C00000"/>
                </a:solidFill>
              </a:rPr>
              <a:t>game = new Game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Player::setup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Camera::setup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InputManager::setup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World::setup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}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29200" y="2057400"/>
            <a:ext cx="3657600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void Game::</a:t>
            </a:r>
            <a:r>
              <a:rPr lang="en-US" sz="2000" b="1" kern="0" dirty="0" err="1">
                <a:solidFill>
                  <a:srgbClr val="FF0000"/>
                </a:solidFill>
                <a:latin typeface="+mn-lt"/>
              </a:rPr>
              <a:t>wrapup</a:t>
            </a:r>
            <a:r>
              <a:rPr lang="en-US" sz="2000" b="1" kern="0" dirty="0">
                <a:latin typeface="+mn-lt"/>
              </a:rPr>
              <a:t> () {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	</a:t>
            </a:r>
            <a:r>
              <a:rPr lang="en-US" sz="2000" b="1" kern="0" dirty="0" err="1">
                <a:latin typeface="+mn-lt"/>
              </a:rPr>
              <a:t>wrapupFont</a:t>
            </a:r>
            <a:r>
              <a:rPr lang="en-US" sz="2000" b="1" kern="0" dirty="0">
                <a:latin typeface="+mn-lt"/>
              </a:rPr>
              <a:t> ();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	</a:t>
            </a:r>
            <a:r>
              <a:rPr lang="en-US" sz="2000" b="1" kern="0" dirty="0">
                <a:solidFill>
                  <a:srgbClr val="C00000"/>
                </a:solidFill>
                <a:latin typeface="+mn-lt"/>
              </a:rPr>
              <a:t>delete game;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	Player::</a:t>
            </a:r>
            <a:r>
              <a:rPr lang="en-US" sz="2000" b="1" kern="0" dirty="0" err="1">
                <a:latin typeface="+mn-lt"/>
              </a:rPr>
              <a:t>wrapup</a:t>
            </a:r>
            <a:r>
              <a:rPr lang="en-US" sz="2000" b="1" kern="0" dirty="0">
                <a:latin typeface="+mn-lt"/>
              </a:rPr>
              <a:t> ();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	Camera::</a:t>
            </a:r>
            <a:r>
              <a:rPr lang="en-US" sz="2000" b="1" kern="0" dirty="0" err="1">
                <a:latin typeface="+mn-lt"/>
              </a:rPr>
              <a:t>wrapup</a:t>
            </a:r>
            <a:r>
              <a:rPr lang="en-US" sz="2000" b="1" kern="0" dirty="0">
                <a:latin typeface="+mn-lt"/>
              </a:rPr>
              <a:t> ();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	</a:t>
            </a:r>
            <a:r>
              <a:rPr lang="en-US" sz="2000" b="1" kern="0" dirty="0" err="1">
                <a:latin typeface="+mn-lt"/>
              </a:rPr>
              <a:t>InputManager</a:t>
            </a:r>
            <a:r>
              <a:rPr lang="en-US" sz="2000" b="1" kern="0" dirty="0">
                <a:latin typeface="+mn-lt"/>
              </a:rPr>
              <a:t>::</a:t>
            </a:r>
            <a:r>
              <a:rPr lang="en-US" sz="2000" b="1" kern="0" dirty="0" err="1">
                <a:latin typeface="+mn-lt"/>
              </a:rPr>
              <a:t>wrapup</a:t>
            </a:r>
            <a:r>
              <a:rPr lang="en-US" sz="2000" b="1" kern="0" dirty="0">
                <a:latin typeface="+mn-lt"/>
              </a:rPr>
              <a:t> ();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	World::</a:t>
            </a:r>
            <a:r>
              <a:rPr lang="en-US" sz="2000" b="1" kern="0" dirty="0" err="1">
                <a:latin typeface="+mn-lt"/>
              </a:rPr>
              <a:t>wrapup</a:t>
            </a:r>
            <a:r>
              <a:rPr lang="en-US" sz="2000" b="1" kern="0" dirty="0">
                <a:latin typeface="+mn-lt"/>
              </a:rPr>
              <a:t> ();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}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28600" y="5715000"/>
            <a:ext cx="8534400" cy="480774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 dirty="0" smtClean="0"/>
              <a:t>ONE-TIME setup and </a:t>
            </a:r>
            <a:r>
              <a:rPr lang="en-US" sz="2800" b="1" dirty="0" err="1" smtClean="0"/>
              <a:t>wrapup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3050"/>
            <a:ext cx="86756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How Do We Start A Game Going?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1254125"/>
            <a:ext cx="8959850" cy="4229100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Load a world </a:t>
            </a:r>
            <a:r>
              <a:rPr lang="en-US" dirty="0" smtClean="0"/>
              <a:t>(special read routines and also 	involves </a:t>
            </a:r>
            <a:r>
              <a:rPr lang="en-US" dirty="0" smtClean="0">
                <a:solidFill>
                  <a:srgbClr val="FF0000"/>
                </a:solidFill>
              </a:rPr>
              <a:t>giving textures to the card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Play for a while </a:t>
            </a:r>
            <a:r>
              <a:rPr lang="en-US" dirty="0" smtClean="0"/>
              <a:t>via (tick/draw/flip) loop.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Unload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the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world</a:t>
            </a:r>
            <a:r>
              <a:rPr lang="en-US" dirty="0" smtClean="0"/>
              <a:t> (involves </a:t>
            </a:r>
            <a:r>
              <a:rPr lang="en-US" dirty="0" smtClean="0">
                <a:solidFill>
                  <a:srgbClr val="FF0000"/>
                </a:solidFill>
              </a:rPr>
              <a:t>removing the textures 	from the card</a:t>
            </a:r>
            <a:r>
              <a:rPr lang="en-US" dirty="0" smtClean="0"/>
              <a:t>). Also need to </a:t>
            </a:r>
            <a:r>
              <a:rPr lang="en-US" dirty="0" smtClean="0">
                <a:solidFill>
                  <a:srgbClr val="0000FF"/>
                </a:solidFill>
              </a:rPr>
              <a:t>delete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all the 	objects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298450" y="5362575"/>
            <a:ext cx="8547100" cy="935038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/>
              <a:t>The buck starts in </a:t>
            </a:r>
            <a:r>
              <a:rPr lang="en-US" sz="2800" b="1" dirty="0">
                <a:solidFill>
                  <a:srgbClr val="FF0000"/>
                </a:solidFill>
              </a:rPr>
              <a:t>main</a:t>
            </a:r>
            <a:r>
              <a:rPr lang="en-US" sz="2800" b="1" dirty="0"/>
              <a:t>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via </a:t>
            </a:r>
            <a:r>
              <a:rPr lang="en-US" sz="2800" b="1" dirty="0"/>
              <a:t>pop-up menu “</a:t>
            </a:r>
            <a:r>
              <a:rPr lang="en-US" sz="2800" b="1" dirty="0" err="1">
                <a:solidFill>
                  <a:srgbClr val="FF0000"/>
                </a:solidFill>
              </a:rPr>
              <a:t>RunWorld</a:t>
            </a:r>
            <a:r>
              <a:rPr lang="en-US" sz="2800" b="1" dirty="0"/>
              <a:t>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Popup-Menu Facility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829800" cy="5078955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err="1" smtClean="0">
                <a:solidFill>
                  <a:srgbClr val="FF0000"/>
                </a:solidFill>
              </a:rPr>
              <a:t>enum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MenuItem</a:t>
            </a:r>
            <a:r>
              <a:rPr lang="en-US" sz="2000" dirty="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DifficultyEasy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FF0000"/>
                </a:solidFill>
              </a:rPr>
              <a:t>DifficultyChallenging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FF0000"/>
                </a:solidFill>
              </a:rPr>
              <a:t>DifficultyImpossible</a:t>
            </a:r>
            <a:r>
              <a:rPr lang="en-US" sz="2000" dirty="0" smtClean="0"/>
              <a:t>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DisplayModeWireframe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FF0000"/>
                </a:solidFill>
              </a:rPr>
              <a:t>DisplayModeTextured</a:t>
            </a:r>
            <a:r>
              <a:rPr lang="en-US" sz="2000" dirty="0" smtClean="0"/>
              <a:t>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RunWorld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Quit</a:t>
            </a:r>
            <a:r>
              <a:rPr lang="en-US" sz="2000" dirty="0" smtClean="0"/>
              <a:t>}; //Note: These are just constants 0, 1, 2, etc.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</a:t>
            </a:r>
            <a:r>
              <a:rPr lang="en-US" sz="2000" dirty="0" err="1" smtClean="0">
                <a:solidFill>
                  <a:srgbClr val="0000FF"/>
                </a:solidFill>
              </a:rPr>
              <a:t>difficultyMenuHandler</a:t>
            </a:r>
            <a:r>
              <a:rPr lang="en-US" sz="2000" dirty="0" smtClean="0"/>
              <a:t> (</a:t>
            </a:r>
            <a:r>
              <a:rPr lang="en-US" sz="2000" dirty="0" err="1" smtClean="0"/>
              <a:t>int</a:t>
            </a:r>
            <a:r>
              <a:rPr lang="en-US" sz="2000" dirty="0" smtClean="0"/>
              <a:t> item);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</a:t>
            </a:r>
            <a:r>
              <a:rPr lang="en-US" sz="2000" dirty="0" err="1" smtClean="0">
                <a:solidFill>
                  <a:srgbClr val="0000FF"/>
                </a:solidFill>
              </a:rPr>
              <a:t>displayModeMenuHandler</a:t>
            </a:r>
            <a:r>
              <a:rPr lang="en-US" sz="2000" dirty="0" smtClean="0"/>
              <a:t> (</a:t>
            </a:r>
            <a:r>
              <a:rPr lang="en-US" sz="2000" dirty="0" err="1" smtClean="0"/>
              <a:t>int</a:t>
            </a:r>
            <a:r>
              <a:rPr lang="en-US" sz="2000" dirty="0" smtClean="0"/>
              <a:t> item);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</a:t>
            </a:r>
            <a:r>
              <a:rPr lang="en-US" sz="2000" dirty="0" err="1" smtClean="0">
                <a:solidFill>
                  <a:srgbClr val="0000FF"/>
                </a:solidFill>
              </a:rPr>
              <a:t>genericMenuHandler</a:t>
            </a:r>
            <a:r>
              <a:rPr lang="en-US" sz="2000" dirty="0" smtClean="0"/>
              <a:t> (</a:t>
            </a:r>
            <a:r>
              <a:rPr lang="en-US" sz="2000" dirty="0" err="1" smtClean="0"/>
              <a:t>int</a:t>
            </a:r>
            <a:r>
              <a:rPr lang="en-US" sz="2000" dirty="0" smtClean="0"/>
              <a:t> item);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</a:t>
            </a:r>
            <a:r>
              <a:rPr lang="en-US" sz="2000" dirty="0" err="1" smtClean="0">
                <a:solidFill>
                  <a:srgbClr val="0000FF"/>
                </a:solidFill>
              </a:rPr>
              <a:t>createMenus</a:t>
            </a:r>
            <a:r>
              <a:rPr lang="en-US" sz="2000" dirty="0" smtClean="0"/>
              <a:t> ()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//Tell glut what the menus and sub-menus are and associate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//them with the above handlers (</a:t>
            </a:r>
            <a:r>
              <a:rPr lang="en-US" sz="2000" dirty="0" smtClean="0">
                <a:solidFill>
                  <a:srgbClr val="FF0000"/>
                </a:solidFill>
              </a:rPr>
              <a:t>our routines</a:t>
            </a:r>
            <a:r>
              <a:rPr lang="en-US" sz="2000" dirty="0" smtClean="0"/>
              <a:t>)… We write code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//in the handlers to make things happen…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	</a:t>
            </a:r>
            <a:r>
              <a:rPr lang="en-US" sz="2000" dirty="0" err="1" smtClean="0"/>
              <a:t>glutAttachMenu</a:t>
            </a:r>
            <a:r>
              <a:rPr lang="en-US" sz="2000" dirty="0" smtClean="0"/>
              <a:t> (GLUT_RIGHT_BUTTON);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</p:txBody>
      </p:sp>
      <p:sp>
        <p:nvSpPr>
          <p:cNvPr id="22532" name="Line 5"/>
          <p:cNvSpPr>
            <a:spLocks noChangeShapeType="1"/>
          </p:cNvSpPr>
          <p:nvPr/>
        </p:nvSpPr>
        <p:spPr bwMode="auto">
          <a:xfrm flipH="1">
            <a:off x="1905000" y="3962400"/>
            <a:ext cx="3505200" cy="3810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5257800" y="3657600"/>
            <a:ext cx="2938463" cy="64697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000" b="1"/>
              <a:t>More about this</a:t>
            </a:r>
            <a:br>
              <a:rPr lang="en-US" sz="2000" b="1"/>
            </a:br>
            <a:r>
              <a:rPr lang="en-US" sz="2000" b="1"/>
              <a:t>on next 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How do we setup a “</a:t>
            </a:r>
            <a:r>
              <a:rPr lang="en-US" dirty="0" err="1" smtClean="0"/>
              <a:t>RunWorld</a:t>
            </a:r>
            <a:r>
              <a:rPr lang="en-US" dirty="0" smtClean="0"/>
              <a:t>” Popup-Menu?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5688013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</a:t>
            </a:r>
            <a:r>
              <a:rPr lang="en-US" sz="2000" dirty="0" err="1" smtClean="0"/>
              <a:t>createMenus</a:t>
            </a:r>
            <a:r>
              <a:rPr lang="en-US" sz="2000" dirty="0" smtClean="0"/>
              <a:t> ()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FFC000"/>
                </a:solidFill>
              </a:rPr>
              <a:t>difficultyMenu</a:t>
            </a:r>
            <a:r>
              <a:rPr lang="en-US" sz="2000" dirty="0" smtClean="0"/>
              <a:t> = </a:t>
            </a:r>
            <a:r>
              <a:rPr lang="en-US" sz="2000" dirty="0" err="1" smtClean="0"/>
              <a:t>glutCreateMenu</a:t>
            </a:r>
            <a:r>
              <a:rPr lang="en-US" sz="2000" dirty="0" smtClean="0"/>
              <a:t> (</a:t>
            </a:r>
            <a:r>
              <a:rPr lang="en-US" sz="2000" dirty="0" err="1" smtClean="0">
                <a:solidFill>
                  <a:srgbClr val="0000FF"/>
                </a:solidFill>
              </a:rPr>
              <a:t>difficultyMenuHandler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glutAddMenuEntry</a:t>
            </a:r>
            <a:r>
              <a:rPr lang="en-US" sz="2000" dirty="0" smtClean="0"/>
              <a:t> ("Easy", </a:t>
            </a:r>
            <a:r>
              <a:rPr lang="en-US" sz="2000" dirty="0" err="1" smtClean="0">
                <a:solidFill>
                  <a:srgbClr val="FF0000"/>
                </a:solidFill>
              </a:rPr>
              <a:t>DifficultyEasy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glutAddMenuEntry</a:t>
            </a:r>
            <a:r>
              <a:rPr lang="en-US" sz="2000" dirty="0" smtClean="0"/>
              <a:t> ("Hard", </a:t>
            </a:r>
            <a:r>
              <a:rPr lang="en-US" sz="2000" dirty="0" err="1" smtClean="0">
                <a:solidFill>
                  <a:srgbClr val="FF0000"/>
                </a:solidFill>
              </a:rPr>
              <a:t>DifficultyChallenging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glutAddMenuEntry</a:t>
            </a:r>
            <a:r>
              <a:rPr lang="en-US" sz="2000" dirty="0" smtClean="0"/>
              <a:t> ("Impossible", </a:t>
            </a:r>
            <a:r>
              <a:rPr lang="en-US" sz="2000" dirty="0" err="1" smtClean="0">
                <a:solidFill>
                  <a:srgbClr val="FF0000"/>
                </a:solidFill>
              </a:rPr>
              <a:t>DifficultyImpossible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FFC000"/>
                </a:solidFill>
              </a:rPr>
              <a:t>displayModeMenu</a:t>
            </a:r>
            <a:r>
              <a:rPr lang="en-US" sz="2000" dirty="0" smtClean="0"/>
              <a:t> = </a:t>
            </a:r>
            <a:r>
              <a:rPr lang="en-US" sz="2000" dirty="0" err="1" smtClean="0"/>
              <a:t>glutCreateMenu</a:t>
            </a:r>
            <a:r>
              <a:rPr lang="en-US" sz="2000" dirty="0" smtClean="0"/>
              <a:t> (</a:t>
            </a:r>
            <a:r>
              <a:rPr lang="en-US" sz="2000" dirty="0" err="1" smtClean="0">
                <a:solidFill>
                  <a:srgbClr val="0000FF"/>
                </a:solidFill>
              </a:rPr>
              <a:t>displayModeMenuHandler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glutAddMenuEntry</a:t>
            </a:r>
            <a:r>
              <a:rPr lang="en-US" sz="2000" dirty="0" smtClean="0"/>
              <a:t> ("Wireframe", </a:t>
            </a:r>
            <a:r>
              <a:rPr lang="en-US" sz="2000" dirty="0" err="1" smtClean="0">
                <a:solidFill>
                  <a:srgbClr val="FF0000"/>
                </a:solidFill>
              </a:rPr>
              <a:t>DisplayModeWireframe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glutAddMenuEntry</a:t>
            </a:r>
            <a:r>
              <a:rPr lang="en-US" sz="2000" dirty="0" smtClean="0"/>
              <a:t> ("Textured", </a:t>
            </a:r>
            <a:r>
              <a:rPr lang="en-US" sz="2000" dirty="0" err="1" smtClean="0">
                <a:solidFill>
                  <a:srgbClr val="FF0000"/>
                </a:solidFill>
              </a:rPr>
              <a:t>DisplayModeTextured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err="1" smtClean="0"/>
              <a:t>genericMenu</a:t>
            </a:r>
            <a:r>
              <a:rPr lang="en-US" sz="2000" dirty="0" smtClean="0"/>
              <a:t> = </a:t>
            </a:r>
            <a:r>
              <a:rPr lang="en-US" sz="2000" dirty="0" err="1" smtClean="0"/>
              <a:t>glutCreateMenu</a:t>
            </a:r>
            <a:r>
              <a:rPr lang="en-US" sz="2000" dirty="0" smtClean="0"/>
              <a:t> (</a:t>
            </a:r>
            <a:r>
              <a:rPr lang="en-US" sz="2000" dirty="0" err="1" smtClean="0">
                <a:solidFill>
                  <a:srgbClr val="0000FF"/>
                </a:solidFill>
              </a:rPr>
              <a:t>genericMenuHandler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glutAddSubMenu</a:t>
            </a:r>
            <a:r>
              <a:rPr lang="en-US" sz="2000" dirty="0" smtClean="0"/>
              <a:t> ("Difficulty...", </a:t>
            </a:r>
            <a:r>
              <a:rPr lang="en-US" sz="2000" dirty="0" err="1" smtClean="0">
                <a:solidFill>
                  <a:srgbClr val="FFC000"/>
                </a:solidFill>
              </a:rPr>
              <a:t>difficultyMenu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glutAddSubMenu</a:t>
            </a:r>
            <a:r>
              <a:rPr lang="en-US" sz="2000" dirty="0" smtClean="0"/>
              <a:t> ("Mode...", </a:t>
            </a:r>
            <a:r>
              <a:rPr lang="en-US" sz="2000" dirty="0" err="1" smtClean="0">
                <a:solidFill>
                  <a:srgbClr val="FFC000"/>
                </a:solidFill>
              </a:rPr>
              <a:t>displayModeMenu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glutAddMenuEntry</a:t>
            </a:r>
            <a:r>
              <a:rPr lang="en-US" sz="2000" dirty="0" smtClean="0"/>
              <a:t> ("Run World", </a:t>
            </a:r>
            <a:r>
              <a:rPr lang="en-US" sz="2000" dirty="0" err="1" smtClean="0">
                <a:solidFill>
                  <a:srgbClr val="FF0000"/>
                </a:solidFill>
              </a:rPr>
              <a:t>RunWorld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glutAddMenuEntry</a:t>
            </a:r>
            <a:r>
              <a:rPr lang="en-US" sz="2000" dirty="0" smtClean="0"/>
              <a:t> ("Quit", </a:t>
            </a:r>
            <a:r>
              <a:rPr lang="en-US" sz="2000" dirty="0" smtClean="0">
                <a:solidFill>
                  <a:srgbClr val="FF0000"/>
                </a:solidFill>
              </a:rPr>
              <a:t>Quit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</a:t>
            </a:r>
            <a:r>
              <a:rPr lang="en-US" sz="2000" dirty="0" err="1" smtClean="0"/>
              <a:t>glutAttachMenu</a:t>
            </a:r>
            <a:r>
              <a:rPr lang="en-US" sz="2000" dirty="0" smtClean="0"/>
              <a:t> (GLUT_RIGHT_BUTTON);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2600" y="6403975"/>
            <a:ext cx="1371600" cy="258763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Quit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2600" y="6149975"/>
            <a:ext cx="1371600" cy="258763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Run World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62600" y="5891213"/>
            <a:ext cx="1371600" cy="258762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 smtClean="0"/>
              <a:t>Mode</a:t>
            </a:r>
            <a:r>
              <a:rPr lang="en-US" dirty="0"/>
              <a:t>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2600" y="5630863"/>
            <a:ext cx="1371600" cy="258762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Difficulty…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014913"/>
            <a:ext cx="1371600" cy="258762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Impossible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96200" y="4756150"/>
            <a:ext cx="1371600" cy="258763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Hard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96200" y="4495800"/>
            <a:ext cx="1371600" cy="258763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Easy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96200" y="6043613"/>
            <a:ext cx="1371600" cy="258762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Textured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6200" y="5783263"/>
            <a:ext cx="1371600" cy="258762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Wireframe</a:t>
            </a:r>
          </a:p>
        </p:txBody>
      </p:sp>
      <p:cxnSp>
        <p:nvCxnSpPr>
          <p:cNvPr id="23565" name="Straight Arrow Connector 14"/>
          <p:cNvCxnSpPr>
            <a:cxnSpLocks noChangeShapeType="1"/>
            <a:endCxn id="10" idx="1"/>
          </p:cNvCxnSpPr>
          <p:nvPr/>
        </p:nvCxnSpPr>
        <p:spPr bwMode="auto">
          <a:xfrm rot="5400000" flipH="1" flipV="1">
            <a:off x="6655594" y="4750594"/>
            <a:ext cx="1166812" cy="9144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cxnSp>
        <p:nvCxnSpPr>
          <p:cNvPr id="23566" name="Straight Arrow Connector 16"/>
          <p:cNvCxnSpPr>
            <a:cxnSpLocks noChangeShapeType="1"/>
            <a:endCxn id="13" idx="1"/>
          </p:cNvCxnSpPr>
          <p:nvPr/>
        </p:nvCxnSpPr>
        <p:spPr bwMode="auto">
          <a:xfrm flipV="1">
            <a:off x="6781800" y="5911850"/>
            <a:ext cx="914400" cy="131763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cxnSp>
        <p:nvCxnSpPr>
          <p:cNvPr id="23567" name="Straight Arrow Connector 18"/>
          <p:cNvCxnSpPr>
            <a:cxnSpLocks noChangeShapeType="1"/>
          </p:cNvCxnSpPr>
          <p:nvPr/>
        </p:nvCxnSpPr>
        <p:spPr bwMode="auto">
          <a:xfrm rot="10800000" flipV="1">
            <a:off x="6553200" y="1143000"/>
            <a:ext cx="1981200" cy="3810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cxnSp>
        <p:nvCxnSpPr>
          <p:cNvPr id="23568" name="Straight Arrow Connector 22"/>
          <p:cNvCxnSpPr>
            <a:cxnSpLocks noChangeShapeType="1"/>
          </p:cNvCxnSpPr>
          <p:nvPr/>
        </p:nvCxnSpPr>
        <p:spPr bwMode="auto">
          <a:xfrm rot="5400000">
            <a:off x="6705600" y="1676400"/>
            <a:ext cx="1981200" cy="9144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cxnSp>
        <p:nvCxnSpPr>
          <p:cNvPr id="23569" name="Straight Arrow Connector 24"/>
          <p:cNvCxnSpPr>
            <a:cxnSpLocks noChangeShapeType="1"/>
          </p:cNvCxnSpPr>
          <p:nvPr/>
        </p:nvCxnSpPr>
        <p:spPr bwMode="auto">
          <a:xfrm rot="5400000">
            <a:off x="6172200" y="1905000"/>
            <a:ext cx="3124200" cy="16002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30" name="TextBox 29"/>
          <p:cNvSpPr txBox="1"/>
          <p:nvPr/>
        </p:nvSpPr>
        <p:spPr>
          <a:xfrm>
            <a:off x="7696200" y="1066800"/>
            <a:ext cx="1371600" cy="258763"/>
          </a:xfrm>
          <a:prstGeom prst="rect">
            <a:avLst/>
          </a:prstGeom>
          <a:solidFill>
            <a:srgbClr val="FEFE83"/>
          </a:solidFill>
          <a:ln>
            <a:solidFill>
              <a:schemeClr val="accent4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3 handlers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</a:t>
            </a:r>
            <a:r>
              <a:rPr lang="en-US" dirty="0" err="1" smtClean="0">
                <a:solidFill>
                  <a:srgbClr val="0000FF"/>
                </a:solidFill>
              </a:rPr>
              <a:t>genericMenuHandler</a:t>
            </a:r>
            <a:r>
              <a:rPr lang="en-US" dirty="0" smtClean="0"/>
              <a:t> function…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829800" cy="57562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void </a:t>
            </a:r>
            <a:r>
              <a:rPr lang="en-US" sz="2000" dirty="0" err="1" smtClean="0">
                <a:solidFill>
                  <a:schemeClr val="accent4"/>
                </a:solidFill>
              </a:rPr>
              <a:t>genericMenuHandler</a:t>
            </a:r>
            <a:r>
              <a:rPr lang="en-US" sz="2000" dirty="0" smtClean="0">
                <a:solidFill>
                  <a:schemeClr val="accent4"/>
                </a:solidFill>
              </a:rPr>
              <a:t> (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item) {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switch (item) {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case </a:t>
            </a:r>
            <a:r>
              <a:rPr lang="en-US" sz="2000" dirty="0" err="1" smtClean="0">
                <a:solidFill>
                  <a:srgbClr val="FF0000"/>
                </a:solidFill>
              </a:rPr>
              <a:t>RunWorld</a:t>
            </a:r>
            <a:r>
              <a:rPr lang="en-US" sz="2000" dirty="0" smtClean="0">
                <a:solidFill>
                  <a:schemeClr val="accent4"/>
                </a:solidFill>
              </a:rPr>
              <a:t>:  </a:t>
            </a:r>
            <a:r>
              <a:rPr lang="en-US" sz="2000" dirty="0" smtClean="0">
                <a:solidFill>
                  <a:schemeClr val="bg2"/>
                </a:solidFill>
              </a:rPr>
              <a:t>//Unload old, load new, position player…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if (game-&gt;world != NULL) {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	game-&gt;world-&gt;</a:t>
            </a:r>
            <a:r>
              <a:rPr lang="en-US" sz="2000" dirty="0" smtClean="0">
                <a:solidFill>
                  <a:srgbClr val="0000FF"/>
                </a:solidFill>
              </a:rPr>
              <a:t>unload</a:t>
            </a:r>
            <a:r>
              <a:rPr lang="en-US" sz="2000" dirty="0" smtClean="0">
                <a:solidFill>
                  <a:schemeClr val="accent4"/>
                </a:solidFill>
              </a:rPr>
              <a:t> (); </a:t>
            </a:r>
            <a:r>
              <a:rPr lang="en-US" sz="2000" dirty="0" smtClean="0">
                <a:solidFill>
                  <a:srgbClr val="0000FF"/>
                </a:solidFill>
              </a:rPr>
              <a:t>delete</a:t>
            </a:r>
            <a:r>
              <a:rPr lang="en-US" sz="2000" dirty="0" smtClean="0">
                <a:solidFill>
                  <a:schemeClr val="accent4"/>
                </a:solidFill>
              </a:rPr>
              <a:t> game-&gt;world;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}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game-&gt;world = World::</a:t>
            </a:r>
            <a:r>
              <a:rPr lang="en-US" sz="2000" dirty="0" smtClean="0">
                <a:solidFill>
                  <a:srgbClr val="0000FF"/>
                </a:solidFill>
              </a:rPr>
              <a:t>read </a:t>
            </a:r>
            <a:r>
              <a:rPr lang="en-US" sz="2000" dirty="0" smtClean="0">
                <a:solidFill>
                  <a:schemeClr val="accent4"/>
                </a:solidFill>
              </a:rPr>
              <a:t>();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if (game-&gt;world != NULL)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	player-&gt;</a:t>
            </a:r>
            <a:r>
              <a:rPr lang="en-US" sz="2000" dirty="0" smtClean="0">
                <a:solidFill>
                  <a:srgbClr val="0000FF"/>
                </a:solidFill>
              </a:rPr>
              <a:t>reset</a:t>
            </a:r>
            <a:r>
              <a:rPr lang="en-US" sz="2000" dirty="0" smtClean="0">
                <a:solidFill>
                  <a:schemeClr val="accent4"/>
                </a:solidFill>
              </a:rPr>
              <a:t>  (game-&gt;world-&gt;</a:t>
            </a:r>
            <a:r>
              <a:rPr lang="en-US" sz="2000" dirty="0" err="1" smtClean="0">
                <a:solidFill>
                  <a:schemeClr val="accent4"/>
                </a:solidFill>
              </a:rPr>
              <a:t>startPosition</a:t>
            </a:r>
            <a:r>
              <a:rPr lang="en-US" sz="2000" dirty="0" smtClean="0">
                <a:solidFill>
                  <a:schemeClr val="accent4"/>
                </a:solidFill>
              </a:rPr>
              <a:t>);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break;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case </a:t>
            </a:r>
            <a:r>
              <a:rPr lang="en-US" sz="2000" dirty="0" smtClean="0">
                <a:solidFill>
                  <a:srgbClr val="FF0000"/>
                </a:solidFill>
              </a:rPr>
              <a:t>Quit</a:t>
            </a:r>
            <a:r>
              <a:rPr lang="en-US" sz="2000" dirty="0" smtClean="0">
                <a:solidFill>
                  <a:schemeClr val="accent4"/>
                </a:solidFill>
              </a:rPr>
              <a:t>: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Game::</a:t>
            </a:r>
            <a:r>
              <a:rPr lang="en-US" sz="2000" dirty="0" err="1" smtClean="0">
                <a:solidFill>
                  <a:srgbClr val="0000FF"/>
                </a:solidFill>
              </a:rPr>
              <a:t>wrapup</a:t>
            </a:r>
            <a:r>
              <a:rPr lang="en-US" sz="2000" dirty="0" smtClean="0">
                <a:solidFill>
                  <a:schemeClr val="accent4"/>
                </a:solidFill>
              </a:rPr>
              <a:t> (); </a:t>
            </a:r>
            <a:r>
              <a:rPr lang="en-US" sz="2000" dirty="0" smtClean="0">
                <a:solidFill>
                  <a:srgbClr val="FF0000"/>
                </a:solidFill>
              </a:rPr>
              <a:t>exit</a:t>
            </a:r>
            <a:r>
              <a:rPr lang="en-US" sz="2000" dirty="0" smtClean="0">
                <a:solidFill>
                  <a:schemeClr val="accent4"/>
                </a:solidFill>
              </a:rPr>
              <a:t> (0);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break;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default: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		::</a:t>
            </a:r>
            <a:r>
              <a:rPr lang="en-US" sz="2000" dirty="0" smtClean="0">
                <a:solidFill>
                  <a:srgbClr val="0000FF"/>
                </a:solidFill>
              </a:rPr>
              <a:t>log</a:t>
            </a:r>
            <a:r>
              <a:rPr lang="en-US" sz="2000" dirty="0" smtClean="0">
                <a:solidFill>
                  <a:schemeClr val="accent4"/>
                </a:solidFill>
              </a:rPr>
              <a:t> ("\</a:t>
            </a:r>
            <a:r>
              <a:rPr lang="en-US" sz="2000" dirty="0" err="1" smtClean="0">
                <a:solidFill>
                  <a:schemeClr val="accent4"/>
                </a:solidFill>
              </a:rPr>
              <a:t>nUnknown</a:t>
            </a:r>
            <a:r>
              <a:rPr lang="en-US" sz="2000" dirty="0" smtClean="0">
                <a:solidFill>
                  <a:schemeClr val="accent4"/>
                </a:solidFill>
              </a:rPr>
              <a:t> generic menu %d (%x).", item, item);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}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What’s in a World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5078413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err="1" smtClean="0"/>
              <a:t>declareCollection</a:t>
            </a:r>
            <a:r>
              <a:rPr lang="en-US" sz="2000" dirty="0" smtClean="0"/>
              <a:t> (</a:t>
            </a:r>
            <a:r>
              <a:rPr lang="en-US" sz="2000" dirty="0" smtClean="0">
                <a:solidFill>
                  <a:srgbClr val="FF0000"/>
                </a:solidFill>
              </a:rPr>
              <a:t>Object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err="1" smtClean="0"/>
              <a:t>declareCollection</a:t>
            </a:r>
            <a:r>
              <a:rPr lang="en-US" sz="2000" dirty="0" smtClean="0"/>
              <a:t> (</a:t>
            </a:r>
            <a:r>
              <a:rPr lang="en-US" sz="2000" dirty="0" smtClean="0">
                <a:solidFill>
                  <a:srgbClr val="FF0000"/>
                </a:solidFill>
              </a:rPr>
              <a:t>Texture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class </a:t>
            </a:r>
            <a:r>
              <a:rPr lang="en-US" sz="2000" dirty="0" smtClean="0">
                <a:solidFill>
                  <a:srgbClr val="FF0000"/>
                </a:solidFill>
              </a:rPr>
              <a:t>World</a:t>
            </a:r>
            <a:r>
              <a:rPr lang="en-US" sz="2000" dirty="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public: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World (); ~World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TextureCollection</a:t>
            </a:r>
            <a:r>
              <a:rPr lang="en-US" sz="2000" dirty="0" smtClean="0"/>
              <a:t> textures;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ObjectCollection</a:t>
            </a:r>
            <a:r>
              <a:rPr lang="en-US" sz="2000" dirty="0" smtClean="0"/>
              <a:t> objects;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static void </a:t>
            </a:r>
            <a:r>
              <a:rPr lang="en-US" sz="2000" dirty="0" smtClean="0">
                <a:solidFill>
                  <a:srgbClr val="0000FF"/>
                </a:solidFill>
              </a:rPr>
              <a:t>setup</a:t>
            </a:r>
            <a:r>
              <a:rPr lang="en-US" sz="2000" dirty="0" smtClean="0"/>
              <a:t> (); static void </a:t>
            </a:r>
            <a:r>
              <a:rPr lang="en-US" sz="2000" dirty="0" err="1" smtClean="0">
                <a:solidFill>
                  <a:srgbClr val="0000FF"/>
                </a:solidFill>
              </a:rPr>
              <a:t>wrapup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void </a:t>
            </a:r>
            <a:r>
              <a:rPr lang="en-US" sz="2000" dirty="0" smtClean="0">
                <a:solidFill>
                  <a:srgbClr val="0000FF"/>
                </a:solidFill>
              </a:rPr>
              <a:t>tick</a:t>
            </a:r>
            <a:r>
              <a:rPr lang="en-US" sz="2000" dirty="0" smtClean="0"/>
              <a:t> (); void </a:t>
            </a:r>
            <a:r>
              <a:rPr lang="en-US" sz="2000" dirty="0" smtClean="0">
                <a:solidFill>
                  <a:srgbClr val="0000FF"/>
                </a:solidFill>
              </a:rPr>
              <a:t>draw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static World *</a:t>
            </a:r>
            <a:r>
              <a:rPr lang="en-US" sz="2000" dirty="0" smtClean="0">
                <a:solidFill>
                  <a:srgbClr val="0000FF"/>
                </a:solidFill>
              </a:rPr>
              <a:t>read </a:t>
            </a:r>
            <a:r>
              <a:rPr lang="en-US" sz="2000" dirty="0" smtClean="0"/>
              <a:t>(); //Prompts for a file.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void </a:t>
            </a:r>
            <a:r>
              <a:rPr lang="en-US" sz="2000" dirty="0" smtClean="0">
                <a:solidFill>
                  <a:srgbClr val="0000FF"/>
                </a:solidFill>
              </a:rPr>
              <a:t>unload</a:t>
            </a:r>
            <a:r>
              <a:rPr lang="en-US" sz="2000" dirty="0" smtClean="0"/>
              <a:t> (); //To unload all textures before deleting the world.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};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rot="10800000">
            <a:off x="3733800" y="1524000"/>
            <a:ext cx="2667000" cy="457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rot="10800000" flipV="1">
            <a:off x="3505200" y="2362200"/>
            <a:ext cx="3124200" cy="12954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" name="Rectangle 3"/>
          <p:cNvSpPr/>
          <p:nvPr/>
        </p:nvSpPr>
        <p:spPr>
          <a:xfrm>
            <a:off x="5562600" y="1524000"/>
            <a:ext cx="2885326" cy="978729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Macros to make it easier to deal with collections without needing to know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much about </a:t>
            </a:r>
            <a:r>
              <a:rPr lang="en-US" sz="1800" dirty="0" err="1" smtClean="0"/>
              <a:t>iterators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rot="10800000" flipV="1">
            <a:off x="2514600" y="3505200"/>
            <a:ext cx="4572000" cy="7620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10800000" flipV="1">
            <a:off x="4876800" y="3581400"/>
            <a:ext cx="2057400" cy="7620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0" name="Rectangle 9"/>
          <p:cNvSpPr/>
          <p:nvPr/>
        </p:nvSpPr>
        <p:spPr>
          <a:xfrm>
            <a:off x="6172200" y="2971800"/>
            <a:ext cx="2438400" cy="978729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For static variables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(like a constructor for the class as opposed to an instance)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What’s in an Object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336550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declareCollection (</a:t>
            </a:r>
            <a:r>
              <a:rPr lang="en-US" sz="2000" smtClean="0">
                <a:solidFill>
                  <a:srgbClr val="FF0000"/>
                </a:solidFill>
              </a:rPr>
              <a:t>Face</a:t>
            </a:r>
            <a:r>
              <a:rPr lang="en-US" sz="200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class </a:t>
            </a:r>
            <a:r>
              <a:rPr lang="en-US" sz="2000" smtClean="0">
                <a:solidFill>
                  <a:srgbClr val="FF0000"/>
                </a:solidFill>
              </a:rPr>
              <a:t>Object</a:t>
            </a:r>
            <a:r>
              <a:rPr lang="en-US" sz="200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public: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Object (); ~Object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FaceCollection </a:t>
            </a:r>
            <a:r>
              <a:rPr lang="en-US" sz="2000" smtClean="0">
                <a:solidFill>
                  <a:srgbClr val="FF0000"/>
                </a:solidFill>
              </a:rPr>
              <a:t>faces</a:t>
            </a:r>
            <a:r>
              <a:rPr lang="en-US" sz="200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void </a:t>
            </a:r>
            <a:r>
              <a:rPr lang="en-US" sz="2000" smtClean="0">
                <a:solidFill>
                  <a:srgbClr val="0000FF"/>
                </a:solidFill>
              </a:rPr>
              <a:t>tick</a:t>
            </a:r>
            <a:r>
              <a:rPr lang="en-US" sz="2000" smtClean="0"/>
              <a:t> (); void </a:t>
            </a:r>
            <a:r>
              <a:rPr lang="en-US" sz="2000" smtClean="0">
                <a:solidFill>
                  <a:srgbClr val="0000FF"/>
                </a:solidFill>
              </a:rPr>
              <a:t>draw</a:t>
            </a:r>
            <a:r>
              <a:rPr lang="en-US" sz="200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Goals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347788"/>
            <a:ext cx="8634413" cy="22905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An </a:t>
            </a:r>
            <a:r>
              <a:rPr lang="en-US" dirty="0" smtClean="0">
                <a:solidFill>
                  <a:srgbClr val="0000FF"/>
                </a:solidFill>
              </a:rPr>
              <a:t>overview of the game engine </a:t>
            </a:r>
            <a:r>
              <a:rPr lang="en-US" dirty="0" smtClean="0"/>
              <a:t>with a minimal amount of OpenGL.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>
                <a:solidFill>
                  <a:srgbClr val="FF0000"/>
                </a:solidFill>
              </a:rPr>
              <a:t>Demo: The builder + engine as seen within Visual Studio C++.</a:t>
            </a:r>
            <a:r>
              <a:rPr lang="en-US" dirty="0" smtClean="0"/>
              <a:t> 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04800" y="5562600"/>
            <a:ext cx="8570913" cy="935773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 smtClean="0"/>
              <a:t>It’s difficult to get a good overview </a:t>
            </a:r>
            <a:br>
              <a:rPr lang="en-US" sz="2800" b="1" dirty="0" smtClean="0"/>
            </a:br>
            <a:r>
              <a:rPr lang="en-US" sz="2800" b="1" dirty="0" smtClean="0"/>
              <a:t>from the code alone…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What’s in a Face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504825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struct </a:t>
            </a:r>
            <a:r>
              <a:rPr lang="en-US" sz="2000" smtClean="0">
                <a:solidFill>
                  <a:srgbClr val="FF0000"/>
                </a:solidFill>
              </a:rPr>
              <a:t>GamePoint</a:t>
            </a:r>
            <a:r>
              <a:rPr lang="en-US" sz="200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double </a:t>
            </a:r>
            <a:r>
              <a:rPr lang="en-US" sz="2000" smtClean="0">
                <a:solidFill>
                  <a:srgbClr val="FF0000"/>
                </a:solidFill>
              </a:rPr>
              <a:t>x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y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z</a:t>
            </a:r>
            <a:r>
              <a:rPr lang="en-US" sz="2000" smtClean="0"/>
              <a:t>; double </a:t>
            </a:r>
            <a:r>
              <a:rPr lang="en-US" sz="2000" smtClean="0">
                <a:solidFill>
                  <a:srgbClr val="FF0000"/>
                </a:solidFill>
              </a:rPr>
              <a:t>nx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ny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nz</a:t>
            </a:r>
            <a:r>
              <a:rPr lang="en-US" sz="2000" smtClean="0"/>
              <a:t>; double </a:t>
            </a:r>
            <a:r>
              <a:rPr lang="en-US" sz="2000" smtClean="0">
                <a:solidFill>
                  <a:srgbClr val="FF0000"/>
                </a:solidFill>
              </a:rPr>
              <a:t>tx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ty</a:t>
            </a:r>
            <a:r>
              <a:rPr lang="en-US" sz="200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};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declareCollection (</a:t>
            </a:r>
            <a:r>
              <a:rPr lang="en-US" sz="2000" smtClean="0">
                <a:solidFill>
                  <a:srgbClr val="FF0000"/>
                </a:solidFill>
              </a:rPr>
              <a:t>GamePoint</a:t>
            </a:r>
            <a:r>
              <a:rPr lang="en-US" sz="200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class </a:t>
            </a:r>
            <a:r>
              <a:rPr lang="en-US" sz="2000" smtClean="0">
                <a:solidFill>
                  <a:srgbClr val="FF0000"/>
                </a:solidFill>
              </a:rPr>
              <a:t>Face</a:t>
            </a:r>
            <a:r>
              <a:rPr lang="en-US" sz="200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public: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Face (); ~Face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Texture *</a:t>
            </a:r>
            <a:r>
              <a:rPr lang="en-US" sz="2000" smtClean="0">
                <a:solidFill>
                  <a:srgbClr val="FF0000"/>
                </a:solidFill>
              </a:rPr>
              <a:t>texture</a:t>
            </a:r>
            <a:r>
              <a:rPr lang="en-US" sz="2000" smtClean="0"/>
              <a:t>; //The world owns the texture….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GamePointCollection </a:t>
            </a:r>
            <a:r>
              <a:rPr lang="en-US" sz="2000" smtClean="0">
                <a:solidFill>
                  <a:srgbClr val="FF0000"/>
                </a:solidFill>
              </a:rPr>
              <a:t>points</a:t>
            </a:r>
            <a:r>
              <a:rPr lang="en-US" sz="2000" smtClean="0"/>
              <a:t>; //The face owns the points…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void </a:t>
            </a:r>
            <a:r>
              <a:rPr lang="en-US" sz="2000" smtClean="0">
                <a:solidFill>
                  <a:srgbClr val="0000FF"/>
                </a:solidFill>
              </a:rPr>
              <a:t>tick</a:t>
            </a:r>
            <a:r>
              <a:rPr lang="en-US" sz="2000" smtClean="0"/>
              <a:t> (); void </a:t>
            </a:r>
            <a:r>
              <a:rPr lang="en-US" sz="2000" smtClean="0">
                <a:solidFill>
                  <a:srgbClr val="0000FF"/>
                </a:solidFill>
              </a:rPr>
              <a:t>draw</a:t>
            </a:r>
            <a:r>
              <a:rPr lang="en-US" sz="200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273050"/>
            <a:ext cx="8678863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 About Textures?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172450" cy="1885950"/>
          </a:xfrm>
          <a:noFill/>
        </p:spPr>
        <p:txBody>
          <a:bodyPr/>
          <a:lstStyle/>
          <a:p>
            <a:r>
              <a:rPr lang="en-US" dirty="0" smtClean="0"/>
              <a:t>Textures are bitmaps. </a:t>
            </a:r>
          </a:p>
          <a:p>
            <a:r>
              <a:rPr lang="en-US" dirty="0" smtClean="0"/>
              <a:t>Let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r>
              <a:rPr lang="en-US" sz="3200" baseline="-6000" dirty="0" err="1" smtClean="0">
                <a:solidFill>
                  <a:srgbClr val="FF0000"/>
                </a:solidFill>
              </a:rPr>
              <a:t>x</a:t>
            </a:r>
            <a:r>
              <a:rPr lang="en-US" dirty="0" err="1" smtClean="0">
                <a:solidFill>
                  <a:srgbClr val="FF0000"/>
                </a:solidFill>
              </a:rPr>
              <a:t>,t</a:t>
            </a:r>
            <a:r>
              <a:rPr lang="en-US" sz="3200" baseline="-6000" dirty="0" err="1" smtClean="0">
                <a:solidFill>
                  <a:srgbClr val="FF0000"/>
                </a:solidFill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] </a:t>
            </a:r>
            <a:r>
              <a:rPr lang="en-US" dirty="0" smtClean="0"/>
              <a:t>be texture coordinates.</a:t>
            </a:r>
          </a:p>
          <a:p>
            <a:r>
              <a:rPr lang="en-US" dirty="0" smtClean="0"/>
              <a:t>For convenience: values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are </a:t>
            </a:r>
            <a:r>
              <a:rPr lang="en-US" dirty="0" smtClean="0">
                <a:solidFill>
                  <a:srgbClr val="0000FF"/>
                </a:solidFill>
              </a:rPr>
              <a:t>bitmap size independent</a:t>
            </a:r>
            <a:r>
              <a:rPr lang="en-US" dirty="0" smtClean="0"/>
              <a:t>.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230563" y="3851514"/>
            <a:ext cx="2357437" cy="1501775"/>
            <a:chOff x="2035" y="2279"/>
            <a:chExt cx="1485" cy="946"/>
          </a:xfrm>
        </p:grpSpPr>
        <p:sp>
          <p:nvSpPr>
            <p:cNvPr id="11277" name="Rectangle 4"/>
            <p:cNvSpPr>
              <a:spLocks noChangeArrowheads="1"/>
            </p:cNvSpPr>
            <p:nvPr/>
          </p:nvSpPr>
          <p:spPr bwMode="auto">
            <a:xfrm>
              <a:off x="2035" y="2279"/>
              <a:ext cx="1485" cy="94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8" name="Oval 5"/>
            <p:cNvSpPr>
              <a:spLocks noChangeArrowheads="1"/>
            </p:cNvSpPr>
            <p:nvPr/>
          </p:nvSpPr>
          <p:spPr bwMode="auto">
            <a:xfrm>
              <a:off x="2161" y="2550"/>
              <a:ext cx="735" cy="18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9" name="Oval 6"/>
            <p:cNvSpPr>
              <a:spLocks noChangeArrowheads="1"/>
            </p:cNvSpPr>
            <p:nvPr/>
          </p:nvSpPr>
          <p:spPr bwMode="auto">
            <a:xfrm>
              <a:off x="2592" y="2664"/>
              <a:ext cx="735" cy="18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0" name="Oval 7"/>
            <p:cNvSpPr>
              <a:spLocks noChangeArrowheads="1"/>
            </p:cNvSpPr>
            <p:nvPr/>
          </p:nvSpPr>
          <p:spPr bwMode="auto">
            <a:xfrm>
              <a:off x="2551" y="2458"/>
              <a:ext cx="734" cy="18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1" name="Oval 8"/>
            <p:cNvSpPr>
              <a:spLocks noChangeArrowheads="1"/>
            </p:cNvSpPr>
            <p:nvPr/>
          </p:nvSpPr>
          <p:spPr bwMode="auto">
            <a:xfrm>
              <a:off x="2145" y="2808"/>
              <a:ext cx="735" cy="18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1269" name="Rectangle 10"/>
          <p:cNvSpPr>
            <a:spLocks noChangeArrowheads="1"/>
          </p:cNvSpPr>
          <p:nvPr/>
        </p:nvSpPr>
        <p:spPr bwMode="auto">
          <a:xfrm>
            <a:off x="3509963" y="5691426"/>
            <a:ext cx="421590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dirty="0" err="1"/>
              <a:t>t</a:t>
            </a:r>
            <a:r>
              <a:rPr lang="en-US" sz="3200" baseline="-25000" dirty="0" err="1"/>
              <a:t>x</a:t>
            </a:r>
            <a:endParaRPr lang="en-US" sz="3200" baseline="-25000" dirty="0"/>
          </a:p>
        </p:txBody>
      </p:sp>
      <p:sp>
        <p:nvSpPr>
          <p:cNvPr id="11270" name="Rectangle 11"/>
          <p:cNvSpPr>
            <a:spLocks noChangeArrowheads="1"/>
          </p:cNvSpPr>
          <p:nvPr/>
        </p:nvSpPr>
        <p:spPr bwMode="auto">
          <a:xfrm>
            <a:off x="1347788" y="5472351"/>
            <a:ext cx="1724831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>
                <a:solidFill>
                  <a:srgbClr val="FF0000"/>
                </a:solidFill>
              </a:rPr>
              <a:t>[0.0, 0.0] </a:t>
            </a:r>
          </a:p>
        </p:txBody>
      </p:sp>
      <p:sp>
        <p:nvSpPr>
          <p:cNvPr id="11271" name="Rectangle 12"/>
          <p:cNvSpPr>
            <a:spLocks noChangeArrowheads="1"/>
          </p:cNvSpPr>
          <p:nvPr/>
        </p:nvSpPr>
        <p:spPr bwMode="auto">
          <a:xfrm>
            <a:off x="5768975" y="3430826"/>
            <a:ext cx="1724831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[1.0, 1.0] </a:t>
            </a:r>
          </a:p>
        </p:txBody>
      </p:sp>
      <p:sp>
        <p:nvSpPr>
          <p:cNvPr id="11272" name="Rectangle 13"/>
          <p:cNvSpPr>
            <a:spLocks noChangeArrowheads="1"/>
          </p:cNvSpPr>
          <p:nvPr/>
        </p:nvSpPr>
        <p:spPr bwMode="auto">
          <a:xfrm>
            <a:off x="5756275" y="5467589"/>
            <a:ext cx="1724831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[1.0, 0.0] </a:t>
            </a:r>
          </a:p>
        </p:txBody>
      </p:sp>
      <p:sp>
        <p:nvSpPr>
          <p:cNvPr id="11273" name="Rectangle 14"/>
          <p:cNvSpPr>
            <a:spLocks noChangeArrowheads="1"/>
          </p:cNvSpPr>
          <p:nvPr/>
        </p:nvSpPr>
        <p:spPr bwMode="auto">
          <a:xfrm>
            <a:off x="1309688" y="3430826"/>
            <a:ext cx="1724831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 dirty="0">
                <a:solidFill>
                  <a:srgbClr val="FF0000"/>
                </a:solidFill>
              </a:rPr>
              <a:t>[0.0, 1.0] </a:t>
            </a:r>
          </a:p>
        </p:txBody>
      </p:sp>
      <p:sp>
        <p:nvSpPr>
          <p:cNvPr id="11274" name="Line 15"/>
          <p:cNvSpPr>
            <a:spLocks noChangeShapeType="1"/>
          </p:cNvSpPr>
          <p:nvPr/>
        </p:nvSpPr>
        <p:spPr bwMode="auto">
          <a:xfrm>
            <a:off x="3302000" y="5666026"/>
            <a:ext cx="2298700" cy="174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1275" name="Rectangle 16"/>
          <p:cNvSpPr>
            <a:spLocks noChangeArrowheads="1"/>
          </p:cNvSpPr>
          <p:nvPr/>
        </p:nvSpPr>
        <p:spPr bwMode="auto">
          <a:xfrm>
            <a:off x="2349500" y="4765914"/>
            <a:ext cx="421590" cy="48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dirty="0" err="1"/>
              <a:t>t</a:t>
            </a:r>
            <a:r>
              <a:rPr lang="en-US" sz="3200" baseline="-25000" dirty="0" err="1"/>
              <a:t>y</a:t>
            </a:r>
            <a:endParaRPr lang="en-US" sz="3200" baseline="-25000" dirty="0"/>
          </a:p>
        </p:txBody>
      </p:sp>
      <p:sp>
        <p:nvSpPr>
          <p:cNvPr id="11276" name="Line 17"/>
          <p:cNvSpPr>
            <a:spLocks noChangeShapeType="1"/>
          </p:cNvSpPr>
          <p:nvPr/>
        </p:nvSpPr>
        <p:spPr bwMode="auto">
          <a:xfrm>
            <a:off x="2970213" y="3900726"/>
            <a:ext cx="0" cy="13779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751513" y="2852738"/>
            <a:ext cx="2357437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AutoShape 3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Tiling is Supported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11188" y="1295400"/>
            <a:ext cx="8532812" cy="1330325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Example</a:t>
            </a:r>
            <a:r>
              <a:rPr lang="en-US" dirty="0" smtClean="0"/>
              <a:t>: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dirty="0" smtClean="0"/>
              <a:t>bottom left:	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r>
              <a:rPr lang="en-US" sz="3200" baseline="-6000" dirty="0" err="1" smtClean="0">
                <a:solidFill>
                  <a:srgbClr val="FF0000"/>
                </a:solidFill>
              </a:rPr>
              <a:t>x</a:t>
            </a:r>
            <a:r>
              <a:rPr lang="en-US" dirty="0" err="1" smtClean="0">
                <a:solidFill>
                  <a:srgbClr val="FF0000"/>
                </a:solidFill>
              </a:rPr>
              <a:t>,t</a:t>
            </a:r>
            <a:r>
              <a:rPr lang="en-US" sz="3200" baseline="-6000" dirty="0" err="1" smtClean="0">
                <a:solidFill>
                  <a:srgbClr val="FF0000"/>
                </a:solidFill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] = [0,0]</a:t>
            </a:r>
            <a:endParaRPr lang="en-US" dirty="0" smtClean="0"/>
          </a:p>
          <a:p>
            <a:pPr lvl="1">
              <a:spcBef>
                <a:spcPct val="0"/>
              </a:spcBef>
              <a:buFontTx/>
              <a:buNone/>
            </a:pPr>
            <a:r>
              <a:rPr lang="en-US" dirty="0" smtClean="0"/>
              <a:t>top right:	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r>
              <a:rPr lang="en-US" sz="3200" baseline="-6000" dirty="0" err="1" smtClean="0">
                <a:solidFill>
                  <a:srgbClr val="FF0000"/>
                </a:solidFill>
              </a:rPr>
              <a:t>x</a:t>
            </a:r>
            <a:r>
              <a:rPr lang="en-US" dirty="0" err="1" smtClean="0">
                <a:solidFill>
                  <a:srgbClr val="FF0000"/>
                </a:solidFill>
              </a:rPr>
              <a:t>,t</a:t>
            </a:r>
            <a:r>
              <a:rPr lang="en-US" sz="3200" baseline="-6000" dirty="0" err="1" smtClean="0">
                <a:solidFill>
                  <a:srgbClr val="FF0000"/>
                </a:solidFill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] = [3,2]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331913" y="2857500"/>
            <a:ext cx="2357437" cy="1501775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741488" y="3168650"/>
            <a:ext cx="1484312" cy="893763"/>
          </a:xfrm>
          <a:prstGeom prst="rect">
            <a:avLst/>
          </a:prstGeom>
          <a:solidFill>
            <a:srgbClr val="C0C0C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4246563" y="3194050"/>
            <a:ext cx="1276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spcBef>
                <a:spcPct val="30000"/>
              </a:spcBef>
            </a:pPr>
            <a:r>
              <a:rPr lang="en-US" sz="6000">
                <a:latin typeface="Symbol" pitchFamily="18" charset="2"/>
              </a:rPr>
              <a:t>Þ</a:t>
            </a:r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152400" y="4724400"/>
            <a:ext cx="8786813" cy="1443104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Tiling</a:t>
            </a:r>
            <a:r>
              <a:rPr lang="en-US" sz="2400" dirty="0"/>
              <a:t> is achieved by using coordinates outside the 0.0 to 1.0 range (negatives allowed too).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endParaRPr lang="en-US" sz="9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dirty="0">
                <a:solidFill>
                  <a:srgbClr val="FF0000"/>
                </a:solidFill>
              </a:rPr>
              <a:t>Tiling in x</a:t>
            </a:r>
            <a:r>
              <a:rPr lang="en-US" sz="2400" dirty="0"/>
              <a:t> is independent of </a:t>
            </a:r>
            <a:r>
              <a:rPr lang="en-US" sz="2400" dirty="0">
                <a:solidFill>
                  <a:srgbClr val="FF0000"/>
                </a:solidFill>
              </a:rPr>
              <a:t>tiling in y</a:t>
            </a:r>
            <a:r>
              <a:rPr lang="en-US" sz="2400" dirty="0"/>
              <a:t>.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6172200" y="3124200"/>
            <a:ext cx="1547813" cy="914400"/>
            <a:chOff x="3888" y="1968"/>
            <a:chExt cx="975" cy="576"/>
          </a:xfrm>
        </p:grpSpPr>
        <p:sp>
          <p:nvSpPr>
            <p:cNvPr id="13322" name="Rectangle 9"/>
            <p:cNvSpPr>
              <a:spLocks noChangeArrowheads="1"/>
            </p:cNvSpPr>
            <p:nvPr/>
          </p:nvSpPr>
          <p:spPr bwMode="auto">
            <a:xfrm>
              <a:off x="3888" y="1968"/>
              <a:ext cx="975" cy="573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4238" y="2254"/>
              <a:ext cx="322" cy="290"/>
              <a:chOff x="4238" y="2254"/>
              <a:chExt cx="322" cy="290"/>
            </a:xfrm>
          </p:grpSpPr>
          <p:sp>
            <p:nvSpPr>
              <p:cNvPr id="13354" name="Rectangle 10"/>
              <p:cNvSpPr>
                <a:spLocks noChangeArrowheads="1"/>
              </p:cNvSpPr>
              <p:nvPr/>
            </p:nvSpPr>
            <p:spPr bwMode="auto">
              <a:xfrm>
                <a:off x="4238" y="2254"/>
                <a:ext cx="322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5" name="Oval 11"/>
              <p:cNvSpPr>
                <a:spLocks noChangeArrowheads="1"/>
              </p:cNvSpPr>
              <p:nvPr/>
            </p:nvSpPr>
            <p:spPr bwMode="auto">
              <a:xfrm>
                <a:off x="4270" y="2341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6" name="Oval 12"/>
              <p:cNvSpPr>
                <a:spLocks noChangeArrowheads="1"/>
              </p:cNvSpPr>
              <p:nvPr/>
            </p:nvSpPr>
            <p:spPr bwMode="auto">
              <a:xfrm>
                <a:off x="4363" y="2376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7" name="Oval 13"/>
              <p:cNvSpPr>
                <a:spLocks noChangeArrowheads="1"/>
              </p:cNvSpPr>
              <p:nvPr/>
            </p:nvSpPr>
            <p:spPr bwMode="auto">
              <a:xfrm>
                <a:off x="4354" y="2313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8" name="Oval 14"/>
              <p:cNvSpPr>
                <a:spLocks noChangeArrowheads="1"/>
              </p:cNvSpPr>
              <p:nvPr/>
            </p:nvSpPr>
            <p:spPr bwMode="auto">
              <a:xfrm>
                <a:off x="4266" y="2419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3935" y="2251"/>
              <a:ext cx="321" cy="290"/>
              <a:chOff x="3935" y="2251"/>
              <a:chExt cx="321" cy="290"/>
            </a:xfrm>
          </p:grpSpPr>
          <p:sp>
            <p:nvSpPr>
              <p:cNvPr id="13349" name="Rectangle 16"/>
              <p:cNvSpPr>
                <a:spLocks noChangeArrowheads="1"/>
              </p:cNvSpPr>
              <p:nvPr/>
            </p:nvSpPr>
            <p:spPr bwMode="auto">
              <a:xfrm>
                <a:off x="3935" y="2251"/>
                <a:ext cx="321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0" name="Oval 17"/>
              <p:cNvSpPr>
                <a:spLocks noChangeArrowheads="1"/>
              </p:cNvSpPr>
              <p:nvPr/>
            </p:nvSpPr>
            <p:spPr bwMode="auto">
              <a:xfrm>
                <a:off x="3966" y="2338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1" name="Oval 18"/>
              <p:cNvSpPr>
                <a:spLocks noChangeArrowheads="1"/>
              </p:cNvSpPr>
              <p:nvPr/>
            </p:nvSpPr>
            <p:spPr bwMode="auto">
              <a:xfrm>
                <a:off x="4059" y="2373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2" name="Oval 19"/>
              <p:cNvSpPr>
                <a:spLocks noChangeArrowheads="1"/>
              </p:cNvSpPr>
              <p:nvPr/>
            </p:nvSpPr>
            <p:spPr bwMode="auto">
              <a:xfrm>
                <a:off x="4050" y="2310"/>
                <a:ext cx="153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53" name="Oval 20"/>
              <p:cNvSpPr>
                <a:spLocks noChangeArrowheads="1"/>
              </p:cNvSpPr>
              <p:nvPr/>
            </p:nvSpPr>
            <p:spPr bwMode="auto">
              <a:xfrm>
                <a:off x="3962" y="2416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" name="Group 27"/>
            <p:cNvGrpSpPr>
              <a:grpSpLocks/>
            </p:cNvGrpSpPr>
            <p:nvPr/>
          </p:nvGrpSpPr>
          <p:grpSpPr bwMode="auto">
            <a:xfrm>
              <a:off x="4231" y="1990"/>
              <a:ext cx="323" cy="290"/>
              <a:chOff x="4231" y="1990"/>
              <a:chExt cx="323" cy="290"/>
            </a:xfrm>
          </p:grpSpPr>
          <p:sp>
            <p:nvSpPr>
              <p:cNvPr id="13344" name="Rectangle 22"/>
              <p:cNvSpPr>
                <a:spLocks noChangeArrowheads="1"/>
              </p:cNvSpPr>
              <p:nvPr/>
            </p:nvSpPr>
            <p:spPr bwMode="auto">
              <a:xfrm>
                <a:off x="4231" y="1990"/>
                <a:ext cx="323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5" name="Oval 23"/>
              <p:cNvSpPr>
                <a:spLocks noChangeArrowheads="1"/>
              </p:cNvSpPr>
              <p:nvPr/>
            </p:nvSpPr>
            <p:spPr bwMode="auto">
              <a:xfrm>
                <a:off x="4262" y="2076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6" name="Oval 24"/>
              <p:cNvSpPr>
                <a:spLocks noChangeArrowheads="1"/>
              </p:cNvSpPr>
              <p:nvPr/>
            </p:nvSpPr>
            <p:spPr bwMode="auto">
              <a:xfrm>
                <a:off x="4355" y="2112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7" name="Oval 25"/>
              <p:cNvSpPr>
                <a:spLocks noChangeArrowheads="1"/>
              </p:cNvSpPr>
              <p:nvPr/>
            </p:nvSpPr>
            <p:spPr bwMode="auto">
              <a:xfrm>
                <a:off x="4347" y="2049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8" name="Oval 26"/>
              <p:cNvSpPr>
                <a:spLocks noChangeArrowheads="1"/>
              </p:cNvSpPr>
              <p:nvPr/>
            </p:nvSpPr>
            <p:spPr bwMode="auto">
              <a:xfrm>
                <a:off x="4259" y="2155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3928" y="1988"/>
              <a:ext cx="322" cy="290"/>
              <a:chOff x="3928" y="1988"/>
              <a:chExt cx="322" cy="290"/>
            </a:xfrm>
          </p:grpSpPr>
          <p:sp>
            <p:nvSpPr>
              <p:cNvPr id="13339" name="Rectangle 28"/>
              <p:cNvSpPr>
                <a:spLocks noChangeArrowheads="1"/>
              </p:cNvSpPr>
              <p:nvPr/>
            </p:nvSpPr>
            <p:spPr bwMode="auto">
              <a:xfrm>
                <a:off x="3928" y="1988"/>
                <a:ext cx="322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0" name="Oval 29"/>
              <p:cNvSpPr>
                <a:spLocks noChangeArrowheads="1"/>
              </p:cNvSpPr>
              <p:nvPr/>
            </p:nvSpPr>
            <p:spPr bwMode="auto">
              <a:xfrm>
                <a:off x="3959" y="2074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1" name="Oval 30"/>
              <p:cNvSpPr>
                <a:spLocks noChangeArrowheads="1"/>
              </p:cNvSpPr>
              <p:nvPr/>
            </p:nvSpPr>
            <p:spPr bwMode="auto">
              <a:xfrm>
                <a:off x="4052" y="2109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2" name="Oval 31"/>
              <p:cNvSpPr>
                <a:spLocks noChangeArrowheads="1"/>
              </p:cNvSpPr>
              <p:nvPr/>
            </p:nvSpPr>
            <p:spPr bwMode="auto">
              <a:xfrm>
                <a:off x="4044" y="2046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43" name="Oval 32"/>
              <p:cNvSpPr>
                <a:spLocks noChangeArrowheads="1"/>
              </p:cNvSpPr>
              <p:nvPr/>
            </p:nvSpPr>
            <p:spPr bwMode="auto">
              <a:xfrm>
                <a:off x="3955" y="2153"/>
                <a:ext cx="153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39"/>
            <p:cNvGrpSpPr>
              <a:grpSpLocks/>
            </p:cNvGrpSpPr>
            <p:nvPr/>
          </p:nvGrpSpPr>
          <p:grpSpPr bwMode="auto">
            <a:xfrm>
              <a:off x="4512" y="2251"/>
              <a:ext cx="323" cy="290"/>
              <a:chOff x="4512" y="2251"/>
              <a:chExt cx="323" cy="290"/>
            </a:xfrm>
          </p:grpSpPr>
          <p:sp>
            <p:nvSpPr>
              <p:cNvPr id="13334" name="Rectangle 34"/>
              <p:cNvSpPr>
                <a:spLocks noChangeArrowheads="1"/>
              </p:cNvSpPr>
              <p:nvPr/>
            </p:nvSpPr>
            <p:spPr bwMode="auto">
              <a:xfrm>
                <a:off x="4512" y="2251"/>
                <a:ext cx="323" cy="29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5" name="Oval 35"/>
              <p:cNvSpPr>
                <a:spLocks noChangeArrowheads="1"/>
              </p:cNvSpPr>
              <p:nvPr/>
            </p:nvSpPr>
            <p:spPr bwMode="auto">
              <a:xfrm>
                <a:off x="4544" y="2338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6" name="Oval 36"/>
              <p:cNvSpPr>
                <a:spLocks noChangeArrowheads="1"/>
              </p:cNvSpPr>
              <p:nvPr/>
            </p:nvSpPr>
            <p:spPr bwMode="auto">
              <a:xfrm>
                <a:off x="4636" y="2373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7" name="Oval 37"/>
              <p:cNvSpPr>
                <a:spLocks noChangeArrowheads="1"/>
              </p:cNvSpPr>
              <p:nvPr/>
            </p:nvSpPr>
            <p:spPr bwMode="auto">
              <a:xfrm>
                <a:off x="4628" y="2310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8" name="Oval 38"/>
              <p:cNvSpPr>
                <a:spLocks noChangeArrowheads="1"/>
              </p:cNvSpPr>
              <p:nvPr/>
            </p:nvSpPr>
            <p:spPr bwMode="auto">
              <a:xfrm>
                <a:off x="4540" y="2416"/>
                <a:ext cx="154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" name="Group 45"/>
            <p:cNvGrpSpPr>
              <a:grpSpLocks/>
            </p:cNvGrpSpPr>
            <p:nvPr/>
          </p:nvGrpSpPr>
          <p:grpSpPr bwMode="auto">
            <a:xfrm>
              <a:off x="4518" y="1997"/>
              <a:ext cx="322" cy="291"/>
              <a:chOff x="4518" y="1997"/>
              <a:chExt cx="322" cy="291"/>
            </a:xfrm>
          </p:grpSpPr>
          <p:sp>
            <p:nvSpPr>
              <p:cNvPr id="13329" name="Rectangle 40"/>
              <p:cNvSpPr>
                <a:spLocks noChangeArrowheads="1"/>
              </p:cNvSpPr>
              <p:nvPr/>
            </p:nvSpPr>
            <p:spPr bwMode="auto">
              <a:xfrm>
                <a:off x="4518" y="1997"/>
                <a:ext cx="322" cy="291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0" name="Oval 41"/>
              <p:cNvSpPr>
                <a:spLocks noChangeArrowheads="1"/>
              </p:cNvSpPr>
              <p:nvPr/>
            </p:nvSpPr>
            <p:spPr bwMode="auto">
              <a:xfrm>
                <a:off x="4550" y="2084"/>
                <a:ext cx="152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1" name="Oval 42"/>
              <p:cNvSpPr>
                <a:spLocks noChangeArrowheads="1"/>
              </p:cNvSpPr>
              <p:nvPr/>
            </p:nvSpPr>
            <p:spPr bwMode="auto">
              <a:xfrm>
                <a:off x="4642" y="2119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2" name="Oval 43"/>
              <p:cNvSpPr>
                <a:spLocks noChangeArrowheads="1"/>
              </p:cNvSpPr>
              <p:nvPr/>
            </p:nvSpPr>
            <p:spPr bwMode="auto">
              <a:xfrm>
                <a:off x="4634" y="2056"/>
                <a:ext cx="152" cy="5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33" name="Oval 44"/>
              <p:cNvSpPr>
                <a:spLocks noChangeArrowheads="1"/>
              </p:cNvSpPr>
              <p:nvPr/>
            </p:nvSpPr>
            <p:spPr bwMode="auto">
              <a:xfrm>
                <a:off x="4546" y="2163"/>
                <a:ext cx="153" cy="5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2"/>
          <p:cNvSpPr>
            <a:spLocks noGrp="1" noChangeArrowheads="1"/>
          </p:cNvSpPr>
          <p:nvPr>
            <p:ph type="title"/>
          </p:nvPr>
        </p:nvSpPr>
        <p:spPr>
          <a:xfrm>
            <a:off x="238125" y="279400"/>
            <a:ext cx="8647113" cy="563564"/>
          </a:xfrm>
          <a:ln cap="flat"/>
        </p:spPr>
        <p:txBody>
          <a:bodyPr/>
          <a:lstStyle/>
          <a:p>
            <a:pPr>
              <a:defRPr/>
            </a:pPr>
            <a:r>
              <a:rPr lang="en-US" sz="2400" dirty="0" err="1" smtClean="0"/>
              <a:t>Normals</a:t>
            </a:r>
            <a:r>
              <a:rPr lang="en-US" sz="2400" dirty="0" smtClean="0"/>
              <a:t> Show Which Direction A Face Is Pointing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6050" y="1143000"/>
            <a:ext cx="8996363" cy="476250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CCW: the counterclockwise rule.</a:t>
            </a:r>
          </a:p>
        </p:txBody>
      </p:sp>
      <p:sp>
        <p:nvSpPr>
          <p:cNvPr id="60420" name="AutoShape 4"/>
          <p:cNvSpPr>
            <a:spLocks noChangeArrowheads="1"/>
          </p:cNvSpPr>
          <p:nvPr/>
        </p:nvSpPr>
        <p:spPr bwMode="auto">
          <a:xfrm>
            <a:off x="238125" y="4572000"/>
            <a:ext cx="8658225" cy="816401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 dirty="0"/>
              <a:t>If you grasp the normal with your </a:t>
            </a:r>
            <a:r>
              <a:rPr lang="en-US" sz="2400" b="1" dirty="0">
                <a:solidFill>
                  <a:srgbClr val="FF0000"/>
                </a:solidFill>
              </a:rPr>
              <a:t>right hand</a:t>
            </a:r>
            <a:r>
              <a:rPr lang="en-US" sz="2400" b="1" dirty="0"/>
              <a:t> (</a:t>
            </a:r>
            <a:r>
              <a:rPr lang="en-US" sz="2400" b="1" dirty="0">
                <a:solidFill>
                  <a:srgbClr val="0000FF"/>
                </a:solidFill>
              </a:rPr>
              <a:t>your thumb is the normal</a:t>
            </a:r>
            <a:r>
              <a:rPr lang="en-US" sz="2400" b="1" dirty="0"/>
              <a:t>), closing the fingers curls in the point order.</a:t>
            </a:r>
          </a:p>
        </p:txBody>
      </p:sp>
      <p:sp>
        <p:nvSpPr>
          <p:cNvPr id="58373" name="Freeform 5"/>
          <p:cNvSpPr>
            <a:spLocks/>
          </p:cNvSpPr>
          <p:nvPr/>
        </p:nvSpPr>
        <p:spPr bwMode="auto">
          <a:xfrm>
            <a:off x="2006600" y="1946275"/>
            <a:ext cx="1698625" cy="1906588"/>
          </a:xfrm>
          <a:custGeom>
            <a:avLst/>
            <a:gdLst>
              <a:gd name="T0" fmla="*/ 0 w 1070"/>
              <a:gd name="T1" fmla="*/ 0 h 1201"/>
              <a:gd name="T2" fmla="*/ 2147483647 w 1070"/>
              <a:gd name="T3" fmla="*/ 231854441 h 1201"/>
              <a:gd name="T4" fmla="*/ 2147483647 w 1070"/>
              <a:gd name="T5" fmla="*/ 2147483647 h 1201"/>
              <a:gd name="T6" fmla="*/ 0 w 1070"/>
              <a:gd name="T7" fmla="*/ 1938001464 h 1201"/>
              <a:gd name="T8" fmla="*/ 0 w 1070"/>
              <a:gd name="T9" fmla="*/ 0 h 1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1201"/>
              <a:gd name="T17" fmla="*/ 1070 w 1070"/>
              <a:gd name="T18" fmla="*/ 1201 h 12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1201">
                <a:moveTo>
                  <a:pt x="0" y="0"/>
                </a:moveTo>
                <a:lnTo>
                  <a:pt x="1069" y="92"/>
                </a:lnTo>
                <a:lnTo>
                  <a:pt x="1069" y="1200"/>
                </a:lnTo>
                <a:lnTo>
                  <a:pt x="0" y="769"/>
                </a:lnTo>
                <a:lnTo>
                  <a:pt x="0" y="0"/>
                </a:lnTo>
              </a:path>
            </a:pathLst>
          </a:custGeom>
          <a:solidFill>
            <a:srgbClr val="FEFE83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 rot="480000">
            <a:off x="2444750" y="2524125"/>
            <a:ext cx="704850" cy="339725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/>
              <a:t>front</a:t>
            </a:r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H="1">
            <a:off x="1449388" y="2894013"/>
            <a:ext cx="1316037" cy="839787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58376" name="Oval 8"/>
          <p:cNvSpPr>
            <a:spLocks noChangeArrowheads="1"/>
          </p:cNvSpPr>
          <p:nvPr/>
        </p:nvSpPr>
        <p:spPr bwMode="auto">
          <a:xfrm>
            <a:off x="3619500" y="2068513"/>
            <a:ext cx="158750" cy="158750"/>
          </a:xfrm>
          <a:prstGeom prst="ellipse">
            <a:avLst/>
          </a:prstGeom>
          <a:solidFill>
            <a:srgbClr val="8000B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7" name="Oval 9"/>
          <p:cNvSpPr>
            <a:spLocks noChangeArrowheads="1"/>
          </p:cNvSpPr>
          <p:nvPr/>
        </p:nvSpPr>
        <p:spPr bwMode="auto">
          <a:xfrm>
            <a:off x="1951038" y="3106738"/>
            <a:ext cx="158750" cy="158750"/>
          </a:xfrm>
          <a:prstGeom prst="ellipse">
            <a:avLst/>
          </a:prstGeom>
          <a:solidFill>
            <a:srgbClr val="8000B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8" name="Oval 10"/>
          <p:cNvSpPr>
            <a:spLocks noChangeArrowheads="1"/>
          </p:cNvSpPr>
          <p:nvPr/>
        </p:nvSpPr>
        <p:spPr bwMode="auto">
          <a:xfrm>
            <a:off x="3606800" y="3744913"/>
            <a:ext cx="158750" cy="158750"/>
          </a:xfrm>
          <a:prstGeom prst="ellipse">
            <a:avLst/>
          </a:prstGeom>
          <a:solidFill>
            <a:srgbClr val="8000B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9" name="Oval 11"/>
          <p:cNvSpPr>
            <a:spLocks noChangeArrowheads="1"/>
          </p:cNvSpPr>
          <p:nvPr/>
        </p:nvSpPr>
        <p:spPr bwMode="auto">
          <a:xfrm>
            <a:off x="1938338" y="1874838"/>
            <a:ext cx="158750" cy="158750"/>
          </a:xfrm>
          <a:prstGeom prst="ellipse">
            <a:avLst/>
          </a:prstGeom>
          <a:solidFill>
            <a:srgbClr val="8000B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80" name="Arc 12"/>
          <p:cNvSpPr>
            <a:spLocks/>
          </p:cNvSpPr>
          <p:nvPr/>
        </p:nvSpPr>
        <p:spPr bwMode="auto">
          <a:xfrm>
            <a:off x="2243138" y="2238375"/>
            <a:ext cx="1268412" cy="1020763"/>
          </a:xfrm>
          <a:custGeom>
            <a:avLst/>
            <a:gdLst>
              <a:gd name="T0" fmla="*/ 0 w 42399"/>
              <a:gd name="T1" fmla="*/ 208056849 h 43200"/>
              <a:gd name="T2" fmla="*/ 556873797 w 42399"/>
              <a:gd name="T3" fmla="*/ 569910869 h 43200"/>
              <a:gd name="T4" fmla="*/ 556873797 w 42399"/>
              <a:gd name="T5" fmla="*/ 284955812 h 43200"/>
              <a:gd name="T6" fmla="*/ 0 60000 65536"/>
              <a:gd name="T7" fmla="*/ 0 60000 65536"/>
              <a:gd name="T8" fmla="*/ 0 60000 65536"/>
              <a:gd name="T9" fmla="*/ 0 w 42399"/>
              <a:gd name="T10" fmla="*/ 0 h 43200"/>
              <a:gd name="T11" fmla="*/ 42399 w 42399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399" h="43200" fill="none" extrusionOk="0">
                <a:moveTo>
                  <a:pt x="0" y="15771"/>
                </a:moveTo>
                <a:cubicBezTo>
                  <a:pt x="2613" y="6445"/>
                  <a:pt x="11114" y="-1"/>
                  <a:pt x="20799" y="0"/>
                </a:cubicBezTo>
                <a:cubicBezTo>
                  <a:pt x="32728" y="0"/>
                  <a:pt x="42399" y="9670"/>
                  <a:pt x="42399" y="21600"/>
                </a:cubicBezTo>
                <a:cubicBezTo>
                  <a:pt x="42399" y="33529"/>
                  <a:pt x="32728" y="43199"/>
                  <a:pt x="20799" y="43200"/>
                </a:cubicBezTo>
              </a:path>
              <a:path w="42399" h="43200" stroke="0" extrusionOk="0">
                <a:moveTo>
                  <a:pt x="0" y="15771"/>
                </a:moveTo>
                <a:cubicBezTo>
                  <a:pt x="2613" y="6445"/>
                  <a:pt x="11114" y="-1"/>
                  <a:pt x="20799" y="0"/>
                </a:cubicBezTo>
                <a:cubicBezTo>
                  <a:pt x="32728" y="0"/>
                  <a:pt x="42399" y="9670"/>
                  <a:pt x="42399" y="21600"/>
                </a:cubicBezTo>
                <a:cubicBezTo>
                  <a:pt x="42399" y="33529"/>
                  <a:pt x="32728" y="43199"/>
                  <a:pt x="20799" y="43200"/>
                </a:cubicBezTo>
                <a:lnTo>
                  <a:pt x="20799" y="21600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3756025" y="16383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1</a:t>
            </a:r>
          </a:p>
        </p:txBody>
      </p:sp>
      <p:sp>
        <p:nvSpPr>
          <p:cNvPr id="58382" name="Rectangle 14"/>
          <p:cNvSpPr>
            <a:spLocks noChangeArrowheads="1"/>
          </p:cNvSpPr>
          <p:nvPr/>
        </p:nvSpPr>
        <p:spPr bwMode="auto">
          <a:xfrm>
            <a:off x="1620838" y="1524000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2</a:t>
            </a:r>
          </a:p>
        </p:txBody>
      </p:sp>
      <p:sp>
        <p:nvSpPr>
          <p:cNvPr id="58383" name="Rectangle 15"/>
          <p:cNvSpPr>
            <a:spLocks noChangeArrowheads="1"/>
          </p:cNvSpPr>
          <p:nvPr/>
        </p:nvSpPr>
        <p:spPr bwMode="auto">
          <a:xfrm>
            <a:off x="1839913" y="3413125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3</a:t>
            </a:r>
          </a:p>
        </p:txBody>
      </p:sp>
      <p:sp>
        <p:nvSpPr>
          <p:cNvPr id="58384" name="Rectangle 16"/>
          <p:cNvSpPr>
            <a:spLocks noChangeArrowheads="1"/>
          </p:cNvSpPr>
          <p:nvPr/>
        </p:nvSpPr>
        <p:spPr bwMode="auto">
          <a:xfrm>
            <a:off x="3829050" y="37338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4</a:t>
            </a:r>
          </a:p>
        </p:txBody>
      </p:sp>
      <p:sp>
        <p:nvSpPr>
          <p:cNvPr id="58385" name="Line 17"/>
          <p:cNvSpPr>
            <a:spLocks noChangeShapeType="1"/>
          </p:cNvSpPr>
          <p:nvPr/>
        </p:nvSpPr>
        <p:spPr bwMode="auto">
          <a:xfrm>
            <a:off x="4648200" y="1676400"/>
            <a:ext cx="0" cy="228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386" name="Freeform 18"/>
          <p:cNvSpPr>
            <a:spLocks/>
          </p:cNvSpPr>
          <p:nvPr/>
        </p:nvSpPr>
        <p:spPr bwMode="auto">
          <a:xfrm>
            <a:off x="6065838" y="1855788"/>
            <a:ext cx="1698625" cy="1906587"/>
          </a:xfrm>
          <a:custGeom>
            <a:avLst/>
            <a:gdLst>
              <a:gd name="T0" fmla="*/ 2147483647 w 1070"/>
              <a:gd name="T1" fmla="*/ 0 h 1201"/>
              <a:gd name="T2" fmla="*/ 0 w 1070"/>
              <a:gd name="T3" fmla="*/ 234373680 h 1201"/>
              <a:gd name="T4" fmla="*/ 0 w 1070"/>
              <a:gd name="T5" fmla="*/ 2147483647 h 1201"/>
              <a:gd name="T6" fmla="*/ 2147483647 w 1070"/>
              <a:gd name="T7" fmla="*/ 1937998860 h 1201"/>
              <a:gd name="T8" fmla="*/ 2147483647 w 1070"/>
              <a:gd name="T9" fmla="*/ 0 h 1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1201"/>
              <a:gd name="T17" fmla="*/ 1070 w 1070"/>
              <a:gd name="T18" fmla="*/ 1201 h 12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1201">
                <a:moveTo>
                  <a:pt x="1069" y="0"/>
                </a:moveTo>
                <a:lnTo>
                  <a:pt x="0" y="93"/>
                </a:lnTo>
                <a:lnTo>
                  <a:pt x="0" y="1200"/>
                </a:lnTo>
                <a:lnTo>
                  <a:pt x="1069" y="769"/>
                </a:lnTo>
                <a:lnTo>
                  <a:pt x="1069" y="0"/>
                </a:lnTo>
              </a:path>
            </a:pathLst>
          </a:custGeom>
          <a:solidFill>
            <a:srgbClr val="FEFE83"/>
          </a:solidFill>
          <a:ln w="12700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387" name="Rectangle 19"/>
          <p:cNvSpPr>
            <a:spLocks noChangeArrowheads="1"/>
          </p:cNvSpPr>
          <p:nvPr/>
        </p:nvSpPr>
        <p:spPr bwMode="auto">
          <a:xfrm rot="-900000">
            <a:off x="6626225" y="2428875"/>
            <a:ext cx="704850" cy="339725"/>
          </a:xfrm>
          <a:prstGeom prst="rect">
            <a:avLst/>
          </a:prstGeom>
          <a:solidFill>
            <a:srgbClr val="FEFE83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800" b="1" dirty="0" smtClean="0"/>
              <a:t>back</a:t>
            </a:r>
            <a:endParaRPr lang="en-US" sz="1800" b="1" dirty="0"/>
          </a:p>
        </p:txBody>
      </p:sp>
      <p:sp>
        <p:nvSpPr>
          <p:cNvPr id="58388" name="Line 20"/>
          <p:cNvSpPr>
            <a:spLocks noChangeShapeType="1"/>
          </p:cNvSpPr>
          <p:nvPr/>
        </p:nvSpPr>
        <p:spPr bwMode="auto">
          <a:xfrm>
            <a:off x="5122863" y="2855913"/>
            <a:ext cx="919162" cy="17462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8389" name="Oval 21"/>
          <p:cNvSpPr>
            <a:spLocks noChangeArrowheads="1"/>
          </p:cNvSpPr>
          <p:nvPr/>
        </p:nvSpPr>
        <p:spPr bwMode="auto">
          <a:xfrm>
            <a:off x="7646988" y="1793875"/>
            <a:ext cx="158750" cy="158750"/>
          </a:xfrm>
          <a:prstGeom prst="ellipse">
            <a:avLst/>
          </a:prstGeom>
          <a:solidFill>
            <a:srgbClr val="8000B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90" name="Oval 22"/>
          <p:cNvSpPr>
            <a:spLocks noChangeArrowheads="1"/>
          </p:cNvSpPr>
          <p:nvPr/>
        </p:nvSpPr>
        <p:spPr bwMode="auto">
          <a:xfrm>
            <a:off x="5994400" y="3684588"/>
            <a:ext cx="158750" cy="158750"/>
          </a:xfrm>
          <a:prstGeom prst="ellipse">
            <a:avLst/>
          </a:prstGeom>
          <a:solidFill>
            <a:srgbClr val="8000B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91" name="Oval 23"/>
          <p:cNvSpPr>
            <a:spLocks noChangeArrowheads="1"/>
          </p:cNvSpPr>
          <p:nvPr/>
        </p:nvSpPr>
        <p:spPr bwMode="auto">
          <a:xfrm>
            <a:off x="7667625" y="3019425"/>
            <a:ext cx="158750" cy="158750"/>
          </a:xfrm>
          <a:prstGeom prst="ellipse">
            <a:avLst/>
          </a:prstGeom>
          <a:solidFill>
            <a:srgbClr val="8000B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92" name="Oval 24"/>
          <p:cNvSpPr>
            <a:spLocks noChangeArrowheads="1"/>
          </p:cNvSpPr>
          <p:nvPr/>
        </p:nvSpPr>
        <p:spPr bwMode="auto">
          <a:xfrm>
            <a:off x="5999163" y="1951038"/>
            <a:ext cx="158750" cy="158750"/>
          </a:xfrm>
          <a:prstGeom prst="ellipse">
            <a:avLst/>
          </a:prstGeom>
          <a:solidFill>
            <a:srgbClr val="8000B3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93" name="Arc 25"/>
          <p:cNvSpPr>
            <a:spLocks/>
          </p:cNvSpPr>
          <p:nvPr/>
        </p:nvSpPr>
        <p:spPr bwMode="auto">
          <a:xfrm>
            <a:off x="6303963" y="2147888"/>
            <a:ext cx="1268412" cy="1020762"/>
          </a:xfrm>
          <a:custGeom>
            <a:avLst/>
            <a:gdLst>
              <a:gd name="T0" fmla="*/ 0 w 42399"/>
              <a:gd name="T1" fmla="*/ 208056456 h 43200"/>
              <a:gd name="T2" fmla="*/ 556873797 w 42399"/>
              <a:gd name="T3" fmla="*/ 569909176 h 43200"/>
              <a:gd name="T4" fmla="*/ 556873797 w 42399"/>
              <a:gd name="T5" fmla="*/ 284954777 h 43200"/>
              <a:gd name="T6" fmla="*/ 0 60000 65536"/>
              <a:gd name="T7" fmla="*/ 0 60000 65536"/>
              <a:gd name="T8" fmla="*/ 0 60000 65536"/>
              <a:gd name="T9" fmla="*/ 0 w 42399"/>
              <a:gd name="T10" fmla="*/ 0 h 43200"/>
              <a:gd name="T11" fmla="*/ 42399 w 42399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399" h="43200" fill="none" extrusionOk="0">
                <a:moveTo>
                  <a:pt x="0" y="15771"/>
                </a:moveTo>
                <a:cubicBezTo>
                  <a:pt x="2613" y="6445"/>
                  <a:pt x="11114" y="-1"/>
                  <a:pt x="20799" y="0"/>
                </a:cubicBezTo>
                <a:cubicBezTo>
                  <a:pt x="32728" y="0"/>
                  <a:pt x="42399" y="9670"/>
                  <a:pt x="42399" y="21600"/>
                </a:cubicBezTo>
                <a:cubicBezTo>
                  <a:pt x="42399" y="33529"/>
                  <a:pt x="32728" y="43199"/>
                  <a:pt x="20799" y="43200"/>
                </a:cubicBezTo>
              </a:path>
              <a:path w="42399" h="43200" stroke="0" extrusionOk="0">
                <a:moveTo>
                  <a:pt x="0" y="15771"/>
                </a:moveTo>
                <a:cubicBezTo>
                  <a:pt x="2613" y="6445"/>
                  <a:pt x="11114" y="-1"/>
                  <a:pt x="20799" y="0"/>
                </a:cubicBezTo>
                <a:cubicBezTo>
                  <a:pt x="32728" y="0"/>
                  <a:pt x="42399" y="9670"/>
                  <a:pt x="42399" y="21600"/>
                </a:cubicBezTo>
                <a:cubicBezTo>
                  <a:pt x="42399" y="33529"/>
                  <a:pt x="32728" y="43199"/>
                  <a:pt x="20799" y="43200"/>
                </a:cubicBezTo>
                <a:lnTo>
                  <a:pt x="20799" y="21600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58394" name="Rectangle 26"/>
          <p:cNvSpPr>
            <a:spLocks noChangeArrowheads="1"/>
          </p:cNvSpPr>
          <p:nvPr/>
        </p:nvSpPr>
        <p:spPr bwMode="auto">
          <a:xfrm>
            <a:off x="7816850" y="14478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2</a:t>
            </a:r>
          </a:p>
        </p:txBody>
      </p:sp>
      <p:sp>
        <p:nvSpPr>
          <p:cNvPr id="58395" name="Rectangle 27"/>
          <p:cNvSpPr>
            <a:spLocks noChangeArrowheads="1"/>
          </p:cNvSpPr>
          <p:nvPr/>
        </p:nvSpPr>
        <p:spPr bwMode="auto">
          <a:xfrm>
            <a:off x="5648325" y="1600200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1</a:t>
            </a:r>
          </a:p>
        </p:txBody>
      </p:sp>
      <p:sp>
        <p:nvSpPr>
          <p:cNvPr id="58396" name="Rectangle 28"/>
          <p:cNvSpPr>
            <a:spLocks noChangeArrowheads="1"/>
          </p:cNvSpPr>
          <p:nvPr/>
        </p:nvSpPr>
        <p:spPr bwMode="auto">
          <a:xfrm>
            <a:off x="5616575" y="3741738"/>
            <a:ext cx="3825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4</a:t>
            </a:r>
          </a:p>
        </p:txBody>
      </p:sp>
      <p:sp>
        <p:nvSpPr>
          <p:cNvPr id="58397" name="Rectangle 29"/>
          <p:cNvSpPr>
            <a:spLocks noChangeArrowheads="1"/>
          </p:cNvSpPr>
          <p:nvPr/>
        </p:nvSpPr>
        <p:spPr bwMode="auto">
          <a:xfrm>
            <a:off x="7754938" y="3092450"/>
            <a:ext cx="382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800" b="1"/>
              <a:t>3</a:t>
            </a:r>
          </a:p>
        </p:txBody>
      </p:sp>
      <p:sp>
        <p:nvSpPr>
          <p:cNvPr id="58398" name="Line 30"/>
          <p:cNvSpPr>
            <a:spLocks noChangeShapeType="1"/>
          </p:cNvSpPr>
          <p:nvPr/>
        </p:nvSpPr>
        <p:spPr bwMode="auto">
          <a:xfrm flipV="1">
            <a:off x="6037263" y="2865438"/>
            <a:ext cx="715962" cy="1587"/>
          </a:xfrm>
          <a:prstGeom prst="line">
            <a:avLst/>
          </a:prstGeom>
          <a:noFill/>
          <a:ln w="50800">
            <a:solidFill>
              <a:srgbClr val="FF0000"/>
            </a:solidFill>
            <a:prstDash val="sysDot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0447" name="AutoShape 31"/>
          <p:cNvSpPr>
            <a:spLocks noChangeArrowheads="1"/>
          </p:cNvSpPr>
          <p:nvPr/>
        </p:nvSpPr>
        <p:spPr bwMode="auto">
          <a:xfrm>
            <a:off x="152400" y="5692775"/>
            <a:ext cx="8839200" cy="736820"/>
          </a:xfrm>
          <a:prstGeom prst="roundRect">
            <a:avLst>
              <a:gd name="adj" fmla="val 12449"/>
            </a:avLst>
          </a:prstGeom>
          <a:solidFill>
            <a:srgbClr val="F0FD2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Card will do this computation automatically.</a:t>
            </a:r>
          </a:p>
          <a:p>
            <a:pPr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2400" b="1" dirty="0" smtClean="0">
                <a:solidFill>
                  <a:srgbClr val="FF0000"/>
                </a:solidFill>
              </a:rPr>
              <a:t>Explicit </a:t>
            </a:r>
            <a:r>
              <a:rPr lang="en-US" sz="2400" b="1" dirty="0" err="1" smtClean="0">
                <a:solidFill>
                  <a:srgbClr val="FF0000"/>
                </a:solidFill>
              </a:rPr>
              <a:t>normals</a:t>
            </a:r>
            <a:r>
              <a:rPr lang="en-US" sz="2400" b="1" dirty="0" smtClean="0">
                <a:solidFill>
                  <a:srgbClr val="FF0000"/>
                </a:solidFill>
              </a:rPr>
              <a:t> are for </a:t>
            </a:r>
            <a:r>
              <a:rPr lang="en-US" sz="2400" b="1" dirty="0" err="1" smtClean="0">
                <a:solidFill>
                  <a:srgbClr val="FF0000"/>
                </a:solidFill>
              </a:rPr>
              <a:t>shaders</a:t>
            </a:r>
            <a:r>
              <a:rPr lang="en-US" sz="2400" b="1" dirty="0" smtClean="0">
                <a:solidFill>
                  <a:srgbClr val="FF0000"/>
                </a:solidFill>
              </a:rPr>
              <a:t> (if you use them)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 Sample Game File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534400" cy="782638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mtClean="0"/>
              <a:t>They have the form “</a:t>
            </a:r>
            <a:r>
              <a:rPr lang="en-US" smtClean="0">
                <a:solidFill>
                  <a:srgbClr val="0000FF"/>
                </a:solidFill>
              </a:rPr>
              <a:t>name.uni</a:t>
            </a:r>
            <a:r>
              <a:rPr lang="en-US" smtClean="0"/>
              <a:t>” where uni is short for universal file format…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98450" y="5086350"/>
            <a:ext cx="8488363" cy="525463"/>
          </a:xfrm>
          <a:prstGeom prst="roundRect">
            <a:avLst>
              <a:gd name="adj" fmla="val 12449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/>
              <a:t>Let’s have a look at </a:t>
            </a:r>
            <a:r>
              <a:rPr lang="en-US" sz="2800" b="1" dirty="0" smtClean="0"/>
              <a:t>“stairs.uni”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About the STL Programming Infrastructure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2678298"/>
          </a:xfrm>
          <a:noFill/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0000FF"/>
                </a:solidFill>
              </a:rPr>
              <a:t>STL</a:t>
            </a:r>
            <a:r>
              <a:rPr lang="en-US" dirty="0" smtClean="0"/>
              <a:t> (standard template) </a:t>
            </a:r>
            <a:r>
              <a:rPr lang="en-US" dirty="0" smtClean="0">
                <a:solidFill>
                  <a:srgbClr val="0000FF"/>
                </a:solidFill>
              </a:rPr>
              <a:t>library</a:t>
            </a:r>
            <a:r>
              <a:rPr lang="en-US" dirty="0" smtClean="0"/>
              <a:t> gives you access to vectors and dictionaries.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Looping</a:t>
            </a:r>
            <a:r>
              <a:rPr lang="en-US" dirty="0" smtClean="0"/>
              <a:t> over </a:t>
            </a:r>
            <a:r>
              <a:rPr lang="en-US" dirty="0" smtClean="0">
                <a:solidFill>
                  <a:srgbClr val="FF0000"/>
                </a:solidFill>
              </a:rPr>
              <a:t>vectors</a:t>
            </a:r>
            <a:r>
              <a:rPr lang="en-US" dirty="0" smtClean="0"/>
              <a:t> is </a:t>
            </a:r>
            <a:r>
              <a:rPr lang="en-US" dirty="0" smtClean="0">
                <a:solidFill>
                  <a:srgbClr val="0000FF"/>
                </a:solidFill>
              </a:rPr>
              <a:t>easy</a:t>
            </a:r>
            <a:r>
              <a:rPr lang="en-US" dirty="0" smtClean="0"/>
              <a:t>; over </a:t>
            </a:r>
            <a:r>
              <a:rPr lang="en-US" dirty="0" smtClean="0">
                <a:solidFill>
                  <a:srgbClr val="FF0000"/>
                </a:solidFill>
              </a:rPr>
              <a:t>dictionaries</a:t>
            </a:r>
            <a:r>
              <a:rPr lang="en-US" dirty="0" smtClean="0"/>
              <a:t>, much more </a:t>
            </a:r>
            <a:r>
              <a:rPr lang="en-US" dirty="0" smtClean="0">
                <a:solidFill>
                  <a:srgbClr val="0000FF"/>
                </a:solidFill>
              </a:rPr>
              <a:t>complex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you </a:t>
            </a:r>
            <a:r>
              <a:rPr lang="en-US" dirty="0" smtClean="0">
                <a:solidFill>
                  <a:srgbClr val="0000FF"/>
                </a:solidFill>
              </a:rPr>
              <a:t>delete</a:t>
            </a:r>
            <a:r>
              <a:rPr lang="en-US" dirty="0" smtClean="0"/>
              <a:t> a </a:t>
            </a:r>
            <a:r>
              <a:rPr lang="en-US" dirty="0" smtClean="0">
                <a:solidFill>
                  <a:srgbClr val="FF0000"/>
                </a:solidFill>
              </a:rPr>
              <a:t>collection of pointers</a:t>
            </a:r>
            <a:r>
              <a:rPr lang="en-US" dirty="0" smtClean="0"/>
              <a:t> to things, </a:t>
            </a:r>
            <a:r>
              <a:rPr lang="en-US" dirty="0" smtClean="0">
                <a:solidFill>
                  <a:srgbClr val="0000FF"/>
                </a:solidFill>
              </a:rPr>
              <a:t>YOU MUST ALSO delete the objects </a:t>
            </a:r>
            <a:r>
              <a:rPr lang="en-US" dirty="0" smtClean="0"/>
              <a:t>pointed at.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04800" y="5334000"/>
            <a:ext cx="8488363" cy="517971"/>
          </a:xfrm>
          <a:prstGeom prst="roundRect">
            <a:avLst>
              <a:gd name="adj" fmla="val 12449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 smtClean="0"/>
              <a:t>Our macros attempt to make it more the same…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Declaring one…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3940182"/>
          </a:xfrm>
          <a:noFill/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declareCollection</a:t>
            </a:r>
            <a:r>
              <a:rPr lang="en-US" dirty="0" smtClean="0"/>
              <a:t> (XXX); //Creates </a:t>
            </a:r>
          </a:p>
          <a:p>
            <a:pPr lvl="1">
              <a:buNone/>
            </a:pPr>
            <a:r>
              <a:rPr lang="en-US" dirty="0" smtClean="0"/>
              <a:t>//Creates type </a:t>
            </a:r>
            <a:r>
              <a:rPr lang="en-US" dirty="0" err="1" smtClean="0">
                <a:solidFill>
                  <a:srgbClr val="0000FF"/>
                </a:solidFill>
              </a:rPr>
              <a:t>XXXCollection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	  //</a:t>
            </a:r>
            <a:r>
              <a:rPr lang="en-US" dirty="0" err="1" smtClean="0">
                <a:solidFill>
                  <a:srgbClr val="0000FF"/>
                </a:solidFill>
              </a:rPr>
              <a:t>deleteXXXCollectionEntries</a:t>
            </a:r>
            <a:r>
              <a:rPr lang="en-US" dirty="0" smtClean="0"/>
              <a:t> (</a:t>
            </a:r>
            <a:r>
              <a:rPr lang="en-US" dirty="0" err="1" smtClean="0"/>
              <a:t>anXXXCollection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declareDictionary</a:t>
            </a:r>
            <a:r>
              <a:rPr lang="en-US" dirty="0" smtClean="0"/>
              <a:t> (XXX); //Creates </a:t>
            </a:r>
          </a:p>
          <a:p>
            <a:pPr lvl="1">
              <a:buNone/>
            </a:pPr>
            <a:r>
              <a:rPr lang="en-US" dirty="0" smtClean="0"/>
              <a:t>//Creates type </a:t>
            </a:r>
            <a:r>
              <a:rPr lang="en-US" dirty="0" err="1" smtClean="0">
                <a:solidFill>
                  <a:srgbClr val="0000FF"/>
                </a:solidFill>
              </a:rPr>
              <a:t>XXXDictionary</a:t>
            </a:r>
            <a:endParaRPr lang="en-US" dirty="0" smtClean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rgbClr val="0000FF"/>
                </a:solidFill>
              </a:rPr>
              <a:t>//</a:t>
            </a:r>
            <a:r>
              <a:rPr lang="en-US" dirty="0" err="1" smtClean="0">
                <a:solidFill>
                  <a:srgbClr val="0000FF"/>
                </a:solidFill>
              </a:rPr>
              <a:t>deleteXXXDictionaryEntries</a:t>
            </a:r>
            <a:r>
              <a:rPr lang="en-US" dirty="0" smtClean="0"/>
              <a:t> (</a:t>
            </a:r>
            <a:r>
              <a:rPr lang="en-US" dirty="0" err="1" smtClean="0"/>
              <a:t>anXXXCollection</a:t>
            </a:r>
            <a:r>
              <a:rPr lang="en-US" dirty="0" smtClean="0"/>
              <a:t>); 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04800" y="5334000"/>
            <a:ext cx="8488363" cy="517971"/>
          </a:xfrm>
          <a:prstGeom prst="roundRect">
            <a:avLst>
              <a:gd name="adj" fmla="val 12449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 smtClean="0"/>
              <a:t>Our macros attempt to make it more the same…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dirty="0" smtClean="0"/>
              <a:t>Forward references</a:t>
            </a: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40381"/>
            <a:ext cx="8610600" cy="5522154"/>
          </a:xfrm>
          <a:noFill/>
          <a:ln>
            <a:noFill/>
          </a:ln>
        </p:spPr>
        <p:txBody>
          <a:bodyPr/>
          <a:lstStyle/>
          <a:p>
            <a:r>
              <a:rPr lang="en-US" sz="2400" dirty="0" smtClean="0"/>
              <a:t>In C++, forward referencing pointers are OK</a:t>
            </a:r>
          </a:p>
          <a:p>
            <a:pPr lvl="7">
              <a:lnSpc>
                <a:spcPct val="80000"/>
              </a:lnSpc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class Dog; //Forward reference…</a:t>
            </a:r>
          </a:p>
          <a:p>
            <a:pPr lvl="7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Dog *doggy</a:t>
            </a:r>
            <a:r>
              <a:rPr lang="en-US" sz="2400" dirty="0" smtClean="0"/>
              <a:t>;</a:t>
            </a:r>
          </a:p>
          <a:p>
            <a:pPr lvl="2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Disallowed				Allowed</a:t>
            </a:r>
          </a:p>
          <a:p>
            <a:pPr lvl="2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Dog </a:t>
            </a:r>
            <a:r>
              <a:rPr lang="en-US" sz="2400" dirty="0" err="1" smtClean="0">
                <a:solidFill>
                  <a:srgbClr val="FF0000"/>
                </a:solidFill>
              </a:rPr>
              <a:t>dog</a:t>
            </a:r>
            <a:r>
              <a:rPr lang="en-US" sz="2400" dirty="0" smtClean="0">
                <a:solidFill>
                  <a:srgbClr val="FF0000"/>
                </a:solidFill>
              </a:rPr>
              <a:t>;				class Dog {…};</a:t>
            </a:r>
          </a:p>
          <a:p>
            <a:pPr lvl="2">
              <a:spcBef>
                <a:spcPts val="0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class Dog {…};			Dog </a:t>
            </a:r>
            <a:r>
              <a:rPr lang="en-US" sz="2400" dirty="0" err="1" smtClean="0">
                <a:solidFill>
                  <a:srgbClr val="FF0000"/>
                </a:solidFill>
              </a:rPr>
              <a:t>dog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For us, </a:t>
            </a:r>
          </a:p>
          <a:p>
            <a:pPr lvl="2">
              <a:spcBef>
                <a:spcPts val="0"/>
              </a:spcBef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preDeclareCollection</a:t>
            </a:r>
            <a:r>
              <a:rPr lang="en-US" sz="2400" dirty="0" smtClean="0"/>
              <a:t> (class, XXX); //or </a:t>
            </a:r>
            <a:r>
              <a:rPr lang="en-US" sz="2400" dirty="0" err="1" smtClean="0"/>
              <a:t>struct</a:t>
            </a:r>
            <a:endParaRPr lang="en-US" sz="2400" dirty="0" smtClean="0"/>
          </a:p>
          <a:p>
            <a:pPr lvl="2"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preDeclareDictionary</a:t>
            </a:r>
            <a:r>
              <a:rPr lang="en-US" sz="2400" dirty="0" smtClean="0"/>
              <a:t> (class, XXX); //or </a:t>
            </a:r>
            <a:r>
              <a:rPr lang="en-US" sz="2400" dirty="0" err="1" smtClean="0"/>
              <a:t>struct</a:t>
            </a:r>
            <a:endParaRPr lang="en-US" sz="2400" dirty="0" smtClean="0"/>
          </a:p>
          <a:p>
            <a:pPr lvl="2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XXXCollection</a:t>
            </a:r>
            <a:r>
              <a:rPr lang="en-US" sz="2400" dirty="0" smtClean="0"/>
              <a:t> sample;</a:t>
            </a:r>
          </a:p>
          <a:p>
            <a:pPr>
              <a:buNone/>
            </a:pPr>
            <a:r>
              <a:rPr lang="en-US" sz="2400" dirty="0" smtClean="0"/>
              <a:t>	   	 class XXX {…;};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2"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declareCollection</a:t>
            </a:r>
            <a:r>
              <a:rPr lang="en-US" sz="2400" dirty="0" smtClean="0"/>
              <a:t> (XXX); </a:t>
            </a:r>
          </a:p>
          <a:p>
            <a:pPr lvl="2"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declareDictionary</a:t>
            </a:r>
            <a:r>
              <a:rPr lang="en-US" sz="2400" dirty="0" smtClean="0"/>
              <a:t> (XXX);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Looping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5854552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FaceCollection</a:t>
            </a:r>
            <a:r>
              <a:rPr lang="en-US" dirty="0" smtClean="0"/>
              <a:t> faces; </a:t>
            </a:r>
            <a:r>
              <a:rPr lang="en-US" dirty="0" err="1" smtClean="0">
                <a:solidFill>
                  <a:srgbClr val="0000FF"/>
                </a:solidFill>
              </a:rPr>
              <a:t>PointDictionary</a:t>
            </a:r>
            <a:r>
              <a:rPr lang="en-US" dirty="0" smtClean="0"/>
              <a:t> points; </a:t>
            </a:r>
          </a:p>
          <a:p>
            <a:pPr>
              <a:buFontTx/>
              <a:buNone/>
            </a:pPr>
            <a:endParaRPr lang="en-US" sz="1800" dirty="0" smtClean="0"/>
          </a:p>
          <a:p>
            <a:pPr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loopVector</a:t>
            </a:r>
            <a:r>
              <a:rPr lang="en-US" dirty="0" smtClean="0"/>
              <a:t> (index, faces)</a:t>
            </a:r>
          </a:p>
          <a:p>
            <a:pPr>
              <a:buFontTx/>
              <a:buNone/>
            </a:pPr>
            <a:r>
              <a:rPr lang="en-US" dirty="0" smtClean="0"/>
              <a:t>	... </a:t>
            </a:r>
            <a:r>
              <a:rPr lang="en-US" dirty="0" smtClean="0">
                <a:solidFill>
                  <a:schemeClr val="bg2"/>
                </a:solidFill>
              </a:rPr>
              <a:t>faces [index]</a:t>
            </a:r>
            <a:r>
              <a:rPr lang="en-US" dirty="0" smtClean="0"/>
              <a:t> .... //of type Face *…</a:t>
            </a:r>
          </a:p>
          <a:p>
            <a:pPr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endloop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loopDictionary</a:t>
            </a:r>
            <a:r>
              <a:rPr lang="en-US" dirty="0" smtClean="0"/>
              <a:t> (</a:t>
            </a:r>
            <a:r>
              <a:rPr lang="en-US" dirty="0" err="1" smtClean="0"/>
              <a:t>pointKey</a:t>
            </a:r>
            <a:r>
              <a:rPr lang="en-US" dirty="0" smtClean="0"/>
              <a:t>, </a:t>
            </a:r>
            <a:r>
              <a:rPr lang="en-US" dirty="0" err="1" smtClean="0"/>
              <a:t>pointValue</a:t>
            </a:r>
            <a:r>
              <a:rPr lang="en-US" dirty="0" smtClean="0"/>
              <a:t>, points, Point)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	... </a:t>
            </a:r>
            <a:r>
              <a:rPr lang="en-US" dirty="0" err="1" smtClean="0">
                <a:solidFill>
                  <a:schemeClr val="bg2"/>
                </a:solidFill>
              </a:rPr>
              <a:t>pointKey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 smtClean="0"/>
              <a:t>.... //of type char *...</a:t>
            </a:r>
          </a:p>
          <a:p>
            <a:pPr>
              <a:lnSpc>
                <a:spcPct val="80000"/>
              </a:lnSpc>
              <a:buNone/>
            </a:pPr>
            <a:r>
              <a:rPr lang="en-US" dirty="0" smtClean="0"/>
              <a:t>	... </a:t>
            </a:r>
            <a:r>
              <a:rPr lang="en-US" dirty="0" err="1" smtClean="0">
                <a:solidFill>
                  <a:schemeClr val="bg2"/>
                </a:solidFill>
              </a:rPr>
              <a:t>pointValue</a:t>
            </a:r>
            <a:r>
              <a:rPr lang="en-US" dirty="0" smtClean="0"/>
              <a:t> .... //of type Point *...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endloop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1">
              <a:buNone/>
            </a:pPr>
            <a:endParaRPr lang="en-US" dirty="0" smtClean="0"/>
          </a:p>
        </p:txBody>
      </p:sp>
      <p:cxnSp>
        <p:nvCxnSpPr>
          <p:cNvPr id="8" name="Straight Arrow Connector 7"/>
          <p:cNvCxnSpPr/>
          <p:nvPr/>
        </p:nvCxnSpPr>
        <p:spPr bwMode="auto">
          <a:xfrm rot="10800000" flipV="1">
            <a:off x="2971800" y="1828800"/>
            <a:ext cx="1676400" cy="3810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5400000">
            <a:off x="3619500" y="2324100"/>
            <a:ext cx="2133600" cy="14478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5400000">
            <a:off x="4800600" y="2895600"/>
            <a:ext cx="2209800" cy="228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3962400" y="1752600"/>
            <a:ext cx="38862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loop macro declares loop variables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Collection Summary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3914775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declareCollection</a:t>
            </a:r>
            <a:r>
              <a:rPr lang="en-US" dirty="0" smtClean="0"/>
              <a:t> (Face); //Each entry is a </a:t>
            </a:r>
          </a:p>
          <a:p>
            <a:pPr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FaceCollection</a:t>
            </a:r>
            <a:r>
              <a:rPr lang="en-US" dirty="0" smtClean="0"/>
              <a:t> faces;       //pointer to a face.</a:t>
            </a:r>
          </a:p>
          <a:p>
            <a:pPr>
              <a:buFontTx/>
              <a:buNone/>
            </a:pPr>
            <a:r>
              <a:rPr lang="en-US" dirty="0" smtClean="0"/>
              <a:t>Face *face = new ...; </a:t>
            </a:r>
            <a:r>
              <a:rPr lang="en-US" dirty="0" err="1" smtClean="0"/>
              <a:t>faces.</a:t>
            </a:r>
            <a:r>
              <a:rPr lang="en-US" dirty="0" err="1" smtClean="0">
                <a:solidFill>
                  <a:schemeClr val="bg2"/>
                </a:solidFill>
              </a:rPr>
              <a:t>push_back</a:t>
            </a:r>
            <a:r>
              <a:rPr lang="en-US" dirty="0" smtClean="0"/>
              <a:t> (face); </a:t>
            </a:r>
          </a:p>
          <a:p>
            <a:pPr>
              <a:buFontTx/>
              <a:buNone/>
            </a:pPr>
            <a:r>
              <a:rPr lang="en-US" sz="1800" dirty="0" smtClean="0"/>
              <a:t>	...</a:t>
            </a:r>
          </a:p>
          <a:p>
            <a:pPr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loopVector</a:t>
            </a:r>
            <a:r>
              <a:rPr lang="en-US" dirty="0" smtClean="0"/>
              <a:t> (index, faces)</a:t>
            </a:r>
          </a:p>
          <a:p>
            <a:pPr>
              <a:buFontTx/>
              <a:buNone/>
            </a:pPr>
            <a:r>
              <a:rPr lang="en-US" dirty="0" smtClean="0"/>
              <a:t>	... </a:t>
            </a:r>
            <a:r>
              <a:rPr lang="en-US" dirty="0" smtClean="0">
                <a:solidFill>
                  <a:schemeClr val="bg2"/>
                </a:solidFill>
              </a:rPr>
              <a:t>faces [index]</a:t>
            </a:r>
            <a:r>
              <a:rPr lang="en-US" dirty="0" smtClean="0"/>
              <a:t> .... //accessing item of type Face *.</a:t>
            </a:r>
          </a:p>
          <a:p>
            <a:pPr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endloop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deleteFaceCollectionEntries</a:t>
            </a:r>
            <a:r>
              <a:rPr lang="en-US" dirty="0" smtClean="0"/>
              <a:t> (faces); 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04800" y="5334000"/>
            <a:ext cx="8488363" cy="1354138"/>
          </a:xfrm>
          <a:prstGeom prst="roundRect">
            <a:avLst>
              <a:gd name="adj" fmla="val 12449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/>
              <a:t>The collection itself (e.g., faces above) is deleted AUTOMATICALLY when the object containing the collection is deleted...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5364">
            <a:off x="1433513" y="2833106"/>
            <a:ext cx="5980112" cy="166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 dirty="0" smtClean="0">
                <a:solidFill>
                  <a:srgbClr val="FF0000"/>
                </a:solidFill>
                <a:latin typeface="Times" charset="0"/>
              </a:rPr>
              <a:t>Game Engine Overview</a:t>
            </a:r>
            <a:endParaRPr lang="en-US" sz="4800" b="1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Dictionary Summary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5319021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declareDictionary</a:t>
            </a:r>
            <a:r>
              <a:rPr lang="en-US" dirty="0" smtClean="0"/>
              <a:t> (Face)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FaceDictionary</a:t>
            </a:r>
            <a:r>
              <a:rPr lang="en-US" dirty="0" smtClean="0"/>
              <a:t> faces;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Face *face1 = new ...; faces ["name1"] = face1; //store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Face *face2 = new ...; faces ["name2"] = face2; //store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Face *face = faces ["name1"]; //retrieve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//If not found, creates key with NULL value.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If (</a:t>
            </a:r>
            <a:r>
              <a:rPr lang="en-US" sz="2400" dirty="0" err="1" smtClean="0">
                <a:solidFill>
                  <a:srgbClr val="0000FF"/>
                </a:solidFill>
              </a:rPr>
              <a:t>keyExists</a:t>
            </a:r>
            <a:r>
              <a:rPr lang="en-US" sz="2400" dirty="0" smtClean="0"/>
              <a:t> (faces, "name1")) …; //Prevents creating keys.</a:t>
            </a:r>
            <a:endParaRPr lang="en-US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loopDictionary</a:t>
            </a:r>
            <a:r>
              <a:rPr lang="en-US" dirty="0" smtClean="0"/>
              <a:t> (</a:t>
            </a:r>
            <a:r>
              <a:rPr lang="en-US" dirty="0" err="1" smtClean="0"/>
              <a:t>faceKey</a:t>
            </a:r>
            <a:r>
              <a:rPr lang="en-US" dirty="0" smtClean="0"/>
              <a:t>, </a:t>
            </a:r>
            <a:r>
              <a:rPr lang="en-US" dirty="0" err="1" smtClean="0"/>
              <a:t>faceValue</a:t>
            </a:r>
            <a:r>
              <a:rPr lang="en-US" dirty="0" smtClean="0"/>
              <a:t>, faces, Face)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	... </a:t>
            </a:r>
            <a:r>
              <a:rPr lang="en-US" dirty="0" err="1" smtClean="0"/>
              <a:t>faceValue</a:t>
            </a:r>
            <a:r>
              <a:rPr lang="en-US" dirty="0" smtClean="0"/>
              <a:t> .... //</a:t>
            </a:r>
            <a:r>
              <a:rPr lang="en-US" dirty="0" err="1" smtClean="0"/>
              <a:t>faceValue</a:t>
            </a:r>
            <a:r>
              <a:rPr lang="en-US" dirty="0" smtClean="0"/>
              <a:t> is type Face *...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endloop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deleteFaceDictionaryEntries</a:t>
            </a:r>
            <a:r>
              <a:rPr lang="en-US" dirty="0" smtClean="0"/>
              <a:t> (faces); //faces is deleted when the object containing it is deleted...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2 Special String versions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763000" cy="5839164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 err="1" smtClean="0">
                <a:solidFill>
                  <a:srgbClr val="0000FF"/>
                </a:solidFill>
              </a:rPr>
              <a:t>StringCollection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chemeClr val="accent4"/>
                </a:solidFill>
              </a:rPr>
              <a:t>names; //example1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err="1" smtClean="0">
                <a:solidFill>
                  <a:srgbClr val="0000FF"/>
                </a:solidFill>
              </a:rPr>
              <a:t>StringDictionary</a:t>
            </a:r>
            <a:r>
              <a:rPr lang="en-US" sz="2400" dirty="0" smtClean="0"/>
              <a:t> </a:t>
            </a:r>
            <a:r>
              <a:rPr lang="en-US" sz="2400" dirty="0" err="1" smtClean="0"/>
              <a:t>nameMap</a:t>
            </a:r>
            <a:r>
              <a:rPr lang="en-US" sz="2400" dirty="0" smtClean="0"/>
              <a:t>; //example2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//Values are type </a:t>
            </a:r>
            <a:r>
              <a:rPr lang="en-US" sz="2400" dirty="0" smtClean="0">
                <a:solidFill>
                  <a:srgbClr val="FF0000"/>
                </a:solidFill>
              </a:rPr>
              <a:t>string</a:t>
            </a:r>
            <a:r>
              <a:rPr lang="en-US" sz="2400" dirty="0" smtClean="0"/>
              <a:t> (space managed).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string</a:t>
            </a:r>
            <a:r>
              <a:rPr lang="en-US" sz="2400" dirty="0" smtClean="0"/>
              <a:t> x = </a:t>
            </a:r>
            <a:r>
              <a:rPr lang="en-US" sz="2400" dirty="0" smtClean="0">
                <a:solidFill>
                  <a:srgbClr val="FF0000"/>
                </a:solidFill>
              </a:rPr>
              <a:t>"a"</a:t>
            </a:r>
            <a:r>
              <a:rPr lang="en-US" sz="2400" dirty="0" smtClean="0"/>
              <a:t>; //Automatically converts for sets…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const char *</a:t>
            </a:r>
            <a:r>
              <a:rPr lang="en-US" sz="2400" dirty="0" smtClean="0"/>
              <a:t>y = </a:t>
            </a:r>
            <a:r>
              <a:rPr lang="en-US" sz="2400" dirty="0" err="1" smtClean="0"/>
              <a:t>x.</a:t>
            </a:r>
            <a:r>
              <a:rPr lang="en-US" sz="2400" dirty="0" err="1" smtClean="0">
                <a:solidFill>
                  <a:schemeClr val="bg2"/>
                </a:solidFill>
              </a:rPr>
              <a:t>c_str</a:t>
            </a:r>
            <a:r>
              <a:rPr lang="en-US" sz="2400" dirty="0" smtClean="0"/>
              <a:t> (); //But not for gets…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err="1" smtClean="0"/>
              <a:t>names.</a:t>
            </a:r>
            <a:r>
              <a:rPr lang="en-US" sz="2400" dirty="0" err="1" smtClean="0">
                <a:solidFill>
                  <a:schemeClr val="bg2"/>
                </a:solidFill>
              </a:rPr>
              <a:t>push_back</a:t>
            </a:r>
            <a:r>
              <a:rPr lang="en-US" sz="2400" dirty="0" smtClean="0"/>
              <a:t> (x); </a:t>
            </a:r>
            <a:r>
              <a:rPr lang="en-US" sz="2400" dirty="0" err="1" smtClean="0"/>
              <a:t>names.</a:t>
            </a:r>
            <a:r>
              <a:rPr lang="en-US" sz="2400" dirty="0" err="1" smtClean="0">
                <a:solidFill>
                  <a:schemeClr val="bg2"/>
                </a:solidFill>
              </a:rPr>
              <a:t>push_back</a:t>
            </a:r>
            <a:r>
              <a:rPr lang="en-US" sz="2400" dirty="0" smtClean="0"/>
              <a:t> ("a");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err="1" smtClean="0"/>
              <a:t>nameMap</a:t>
            </a:r>
            <a:r>
              <a:rPr lang="en-US" sz="2400" dirty="0" smtClean="0"/>
              <a:t> ["c"] = test1; string y = </a:t>
            </a:r>
            <a:r>
              <a:rPr lang="en-US" sz="2400" dirty="0" err="1" smtClean="0"/>
              <a:t>nameMap</a:t>
            </a:r>
            <a:r>
              <a:rPr lang="en-US" sz="2400" dirty="0" smtClean="0"/>
              <a:t> ["c"];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::log (“\</a:t>
            </a:r>
            <a:r>
              <a:rPr lang="en-US" sz="2400" dirty="0" err="1" smtClean="0"/>
              <a:t>nConsider</a:t>
            </a:r>
            <a:r>
              <a:rPr lang="en-US" sz="2400" dirty="0" smtClean="0"/>
              <a:t> %s.”, </a:t>
            </a:r>
            <a:r>
              <a:rPr lang="en-US" sz="2400" dirty="0" err="1" smtClean="0"/>
              <a:t>nameMap</a:t>
            </a:r>
            <a:r>
              <a:rPr lang="en-US" sz="2400" dirty="0" smtClean="0"/>
              <a:t> ["c"].</a:t>
            </a:r>
            <a:r>
              <a:rPr lang="en-US" sz="2400" dirty="0" err="1" smtClean="0">
                <a:solidFill>
                  <a:schemeClr val="bg2"/>
                </a:solidFill>
              </a:rPr>
              <a:t>c_str</a:t>
            </a:r>
            <a:r>
              <a:rPr lang="en-US" sz="2400" dirty="0" smtClean="0"/>
              <a:t> ());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err="1" smtClean="0">
                <a:solidFill>
                  <a:srgbClr val="0000FF"/>
                </a:solidFill>
              </a:rPr>
              <a:t>loopStringDictionary</a:t>
            </a:r>
            <a:r>
              <a:rPr lang="en-US" sz="2400" dirty="0" smtClean="0"/>
              <a:t> (key, value, </a:t>
            </a:r>
            <a:r>
              <a:rPr lang="en-US" sz="2400" dirty="0" err="1" smtClean="0"/>
              <a:t>nameMap</a:t>
            </a:r>
            <a:r>
              <a:rPr lang="en-US" sz="2400" dirty="0" smtClean="0"/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/>
              <a:t>	//key and value of type “</a:t>
            </a:r>
            <a:r>
              <a:rPr lang="en-US" sz="2400" dirty="0" smtClean="0">
                <a:solidFill>
                  <a:srgbClr val="FF0000"/>
                </a:solidFill>
              </a:rPr>
              <a:t>const char *</a:t>
            </a:r>
            <a:r>
              <a:rPr lang="en-US" sz="2400" dirty="0" smtClean="0"/>
              <a:t>”…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err="1" smtClean="0">
                <a:solidFill>
                  <a:srgbClr val="0000FF"/>
                </a:solidFill>
              </a:rPr>
              <a:t>endloop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3050"/>
            <a:ext cx="86756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How Do We Write out or Read in a World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1254125"/>
            <a:ext cx="10240962" cy="3582988"/>
          </a:xfrm>
        </p:spPr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Writing: We start from an existing world...</a:t>
            </a:r>
          </a:p>
          <a:p>
            <a:endParaRPr lang="en-US" smtClean="0"/>
          </a:p>
          <a:p>
            <a:pPr lvl="4">
              <a:buFontTx/>
              <a:buNone/>
            </a:pPr>
            <a:r>
              <a:rPr lang="en-US" smtClean="0"/>
              <a:t>aWorld-&gt;</a:t>
            </a:r>
            <a:r>
              <a:rPr lang="en-US" smtClean="0">
                <a:solidFill>
                  <a:srgbClr val="FF0000"/>
                </a:solidFill>
              </a:rPr>
              <a:t>write</a:t>
            </a:r>
            <a:r>
              <a:rPr lang="en-US" smtClean="0"/>
              <a:t> ()</a:t>
            </a:r>
          </a:p>
          <a:p>
            <a:endParaRPr lang="en-US" smtClean="0">
              <a:solidFill>
                <a:srgbClr val="0000FF"/>
              </a:solidFill>
            </a:endParaRPr>
          </a:p>
          <a:p>
            <a:r>
              <a:rPr lang="en-US" smtClean="0">
                <a:solidFill>
                  <a:srgbClr val="0000FF"/>
                </a:solidFill>
              </a:rPr>
              <a:t>Reading</a:t>
            </a:r>
            <a:r>
              <a:rPr lang="en-US" smtClean="0"/>
              <a:t>: We start from a static method…</a:t>
            </a:r>
          </a:p>
          <a:p>
            <a:endParaRPr lang="en-US" smtClean="0"/>
          </a:p>
          <a:p>
            <a:pPr lvl="4">
              <a:buFontTx/>
              <a:buNone/>
            </a:pPr>
            <a:r>
              <a:rPr lang="en-US" smtClean="0"/>
              <a:t>World *World::</a:t>
            </a:r>
            <a:r>
              <a:rPr lang="en-US" smtClean="0">
                <a:solidFill>
                  <a:srgbClr val="FF0000"/>
                </a:solidFill>
              </a:rPr>
              <a:t>read</a:t>
            </a:r>
            <a:r>
              <a:rPr lang="en-US" smtClean="0"/>
              <a:t> ()</a:t>
            </a: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304800" y="5943600"/>
            <a:ext cx="8547100" cy="527050"/>
          </a:xfrm>
          <a:prstGeom prst="roundRect">
            <a:avLst>
              <a:gd name="adj" fmla="val 12449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/>
              <a:t>These make use of routines called </a:t>
            </a:r>
            <a:r>
              <a:rPr lang="en-US" sz="2800" b="1" dirty="0">
                <a:solidFill>
                  <a:srgbClr val="FF0000"/>
                </a:solidFill>
              </a:rPr>
              <a:t>export</a:t>
            </a:r>
            <a:r>
              <a:rPr lang="en-US" sz="2800" b="1" dirty="0"/>
              <a:t>/</a:t>
            </a:r>
            <a:r>
              <a:rPr lang="en-US" sz="2800" b="1" dirty="0">
                <a:solidFill>
                  <a:srgbClr val="FF0000"/>
                </a:solidFill>
              </a:rPr>
              <a:t>import</a:t>
            </a:r>
            <a:r>
              <a:rPr lang="en-US" sz="28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17448"/>
          </a:xfrm>
          <a:ln cap="flat"/>
        </p:spPr>
        <p:txBody>
          <a:bodyPr/>
          <a:lstStyle/>
          <a:p>
            <a:pPr>
              <a:defRPr/>
            </a:pPr>
            <a:r>
              <a:rPr lang="en-US" sz="2400" dirty="0" smtClean="0"/>
              <a:t>Write Details… </a:t>
            </a:r>
            <a:r>
              <a:rPr lang="en-US" sz="2400" dirty="0" smtClean="0">
                <a:solidFill>
                  <a:srgbClr val="0000FF"/>
                </a:solidFill>
              </a:rPr>
              <a:t>in Builder ONLY </a:t>
            </a:r>
            <a:r>
              <a:rPr lang="en-US" sz="2400" dirty="0" smtClean="0"/>
              <a:t>(No Need in Engine)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4402138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World *World::</a:t>
            </a:r>
            <a:r>
              <a:rPr lang="en-US" sz="2000" dirty="0" smtClean="0">
                <a:solidFill>
                  <a:srgbClr val="FF0000"/>
                </a:solidFill>
              </a:rPr>
              <a:t>write</a:t>
            </a:r>
            <a:r>
              <a:rPr lang="en-US" sz="2000" dirty="0" smtClean="0"/>
              <a:t> () {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char *</a:t>
            </a:r>
            <a:r>
              <a:rPr lang="en-US" sz="2000" dirty="0" err="1" smtClean="0"/>
              <a:t>outputFilename</a:t>
            </a:r>
            <a:r>
              <a:rPr lang="en-US" sz="2000" dirty="0" smtClean="0"/>
              <a:t> = </a:t>
            </a:r>
            <a:r>
              <a:rPr lang="en-US" sz="2000" dirty="0" err="1" smtClean="0">
                <a:solidFill>
                  <a:srgbClr val="FF0000"/>
                </a:solidFill>
              </a:rPr>
              <a:t>promptForWorldWrite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if (</a:t>
            </a:r>
            <a:r>
              <a:rPr lang="en-US" sz="2000" dirty="0" err="1" smtClean="0"/>
              <a:t>outputFilename</a:t>
            </a:r>
            <a:r>
              <a:rPr lang="en-US" sz="2000" dirty="0" smtClean="0"/>
              <a:t> == NULL) {return NULL;} //User cancelled.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if (</a:t>
            </a:r>
            <a:r>
              <a:rPr lang="en-US" sz="2000" dirty="0" err="1" smtClean="0"/>
              <a:t>strstr</a:t>
            </a:r>
            <a:r>
              <a:rPr lang="en-US" sz="2000" dirty="0" smtClean="0"/>
              <a:t> (</a:t>
            </a:r>
            <a:r>
              <a:rPr lang="en-US" sz="2000" dirty="0" err="1" smtClean="0"/>
              <a:t>outputFilename</a:t>
            </a:r>
            <a:r>
              <a:rPr lang="en-US" sz="2000" dirty="0" smtClean="0"/>
              <a:t>, ".</a:t>
            </a:r>
            <a:r>
              <a:rPr lang="en-US" sz="2000" dirty="0" err="1" smtClean="0"/>
              <a:t>wrl</a:t>
            </a:r>
            <a:r>
              <a:rPr lang="en-US" sz="2000" dirty="0" smtClean="0"/>
              <a:t>") == NULL)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	prompt ("\</a:t>
            </a:r>
            <a:r>
              <a:rPr lang="en-US" sz="2000" dirty="0" err="1" smtClean="0"/>
              <a:t>nEnsure</a:t>
            </a:r>
            <a:r>
              <a:rPr lang="en-US" sz="2000" dirty="0" smtClean="0"/>
              <a:t> filename ends in \".</a:t>
            </a:r>
            <a:r>
              <a:rPr lang="en-US" sz="2000" dirty="0" err="1" smtClean="0"/>
              <a:t>wrl</a:t>
            </a:r>
            <a:r>
              <a:rPr lang="en-US" sz="2000" dirty="0" smtClean="0"/>
              <a:t>\"... Try again...");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	return NULL; //Not successful…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export</a:t>
            </a:r>
            <a:r>
              <a:rPr lang="en-US" sz="2000" dirty="0" smtClean="0"/>
              <a:t> (</a:t>
            </a:r>
            <a:r>
              <a:rPr lang="en-US" sz="2000" dirty="0" err="1" smtClean="0"/>
              <a:t>outputFilename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return this; //Successful…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</p:txBody>
      </p:sp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228600" y="5995988"/>
            <a:ext cx="8534400" cy="4810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Export</a:t>
            </a:r>
            <a:r>
              <a:rPr lang="en-US" sz="2800" b="1"/>
              <a:t> routines exist for </a:t>
            </a:r>
            <a:r>
              <a:rPr lang="en-US" sz="2800" b="1">
                <a:solidFill>
                  <a:srgbClr val="0000FF"/>
                </a:solidFill>
              </a:rPr>
              <a:t>world</a:t>
            </a:r>
            <a:r>
              <a:rPr lang="en-US" sz="2800" b="1"/>
              <a:t>, </a:t>
            </a:r>
            <a:r>
              <a:rPr lang="en-US" sz="2800" b="1">
                <a:solidFill>
                  <a:srgbClr val="0000FF"/>
                </a:solidFill>
              </a:rPr>
              <a:t>object</a:t>
            </a:r>
            <a:r>
              <a:rPr lang="en-US" sz="2800" b="1"/>
              <a:t>, </a:t>
            </a:r>
            <a:r>
              <a:rPr lang="en-US" sz="2800" b="1">
                <a:solidFill>
                  <a:srgbClr val="0000FF"/>
                </a:solidFill>
              </a:rPr>
              <a:t>face</a:t>
            </a:r>
            <a:r>
              <a:rPr lang="en-US" sz="2800" b="1"/>
              <a:t>…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>
            <a:off x="5181600" y="4876800"/>
            <a:ext cx="1371600" cy="609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" name="Rectangle 4"/>
          <p:cNvSpPr/>
          <p:nvPr/>
        </p:nvSpPr>
        <p:spPr>
          <a:xfrm>
            <a:off x="5486400" y="4343400"/>
            <a:ext cx="2885326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An example coming up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Read Details…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63000" cy="203200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World *World::</a:t>
            </a:r>
            <a:r>
              <a:rPr lang="en-US" sz="2000" dirty="0" smtClean="0">
                <a:solidFill>
                  <a:srgbClr val="FF0000"/>
                </a:solidFill>
              </a:rPr>
              <a:t>read</a:t>
            </a:r>
            <a:r>
              <a:rPr lang="en-US" sz="2000" dirty="0" smtClean="0"/>
              <a:t> () {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char *filename = </a:t>
            </a:r>
            <a:r>
              <a:rPr lang="en-US" sz="2000" dirty="0" err="1" smtClean="0">
                <a:solidFill>
                  <a:srgbClr val="FF0000"/>
                </a:solidFill>
              </a:rPr>
              <a:t>promptForUniRead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if (filename == NULL) return NULL; //User must have cancelled.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return </a:t>
            </a:r>
            <a:r>
              <a:rPr lang="en-US" sz="2000" dirty="0" smtClean="0">
                <a:solidFill>
                  <a:srgbClr val="FF0000"/>
                </a:solidFill>
              </a:rPr>
              <a:t>import</a:t>
            </a:r>
            <a:r>
              <a:rPr lang="en-US" sz="2000" dirty="0" smtClean="0"/>
              <a:t> (filename); //NULL if failure; a world otherwise…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228600" y="5715000"/>
            <a:ext cx="8534400" cy="4810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Import</a:t>
            </a:r>
            <a:r>
              <a:rPr lang="en-US" sz="2800" b="1"/>
              <a:t> routines exist for </a:t>
            </a:r>
            <a:r>
              <a:rPr lang="en-US" sz="2800" b="1">
                <a:solidFill>
                  <a:srgbClr val="0000FF"/>
                </a:solidFill>
              </a:rPr>
              <a:t>world</a:t>
            </a:r>
            <a:r>
              <a:rPr lang="en-US" sz="2800" b="1"/>
              <a:t>, </a:t>
            </a:r>
            <a:r>
              <a:rPr lang="en-US" sz="2800" b="1">
                <a:solidFill>
                  <a:srgbClr val="0000FF"/>
                </a:solidFill>
              </a:rPr>
              <a:t>object</a:t>
            </a:r>
            <a:r>
              <a:rPr lang="en-US" sz="2800" b="1"/>
              <a:t>, </a:t>
            </a:r>
            <a:r>
              <a:rPr lang="en-US" sz="2800" b="1">
                <a:solidFill>
                  <a:srgbClr val="0000FF"/>
                </a:solidFill>
              </a:rPr>
              <a:t>face</a:t>
            </a:r>
            <a:r>
              <a:rPr lang="en-US" sz="2800" b="1"/>
              <a:t>…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>
            <a:off x="5181600" y="4648200"/>
            <a:ext cx="1371600" cy="609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5486400" y="4114800"/>
            <a:ext cx="2885326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An example coming up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Export Details…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4740275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World::</a:t>
            </a:r>
            <a:r>
              <a:rPr lang="en-US" sz="2000" dirty="0" smtClean="0">
                <a:solidFill>
                  <a:srgbClr val="FF0000"/>
                </a:solidFill>
              </a:rPr>
              <a:t>export</a:t>
            </a:r>
            <a:r>
              <a:rPr lang="en-US" sz="2000" dirty="0" smtClean="0"/>
              <a:t> (char *</a:t>
            </a:r>
            <a:r>
              <a:rPr lang="en-US" sz="2000" dirty="0" smtClean="0">
                <a:solidFill>
                  <a:srgbClr val="0000FF"/>
                </a:solidFill>
              </a:rPr>
              <a:t>filename</a:t>
            </a:r>
            <a:r>
              <a:rPr lang="en-US" sz="2000" dirty="0" smtClean="0"/>
              <a:t>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::</a:t>
            </a:r>
            <a:r>
              <a:rPr lang="en-US" sz="2000" dirty="0" err="1" smtClean="0"/>
              <a:t>ofstream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output</a:t>
            </a:r>
            <a:r>
              <a:rPr lang="en-US" sz="2000" dirty="0" smtClean="0"/>
              <a:t> (filename);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if (</a:t>
            </a:r>
            <a:r>
              <a:rPr lang="en-US" sz="2000" dirty="0" err="1" smtClean="0"/>
              <a:t>output.bad</a:t>
            </a:r>
            <a:r>
              <a:rPr lang="en-US" sz="2000" dirty="0" smtClean="0"/>
              <a:t>()) {prompt (“Can’t open file \"%s\".", filename); return;}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output.precision</a:t>
            </a:r>
            <a:r>
              <a:rPr lang="en-US" sz="2000" dirty="0" smtClean="0"/>
              <a:t> (16);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export</a:t>
            </a:r>
            <a:r>
              <a:rPr lang="en-US" sz="2000" dirty="0" smtClean="0"/>
              <a:t> (</a:t>
            </a:r>
            <a:r>
              <a:rPr lang="en-US" sz="2000" dirty="0" smtClean="0">
                <a:solidFill>
                  <a:srgbClr val="0000FF"/>
                </a:solidFill>
              </a:rPr>
              <a:t>output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//Finish up...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0000FF"/>
                </a:solidFill>
              </a:rPr>
              <a:t>output</a:t>
            </a:r>
            <a:r>
              <a:rPr lang="en-US" sz="2000" dirty="0" err="1" smtClean="0"/>
              <a:t>.close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World::</a:t>
            </a:r>
            <a:r>
              <a:rPr lang="en-US" sz="2000" dirty="0" smtClean="0">
                <a:solidFill>
                  <a:srgbClr val="FF0000"/>
                </a:solidFill>
              </a:rPr>
              <a:t>export</a:t>
            </a:r>
            <a:r>
              <a:rPr lang="en-US" sz="2000" dirty="0" smtClean="0"/>
              <a:t> (::</a:t>
            </a:r>
            <a:r>
              <a:rPr lang="en-US" sz="2000" dirty="0" err="1" smtClean="0"/>
              <a:t>ofstream</a:t>
            </a:r>
            <a:r>
              <a:rPr lang="en-US" sz="2000" dirty="0" smtClean="0"/>
              <a:t> &amp;</a:t>
            </a:r>
            <a:r>
              <a:rPr lang="en-US" sz="2000" dirty="0" smtClean="0">
                <a:solidFill>
                  <a:srgbClr val="0000FF"/>
                </a:solidFill>
              </a:rPr>
              <a:t>output</a:t>
            </a:r>
            <a:r>
              <a:rPr lang="en-US" sz="2000" dirty="0" smtClean="0"/>
              <a:t>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228600" y="6019800"/>
            <a:ext cx="8534400" cy="4810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Switches from a file name to a stream</a:t>
            </a:r>
            <a:r>
              <a:rPr lang="en-US" sz="2800" b="1"/>
              <a:t>…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038600" y="3276600"/>
            <a:ext cx="4572000" cy="86836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world, objects, faces</a:t>
            </a:r>
            <a:br>
              <a:rPr lang="en-US" sz="2800" b="1">
                <a:solidFill>
                  <a:srgbClr val="FF0000"/>
                </a:solidFill>
              </a:rPr>
            </a:br>
            <a:r>
              <a:rPr lang="en-US" sz="2800" b="1">
                <a:solidFill>
                  <a:srgbClr val="FF0000"/>
                </a:solidFill>
              </a:rPr>
              <a:t>work on the stream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Import Details…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63000" cy="4740275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World *World::</a:t>
            </a:r>
            <a:r>
              <a:rPr lang="en-US" sz="2000" dirty="0" smtClean="0">
                <a:solidFill>
                  <a:srgbClr val="FF0000"/>
                </a:solidFill>
              </a:rPr>
              <a:t>import</a:t>
            </a:r>
            <a:r>
              <a:rPr lang="en-US" sz="2000" dirty="0" smtClean="0"/>
              <a:t> (char *</a:t>
            </a:r>
            <a:r>
              <a:rPr lang="en-US" sz="2000" dirty="0" smtClean="0">
                <a:solidFill>
                  <a:srgbClr val="0000FF"/>
                </a:solidFill>
              </a:rPr>
              <a:t>filename</a:t>
            </a:r>
            <a:r>
              <a:rPr lang="en-US" sz="2000" dirty="0" smtClean="0"/>
              <a:t>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::</a:t>
            </a:r>
            <a:r>
              <a:rPr lang="en-US" sz="2000" dirty="0" err="1" smtClean="0"/>
              <a:t>ifstream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input</a:t>
            </a:r>
            <a:r>
              <a:rPr lang="en-US" sz="2000" dirty="0" smtClean="0"/>
              <a:t>; </a:t>
            </a:r>
            <a:r>
              <a:rPr lang="en-US" sz="2000" dirty="0" err="1" smtClean="0"/>
              <a:t>input.open</a:t>
            </a:r>
            <a:r>
              <a:rPr lang="en-US" sz="2000" dirty="0" smtClean="0"/>
              <a:t> (filename);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if (</a:t>
            </a:r>
            <a:r>
              <a:rPr lang="en-US" sz="2000" dirty="0" err="1" smtClean="0"/>
              <a:t>input.bad</a:t>
            </a:r>
            <a:r>
              <a:rPr lang="en-US" sz="2000" dirty="0" smtClean="0"/>
              <a:t> ())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	prompt (“Can’t open \"%s\".", filename); return NULL;}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World *world = new World;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world-&gt;</a:t>
            </a:r>
            <a:r>
              <a:rPr lang="en-US" sz="2000" dirty="0" smtClean="0">
                <a:solidFill>
                  <a:srgbClr val="FF0000"/>
                </a:solidFill>
              </a:rPr>
              <a:t>import</a:t>
            </a:r>
            <a:r>
              <a:rPr lang="en-US" sz="2000" dirty="0" smtClean="0"/>
              <a:t> (</a:t>
            </a:r>
            <a:r>
              <a:rPr lang="en-US" sz="2000" dirty="0" smtClean="0">
                <a:solidFill>
                  <a:srgbClr val="0000FF"/>
                </a:solidFill>
              </a:rPr>
              <a:t>input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0000FF"/>
                </a:solidFill>
              </a:rPr>
              <a:t>input.</a:t>
            </a:r>
            <a:r>
              <a:rPr lang="en-US" sz="2000" dirty="0" err="1" smtClean="0"/>
              <a:t>close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return world;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World::</a:t>
            </a:r>
            <a:r>
              <a:rPr lang="en-US" sz="2000" dirty="0" smtClean="0">
                <a:solidFill>
                  <a:srgbClr val="FF0000"/>
                </a:solidFill>
              </a:rPr>
              <a:t>import</a:t>
            </a:r>
            <a:r>
              <a:rPr lang="en-US" sz="2000" dirty="0" smtClean="0"/>
              <a:t> (::</a:t>
            </a:r>
            <a:r>
              <a:rPr lang="en-US" sz="2000" dirty="0" err="1" smtClean="0"/>
              <a:t>ifstream</a:t>
            </a:r>
            <a:r>
              <a:rPr lang="en-US" sz="2000" dirty="0" smtClean="0"/>
              <a:t> &amp;</a:t>
            </a:r>
            <a:r>
              <a:rPr lang="en-US" sz="2000" dirty="0" smtClean="0">
                <a:solidFill>
                  <a:srgbClr val="0000FF"/>
                </a:solidFill>
              </a:rPr>
              <a:t>input</a:t>
            </a:r>
            <a:r>
              <a:rPr lang="en-US" sz="2000" dirty="0" smtClean="0"/>
              <a:t>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228600" y="6019800"/>
            <a:ext cx="8534400" cy="4810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Switches from a file name to a stream</a:t>
            </a:r>
            <a:r>
              <a:rPr lang="en-US" sz="2800" b="1"/>
              <a:t>…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4038600" y="3276600"/>
            <a:ext cx="4572000" cy="86836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world, objects, faces</a:t>
            </a:r>
            <a:br>
              <a:rPr lang="en-US" sz="2800" b="1">
                <a:solidFill>
                  <a:srgbClr val="FF0000"/>
                </a:solidFill>
              </a:rPr>
            </a:br>
            <a:r>
              <a:rPr lang="en-US" sz="2800" b="1">
                <a:solidFill>
                  <a:srgbClr val="FF0000"/>
                </a:solidFill>
              </a:rPr>
              <a:t>work on the stream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866" name="Straight Arrow Connector 18"/>
          <p:cNvCxnSpPr>
            <a:cxnSpLocks noChangeShapeType="1"/>
          </p:cNvCxnSpPr>
          <p:nvPr/>
        </p:nvCxnSpPr>
        <p:spPr bwMode="auto">
          <a:xfrm rot="5400000">
            <a:off x="4114800" y="4419600"/>
            <a:ext cx="1828800" cy="6096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Export Details…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5418138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World::</a:t>
            </a:r>
            <a:r>
              <a:rPr lang="en-US" sz="2000" dirty="0" smtClean="0">
                <a:solidFill>
                  <a:srgbClr val="FF0000"/>
                </a:solidFill>
              </a:rPr>
              <a:t>export</a:t>
            </a:r>
            <a:r>
              <a:rPr lang="en-US" sz="2000" dirty="0" smtClean="0"/>
              <a:t> (::</a:t>
            </a:r>
            <a:r>
              <a:rPr lang="en-US" sz="2000" dirty="0" err="1" smtClean="0"/>
              <a:t>ofstream</a:t>
            </a:r>
            <a:r>
              <a:rPr lang="en-US" sz="2000" dirty="0" smtClean="0"/>
              <a:t> &amp;</a:t>
            </a:r>
            <a:r>
              <a:rPr lang="en-US" sz="2000" dirty="0" smtClean="0">
                <a:solidFill>
                  <a:srgbClr val="0000FF"/>
                </a:solidFill>
              </a:rPr>
              <a:t>output</a:t>
            </a:r>
            <a:r>
              <a:rPr lang="en-US" sz="2000" dirty="0" smtClean="0"/>
              <a:t>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//Output a simple header..."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output</a:t>
            </a:r>
            <a:r>
              <a:rPr lang="en-US" sz="2000" dirty="0" smtClean="0"/>
              <a:t> &lt;&lt; "World";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//Output the start position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output</a:t>
            </a:r>
            <a:r>
              <a:rPr lang="en-US" sz="2000" dirty="0" smtClean="0"/>
              <a:t> &lt;&lt; "\</a:t>
            </a:r>
            <a:r>
              <a:rPr lang="en-US" sz="2000" dirty="0" err="1" smtClean="0"/>
              <a:t>nStart</a:t>
            </a:r>
            <a:r>
              <a:rPr lang="en-US" sz="2000" dirty="0" smtClean="0"/>
              <a:t> position: " &lt;&lt;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startPosition.x</a:t>
            </a:r>
            <a:r>
              <a:rPr lang="en-US" sz="2000" dirty="0" smtClean="0"/>
              <a:t> &lt;&lt; ", " &lt;&lt;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startPosition.y</a:t>
            </a:r>
            <a:r>
              <a:rPr lang="en-US" sz="2000" dirty="0" smtClean="0"/>
              <a:t> &lt;&lt; ", " &lt;&lt;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startPosition.z</a:t>
            </a:r>
            <a:r>
              <a:rPr lang="en-US" sz="2000" dirty="0" smtClean="0"/>
              <a:t> &lt;&lt; ";";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//Output the objects...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output</a:t>
            </a:r>
            <a:r>
              <a:rPr lang="en-US" sz="2000" dirty="0" smtClean="0"/>
              <a:t> &lt;&lt; "\</a:t>
            </a:r>
            <a:r>
              <a:rPr lang="en-US" sz="2000" dirty="0" err="1" smtClean="0"/>
              <a:t>nObjects</a:t>
            </a:r>
            <a:r>
              <a:rPr lang="en-US" sz="2000" dirty="0" smtClean="0"/>
              <a:t>: " &lt;&lt; </a:t>
            </a:r>
            <a:r>
              <a:rPr lang="en-US" sz="2000" dirty="0" err="1" smtClean="0"/>
              <a:t>objects.size</a:t>
            </a:r>
            <a:r>
              <a:rPr lang="en-US" sz="2000" dirty="0" smtClean="0"/>
              <a:t> () &lt;&lt; ";";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loopVector</a:t>
            </a:r>
            <a:r>
              <a:rPr lang="en-US" sz="2000" dirty="0" smtClean="0"/>
              <a:t> (</a:t>
            </a:r>
            <a:r>
              <a:rPr lang="en-US" sz="2000" dirty="0" err="1" smtClean="0"/>
              <a:t>objectIndex</a:t>
            </a:r>
            <a:r>
              <a:rPr lang="en-US" sz="2000" dirty="0" smtClean="0"/>
              <a:t>, objects)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        objects [</a:t>
            </a:r>
            <a:r>
              <a:rPr lang="en-US" sz="2000" dirty="0" err="1" smtClean="0"/>
              <a:t>objectIndex</a:t>
            </a:r>
            <a:r>
              <a:rPr lang="en-US" sz="2000" dirty="0" smtClean="0"/>
              <a:t>]-&gt;</a:t>
            </a:r>
            <a:r>
              <a:rPr lang="en-US" sz="2000" dirty="0" smtClean="0">
                <a:solidFill>
                  <a:srgbClr val="FF0000"/>
                </a:solidFill>
              </a:rPr>
              <a:t>export</a:t>
            </a:r>
            <a:r>
              <a:rPr lang="en-US" sz="2000" dirty="0" smtClean="0"/>
              <a:t> (0, </a:t>
            </a:r>
            <a:r>
              <a:rPr lang="en-US" sz="2000" dirty="0" smtClean="0">
                <a:solidFill>
                  <a:srgbClr val="0000FF"/>
                </a:solidFill>
              </a:rPr>
              <a:t>output</a:t>
            </a:r>
            <a:r>
              <a:rPr lang="en-US" sz="2000" dirty="0" smtClean="0"/>
              <a:t>, </a:t>
            </a:r>
            <a:r>
              <a:rPr lang="en-US" sz="2000" dirty="0" err="1" smtClean="0"/>
              <a:t>objectIndex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endloop</a:t>
            </a: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4495800" y="3557588"/>
            <a:ext cx="2286000" cy="4810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indentation</a:t>
            </a:r>
            <a:endParaRPr lang="en-US" sz="2800" b="1"/>
          </a:p>
        </p:txBody>
      </p:sp>
      <p:cxnSp>
        <p:nvCxnSpPr>
          <p:cNvPr id="36870" name="Straight Arrow Connector 18"/>
          <p:cNvCxnSpPr>
            <a:cxnSpLocks noChangeShapeType="1"/>
          </p:cNvCxnSpPr>
          <p:nvPr/>
        </p:nvCxnSpPr>
        <p:spPr bwMode="auto">
          <a:xfrm rot="5400000">
            <a:off x="5181600" y="4572000"/>
            <a:ext cx="1371600" cy="9144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cxnSp>
        <p:nvCxnSpPr>
          <p:cNvPr id="36871" name="Straight Arrow Connector 18"/>
          <p:cNvCxnSpPr>
            <a:cxnSpLocks noChangeShapeType="1"/>
          </p:cNvCxnSpPr>
          <p:nvPr/>
        </p:nvCxnSpPr>
        <p:spPr bwMode="auto">
          <a:xfrm rot="10800000" flipV="1">
            <a:off x="6705600" y="4876800"/>
            <a:ext cx="914400" cy="7620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sp>
        <p:nvSpPr>
          <p:cNvPr id="36872" name="Rectangle 6"/>
          <p:cNvSpPr>
            <a:spLocks noChangeArrowheads="1"/>
          </p:cNvSpPr>
          <p:nvPr/>
        </p:nvSpPr>
        <p:spPr bwMode="auto">
          <a:xfrm>
            <a:off x="5638800" y="4090988"/>
            <a:ext cx="2286000" cy="4810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stream</a:t>
            </a:r>
            <a:endParaRPr lang="en-US" sz="2800" b="1"/>
          </a:p>
        </p:txBody>
      </p:sp>
      <p:sp>
        <p:nvSpPr>
          <p:cNvPr id="36873" name="Rectangle 7"/>
          <p:cNvSpPr>
            <a:spLocks noChangeArrowheads="1"/>
          </p:cNvSpPr>
          <p:nvPr/>
        </p:nvSpPr>
        <p:spPr bwMode="auto">
          <a:xfrm>
            <a:off x="6553200" y="4624388"/>
            <a:ext cx="2286000" cy="481012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counter</a:t>
            </a:r>
            <a:endParaRPr lang="en-US" sz="2800" b="1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940425" y="1117600"/>
            <a:ext cx="3048000" cy="23701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World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Start position: 0, 0, 0;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Objects: 10;</a:t>
            </a:r>
            <a:endParaRPr lang="en-US" sz="2000" b="1" kern="0" dirty="0"/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/>
              <a:t>Object: 0;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/>
              <a:t>	…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/>
              <a:t>Object: 1;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/>
              <a:t>	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For Imports: Use Generic </a:t>
            </a:r>
            <a:r>
              <a:rPr lang="en-US" dirty="0" err="1" smtClean="0">
                <a:solidFill>
                  <a:srgbClr val="0000FF"/>
                </a:solidFill>
              </a:rPr>
              <a:t>getline</a:t>
            </a:r>
            <a:r>
              <a:rPr lang="en-US" dirty="0" smtClean="0"/>
              <a:t> Macros…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63000" cy="5325177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//Generic macros for reading universal files...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//Note: </a:t>
            </a:r>
            <a:r>
              <a:rPr lang="en-US" sz="2000" dirty="0" err="1" smtClean="0">
                <a:solidFill>
                  <a:srgbClr val="0000FF"/>
                </a:solidFill>
              </a:rPr>
              <a:t>input.getline</a:t>
            </a:r>
            <a:r>
              <a:rPr lang="en-US" sz="2000" dirty="0" smtClean="0">
                <a:solidFill>
                  <a:srgbClr val="0000FF"/>
                </a:solidFill>
              </a:rPr>
              <a:t> (line, 256, c) =&gt; picks up everything up to c exclusive and discards c.</a:t>
            </a: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#define </a:t>
            </a:r>
            <a:r>
              <a:rPr lang="en-US" sz="2000" dirty="0" smtClean="0">
                <a:solidFill>
                  <a:srgbClr val="FF0000"/>
                </a:solidFill>
              </a:rPr>
              <a:t>SKIP_TO(character</a:t>
            </a:r>
            <a:r>
              <a:rPr lang="en-US" sz="2000" dirty="0" smtClean="0"/>
              <a:t>) </a:t>
            </a:r>
            <a:r>
              <a:rPr lang="en-US" sz="2000" dirty="0" err="1" smtClean="0"/>
              <a:t>input.getline</a:t>
            </a:r>
            <a:r>
              <a:rPr lang="en-US" sz="2000" dirty="0" smtClean="0"/>
              <a:t> (line, 256, character)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#define </a:t>
            </a:r>
            <a:r>
              <a:rPr lang="en-US" sz="2000" dirty="0" smtClean="0">
                <a:solidFill>
                  <a:srgbClr val="FF0000"/>
                </a:solidFill>
              </a:rPr>
              <a:t>SKIP_TO_ENDLINE</a:t>
            </a:r>
            <a:r>
              <a:rPr lang="en-US" sz="2000" dirty="0" smtClean="0"/>
              <a:t> SKIP_TO ('\n')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#define </a:t>
            </a:r>
            <a:r>
              <a:rPr lang="en-US" sz="2000" dirty="0" smtClean="0">
                <a:solidFill>
                  <a:srgbClr val="FF0000"/>
                </a:solidFill>
              </a:rPr>
              <a:t>SKIP_TO_COMMA</a:t>
            </a:r>
            <a:r>
              <a:rPr lang="en-US" sz="2000" dirty="0" smtClean="0"/>
              <a:t> SKIP_TO (',')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#define </a:t>
            </a:r>
            <a:r>
              <a:rPr lang="en-US" sz="2000" dirty="0" smtClean="0">
                <a:solidFill>
                  <a:srgbClr val="FF0000"/>
                </a:solidFill>
              </a:rPr>
              <a:t>SKIP_TO_COLON</a:t>
            </a:r>
            <a:r>
              <a:rPr lang="en-US" sz="2000" dirty="0" smtClean="0"/>
              <a:t> SKIP_TO (':')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#define </a:t>
            </a:r>
            <a:r>
              <a:rPr lang="en-US" sz="2000" dirty="0" smtClean="0">
                <a:solidFill>
                  <a:srgbClr val="FF0000"/>
                </a:solidFill>
              </a:rPr>
              <a:t>SKIP_TO_SEMICOLON</a:t>
            </a:r>
            <a:r>
              <a:rPr lang="en-US" sz="2000" dirty="0" smtClean="0"/>
              <a:t> SKIP_TO (';')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#define </a:t>
            </a:r>
            <a:r>
              <a:rPr lang="en-US" sz="2000" dirty="0" smtClean="0">
                <a:solidFill>
                  <a:srgbClr val="FF0000"/>
                </a:solidFill>
              </a:rPr>
              <a:t>CLEAR_THE_LINE</a:t>
            </a:r>
            <a:r>
              <a:rPr lang="en-US" sz="2000" dirty="0" smtClean="0"/>
              <a:t> SKIP_TO_ENDLINE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char line [256]; //Working variable...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SKIP_TO_COLON</a:t>
            </a:r>
            <a:r>
              <a:rPr lang="en-US" sz="2000" dirty="0" smtClean="0">
                <a:solidFill>
                  <a:schemeClr val="accent4"/>
                </a:solidFill>
              </a:rPr>
              <a:t>;</a:t>
            </a:r>
            <a:r>
              <a:rPr lang="en-US" sz="2000" dirty="0" smtClean="0"/>
              <a:t> 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SKIP_TO_SEMICOLON</a:t>
            </a:r>
            <a:r>
              <a:rPr lang="en-US" sz="2000" dirty="0" smtClean="0"/>
              <a:t>; long </a:t>
            </a:r>
            <a:r>
              <a:rPr lang="en-US" sz="2000" dirty="0" err="1" smtClean="0"/>
              <a:t>objectsSize</a:t>
            </a:r>
            <a:r>
              <a:rPr lang="en-US" sz="2000" dirty="0" smtClean="0"/>
              <a:t> = </a:t>
            </a:r>
            <a:r>
              <a:rPr lang="en-US" sz="2000" dirty="0" err="1" smtClean="0"/>
              <a:t>atoi</a:t>
            </a:r>
            <a:r>
              <a:rPr lang="en-US" sz="2000" dirty="0" smtClean="0"/>
              <a:t> (line);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</p:txBody>
      </p:sp>
      <p:sp>
        <p:nvSpPr>
          <p:cNvPr id="37892" name="Rectangle 5"/>
          <p:cNvSpPr>
            <a:spLocks noChangeArrowheads="1"/>
          </p:cNvSpPr>
          <p:nvPr/>
        </p:nvSpPr>
        <p:spPr bwMode="auto">
          <a:xfrm>
            <a:off x="304800" y="4419600"/>
            <a:ext cx="8534400" cy="4810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Sample usage on “Objects: 35;” 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Import Details…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763000" cy="4740275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World::import (::</a:t>
            </a:r>
            <a:r>
              <a:rPr lang="en-US" sz="2000" dirty="0" err="1" smtClean="0"/>
              <a:t>ifstream</a:t>
            </a:r>
            <a:r>
              <a:rPr lang="en-US" sz="2000" dirty="0" smtClean="0"/>
              <a:t> &amp;</a:t>
            </a:r>
            <a:r>
              <a:rPr lang="en-US" sz="2000" dirty="0" smtClean="0">
                <a:solidFill>
                  <a:schemeClr val="bg2"/>
                </a:solidFill>
              </a:rPr>
              <a:t>input</a:t>
            </a:r>
            <a:r>
              <a:rPr lang="en-US" sz="2000" dirty="0" smtClean="0"/>
              <a:t>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char line [256]; //Working variable...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//Input the header.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CLEAR_THE_LINE</a:t>
            </a:r>
            <a:r>
              <a:rPr lang="en-US" sz="2000" dirty="0" smtClean="0">
                <a:solidFill>
                  <a:schemeClr val="accent4"/>
                </a:solidFill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//Input the objects.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SKIP_TO_COLON</a:t>
            </a:r>
            <a:r>
              <a:rPr lang="en-US" sz="2000" dirty="0" smtClean="0">
                <a:solidFill>
                  <a:schemeClr val="accent4"/>
                </a:solidFill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SKIP_TO_SEMICOLON</a:t>
            </a:r>
            <a:r>
              <a:rPr lang="en-US" sz="2000" dirty="0" smtClean="0"/>
              <a:t>; long </a:t>
            </a:r>
            <a:r>
              <a:rPr lang="en-US" sz="2000" dirty="0" err="1" smtClean="0">
                <a:solidFill>
                  <a:srgbClr val="0000FF"/>
                </a:solidFill>
              </a:rPr>
              <a:t>objectsSize</a:t>
            </a:r>
            <a:r>
              <a:rPr lang="en-US" sz="2000" dirty="0" smtClean="0"/>
              <a:t> = </a:t>
            </a:r>
            <a:r>
              <a:rPr lang="en-US" sz="2000" dirty="0" err="1" smtClean="0"/>
              <a:t>atoi</a:t>
            </a:r>
            <a:r>
              <a:rPr lang="en-US" sz="2000" dirty="0" smtClean="0"/>
              <a:t> (line);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for (long index = 0; index &lt; </a:t>
            </a:r>
            <a:r>
              <a:rPr lang="en-US" sz="2000" dirty="0" err="1" smtClean="0">
                <a:solidFill>
                  <a:srgbClr val="0000FF"/>
                </a:solidFill>
              </a:rPr>
              <a:t>objectsSize</a:t>
            </a:r>
            <a:r>
              <a:rPr lang="en-US" sz="2000" dirty="0" smtClean="0"/>
              <a:t>; index ++)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	Object *</a:t>
            </a:r>
            <a:r>
              <a:rPr lang="en-US" sz="2000" dirty="0" smtClean="0">
                <a:solidFill>
                  <a:srgbClr val="0000FF"/>
                </a:solidFill>
              </a:rPr>
              <a:t>object</a:t>
            </a:r>
            <a:r>
              <a:rPr lang="en-US" sz="2000" dirty="0" smtClean="0"/>
              <a:t> = new Object;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	</a:t>
            </a:r>
            <a:r>
              <a:rPr lang="en-US" sz="2000" dirty="0" smtClean="0">
                <a:solidFill>
                  <a:srgbClr val="0000FF"/>
                </a:solidFill>
              </a:rPr>
              <a:t>object-</a:t>
            </a:r>
            <a:r>
              <a:rPr lang="en-US" sz="2000" dirty="0" smtClean="0"/>
              <a:t>&gt;import (</a:t>
            </a:r>
            <a:r>
              <a:rPr lang="en-US" sz="2000" dirty="0" smtClean="0">
                <a:solidFill>
                  <a:schemeClr val="bg2"/>
                </a:solidFill>
              </a:rPr>
              <a:t>input</a:t>
            </a:r>
            <a:r>
              <a:rPr lang="en-US" sz="2000" dirty="0" smtClean="0"/>
              <a:t>, this);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	</a:t>
            </a:r>
            <a:r>
              <a:rPr lang="en-US" sz="2000" dirty="0" err="1" smtClean="0"/>
              <a:t>objects.push_back</a:t>
            </a:r>
            <a:r>
              <a:rPr lang="en-US" sz="2000" dirty="0" smtClean="0"/>
              <a:t> (</a:t>
            </a:r>
            <a:r>
              <a:rPr lang="en-US" sz="2000" dirty="0" smtClean="0">
                <a:solidFill>
                  <a:srgbClr val="0000FF"/>
                </a:solidFill>
              </a:rPr>
              <a:t>object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791200" y="1447800"/>
            <a:ext cx="3048000" cy="203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Universal object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>
                <a:latin typeface="+mn-lt"/>
              </a:rPr>
              <a:t>Objects: 35;</a:t>
            </a:r>
            <a:endParaRPr lang="en-US" sz="2000" b="1" kern="0" dirty="0"/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/>
              <a:t>Object: 0;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/>
              <a:t>	…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/>
              <a:t>Object: 1;</a:t>
            </a:r>
          </a:p>
          <a:p>
            <a:pPr marL="342900" indent="-342900" algn="l">
              <a:lnSpc>
                <a:spcPct val="80000"/>
              </a:lnSpc>
              <a:spcBef>
                <a:spcPct val="30000"/>
              </a:spcBef>
              <a:buClr>
                <a:schemeClr val="tx1"/>
              </a:buClr>
              <a:defRPr/>
            </a:pPr>
            <a:r>
              <a:rPr lang="en-US" sz="2000" b="1" kern="0" dirty="0"/>
              <a:t>	…</a:t>
            </a: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28600" y="6019800"/>
            <a:ext cx="8534400" cy="4810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Import for object and face are similar</a:t>
            </a:r>
            <a:r>
              <a:rPr lang="en-US" sz="2800" b="1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661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Our Game Engine Infrastructure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9144000" cy="923972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0000FF"/>
                </a:solidFill>
              </a:rPr>
              <a:t>main program </a:t>
            </a:r>
            <a:r>
              <a:rPr lang="en-US" sz="2000" dirty="0" smtClean="0"/>
              <a:t>provides a simple facility for handling </a:t>
            </a:r>
            <a:r>
              <a:rPr lang="en-US" sz="2000" dirty="0" smtClean="0">
                <a:solidFill>
                  <a:srgbClr val="FF0000"/>
                </a:solidFill>
              </a:rPr>
              <a:t>keyboard events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mouse events</a:t>
            </a:r>
            <a:r>
              <a:rPr lang="en-US" sz="2000" dirty="0" smtClean="0"/>
              <a:t>, and </a:t>
            </a:r>
            <a:r>
              <a:rPr lang="en-US" sz="2000" dirty="0" smtClean="0">
                <a:solidFill>
                  <a:srgbClr val="FF0000"/>
                </a:solidFill>
              </a:rPr>
              <a:t>menus</a:t>
            </a:r>
            <a:r>
              <a:rPr lang="en-US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Invokes “</a:t>
            </a:r>
            <a:r>
              <a:rPr lang="en-US" sz="2000" dirty="0" smtClean="0">
                <a:solidFill>
                  <a:srgbClr val="0000FF"/>
                </a:solidFill>
              </a:rPr>
              <a:t>tick/draw/flip</a:t>
            </a:r>
            <a:r>
              <a:rPr lang="en-US" sz="2000" dirty="0" smtClean="0"/>
              <a:t>” loop during </a:t>
            </a:r>
            <a:r>
              <a:rPr lang="en-US" sz="2000" dirty="0" smtClean="0">
                <a:solidFill>
                  <a:srgbClr val="FF0000"/>
                </a:solidFill>
              </a:rPr>
              <a:t>idle event </a:t>
            </a:r>
            <a:r>
              <a:rPr lang="en-US" sz="2000" dirty="0" smtClean="0"/>
              <a:t>processing.</a:t>
            </a: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 flipV="1">
            <a:off x="4038600" y="3505200"/>
            <a:ext cx="1752600" cy="6858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791200" y="3352800"/>
            <a:ext cx="838200" cy="342274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 dirty="0" smtClean="0"/>
              <a:t>game</a:t>
            </a:r>
            <a:endParaRPr lang="en-US" sz="1800" b="1" dirty="0"/>
          </a:p>
        </p:txBody>
      </p:sp>
      <p:sp>
        <p:nvSpPr>
          <p:cNvPr id="8" name="Rectangle 7"/>
          <p:cNvSpPr/>
          <p:nvPr/>
        </p:nvSpPr>
        <p:spPr>
          <a:xfrm rot="20249494">
            <a:off x="4448706" y="3390381"/>
            <a:ext cx="1075937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tick/draw</a:t>
            </a:r>
            <a:endParaRPr lang="en-US" sz="1600" b="1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791200" y="4343400"/>
            <a:ext cx="1828800" cy="342274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sz="1800" b="1" dirty="0" smtClean="0"/>
              <a:t>Graphics card</a:t>
            </a:r>
            <a:endParaRPr lang="en-US" sz="1800" b="1" dirty="0"/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4191000" y="4343400"/>
            <a:ext cx="1600200" cy="1524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 rot="271651">
            <a:off x="4733370" y="4117901"/>
            <a:ext cx="790601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flip</a:t>
            </a:r>
            <a:endParaRPr lang="en-US" sz="1600" b="1" dirty="0"/>
          </a:p>
        </p:txBody>
      </p:sp>
      <p:sp>
        <p:nvSpPr>
          <p:cNvPr id="12" name="Rectangle 11"/>
          <p:cNvSpPr/>
          <p:nvPr/>
        </p:nvSpPr>
        <p:spPr>
          <a:xfrm>
            <a:off x="2209800" y="2819400"/>
            <a:ext cx="1181735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Main</a:t>
            </a:r>
            <a:r>
              <a:rPr lang="en-US" sz="1800" b="1" dirty="0" smtClean="0">
                <a:solidFill>
                  <a:srgbClr val="FF0000"/>
                </a:solidFill>
              </a:rPr>
              <a:t>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143000" y="3505200"/>
            <a:ext cx="3319463" cy="1090171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sz="2400" b="1" dirty="0" smtClean="0"/>
              <a:t>A Simple Windowing</a:t>
            </a:r>
            <a:br>
              <a:rPr lang="en-US" sz="2400" b="1" dirty="0" smtClean="0"/>
            </a:br>
            <a:r>
              <a:rPr lang="en-US" sz="2400" b="1" dirty="0" smtClean="0"/>
              <a:t>System based on Glut</a:t>
            </a:r>
            <a:endParaRPr lang="en-US" sz="2400" b="1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 flipH="1" flipV="1">
            <a:off x="1181100" y="4457700"/>
            <a:ext cx="1295400" cy="1219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304800" y="5638800"/>
            <a:ext cx="1390573" cy="258532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Open</a:t>
            </a:r>
            <a:r>
              <a:rPr lang="en-US" b="1" dirty="0" smtClean="0">
                <a:solidFill>
                  <a:srgbClr val="FF0000"/>
                </a:solidFill>
              </a:rPr>
              <a:t>GL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Ut</a:t>
            </a:r>
            <a:r>
              <a:rPr lang="en-US" b="1" dirty="0" smtClean="0">
                <a:solidFill>
                  <a:srgbClr val="0000FF"/>
                </a:solidFill>
              </a:rPr>
              <a:t>ilities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Review: What’s in a World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471170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declareCollection (</a:t>
            </a:r>
            <a:r>
              <a:rPr lang="en-US" sz="2000" smtClean="0">
                <a:solidFill>
                  <a:srgbClr val="FF0000"/>
                </a:solidFill>
              </a:rPr>
              <a:t>Object</a:t>
            </a:r>
            <a:r>
              <a:rPr lang="en-US" sz="200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class </a:t>
            </a:r>
            <a:r>
              <a:rPr lang="en-US" sz="2000" smtClean="0">
                <a:solidFill>
                  <a:srgbClr val="FF0000"/>
                </a:solidFill>
              </a:rPr>
              <a:t>World</a:t>
            </a:r>
            <a:r>
              <a:rPr lang="en-US" sz="200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public: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World (); ~World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ObjectCollection </a:t>
            </a:r>
            <a:r>
              <a:rPr lang="en-US" sz="2000" smtClean="0">
                <a:solidFill>
                  <a:srgbClr val="FF0000"/>
                </a:solidFill>
              </a:rPr>
              <a:t>objects</a:t>
            </a:r>
            <a:r>
              <a:rPr lang="en-US" sz="200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static void </a:t>
            </a:r>
            <a:r>
              <a:rPr lang="en-US" sz="2000" smtClean="0">
                <a:solidFill>
                  <a:srgbClr val="0000FF"/>
                </a:solidFill>
              </a:rPr>
              <a:t>setup</a:t>
            </a:r>
            <a:r>
              <a:rPr lang="en-US" sz="2000" smtClean="0"/>
              <a:t> (); static void </a:t>
            </a:r>
            <a:r>
              <a:rPr lang="en-US" sz="2000" smtClean="0">
                <a:solidFill>
                  <a:srgbClr val="0000FF"/>
                </a:solidFill>
              </a:rPr>
              <a:t>wrapup</a:t>
            </a:r>
            <a:r>
              <a:rPr lang="en-US" sz="200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void </a:t>
            </a:r>
            <a:r>
              <a:rPr lang="en-US" sz="2000" smtClean="0">
                <a:solidFill>
                  <a:srgbClr val="0000FF"/>
                </a:solidFill>
              </a:rPr>
              <a:t>tick</a:t>
            </a:r>
            <a:r>
              <a:rPr lang="en-US" sz="2000" smtClean="0"/>
              <a:t> (); void </a:t>
            </a:r>
            <a:r>
              <a:rPr lang="en-US" sz="2000" smtClean="0">
                <a:solidFill>
                  <a:srgbClr val="0000FF"/>
                </a:solidFill>
              </a:rPr>
              <a:t>draw</a:t>
            </a:r>
            <a:r>
              <a:rPr lang="en-US" sz="200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static World *</a:t>
            </a:r>
            <a:r>
              <a:rPr lang="en-US" sz="2000" smtClean="0">
                <a:solidFill>
                  <a:srgbClr val="0000FF"/>
                </a:solidFill>
              </a:rPr>
              <a:t>read </a:t>
            </a:r>
            <a:r>
              <a:rPr lang="en-US" sz="2000" smtClean="0"/>
              <a:t>(); //Prompts for a file.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void </a:t>
            </a:r>
            <a:r>
              <a:rPr lang="en-US" sz="2000" smtClean="0">
                <a:solidFill>
                  <a:srgbClr val="0000FF"/>
                </a:solidFill>
              </a:rPr>
              <a:t>unload</a:t>
            </a:r>
            <a:r>
              <a:rPr lang="en-US" sz="2000" smtClean="0"/>
              <a:t> (); //To unload all textures before deleting the world.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};</a:t>
            </a:r>
          </a:p>
        </p:txBody>
      </p:sp>
      <p:sp>
        <p:nvSpPr>
          <p:cNvPr id="60420" name="Rectangle 5"/>
          <p:cNvSpPr>
            <a:spLocks noChangeArrowheads="1"/>
          </p:cNvSpPr>
          <p:nvPr/>
        </p:nvSpPr>
        <p:spPr bwMode="auto">
          <a:xfrm>
            <a:off x="228600" y="6096000"/>
            <a:ext cx="8534400" cy="4810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Import/Export not shown,,,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Review: What’s in an Object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336550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declareCollection (</a:t>
            </a:r>
            <a:r>
              <a:rPr lang="en-US" sz="2000" smtClean="0">
                <a:solidFill>
                  <a:srgbClr val="FF0000"/>
                </a:solidFill>
              </a:rPr>
              <a:t>Face</a:t>
            </a:r>
            <a:r>
              <a:rPr lang="en-US" sz="200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class </a:t>
            </a:r>
            <a:r>
              <a:rPr lang="en-US" sz="2000" smtClean="0">
                <a:solidFill>
                  <a:srgbClr val="FF0000"/>
                </a:solidFill>
              </a:rPr>
              <a:t>Object</a:t>
            </a:r>
            <a:r>
              <a:rPr lang="en-US" sz="200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public: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Object (); ~Object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FaceCollection </a:t>
            </a:r>
            <a:r>
              <a:rPr lang="en-US" sz="2000" smtClean="0">
                <a:solidFill>
                  <a:srgbClr val="FF0000"/>
                </a:solidFill>
              </a:rPr>
              <a:t>faces</a:t>
            </a:r>
            <a:r>
              <a:rPr lang="en-US" sz="200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void </a:t>
            </a:r>
            <a:r>
              <a:rPr lang="en-US" sz="2000" smtClean="0">
                <a:solidFill>
                  <a:srgbClr val="0000FF"/>
                </a:solidFill>
              </a:rPr>
              <a:t>tick</a:t>
            </a:r>
            <a:r>
              <a:rPr lang="en-US" sz="2000" smtClean="0"/>
              <a:t> (); void </a:t>
            </a:r>
            <a:r>
              <a:rPr lang="en-US" sz="2000" smtClean="0">
                <a:solidFill>
                  <a:srgbClr val="0000FF"/>
                </a:solidFill>
              </a:rPr>
              <a:t>draw</a:t>
            </a:r>
            <a:r>
              <a:rPr lang="en-US" sz="200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};</a:t>
            </a:r>
          </a:p>
        </p:txBody>
      </p:sp>
      <p:sp>
        <p:nvSpPr>
          <p:cNvPr id="61444" name="Rectangle 5"/>
          <p:cNvSpPr>
            <a:spLocks noChangeArrowheads="1"/>
          </p:cNvSpPr>
          <p:nvPr/>
        </p:nvSpPr>
        <p:spPr bwMode="auto">
          <a:xfrm>
            <a:off x="228600" y="6096000"/>
            <a:ext cx="8534400" cy="4810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Import/Export not shown,,,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Review: What’s in a Face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426720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struct </a:t>
            </a:r>
            <a:r>
              <a:rPr lang="en-US" sz="2000" smtClean="0">
                <a:solidFill>
                  <a:srgbClr val="FF0000"/>
                </a:solidFill>
              </a:rPr>
              <a:t>GamePoint</a:t>
            </a:r>
            <a:r>
              <a:rPr lang="en-US" sz="200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double </a:t>
            </a:r>
            <a:r>
              <a:rPr lang="en-US" sz="2000" smtClean="0">
                <a:solidFill>
                  <a:srgbClr val="FF0000"/>
                </a:solidFill>
              </a:rPr>
              <a:t>x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y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z</a:t>
            </a:r>
            <a:r>
              <a:rPr lang="en-US" sz="2000" smtClean="0"/>
              <a:t>; double </a:t>
            </a:r>
            <a:r>
              <a:rPr lang="en-US" sz="2000" smtClean="0">
                <a:solidFill>
                  <a:srgbClr val="FF0000"/>
                </a:solidFill>
              </a:rPr>
              <a:t>nx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ny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nz</a:t>
            </a:r>
            <a:r>
              <a:rPr lang="en-US" sz="2000" smtClean="0"/>
              <a:t>; double </a:t>
            </a:r>
            <a:r>
              <a:rPr lang="en-US" sz="2000" smtClean="0">
                <a:solidFill>
                  <a:srgbClr val="FF0000"/>
                </a:solidFill>
              </a:rPr>
              <a:t>tx</a:t>
            </a:r>
            <a:r>
              <a:rPr lang="en-US" sz="2000" smtClean="0"/>
              <a:t>, </a:t>
            </a:r>
            <a:r>
              <a:rPr lang="en-US" sz="2000" smtClean="0">
                <a:solidFill>
                  <a:srgbClr val="FF0000"/>
                </a:solidFill>
              </a:rPr>
              <a:t>ty</a:t>
            </a:r>
            <a:r>
              <a:rPr lang="en-US" sz="200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};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declareCollection (</a:t>
            </a:r>
            <a:r>
              <a:rPr lang="en-US" sz="2000" smtClean="0">
                <a:solidFill>
                  <a:srgbClr val="FF0000"/>
                </a:solidFill>
              </a:rPr>
              <a:t>GamePoint</a:t>
            </a:r>
            <a:r>
              <a:rPr lang="en-US" sz="200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class </a:t>
            </a:r>
            <a:r>
              <a:rPr lang="en-US" sz="2000" smtClean="0">
                <a:solidFill>
                  <a:srgbClr val="FF0000"/>
                </a:solidFill>
              </a:rPr>
              <a:t>Face</a:t>
            </a:r>
            <a:r>
              <a:rPr lang="en-US" sz="200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public: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Face (); ~Face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Texture *</a:t>
            </a:r>
            <a:r>
              <a:rPr lang="en-US" sz="2000" smtClean="0">
                <a:solidFill>
                  <a:srgbClr val="FF0000"/>
                </a:solidFill>
              </a:rPr>
              <a:t>texture</a:t>
            </a:r>
            <a:r>
              <a:rPr lang="en-US" sz="200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GamePointCollection </a:t>
            </a:r>
            <a:r>
              <a:rPr lang="en-US" sz="2000" smtClean="0">
                <a:solidFill>
                  <a:srgbClr val="FF0000"/>
                </a:solidFill>
              </a:rPr>
              <a:t>points</a:t>
            </a:r>
            <a:r>
              <a:rPr lang="en-US" sz="200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	void </a:t>
            </a:r>
            <a:r>
              <a:rPr lang="en-US" sz="2000" smtClean="0">
                <a:solidFill>
                  <a:srgbClr val="0000FF"/>
                </a:solidFill>
              </a:rPr>
              <a:t>tick</a:t>
            </a:r>
            <a:r>
              <a:rPr lang="en-US" sz="2000" smtClean="0"/>
              <a:t> (); void </a:t>
            </a:r>
            <a:r>
              <a:rPr lang="en-US" sz="2000" smtClean="0">
                <a:solidFill>
                  <a:srgbClr val="0000FF"/>
                </a:solidFill>
              </a:rPr>
              <a:t>draw</a:t>
            </a:r>
            <a:r>
              <a:rPr lang="en-US" sz="200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smtClean="0"/>
              <a:t>};</a:t>
            </a:r>
          </a:p>
        </p:txBody>
      </p:sp>
      <p:sp>
        <p:nvSpPr>
          <p:cNvPr id="62468" name="Rectangle 5"/>
          <p:cNvSpPr>
            <a:spLocks noChangeArrowheads="1"/>
          </p:cNvSpPr>
          <p:nvPr/>
        </p:nvSpPr>
        <p:spPr bwMode="auto">
          <a:xfrm>
            <a:off x="228600" y="6096000"/>
            <a:ext cx="8534400" cy="4810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Import/Export not shown,,,</a:t>
            </a: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03263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What’s in a Texture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5146675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err="1" smtClean="0"/>
              <a:t>enum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TextureType</a:t>
            </a:r>
            <a:r>
              <a:rPr lang="en-US" sz="2000" dirty="0" smtClean="0"/>
              <a:t> {</a:t>
            </a:r>
            <a:r>
              <a:rPr lang="en-US" sz="2000" dirty="0" err="1" smtClean="0"/>
              <a:t>RGBAType</a:t>
            </a:r>
            <a:r>
              <a:rPr lang="en-US" sz="2000" dirty="0" smtClean="0"/>
              <a:t>, </a:t>
            </a:r>
            <a:r>
              <a:rPr lang="en-US" sz="2000" dirty="0" err="1" smtClean="0"/>
              <a:t>RGBType</a:t>
            </a:r>
            <a:r>
              <a:rPr lang="en-US" sz="2000" dirty="0" smtClean="0"/>
              <a:t>};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class </a:t>
            </a:r>
            <a:r>
              <a:rPr lang="en-US" sz="2000" dirty="0" smtClean="0">
                <a:solidFill>
                  <a:srgbClr val="0000FF"/>
                </a:solidFill>
              </a:rPr>
              <a:t>Texture</a:t>
            </a:r>
            <a:r>
              <a:rPr lang="en-US" sz="2000" dirty="0" smtClean="0"/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public: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TextureType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type</a:t>
            </a:r>
            <a:r>
              <a:rPr lang="en-US" sz="2000" dirty="0" smtClean="0"/>
              <a:t>; long </a:t>
            </a:r>
            <a:r>
              <a:rPr lang="en-US" sz="2000" dirty="0" smtClean="0">
                <a:solidFill>
                  <a:srgbClr val="0000FF"/>
                </a:solidFill>
              </a:rPr>
              <a:t>width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0000FF"/>
                </a:solidFill>
              </a:rPr>
              <a:t>height</a:t>
            </a:r>
            <a:r>
              <a:rPr lang="en-US" sz="2000" dirty="0" smtClean="0"/>
              <a:t>; </a:t>
            </a:r>
            <a:r>
              <a:rPr lang="en-US" sz="2000" dirty="0" err="1" smtClean="0"/>
              <a:t>GLuint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textureHandle</a:t>
            </a:r>
            <a:r>
              <a:rPr lang="en-US" sz="2000" dirty="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char *</a:t>
            </a:r>
            <a:r>
              <a:rPr lang="en-US" sz="2000" dirty="0" err="1" smtClean="0">
                <a:solidFill>
                  <a:srgbClr val="0000FF"/>
                </a:solidFill>
              </a:rPr>
              <a:t>textureName</a:t>
            </a:r>
            <a:r>
              <a:rPr lang="en-US" sz="2000" dirty="0" smtClean="0"/>
              <a:t>; long *</a:t>
            </a:r>
            <a:r>
              <a:rPr lang="en-US" sz="2000" dirty="0" smtClean="0">
                <a:solidFill>
                  <a:srgbClr val="0000FF"/>
                </a:solidFill>
              </a:rPr>
              <a:t>bytes</a:t>
            </a:r>
            <a:r>
              <a:rPr lang="en-US" sz="2000" dirty="0" smtClean="0"/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Texture (long width, long height, </a:t>
            </a:r>
            <a:r>
              <a:rPr lang="en-US" sz="2000" dirty="0" err="1" smtClean="0"/>
              <a:t>TextureType</a:t>
            </a:r>
            <a:r>
              <a:rPr lang="en-US" sz="2000" dirty="0" smtClean="0"/>
              <a:t> type);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~Texture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void </a:t>
            </a:r>
            <a:r>
              <a:rPr lang="en-US" sz="2000" dirty="0" smtClean="0">
                <a:solidFill>
                  <a:srgbClr val="0000FF"/>
                </a:solidFill>
              </a:rPr>
              <a:t>activate</a:t>
            </a:r>
            <a:r>
              <a:rPr lang="en-US" sz="2000" dirty="0" smtClean="0"/>
              <a:t> (); //Do this before drawing a polygon.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void </a:t>
            </a:r>
            <a:r>
              <a:rPr lang="en-US" sz="2000" dirty="0" smtClean="0">
                <a:solidFill>
                  <a:srgbClr val="0000FF"/>
                </a:solidFill>
              </a:rPr>
              <a:t>load</a:t>
            </a:r>
            <a:r>
              <a:rPr lang="en-US" sz="2000" dirty="0" smtClean="0"/>
              <a:t> (</a:t>
            </a:r>
            <a:r>
              <a:rPr lang="en-US" sz="2000" dirty="0" err="1" smtClean="0"/>
              <a:t>bool</a:t>
            </a:r>
            <a:r>
              <a:rPr lang="en-US" sz="2000" dirty="0" smtClean="0"/>
              <a:t> </a:t>
            </a:r>
            <a:r>
              <a:rPr lang="en-US" sz="2000" dirty="0" err="1" smtClean="0"/>
              <a:t>mipmapping</a:t>
            </a:r>
            <a:r>
              <a:rPr lang="en-US" sz="2000" dirty="0" smtClean="0"/>
              <a:t> = true, </a:t>
            </a:r>
            <a:r>
              <a:rPr lang="en-US" sz="2000" dirty="0" err="1" smtClean="0"/>
              <a:t>bool</a:t>
            </a:r>
            <a:r>
              <a:rPr lang="en-US" sz="2000" dirty="0" smtClean="0"/>
              <a:t> </a:t>
            </a:r>
            <a:r>
              <a:rPr lang="en-US" sz="2000" dirty="0" err="1" smtClean="0"/>
              <a:t>forceClamp</a:t>
            </a:r>
            <a:r>
              <a:rPr lang="en-US" sz="2000" dirty="0" smtClean="0"/>
              <a:t> = false);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void </a:t>
            </a:r>
            <a:r>
              <a:rPr lang="en-US" sz="2000" dirty="0" smtClean="0">
                <a:solidFill>
                  <a:srgbClr val="0000FF"/>
                </a:solidFill>
              </a:rPr>
              <a:t>unload</a:t>
            </a:r>
            <a:r>
              <a:rPr lang="en-US" sz="2000" dirty="0" smtClean="0"/>
              <a:t> ();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//load gives it to the card; unload makes the game card delete it.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static Texture *</a:t>
            </a:r>
            <a:r>
              <a:rPr lang="en-US" sz="2000" dirty="0" err="1" smtClean="0">
                <a:solidFill>
                  <a:srgbClr val="0000FF"/>
                </a:solidFill>
              </a:rPr>
              <a:t>readTexture</a:t>
            </a:r>
            <a:r>
              <a:rPr lang="en-US" sz="2000" dirty="0" smtClean="0"/>
              <a:t> (char *</a:t>
            </a:r>
            <a:r>
              <a:rPr lang="en-US" sz="2000" dirty="0" err="1" smtClean="0"/>
              <a:t>fileName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};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rot="10800000">
            <a:off x="2057400" y="4648200"/>
            <a:ext cx="1447800" cy="228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10800000">
            <a:off x="3581400" y="6019800"/>
            <a:ext cx="990600" cy="3048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" name="Rectangle 3"/>
          <p:cNvSpPr/>
          <p:nvPr/>
        </p:nvSpPr>
        <p:spPr>
          <a:xfrm>
            <a:off x="4267200" y="6172200"/>
            <a:ext cx="18288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Copy into CPU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3276600" y="4724400"/>
            <a:ext cx="19050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Copy into Card</a:t>
            </a:r>
            <a:endParaRPr lang="en-US" sz="180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>
            <a:off x="2438400" y="4953000"/>
            <a:ext cx="1219200" cy="609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Rectangle 10"/>
          <p:cNvSpPr/>
          <p:nvPr/>
        </p:nvSpPr>
        <p:spPr>
          <a:xfrm>
            <a:off x="3276600" y="5334000"/>
            <a:ext cx="22098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Remove from Card</a:t>
            </a:r>
            <a:endParaRPr lang="en-US" sz="1800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>
            <a:off x="2133600" y="3733800"/>
            <a:ext cx="1447800" cy="76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3276600" y="3657600"/>
            <a:ext cx="22098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Remove from CPU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214313" y="263525"/>
            <a:ext cx="8693150" cy="564393"/>
          </a:xfrm>
          <a:ln cap="flat"/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dirty="0" smtClean="0">
                <a:solidFill>
                  <a:srgbClr val="0000FF"/>
                </a:solidFill>
              </a:rPr>
              <a:t>Implementing activate…</a:t>
            </a:r>
            <a:endParaRPr lang="en-US" b="0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262" y="1719263"/>
            <a:ext cx="8466138" cy="1779591"/>
          </a:xfrm>
          <a:noFill/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void Texture::</a:t>
            </a:r>
            <a:r>
              <a:rPr lang="en-US" sz="2000" dirty="0" smtClean="0">
                <a:solidFill>
                  <a:srgbClr val="0000FF"/>
                </a:solidFill>
              </a:rPr>
              <a:t>activate ()</a:t>
            </a:r>
            <a:r>
              <a:rPr lang="en-US" sz="2000" dirty="0" smtClean="0">
                <a:solidFill>
                  <a:schemeClr val="accent4"/>
                </a:solidFill>
              </a:rPr>
              <a:t> {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	if (</a:t>
            </a:r>
            <a:r>
              <a:rPr lang="en-US" sz="2000" dirty="0" err="1" smtClean="0">
                <a:solidFill>
                  <a:schemeClr val="accent4"/>
                </a:solidFill>
              </a:rPr>
              <a:t>textureHandle</a:t>
            </a:r>
            <a:r>
              <a:rPr lang="en-US" sz="2000" dirty="0" smtClean="0">
                <a:solidFill>
                  <a:schemeClr val="accent4"/>
                </a:solidFill>
              </a:rPr>
              <a:t> == -1) {</a:t>
            </a:r>
            <a:r>
              <a:rPr lang="en-US" sz="2000" dirty="0" err="1" smtClean="0">
                <a:solidFill>
                  <a:srgbClr val="FF0000"/>
                </a:solidFill>
              </a:rPr>
              <a:t>glDisable</a:t>
            </a:r>
            <a:r>
              <a:rPr lang="en-US" sz="2000" dirty="0" smtClean="0">
                <a:solidFill>
                  <a:schemeClr val="accent4"/>
                </a:solidFill>
              </a:rPr>
              <a:t> (GL_TEXTURE_2D); return;}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glEnable</a:t>
            </a:r>
            <a:r>
              <a:rPr lang="en-US" sz="2000" dirty="0" smtClean="0">
                <a:solidFill>
                  <a:schemeClr val="accent4"/>
                </a:solidFill>
              </a:rPr>
              <a:t> (GL_TEXTURE_2D);  //Turn on texturing.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4"/>
                </a:solidFill>
              </a:rPr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glBindTexture</a:t>
            </a:r>
            <a:r>
              <a:rPr lang="en-US" sz="2000" dirty="0" smtClean="0">
                <a:solidFill>
                  <a:schemeClr val="accent4"/>
                </a:solidFill>
              </a:rPr>
              <a:t> (GL_TEXTURE_2D, </a:t>
            </a:r>
            <a:r>
              <a:rPr lang="en-US" sz="2000" dirty="0" err="1" smtClean="0">
                <a:solidFill>
                  <a:schemeClr val="accent4"/>
                </a:solidFill>
              </a:rPr>
              <a:t>textureHandle</a:t>
            </a:r>
            <a:r>
              <a:rPr lang="en-US" sz="2000" dirty="0" smtClean="0">
                <a:solidFill>
                  <a:schemeClr val="accent4"/>
                </a:solidFill>
              </a:rPr>
              <a:t>); //Make active.</a:t>
            </a:r>
          </a:p>
          <a:p>
            <a:pPr>
              <a:lnSpc>
                <a:spcPct val="70000"/>
              </a:lnSpc>
              <a:spcBef>
                <a:spcPts val="0"/>
              </a:spcBef>
              <a:buNone/>
            </a:pPr>
            <a:r>
              <a:rPr lang="en-US" sz="2000" dirty="0" smtClean="0"/>
              <a:t>}	</a:t>
            </a:r>
            <a:r>
              <a:rPr lang="en-US" dirty="0" smtClean="0"/>
              <a:t>	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334963" y="6034088"/>
            <a:ext cx="8539162" cy="458285"/>
          </a:xfrm>
          <a:prstGeom prst="roundRect">
            <a:avLst>
              <a:gd name="adj" fmla="val 12449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 dirty="0" smtClean="0"/>
              <a:t>Forgetting to activate is the cause of many surprises…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90600" y="3810000"/>
            <a:ext cx="6934200" cy="1066800"/>
          </a:xfrm>
          <a:prstGeom prst="rect">
            <a:avLst/>
          </a:prstGeom>
          <a:solidFill>
            <a:srgbClr val="FEFE83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2400" dirty="0" smtClean="0">
                <a:solidFill>
                  <a:schemeClr val="accent4"/>
                </a:solidFill>
              </a:rPr>
              <a:t>If you activate a texture  (i.e., bind the handle), </a:t>
            </a:r>
            <a:r>
              <a:rPr lang="en-US" sz="2400" dirty="0" smtClean="0">
                <a:solidFill>
                  <a:srgbClr val="0000FF"/>
                </a:solidFill>
              </a:rPr>
              <a:t>all subsequent texture related routines</a:t>
            </a:r>
            <a:r>
              <a:rPr lang="en-US" sz="2400" dirty="0" smtClean="0">
                <a:solidFill>
                  <a:schemeClr val="accent4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INCLUDING DRAWING</a:t>
            </a:r>
            <a:r>
              <a:rPr lang="en-US" sz="2400" dirty="0" smtClean="0">
                <a:solidFill>
                  <a:schemeClr val="accent4"/>
                </a:solidFill>
              </a:rPr>
              <a:t> will use that texture. </a:t>
            </a:r>
          </a:p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0800000" flipV="1">
            <a:off x="2362200" y="1828800"/>
            <a:ext cx="2133600" cy="3048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6" name="Rectangle 5"/>
          <p:cNvSpPr/>
          <p:nvPr/>
        </p:nvSpPr>
        <p:spPr>
          <a:xfrm>
            <a:off x="4114800" y="1676400"/>
            <a:ext cx="46482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Initialized in </a:t>
            </a:r>
            <a:r>
              <a:rPr lang="en-US" sz="1800" dirty="0" err="1" smtClean="0"/>
              <a:t>readTexture</a:t>
            </a:r>
            <a:r>
              <a:rPr lang="en-US" sz="1800" dirty="0" smtClean="0"/>
              <a:t>. Discussed next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228600"/>
            <a:ext cx="8915400" cy="621524"/>
          </a:xfrm>
        </p:spPr>
        <p:txBody>
          <a:bodyPr/>
          <a:lstStyle/>
          <a:p>
            <a:r>
              <a:rPr lang="en-US" sz="2700" dirty="0" smtClean="0">
                <a:solidFill>
                  <a:srgbClr val="0000FF"/>
                </a:solidFill>
              </a:rPr>
              <a:t>Implementing </a:t>
            </a:r>
            <a:r>
              <a:rPr lang="en-US" sz="2700" dirty="0" err="1" smtClean="0">
                <a:solidFill>
                  <a:srgbClr val="0000FF"/>
                </a:solidFill>
              </a:rPr>
              <a:t>readTexture</a:t>
            </a:r>
            <a:r>
              <a:rPr lang="en-US" sz="2700" dirty="0" smtClean="0">
                <a:solidFill>
                  <a:srgbClr val="0000FF"/>
                </a:solidFill>
              </a:rPr>
              <a:t>; unload “from the card”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534400" cy="5891486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Texture *Texture::</a:t>
            </a:r>
            <a:r>
              <a:rPr lang="en-US" sz="2000" dirty="0" err="1" smtClean="0">
                <a:solidFill>
                  <a:srgbClr val="0000FF"/>
                </a:solidFill>
              </a:rPr>
              <a:t>readTexture</a:t>
            </a:r>
            <a:r>
              <a:rPr lang="en-US" sz="2000" dirty="0" smtClean="0"/>
              <a:t> (char *</a:t>
            </a:r>
            <a:r>
              <a:rPr lang="en-US" sz="2000" dirty="0" err="1" smtClean="0"/>
              <a:t>fileName</a:t>
            </a:r>
            <a:r>
              <a:rPr lang="en-US" sz="2000" dirty="0" smtClean="0"/>
              <a:t>) {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 …Reads the file; records name, width, height, type, bytes…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Gluint</a:t>
            </a:r>
            <a:r>
              <a:rPr lang="en-US" sz="2000" dirty="0" smtClean="0"/>
              <a:t> </a:t>
            </a:r>
            <a:r>
              <a:rPr lang="en-US" sz="2000" dirty="0" err="1" smtClean="0"/>
              <a:t>textureHandle</a:t>
            </a:r>
            <a:r>
              <a:rPr lang="en-US" sz="2000" dirty="0" smtClean="0"/>
              <a:t> = -1; //Ask OpenGL for a handle.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glGenTextures</a:t>
            </a:r>
            <a:r>
              <a:rPr lang="en-US" sz="2000" dirty="0" smtClean="0"/>
              <a:t> (1, &amp;</a:t>
            </a:r>
            <a:r>
              <a:rPr lang="en-US" sz="2000" dirty="0" err="1" smtClean="0"/>
              <a:t>textureHandle</a:t>
            </a:r>
            <a:r>
              <a:rPr lang="en-US" sz="2000" dirty="0" smtClean="0"/>
              <a:t>);</a:t>
            </a:r>
          </a:p>
          <a:p>
            <a:pPr>
              <a:buNone/>
            </a:pPr>
            <a:r>
              <a:rPr lang="en-US" sz="2000" dirty="0" smtClean="0"/>
              <a:t>	if (</a:t>
            </a:r>
            <a:r>
              <a:rPr lang="en-US" sz="2000" dirty="0" err="1" smtClean="0"/>
              <a:t>textureHandle</a:t>
            </a:r>
            <a:r>
              <a:rPr lang="en-US" sz="2000" dirty="0" smtClean="0"/>
              <a:t> == -1) {… did not succeed ...;}</a:t>
            </a:r>
          </a:p>
          <a:p>
            <a:pPr>
              <a:buNone/>
            </a:pPr>
            <a:r>
              <a:rPr lang="en-US" sz="2000" dirty="0" smtClean="0"/>
              <a:t>}</a:t>
            </a:r>
          </a:p>
          <a:p>
            <a:pPr>
              <a:buNone/>
            </a:pPr>
            <a:r>
              <a:rPr lang="en-US" sz="2000" dirty="0" smtClean="0"/>
              <a:t>void Texture::</a:t>
            </a:r>
            <a:r>
              <a:rPr lang="en-US" sz="2000" dirty="0" smtClean="0">
                <a:solidFill>
                  <a:srgbClr val="0000FF"/>
                </a:solidFill>
              </a:rPr>
              <a:t>load</a:t>
            </a:r>
            <a:r>
              <a:rPr lang="en-US" sz="2000" dirty="0" smtClean="0"/>
              <a:t> (</a:t>
            </a:r>
            <a:r>
              <a:rPr lang="en-US" sz="2000" dirty="0" err="1" smtClean="0"/>
              <a:t>bool</a:t>
            </a:r>
            <a:r>
              <a:rPr lang="en-US" sz="2000" dirty="0" smtClean="0"/>
              <a:t> </a:t>
            </a:r>
            <a:r>
              <a:rPr lang="en-US" sz="2000" dirty="0" err="1" smtClean="0"/>
              <a:t>mipmapping</a:t>
            </a:r>
            <a:r>
              <a:rPr lang="en-US" sz="2000" dirty="0" smtClean="0"/>
              <a:t> , </a:t>
            </a:r>
            <a:r>
              <a:rPr lang="en-US" sz="2000" dirty="0" err="1" smtClean="0"/>
              <a:t>bool</a:t>
            </a:r>
            <a:r>
              <a:rPr lang="en-US" sz="2000" dirty="0" smtClean="0"/>
              <a:t> </a:t>
            </a:r>
            <a:r>
              <a:rPr lang="en-US" sz="2000" dirty="0" err="1" smtClean="0"/>
              <a:t>forceClamp</a:t>
            </a:r>
            <a:r>
              <a:rPr lang="en-US" sz="2000" dirty="0" smtClean="0"/>
              <a:t>) {</a:t>
            </a:r>
            <a:br>
              <a:rPr lang="en-US" sz="2000" dirty="0" smtClean="0"/>
            </a:b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}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2000" dirty="0" smtClean="0"/>
              <a:t>void Texture::</a:t>
            </a:r>
            <a:r>
              <a:rPr lang="en-US" sz="2000" dirty="0" smtClean="0">
                <a:solidFill>
                  <a:srgbClr val="0000FF"/>
                </a:solidFill>
              </a:rPr>
              <a:t>unload</a:t>
            </a:r>
            <a:r>
              <a:rPr lang="en-US" sz="2000" dirty="0" smtClean="0"/>
              <a:t> () {</a:t>
            </a:r>
          </a:p>
          <a:p>
            <a:pPr>
              <a:buNone/>
            </a:pPr>
            <a:r>
              <a:rPr lang="en-US" sz="2000" dirty="0" smtClean="0"/>
              <a:t>	if (</a:t>
            </a:r>
            <a:r>
              <a:rPr lang="en-US" sz="2000" dirty="0" err="1" smtClean="0"/>
              <a:t>textureHandle</a:t>
            </a:r>
            <a:r>
              <a:rPr lang="en-US" sz="2000" dirty="0" smtClean="0"/>
              <a:t> != -1) </a:t>
            </a:r>
            <a:r>
              <a:rPr lang="en-US" sz="2000" dirty="0" err="1" smtClean="0">
                <a:solidFill>
                  <a:srgbClr val="FF0000"/>
                </a:solidFill>
              </a:rPr>
              <a:t>glDeleteTextures</a:t>
            </a:r>
            <a:r>
              <a:rPr lang="en-US" sz="2000" dirty="0" smtClean="0"/>
              <a:t> (1, &amp;</a:t>
            </a:r>
            <a:r>
              <a:rPr lang="en-US" sz="2000" dirty="0" err="1" smtClean="0"/>
              <a:t>textureHandle</a:t>
            </a:r>
            <a:r>
              <a:rPr lang="en-US" sz="2000" dirty="0" smtClean="0"/>
              <a:t>);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textureHandle</a:t>
            </a:r>
            <a:r>
              <a:rPr lang="en-US" sz="2000" dirty="0" smtClean="0"/>
              <a:t> = -1;</a:t>
            </a:r>
          </a:p>
          <a:p>
            <a:pPr>
              <a:buNone/>
            </a:pPr>
            <a:r>
              <a:rPr lang="en-US" sz="2000" dirty="0" smtClean="0"/>
              <a:t>}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28600" y="6172200"/>
            <a:ext cx="8539162" cy="458285"/>
          </a:xfrm>
          <a:prstGeom prst="roundRect">
            <a:avLst>
              <a:gd name="adj" fmla="val 12449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 dirty="0" smtClean="0"/>
              <a:t>Supports load/unload ONCE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838200" y="3581400"/>
            <a:ext cx="46482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1800" dirty="0" smtClean="0"/>
              <a:t>Discussed next</a:t>
            </a:r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3962400" y="4038600"/>
            <a:ext cx="4648200" cy="840230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 dirty="0" smtClean="0"/>
              <a:t>Failing to </a:t>
            </a:r>
            <a:r>
              <a:rPr lang="en-US" sz="1800" b="1" dirty="0" smtClean="0">
                <a:solidFill>
                  <a:srgbClr val="0000FF"/>
                </a:solidFill>
              </a:rPr>
              <a:t>unload</a:t>
            </a:r>
            <a:r>
              <a:rPr lang="en-US" sz="1800" b="1" dirty="0" smtClean="0"/>
              <a:t> means next run will have less texture space.</a:t>
            </a:r>
            <a:br>
              <a:rPr lang="en-US" sz="1800" b="1" dirty="0" smtClean="0"/>
            </a:br>
            <a:r>
              <a:rPr lang="en-US" sz="1800" b="1" dirty="0" smtClean="0">
                <a:solidFill>
                  <a:srgbClr val="FF0000"/>
                </a:solidFill>
              </a:rPr>
              <a:t>Eventually, you have to reboot…</a:t>
            </a:r>
            <a:endParaRPr lang="en-US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69875"/>
            <a:ext cx="8715375" cy="703661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Implementing Load “onto the card”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238725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void Texture::</a:t>
            </a:r>
            <a:r>
              <a:rPr lang="en-US" sz="2000" dirty="0" smtClean="0">
                <a:solidFill>
                  <a:srgbClr val="0000FF"/>
                </a:solidFill>
              </a:rPr>
              <a:t>load</a:t>
            </a:r>
            <a:r>
              <a:rPr lang="en-US" sz="2000" dirty="0" smtClean="0"/>
              <a:t> (</a:t>
            </a:r>
            <a:r>
              <a:rPr lang="en-US" sz="2000" dirty="0" err="1" smtClean="0"/>
              <a:t>bool</a:t>
            </a:r>
            <a:r>
              <a:rPr lang="en-US" sz="2000" dirty="0" smtClean="0"/>
              <a:t> </a:t>
            </a:r>
            <a:r>
              <a:rPr lang="en-US" sz="2000" dirty="0" err="1" smtClean="0"/>
              <a:t>mipmapping</a:t>
            </a:r>
            <a:r>
              <a:rPr lang="en-US" sz="2000" dirty="0" smtClean="0"/>
              <a:t> , </a:t>
            </a:r>
            <a:r>
              <a:rPr lang="en-US" sz="2000" dirty="0" err="1" smtClean="0"/>
              <a:t>bool</a:t>
            </a:r>
            <a:r>
              <a:rPr lang="en-US" sz="2000" dirty="0" smtClean="0"/>
              <a:t> </a:t>
            </a:r>
            <a:r>
              <a:rPr lang="en-US" sz="2000" dirty="0" err="1" smtClean="0"/>
              <a:t>forceClamp</a:t>
            </a:r>
            <a:r>
              <a:rPr lang="en-US" sz="2000" dirty="0" smtClean="0"/>
              <a:t>) {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activate</a:t>
            </a:r>
            <a:r>
              <a:rPr lang="en-US" sz="2000" dirty="0" smtClean="0"/>
              <a:t> (); //Tell the card future changes deal with THIS handle.</a:t>
            </a:r>
          </a:p>
          <a:p>
            <a:pPr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… setup a host of settings related to </a:t>
            </a:r>
            <a:r>
              <a:rPr lang="en-US" sz="2000" dirty="0" err="1" smtClean="0">
                <a:solidFill>
                  <a:srgbClr val="0000FF"/>
                </a:solidFill>
              </a:rPr>
              <a:t>mipmapping</a:t>
            </a:r>
            <a:r>
              <a:rPr lang="en-US" sz="2000" dirty="0" smtClean="0">
                <a:solidFill>
                  <a:srgbClr val="0000FF"/>
                </a:solidFill>
              </a:rPr>
              <a:t> and tiling …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/>
              <a:t>if (</a:t>
            </a:r>
            <a:r>
              <a:rPr lang="en-US" sz="2000" dirty="0" err="1" smtClean="0">
                <a:solidFill>
                  <a:srgbClr val="FF0000"/>
                </a:solidFill>
              </a:rPr>
              <a:t>mipmapping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r>
              <a:rPr lang="en-US" sz="2000" dirty="0" smtClean="0"/>
              <a:t>    </a:t>
            </a:r>
            <a:r>
              <a:rPr lang="en-US" sz="2000" dirty="0" smtClean="0">
                <a:solidFill>
                  <a:srgbClr val="FF0000"/>
                </a:solidFill>
              </a:rPr>
              <a:t>gluBuild2DMipmaps</a:t>
            </a:r>
            <a:r>
              <a:rPr lang="en-US" sz="2000" dirty="0" smtClean="0"/>
              <a:t> (</a:t>
            </a:r>
            <a:r>
              <a:rPr lang="en-US" sz="1800" dirty="0" smtClean="0"/>
              <a:t>GL_TEXTURE_2D, GL_RGBA,  </a:t>
            </a:r>
            <a:br>
              <a:rPr lang="en-US" sz="1800" dirty="0" smtClean="0"/>
            </a:br>
            <a:r>
              <a:rPr lang="en-US" sz="1800" dirty="0" smtClean="0"/>
              <a:t>	width, height, GL_RGBA, GL_UNSIGNED_BYTE, </a:t>
            </a:r>
            <a:r>
              <a:rPr lang="en-US" sz="1800" dirty="0" err="1" smtClean="0"/>
              <a:t>addressOfBytes</a:t>
            </a:r>
            <a:r>
              <a:rPr lang="en-US" sz="2000" dirty="0" smtClean="0"/>
              <a:t>);</a:t>
            </a:r>
          </a:p>
          <a:p>
            <a:pPr>
              <a:buNone/>
            </a:pPr>
            <a:endParaRPr lang="en-US" sz="800" dirty="0" smtClean="0"/>
          </a:p>
          <a:p>
            <a:pPr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/>
              <a:t>else</a:t>
            </a:r>
            <a:br>
              <a:rPr lang="en-US" sz="2000" dirty="0" smtClean="0"/>
            </a:br>
            <a:r>
              <a:rPr lang="en-US" sz="2000" dirty="0" smtClean="0"/>
              <a:t>    </a:t>
            </a:r>
            <a:r>
              <a:rPr lang="en-US" sz="2000" dirty="0" smtClean="0">
                <a:solidFill>
                  <a:srgbClr val="FF0000"/>
                </a:solidFill>
              </a:rPr>
              <a:t>glTexImage2D</a:t>
            </a:r>
            <a:r>
              <a:rPr lang="en-US" sz="2000" dirty="0" smtClean="0"/>
              <a:t> (</a:t>
            </a:r>
            <a:r>
              <a:rPr lang="en-US" sz="1800" dirty="0" smtClean="0"/>
              <a:t>GL_TEXTURE_2D,  0 /*level*/, GL_RGBA , </a:t>
            </a:r>
            <a:br>
              <a:rPr lang="en-US" sz="1800" dirty="0" smtClean="0"/>
            </a:br>
            <a:r>
              <a:rPr lang="en-US" sz="1800" dirty="0" smtClean="0"/>
              <a:t>	width, height, 0 /*border width*/, GL_RGBA, GL_UNSIGNED_BYTE,  	</a:t>
            </a:r>
            <a:r>
              <a:rPr lang="en-US" sz="1800" dirty="0" err="1" smtClean="0"/>
              <a:t>addressOfBytes</a:t>
            </a:r>
            <a:r>
              <a:rPr lang="en-US" sz="2000" dirty="0" smtClean="0"/>
              <a:t>);</a:t>
            </a:r>
          </a:p>
          <a:p>
            <a:pPr>
              <a:buNone/>
            </a:pPr>
            <a:r>
              <a:rPr lang="en-US" sz="2000" dirty="0" smtClean="0"/>
              <a:t>}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90800" y="6172200"/>
            <a:ext cx="36576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sz="1800" b="1" dirty="0" smtClean="0">
                <a:solidFill>
                  <a:srgbClr val="0000FF"/>
                </a:solidFill>
              </a:rPr>
              <a:t>BYTES</a:t>
            </a:r>
            <a:r>
              <a:rPr lang="en-US" sz="1800" b="1" dirty="0" smtClean="0"/>
              <a:t>: format of your bytes</a:t>
            </a:r>
            <a:endParaRPr lang="en-US" sz="1800" b="1" dirty="0"/>
          </a:p>
        </p:txBody>
      </p:sp>
      <p:sp>
        <p:nvSpPr>
          <p:cNvPr id="6" name="Rectangle 5"/>
          <p:cNvSpPr/>
          <p:nvPr/>
        </p:nvSpPr>
        <p:spPr>
          <a:xfrm>
            <a:off x="2590800" y="5791200"/>
            <a:ext cx="41148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sz="1800" b="1" dirty="0" smtClean="0">
                <a:solidFill>
                  <a:srgbClr val="0000FF"/>
                </a:solidFill>
              </a:rPr>
              <a:t>WANT</a:t>
            </a:r>
            <a:r>
              <a:rPr lang="en-US" sz="1800" b="1" dirty="0" smtClean="0"/>
              <a:t>: format you want on the card</a:t>
            </a:r>
            <a:endParaRPr lang="en-US" sz="1800" b="1" dirty="0"/>
          </a:p>
        </p:txBody>
      </p:sp>
      <p:sp>
        <p:nvSpPr>
          <p:cNvPr id="46" name="Rectangle 45"/>
          <p:cNvSpPr/>
          <p:nvPr/>
        </p:nvSpPr>
        <p:spPr>
          <a:xfrm>
            <a:off x="2590800" y="5410200"/>
            <a:ext cx="2438400" cy="313932"/>
          </a:xfrm>
          <a:prstGeom prst="rect">
            <a:avLst/>
          </a:prstGeom>
          <a:solidFill>
            <a:srgbClr val="F0FD23"/>
          </a:solidFill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en-US" sz="1800" b="1" dirty="0" smtClean="0">
                <a:solidFill>
                  <a:srgbClr val="0000FF"/>
                </a:solidFill>
              </a:rPr>
              <a:t>IN</a:t>
            </a:r>
            <a:r>
              <a:rPr lang="en-US" sz="1800" b="1" dirty="0" smtClean="0"/>
              <a:t>: format coming in</a:t>
            </a:r>
            <a:endParaRPr lang="en-US" sz="1800" b="1" dirty="0"/>
          </a:p>
        </p:txBody>
      </p:sp>
      <p:sp>
        <p:nvSpPr>
          <p:cNvPr id="47" name="Rectangle 46"/>
          <p:cNvSpPr/>
          <p:nvPr/>
        </p:nvSpPr>
        <p:spPr>
          <a:xfrm>
            <a:off x="5867400" y="2514600"/>
            <a:ext cx="338554" cy="2585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6553200" y="3551468"/>
            <a:ext cx="338554" cy="2585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5029200" y="4313468"/>
            <a:ext cx="632609" cy="2585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WANT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3048000" y="3276600"/>
            <a:ext cx="632610" cy="2585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WANT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5181600" y="3276600"/>
            <a:ext cx="689612" cy="2585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BYTES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6781800" y="4313468"/>
            <a:ext cx="689612" cy="258532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BYTES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>
          <a:xfrm>
            <a:off x="212725" y="274638"/>
            <a:ext cx="8696325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Ticking and Drawing </a:t>
            </a:r>
            <a:r>
              <a:rPr lang="en-US" dirty="0" smtClean="0">
                <a:solidFill>
                  <a:srgbClr val="FF0000"/>
                </a:solidFill>
              </a:rPr>
              <a:t>starts at game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654049" y="1873250"/>
            <a:ext cx="7727949" cy="1174517"/>
          </a:xfrm>
          <a:prstGeom prst="roundRect">
            <a:avLst>
              <a:gd name="adj" fmla="val 12449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FF0000"/>
                </a:solidFill>
              </a:rPr>
              <a:t>tick</a:t>
            </a:r>
            <a:r>
              <a:rPr lang="en-US" sz="2400" b="1" dirty="0"/>
              <a:t> to a world </a:t>
            </a:r>
            <a:r>
              <a:rPr lang="en-US" sz="2400" b="1" dirty="0" smtClean="0"/>
              <a:t>says</a:t>
            </a:r>
            <a:br>
              <a:rPr lang="en-US" sz="2400" b="1" dirty="0" smtClean="0"/>
            </a:br>
            <a:r>
              <a:rPr lang="en-US" sz="2400" b="1" dirty="0" smtClean="0"/>
              <a:t>	</a:t>
            </a:r>
            <a:r>
              <a:rPr lang="en-US" sz="2400" b="1" dirty="0" smtClean="0">
                <a:solidFill>
                  <a:srgbClr val="FF0000"/>
                </a:solidFill>
              </a:rPr>
              <a:t>tick</a:t>
            </a:r>
            <a:r>
              <a:rPr lang="en-US" sz="2400" b="1" dirty="0" smtClean="0">
                <a:solidFill>
                  <a:srgbClr val="0000FF"/>
                </a:solidFill>
              </a:rPr>
              <a:t> to each object which in turn says</a:t>
            </a:r>
            <a:br>
              <a:rPr lang="en-US" sz="2400" b="1" dirty="0" smtClean="0">
                <a:solidFill>
                  <a:srgbClr val="0000FF"/>
                </a:solidFill>
              </a:rPr>
            </a:br>
            <a:r>
              <a:rPr lang="en-US" sz="2400" b="1" dirty="0" smtClean="0">
                <a:solidFill>
                  <a:srgbClr val="0000FF"/>
                </a:solidFill>
              </a:rPr>
              <a:t>		</a:t>
            </a:r>
            <a:r>
              <a:rPr lang="en-US" sz="2400" b="1" dirty="0" smtClean="0">
                <a:solidFill>
                  <a:srgbClr val="FF0000"/>
                </a:solidFill>
              </a:rPr>
              <a:t>tick</a:t>
            </a:r>
            <a:r>
              <a:rPr lang="en-US" sz="2400" b="1" dirty="0" smtClean="0">
                <a:solidFill>
                  <a:srgbClr val="0000FF"/>
                </a:solidFill>
              </a:rPr>
              <a:t> to each face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660400" y="3810000"/>
            <a:ext cx="7797800" cy="1174517"/>
          </a:xfrm>
          <a:prstGeom prst="roundRect">
            <a:avLst>
              <a:gd name="adj" fmla="val 12449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wrap="square" lIns="92075" tIns="46038" rIns="92075" bIns="46038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FF0000"/>
                </a:solidFill>
              </a:rPr>
              <a:t>draw</a:t>
            </a:r>
            <a:r>
              <a:rPr lang="en-US" sz="2400" b="1" dirty="0"/>
              <a:t> to a world </a:t>
            </a:r>
            <a:r>
              <a:rPr lang="en-US" sz="2400" b="1" dirty="0" smtClean="0"/>
              <a:t>says</a:t>
            </a:r>
            <a:br>
              <a:rPr lang="en-US" sz="2400" b="1" dirty="0" smtClean="0"/>
            </a:br>
            <a:r>
              <a:rPr lang="en-US" sz="2400" b="1" dirty="0" smtClean="0"/>
              <a:t>	</a:t>
            </a:r>
            <a:r>
              <a:rPr lang="en-US" sz="2400" b="1" dirty="0" smtClean="0">
                <a:solidFill>
                  <a:srgbClr val="FF0000"/>
                </a:solidFill>
              </a:rPr>
              <a:t>draw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>
                <a:solidFill>
                  <a:srgbClr val="0000FF"/>
                </a:solidFill>
              </a:rPr>
              <a:t>to each object which in turn </a:t>
            </a:r>
            <a:r>
              <a:rPr lang="en-US" sz="2400" b="1" dirty="0" smtClean="0">
                <a:solidFill>
                  <a:srgbClr val="0000FF"/>
                </a:solidFill>
              </a:rPr>
              <a:t>says</a:t>
            </a:r>
            <a:br>
              <a:rPr lang="en-US" sz="2400" b="1" dirty="0" smtClean="0">
                <a:solidFill>
                  <a:srgbClr val="0000FF"/>
                </a:solidFill>
              </a:rPr>
            </a:br>
            <a:r>
              <a:rPr lang="en-US" sz="2400" b="1" dirty="0" smtClean="0">
                <a:solidFill>
                  <a:srgbClr val="0000FF"/>
                </a:solidFill>
              </a:rPr>
              <a:t>		</a:t>
            </a:r>
            <a:r>
              <a:rPr lang="en-US" sz="2400" b="1" dirty="0" smtClean="0">
                <a:solidFill>
                  <a:srgbClr val="FF0000"/>
                </a:solidFill>
              </a:rPr>
              <a:t>draw</a:t>
            </a:r>
            <a:r>
              <a:rPr lang="en-US" sz="2400" b="1" dirty="0" smtClean="0">
                <a:solidFill>
                  <a:srgbClr val="0000FF"/>
                </a:solidFill>
              </a:rPr>
              <a:t> </a:t>
            </a:r>
            <a:r>
              <a:rPr lang="en-US" sz="2400" b="1" dirty="0">
                <a:solidFill>
                  <a:srgbClr val="0000FF"/>
                </a:solidFill>
              </a:rPr>
              <a:t>to each face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To Draw with your Texture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38250"/>
            <a:ext cx="9906000" cy="4100226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Activate your texture</a:t>
            </a: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		texture-&gt;</a:t>
            </a:r>
            <a:r>
              <a:rPr lang="en-US" dirty="0" smtClean="0">
                <a:solidFill>
                  <a:srgbClr val="FF0000"/>
                </a:solidFill>
              </a:rPr>
              <a:t>activate</a:t>
            </a:r>
            <a:r>
              <a:rPr lang="en-US" dirty="0" smtClean="0"/>
              <a:t> ();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Draw polygons in a face…</a:t>
            </a: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glBegin</a:t>
            </a:r>
            <a:r>
              <a:rPr lang="en-US" dirty="0" smtClean="0"/>
              <a:t> (</a:t>
            </a:r>
            <a:r>
              <a:rPr lang="en-US" dirty="0" err="1" smtClean="0"/>
              <a:t>TypeOfData</a:t>
            </a:r>
            <a:r>
              <a:rPr lang="en-US" dirty="0" smtClean="0"/>
              <a:t>);</a:t>
            </a:r>
          </a:p>
          <a:p>
            <a:pPr>
              <a:buFontTx/>
              <a:buNone/>
            </a:pPr>
            <a:r>
              <a:rPr lang="en-US" dirty="0" smtClean="0"/>
              <a:t>			Drawing COMMANDS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US" dirty="0" smtClean="0"/>
              <a:t>		</a:t>
            </a:r>
            <a:r>
              <a:rPr lang="en-US" dirty="0" err="1" smtClean="0">
                <a:solidFill>
                  <a:srgbClr val="FF0000"/>
                </a:solidFill>
              </a:rPr>
              <a:t>glEnd</a:t>
            </a:r>
            <a:r>
              <a:rPr lang="en-US" dirty="0" smtClean="0"/>
              <a:t> ();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Sample Types for </a:t>
            </a:r>
            <a:r>
              <a:rPr lang="en-US" smtClean="0">
                <a:solidFill>
                  <a:srgbClr val="FF0000"/>
                </a:solidFill>
              </a:rPr>
              <a:t>glBegin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96288" cy="5251450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GL_TRIANGLES	</a:t>
            </a:r>
            <a:r>
              <a:rPr lang="en-US" dirty="0" smtClean="0"/>
              <a:t>(n points; 3 at a time)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GL_QUADS		</a:t>
            </a:r>
            <a:r>
              <a:rPr lang="en-US" dirty="0" smtClean="0"/>
              <a:t>(n points; 4 at a time)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GL_TRIANGLE_STRIP	(special format)</a:t>
            </a:r>
          </a:p>
          <a:p>
            <a:pPr>
              <a:buFontTx/>
              <a:buNone/>
            </a:pPr>
            <a:endParaRPr lang="en-US" sz="2400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GL_TRIANGLE_FAN	(special format)</a:t>
            </a: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GL_POLYGON	(</a:t>
            </a:r>
            <a:r>
              <a:rPr lang="en-US" dirty="0" smtClean="0"/>
              <a:t>n points; last connects</a:t>
            </a:r>
            <a:br>
              <a:rPr lang="en-US" dirty="0" smtClean="0"/>
            </a:br>
            <a:r>
              <a:rPr lang="en-US" dirty="0" smtClean="0"/>
              <a:t>				 to first; must be convex)</a:t>
            </a: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1676400" y="30480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05" name="Line 5"/>
          <p:cNvSpPr>
            <a:spLocks noChangeShapeType="1"/>
          </p:cNvSpPr>
          <p:nvPr/>
        </p:nvSpPr>
        <p:spPr bwMode="auto">
          <a:xfrm>
            <a:off x="1676400" y="30480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06" name="Line 6"/>
          <p:cNvSpPr>
            <a:spLocks noChangeShapeType="1"/>
          </p:cNvSpPr>
          <p:nvPr/>
        </p:nvSpPr>
        <p:spPr bwMode="auto">
          <a:xfrm flipV="1">
            <a:off x="1676400" y="30480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07" name="Line 7"/>
          <p:cNvSpPr>
            <a:spLocks noChangeShapeType="1"/>
          </p:cNvSpPr>
          <p:nvPr/>
        </p:nvSpPr>
        <p:spPr bwMode="auto">
          <a:xfrm>
            <a:off x="1676400" y="35814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2209800" y="30480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2209800" y="30480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2209800" y="30480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flipV="1">
            <a:off x="2209800" y="30480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2209800" y="35814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>
            <a:off x="2743200" y="30480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>
            <a:off x="2743200" y="30480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2743200" y="30480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 flipV="1">
            <a:off x="2743200" y="30480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>
            <a:off x="2743200" y="35814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8" name="Line 18"/>
          <p:cNvSpPr>
            <a:spLocks noChangeShapeType="1"/>
          </p:cNvSpPr>
          <p:nvPr/>
        </p:nvSpPr>
        <p:spPr bwMode="auto">
          <a:xfrm>
            <a:off x="3276600" y="30480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>
            <a:off x="3276600" y="30480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>
            <a:off x="3276600" y="30480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21" name="Line 21"/>
          <p:cNvSpPr>
            <a:spLocks noChangeShapeType="1"/>
          </p:cNvSpPr>
          <p:nvPr/>
        </p:nvSpPr>
        <p:spPr bwMode="auto">
          <a:xfrm flipV="1">
            <a:off x="3276600" y="30480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>
            <a:off x="3276600" y="35814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>
            <a:off x="3810000" y="30480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24" name="Rectangle 24"/>
          <p:cNvSpPr>
            <a:spLocks noChangeArrowheads="1"/>
          </p:cNvSpPr>
          <p:nvPr/>
        </p:nvSpPr>
        <p:spPr bwMode="auto">
          <a:xfrm>
            <a:off x="1455738" y="2743200"/>
            <a:ext cx="296862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1225" name="Rectangle 25"/>
          <p:cNvSpPr>
            <a:spLocks noChangeArrowheads="1"/>
          </p:cNvSpPr>
          <p:nvPr/>
        </p:nvSpPr>
        <p:spPr bwMode="auto">
          <a:xfrm>
            <a:off x="1455738" y="3573463"/>
            <a:ext cx="296862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51226" name="Rectangle 26"/>
          <p:cNvSpPr>
            <a:spLocks noChangeArrowheads="1"/>
          </p:cNvSpPr>
          <p:nvPr/>
        </p:nvSpPr>
        <p:spPr bwMode="auto">
          <a:xfrm>
            <a:off x="2057400" y="27432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51227" name="Rectangle 27"/>
          <p:cNvSpPr>
            <a:spLocks noChangeArrowheads="1"/>
          </p:cNvSpPr>
          <p:nvPr/>
        </p:nvSpPr>
        <p:spPr bwMode="auto">
          <a:xfrm>
            <a:off x="2057400" y="35814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51228" name="Rectangle 28"/>
          <p:cNvSpPr>
            <a:spLocks noChangeArrowheads="1"/>
          </p:cNvSpPr>
          <p:nvPr/>
        </p:nvSpPr>
        <p:spPr bwMode="auto">
          <a:xfrm>
            <a:off x="2590800" y="27432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5</a:t>
            </a:r>
          </a:p>
        </p:txBody>
      </p:sp>
      <p:sp>
        <p:nvSpPr>
          <p:cNvPr id="51229" name="Rectangle 29"/>
          <p:cNvSpPr>
            <a:spLocks noChangeArrowheads="1"/>
          </p:cNvSpPr>
          <p:nvPr/>
        </p:nvSpPr>
        <p:spPr bwMode="auto">
          <a:xfrm>
            <a:off x="2590800" y="35814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6</a:t>
            </a:r>
          </a:p>
        </p:txBody>
      </p:sp>
      <p:sp>
        <p:nvSpPr>
          <p:cNvPr id="51230" name="Rectangle 30"/>
          <p:cNvSpPr>
            <a:spLocks noChangeArrowheads="1"/>
          </p:cNvSpPr>
          <p:nvPr/>
        </p:nvSpPr>
        <p:spPr bwMode="auto">
          <a:xfrm>
            <a:off x="3124200" y="27432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7</a:t>
            </a:r>
          </a:p>
        </p:txBody>
      </p:sp>
      <p:sp>
        <p:nvSpPr>
          <p:cNvPr id="51231" name="Rectangle 31"/>
          <p:cNvSpPr>
            <a:spLocks noChangeArrowheads="1"/>
          </p:cNvSpPr>
          <p:nvPr/>
        </p:nvSpPr>
        <p:spPr bwMode="auto">
          <a:xfrm>
            <a:off x="3124200" y="35814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8</a:t>
            </a:r>
          </a:p>
        </p:txBody>
      </p:sp>
      <p:sp>
        <p:nvSpPr>
          <p:cNvPr id="51232" name="Rectangle 32"/>
          <p:cNvSpPr>
            <a:spLocks noChangeArrowheads="1"/>
          </p:cNvSpPr>
          <p:nvPr/>
        </p:nvSpPr>
        <p:spPr bwMode="auto">
          <a:xfrm>
            <a:off x="3733800" y="27432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9</a:t>
            </a:r>
          </a:p>
        </p:txBody>
      </p:sp>
      <p:sp>
        <p:nvSpPr>
          <p:cNvPr id="51233" name="Rectangle 33"/>
          <p:cNvSpPr>
            <a:spLocks noChangeArrowheads="1"/>
          </p:cNvSpPr>
          <p:nvPr/>
        </p:nvSpPr>
        <p:spPr bwMode="auto">
          <a:xfrm>
            <a:off x="3678238" y="3573463"/>
            <a:ext cx="409575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10</a:t>
            </a:r>
          </a:p>
        </p:txBody>
      </p:sp>
      <p:sp>
        <p:nvSpPr>
          <p:cNvPr id="51234" name="Line 34"/>
          <p:cNvSpPr>
            <a:spLocks noChangeShapeType="1"/>
          </p:cNvSpPr>
          <p:nvPr/>
        </p:nvSpPr>
        <p:spPr bwMode="auto">
          <a:xfrm>
            <a:off x="1676400" y="48006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35" name="Line 35"/>
          <p:cNvSpPr>
            <a:spLocks noChangeShapeType="1"/>
          </p:cNvSpPr>
          <p:nvPr/>
        </p:nvSpPr>
        <p:spPr bwMode="auto">
          <a:xfrm>
            <a:off x="1676400" y="53340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36" name="Line 36"/>
          <p:cNvSpPr>
            <a:spLocks noChangeShapeType="1"/>
          </p:cNvSpPr>
          <p:nvPr/>
        </p:nvSpPr>
        <p:spPr bwMode="auto">
          <a:xfrm flipV="1">
            <a:off x="2209800" y="5105400"/>
            <a:ext cx="3810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37" name="Line 37"/>
          <p:cNvSpPr>
            <a:spLocks noChangeShapeType="1"/>
          </p:cNvSpPr>
          <p:nvPr/>
        </p:nvSpPr>
        <p:spPr bwMode="auto">
          <a:xfrm flipV="1">
            <a:off x="2590800" y="4724400"/>
            <a:ext cx="762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38" name="Line 38"/>
          <p:cNvSpPr>
            <a:spLocks noChangeShapeType="1"/>
          </p:cNvSpPr>
          <p:nvPr/>
        </p:nvSpPr>
        <p:spPr bwMode="auto">
          <a:xfrm flipV="1">
            <a:off x="1676400" y="4724400"/>
            <a:ext cx="9906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39" name="Line 39"/>
          <p:cNvSpPr>
            <a:spLocks noChangeShapeType="1"/>
          </p:cNvSpPr>
          <p:nvPr/>
        </p:nvSpPr>
        <p:spPr bwMode="auto">
          <a:xfrm>
            <a:off x="1676400" y="48006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40" name="Line 40"/>
          <p:cNvSpPr>
            <a:spLocks noChangeShapeType="1"/>
          </p:cNvSpPr>
          <p:nvPr/>
        </p:nvSpPr>
        <p:spPr bwMode="auto">
          <a:xfrm>
            <a:off x="1752600" y="4800600"/>
            <a:ext cx="838200" cy="304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241" name="Rectangle 41"/>
          <p:cNvSpPr>
            <a:spLocks noChangeArrowheads="1"/>
          </p:cNvSpPr>
          <p:nvPr/>
        </p:nvSpPr>
        <p:spPr bwMode="auto">
          <a:xfrm>
            <a:off x="1295400" y="46482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51242" name="Rectangle 42"/>
          <p:cNvSpPr>
            <a:spLocks noChangeArrowheads="1"/>
          </p:cNvSpPr>
          <p:nvPr/>
        </p:nvSpPr>
        <p:spPr bwMode="auto">
          <a:xfrm>
            <a:off x="1371600" y="53340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51243" name="Rectangle 43"/>
          <p:cNvSpPr>
            <a:spLocks noChangeArrowheads="1"/>
          </p:cNvSpPr>
          <p:nvPr/>
        </p:nvSpPr>
        <p:spPr bwMode="auto">
          <a:xfrm>
            <a:off x="2133600" y="53340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3</a:t>
            </a:r>
          </a:p>
        </p:txBody>
      </p:sp>
      <p:sp>
        <p:nvSpPr>
          <p:cNvPr id="51244" name="Rectangle 44"/>
          <p:cNvSpPr>
            <a:spLocks noChangeArrowheads="1"/>
          </p:cNvSpPr>
          <p:nvPr/>
        </p:nvSpPr>
        <p:spPr bwMode="auto">
          <a:xfrm>
            <a:off x="2598738" y="5029200"/>
            <a:ext cx="296862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4</a:t>
            </a:r>
          </a:p>
        </p:txBody>
      </p:sp>
      <p:sp>
        <p:nvSpPr>
          <p:cNvPr id="51245" name="Rectangle 45"/>
          <p:cNvSpPr>
            <a:spLocks noChangeArrowheads="1"/>
          </p:cNvSpPr>
          <p:nvPr/>
        </p:nvSpPr>
        <p:spPr bwMode="auto">
          <a:xfrm>
            <a:off x="2667000" y="4495800"/>
            <a:ext cx="2968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rgbClr val="0000FF"/>
                </a:solidFill>
              </a:rPr>
              <a:t>5</a:t>
            </a:r>
          </a:p>
        </p:txBody>
      </p:sp>
      <p:sp>
        <p:nvSpPr>
          <p:cNvPr id="51246" name="Rectangle 46"/>
          <p:cNvSpPr>
            <a:spLocks noChangeArrowheads="1"/>
          </p:cNvSpPr>
          <p:nvPr/>
        </p:nvSpPr>
        <p:spPr bwMode="auto">
          <a:xfrm>
            <a:off x="5181600" y="2971800"/>
            <a:ext cx="3292475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counter-clockwise</a:t>
            </a:r>
          </a:p>
        </p:txBody>
      </p:sp>
      <p:sp>
        <p:nvSpPr>
          <p:cNvPr id="51247" name="Rectangle 47"/>
          <p:cNvSpPr>
            <a:spLocks noChangeArrowheads="1"/>
          </p:cNvSpPr>
          <p:nvPr/>
        </p:nvSpPr>
        <p:spPr bwMode="auto">
          <a:xfrm>
            <a:off x="5181600" y="4800600"/>
            <a:ext cx="3292475" cy="476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counter-clockwise</a:t>
            </a:r>
          </a:p>
        </p:txBody>
      </p:sp>
      <p:sp>
        <p:nvSpPr>
          <p:cNvPr id="48" name="Line 34"/>
          <p:cNvSpPr>
            <a:spLocks noChangeShapeType="1"/>
          </p:cNvSpPr>
          <p:nvPr/>
        </p:nvSpPr>
        <p:spPr bwMode="auto">
          <a:xfrm>
            <a:off x="2057400" y="61722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49" name="Line 35"/>
          <p:cNvSpPr>
            <a:spLocks noChangeShapeType="1"/>
          </p:cNvSpPr>
          <p:nvPr/>
        </p:nvSpPr>
        <p:spPr bwMode="auto">
          <a:xfrm>
            <a:off x="2057400" y="67056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0" name="Line 36"/>
          <p:cNvSpPr>
            <a:spLocks noChangeShapeType="1"/>
          </p:cNvSpPr>
          <p:nvPr/>
        </p:nvSpPr>
        <p:spPr bwMode="auto">
          <a:xfrm flipV="1">
            <a:off x="2590800" y="6324600"/>
            <a:ext cx="762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1" name="Line 37"/>
          <p:cNvSpPr>
            <a:spLocks noChangeShapeType="1"/>
          </p:cNvSpPr>
          <p:nvPr/>
        </p:nvSpPr>
        <p:spPr bwMode="auto">
          <a:xfrm flipV="1">
            <a:off x="2667000" y="6096000"/>
            <a:ext cx="381000" cy="228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2" name="Line 38"/>
          <p:cNvSpPr>
            <a:spLocks noChangeShapeType="1"/>
          </p:cNvSpPr>
          <p:nvPr/>
        </p:nvSpPr>
        <p:spPr bwMode="auto">
          <a:xfrm flipV="1">
            <a:off x="2057400" y="6096000"/>
            <a:ext cx="990600" cy="76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3" name="Line 39"/>
          <p:cNvSpPr>
            <a:spLocks noChangeShapeType="1"/>
          </p:cNvSpPr>
          <p:nvPr/>
        </p:nvSpPr>
        <p:spPr bwMode="auto">
          <a:xfrm>
            <a:off x="2057400" y="6172200"/>
            <a:ext cx="5334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54" name="Line 40"/>
          <p:cNvSpPr>
            <a:spLocks noChangeShapeType="1"/>
          </p:cNvSpPr>
          <p:nvPr/>
        </p:nvSpPr>
        <p:spPr bwMode="auto">
          <a:xfrm>
            <a:off x="2057400" y="6172200"/>
            <a:ext cx="6096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cxnSp>
        <p:nvCxnSpPr>
          <p:cNvPr id="59" name="Straight Arrow Connector 58"/>
          <p:cNvCxnSpPr/>
          <p:nvPr/>
        </p:nvCxnSpPr>
        <p:spPr bwMode="auto">
          <a:xfrm rot="10800000">
            <a:off x="2743200" y="6400800"/>
            <a:ext cx="533400" cy="1524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7" name="Rectangle 56"/>
          <p:cNvSpPr/>
          <p:nvPr/>
        </p:nvSpPr>
        <p:spPr>
          <a:xfrm>
            <a:off x="3124200" y="6400800"/>
            <a:ext cx="2009589" cy="258532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Concave NOT ALLOWED</a:t>
            </a:r>
            <a:endParaRPr lang="en-US" dirty="0"/>
          </a:p>
        </p:txBody>
      </p:sp>
      <p:sp>
        <p:nvSpPr>
          <p:cNvPr id="60" name="Arc 48"/>
          <p:cNvSpPr>
            <a:spLocks/>
          </p:cNvSpPr>
          <p:nvPr/>
        </p:nvSpPr>
        <p:spPr bwMode="auto">
          <a:xfrm rot="2491235">
            <a:off x="1769336" y="3059094"/>
            <a:ext cx="163217" cy="342272"/>
          </a:xfrm>
          <a:custGeom>
            <a:avLst/>
            <a:gdLst>
              <a:gd name="T0" fmla="*/ 1580 w 43200"/>
              <a:gd name="T1" fmla="*/ 61255662 h 43200"/>
              <a:gd name="T2" fmla="*/ 146593 w 43200"/>
              <a:gd name="T3" fmla="*/ 88813429 h 43200"/>
              <a:gd name="T4" fmla="*/ 948327 w 43200"/>
              <a:gd name="T5" fmla="*/ 57892173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</a:path>
              <a:path w="43200" h="43200" stroke="0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 cap="rnd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1" name="Arc 48"/>
          <p:cNvSpPr>
            <a:spLocks/>
          </p:cNvSpPr>
          <p:nvPr/>
        </p:nvSpPr>
        <p:spPr bwMode="auto">
          <a:xfrm rot="7870211">
            <a:off x="1769338" y="4988774"/>
            <a:ext cx="163217" cy="342272"/>
          </a:xfrm>
          <a:custGeom>
            <a:avLst/>
            <a:gdLst>
              <a:gd name="T0" fmla="*/ 1580 w 43200"/>
              <a:gd name="T1" fmla="*/ 61255662 h 43200"/>
              <a:gd name="T2" fmla="*/ 146593 w 43200"/>
              <a:gd name="T3" fmla="*/ 88813429 h 43200"/>
              <a:gd name="T4" fmla="*/ 948327 w 43200"/>
              <a:gd name="T5" fmla="*/ 57892173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</a:path>
              <a:path w="43200" h="43200" stroke="0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 cap="rnd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2" name="Arc 48"/>
          <p:cNvSpPr>
            <a:spLocks/>
          </p:cNvSpPr>
          <p:nvPr/>
        </p:nvSpPr>
        <p:spPr bwMode="auto">
          <a:xfrm rot="2491235">
            <a:off x="2302738" y="3059095"/>
            <a:ext cx="163217" cy="342272"/>
          </a:xfrm>
          <a:custGeom>
            <a:avLst/>
            <a:gdLst>
              <a:gd name="T0" fmla="*/ 1580 w 43200"/>
              <a:gd name="T1" fmla="*/ 61255662 h 43200"/>
              <a:gd name="T2" fmla="*/ 146593 w 43200"/>
              <a:gd name="T3" fmla="*/ 88813429 h 43200"/>
              <a:gd name="T4" fmla="*/ 948327 w 43200"/>
              <a:gd name="T5" fmla="*/ 57892173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</a:path>
              <a:path w="43200" h="43200" stroke="0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 cap="rnd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3" name="Arc 48"/>
          <p:cNvSpPr>
            <a:spLocks/>
          </p:cNvSpPr>
          <p:nvPr/>
        </p:nvSpPr>
        <p:spPr bwMode="auto">
          <a:xfrm rot="2491235">
            <a:off x="2488478" y="3240064"/>
            <a:ext cx="163217" cy="342272"/>
          </a:xfrm>
          <a:custGeom>
            <a:avLst/>
            <a:gdLst>
              <a:gd name="T0" fmla="*/ 1580 w 43200"/>
              <a:gd name="T1" fmla="*/ 61255662 h 43200"/>
              <a:gd name="T2" fmla="*/ 146593 w 43200"/>
              <a:gd name="T3" fmla="*/ 88813429 h 43200"/>
              <a:gd name="T4" fmla="*/ 948327 w 43200"/>
              <a:gd name="T5" fmla="*/ 57892173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</a:path>
              <a:path w="43200" h="43200" stroke="0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 cap="rnd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4" name="Arc 48"/>
          <p:cNvSpPr>
            <a:spLocks/>
          </p:cNvSpPr>
          <p:nvPr/>
        </p:nvSpPr>
        <p:spPr bwMode="auto">
          <a:xfrm rot="2491235">
            <a:off x="1972695" y="3221019"/>
            <a:ext cx="163217" cy="342272"/>
          </a:xfrm>
          <a:custGeom>
            <a:avLst/>
            <a:gdLst>
              <a:gd name="T0" fmla="*/ 1580 w 43200"/>
              <a:gd name="T1" fmla="*/ 61255662 h 43200"/>
              <a:gd name="T2" fmla="*/ 146593 w 43200"/>
              <a:gd name="T3" fmla="*/ 88813429 h 43200"/>
              <a:gd name="T4" fmla="*/ 948327 w 43200"/>
              <a:gd name="T5" fmla="*/ 57892173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</a:path>
              <a:path w="43200" h="43200" stroke="0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 cap="rnd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5" name="Arc 48"/>
          <p:cNvSpPr>
            <a:spLocks/>
          </p:cNvSpPr>
          <p:nvPr/>
        </p:nvSpPr>
        <p:spPr bwMode="auto">
          <a:xfrm rot="7870211">
            <a:off x="2105953" y="4936902"/>
            <a:ext cx="163217" cy="342272"/>
          </a:xfrm>
          <a:custGeom>
            <a:avLst/>
            <a:gdLst>
              <a:gd name="T0" fmla="*/ 1580 w 43200"/>
              <a:gd name="T1" fmla="*/ 61255662 h 43200"/>
              <a:gd name="T2" fmla="*/ 146593 w 43200"/>
              <a:gd name="T3" fmla="*/ 88813429 h 43200"/>
              <a:gd name="T4" fmla="*/ 948327 w 43200"/>
              <a:gd name="T5" fmla="*/ 57892173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</a:path>
              <a:path w="43200" h="43200" stroke="0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 cap="rnd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6" name="Arc 48"/>
          <p:cNvSpPr>
            <a:spLocks/>
          </p:cNvSpPr>
          <p:nvPr/>
        </p:nvSpPr>
        <p:spPr bwMode="auto">
          <a:xfrm rot="6398478">
            <a:off x="2310739" y="4727354"/>
            <a:ext cx="163217" cy="342272"/>
          </a:xfrm>
          <a:custGeom>
            <a:avLst/>
            <a:gdLst>
              <a:gd name="T0" fmla="*/ 1580 w 43200"/>
              <a:gd name="T1" fmla="*/ 61255662 h 43200"/>
              <a:gd name="T2" fmla="*/ 146593 w 43200"/>
              <a:gd name="T3" fmla="*/ 88813429 h 43200"/>
              <a:gd name="T4" fmla="*/ 948327 w 43200"/>
              <a:gd name="T5" fmla="*/ 57892173 h 43200"/>
              <a:gd name="T6" fmla="*/ 0 60000 65536"/>
              <a:gd name="T7" fmla="*/ 0 60000 65536"/>
              <a:gd name="T8" fmla="*/ 0 60000 65536"/>
              <a:gd name="T9" fmla="*/ 0 w 43200"/>
              <a:gd name="T10" fmla="*/ 0 h 43200"/>
              <a:gd name="T11" fmla="*/ 43200 w 43200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43200" fill="none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</a:path>
              <a:path w="43200" h="43200" stroke="0" extrusionOk="0">
                <a:moveTo>
                  <a:pt x="36" y="22854"/>
                </a:moveTo>
                <a:cubicBezTo>
                  <a:pt x="12" y="22437"/>
                  <a:pt x="0" y="2201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14189" y="43200"/>
                  <a:pt x="7296" y="39401"/>
                  <a:pt x="3339" y="33136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 cap="rnd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Main Program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5451475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main</a:t>
            </a:r>
            <a:r>
              <a:rPr lang="en-US" sz="2000" dirty="0" smtClean="0"/>
              <a:t> (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err="1" smtClean="0"/>
              <a:t>parametersSize</a:t>
            </a:r>
            <a:r>
              <a:rPr lang="en-US" sz="2000" dirty="0" smtClean="0"/>
              <a:t>, char **parameters) {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//Welcome... All logging goes into a file called “log”.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clearLog</a:t>
            </a:r>
            <a:r>
              <a:rPr lang="en-US" sz="2000" dirty="0" smtClean="0"/>
              <a:t> (); </a:t>
            </a:r>
            <a:r>
              <a:rPr lang="en-US" sz="2000" dirty="0" smtClean="0">
                <a:solidFill>
                  <a:srgbClr val="0000FF"/>
                </a:solidFill>
              </a:rPr>
              <a:t>::log </a:t>
            </a:r>
            <a:r>
              <a:rPr lang="en-US" sz="2000" dirty="0" smtClean="0"/>
              <a:t>("\n\</a:t>
            </a:r>
            <a:r>
              <a:rPr lang="en-US" sz="2000" dirty="0" err="1" smtClean="0"/>
              <a:t>nStarting</a:t>
            </a:r>
            <a:r>
              <a:rPr lang="en-US" sz="2000" dirty="0" smtClean="0"/>
              <a:t> game... version %d…", 1);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//Setup general facilities including a pop-up menu for playing game…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glut</a:t>
            </a:r>
            <a:r>
              <a:rPr lang="en-US" sz="2000" dirty="0" smtClean="0"/>
              <a:t>…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//Setup our own facilities.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Game::setup </a:t>
            </a:r>
            <a:r>
              <a:rPr lang="en-US" sz="2000" dirty="0" smtClean="0"/>
              <a:t>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//Rumble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FF0000"/>
                </a:solidFill>
              </a:rPr>
              <a:t>glutMainLoop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//Cleanup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Game::</a:t>
            </a:r>
            <a:r>
              <a:rPr lang="en-US" sz="2000" dirty="0" err="1" smtClean="0">
                <a:solidFill>
                  <a:srgbClr val="FF0000"/>
                </a:solidFill>
              </a:rPr>
              <a:t>wrapup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return</a:t>
            </a:r>
            <a:r>
              <a:rPr lang="en-US" sz="2000" dirty="0" smtClean="0"/>
              <a:t>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 flipH="1" flipV="1">
            <a:off x="2819400" y="4724400"/>
            <a:ext cx="3200400" cy="457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791200" y="4724400"/>
            <a:ext cx="2862263" cy="86836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 dirty="0"/>
              <a:t>More about this</a:t>
            </a:r>
            <a:br>
              <a:rPr lang="en-US" sz="2800" b="1" dirty="0"/>
            </a:br>
            <a:r>
              <a:rPr lang="en-US" sz="2800" b="1" dirty="0"/>
              <a:t>on </a:t>
            </a:r>
            <a:r>
              <a:rPr lang="en-US" sz="2800" b="1" dirty="0" smtClean="0"/>
              <a:t>next slide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Sample Rendering Commands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6888" y="1336675"/>
            <a:ext cx="8296275" cy="3281540"/>
          </a:xfrm>
          <a:noFill/>
        </p:spPr>
        <p:txBody>
          <a:bodyPr/>
          <a:lstStyle/>
          <a:p>
            <a:r>
              <a:rPr lang="en-US" dirty="0" err="1" smtClean="0">
                <a:solidFill>
                  <a:srgbClr val="0000FF"/>
                </a:solidFill>
              </a:rPr>
              <a:t>glBegin</a:t>
            </a:r>
            <a:r>
              <a:rPr lang="en-US" dirty="0" smtClean="0">
                <a:solidFill>
                  <a:srgbClr val="0000FF"/>
                </a:solidFill>
              </a:rPr>
              <a:t> (GL_TRIANGLES)</a:t>
            </a:r>
            <a:endParaRPr lang="en-US" dirty="0" smtClean="0"/>
          </a:p>
          <a:p>
            <a:pPr lvl="1"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glNormal3d</a:t>
            </a:r>
            <a:r>
              <a:rPr lang="en-US" dirty="0" smtClean="0"/>
              <a:t> (</a:t>
            </a:r>
            <a:r>
              <a:rPr lang="en-US" dirty="0" err="1" smtClean="0"/>
              <a:t>p.nx</a:t>
            </a:r>
            <a:r>
              <a:rPr lang="en-US" dirty="0" smtClean="0"/>
              <a:t>, </a:t>
            </a:r>
            <a:r>
              <a:rPr lang="en-US" dirty="0" err="1" smtClean="0"/>
              <a:t>p.ny</a:t>
            </a:r>
            <a:r>
              <a:rPr lang="en-US" dirty="0" smtClean="0"/>
              <a:t>, p.nz);</a:t>
            </a:r>
          </a:p>
          <a:p>
            <a:pPr lvl="1"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glTexCoord2d</a:t>
            </a:r>
            <a:r>
              <a:rPr lang="en-US" dirty="0" smtClean="0"/>
              <a:t> (</a:t>
            </a:r>
            <a:r>
              <a:rPr lang="en-US" dirty="0" err="1" smtClean="0"/>
              <a:t>p.tx</a:t>
            </a:r>
            <a:r>
              <a:rPr lang="en-US" dirty="0" smtClean="0"/>
              <a:t>, </a:t>
            </a:r>
            <a:r>
              <a:rPr lang="en-US" dirty="0" err="1" smtClean="0"/>
              <a:t>p.ty</a:t>
            </a:r>
            <a:r>
              <a:rPr lang="en-US" dirty="0" smtClean="0"/>
              <a:t>);</a:t>
            </a:r>
          </a:p>
          <a:p>
            <a:pPr lvl="1"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glVertex3d</a:t>
            </a:r>
            <a:r>
              <a:rPr lang="en-US" dirty="0" smtClean="0"/>
              <a:t> (</a:t>
            </a:r>
            <a:r>
              <a:rPr lang="en-US" dirty="0" err="1" smtClean="0"/>
              <a:t>p.x</a:t>
            </a:r>
            <a:r>
              <a:rPr lang="en-US" dirty="0" smtClean="0"/>
              <a:t>, </a:t>
            </a:r>
            <a:r>
              <a:rPr lang="en-US" dirty="0" err="1" smtClean="0"/>
              <a:t>p.y</a:t>
            </a:r>
            <a:r>
              <a:rPr lang="en-US" dirty="0" smtClean="0"/>
              <a:t>, </a:t>
            </a:r>
            <a:r>
              <a:rPr lang="en-US" dirty="0" err="1" smtClean="0"/>
              <a:t>p.z</a:t>
            </a:r>
            <a:r>
              <a:rPr lang="en-US" dirty="0" smtClean="0"/>
              <a:t>);</a:t>
            </a:r>
          </a:p>
          <a:p>
            <a:pPr lvl="1">
              <a:buFontTx/>
              <a:buNone/>
            </a:pPr>
            <a:r>
              <a:rPr lang="en-US" dirty="0" smtClean="0"/>
              <a:t>		…</a:t>
            </a:r>
          </a:p>
          <a:p>
            <a:pPr lvl="1">
              <a:buFontTx/>
              <a:buNone/>
            </a:pPr>
            <a:r>
              <a:rPr lang="en-US" dirty="0" err="1" smtClean="0">
                <a:solidFill>
                  <a:srgbClr val="0000FF"/>
                </a:solidFill>
              </a:rPr>
              <a:t>glEnd</a:t>
            </a:r>
            <a:r>
              <a:rPr lang="en-US" dirty="0" smtClean="0">
                <a:solidFill>
                  <a:srgbClr val="0000FF"/>
                </a:solidFill>
              </a:rPr>
              <a:t> ();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366713" y="5472113"/>
            <a:ext cx="8485187" cy="519112"/>
          </a:xfrm>
          <a:prstGeom prst="roundRect">
            <a:avLst>
              <a:gd name="adj" fmla="val 12449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>
                <a:solidFill>
                  <a:srgbClr val="FF0000"/>
                </a:solidFill>
              </a:rPr>
              <a:t>3 </a:t>
            </a:r>
            <a:r>
              <a:rPr lang="en-US" sz="2800" b="1"/>
              <a:t>and</a:t>
            </a:r>
            <a:r>
              <a:rPr lang="en-US" sz="2800" b="1">
                <a:solidFill>
                  <a:srgbClr val="FF0000"/>
                </a:solidFill>
              </a:rPr>
              <a:t> 2</a:t>
            </a:r>
            <a:r>
              <a:rPr lang="en-US" sz="2800" b="1"/>
              <a:t> for # of parameters; </a:t>
            </a:r>
            <a:r>
              <a:rPr lang="en-US" sz="2800" b="1">
                <a:solidFill>
                  <a:srgbClr val="FF0000"/>
                </a:solidFill>
              </a:rPr>
              <a:t>d</a:t>
            </a:r>
            <a:r>
              <a:rPr lang="en-US" sz="2800" b="1"/>
              <a:t>,</a:t>
            </a:r>
            <a:r>
              <a:rPr lang="en-US" sz="2800" b="1">
                <a:solidFill>
                  <a:srgbClr val="FF0000"/>
                </a:solidFill>
              </a:rPr>
              <a:t> f</a:t>
            </a:r>
            <a:r>
              <a:rPr lang="en-US" sz="2800" b="1"/>
              <a:t> for double, float.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3276600" y="4419600"/>
            <a:ext cx="4937125" cy="48101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Assuming p is a GamePoint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5364">
            <a:off x="1433513" y="2833106"/>
            <a:ext cx="5980112" cy="166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 dirty="0" smtClean="0">
                <a:solidFill>
                  <a:srgbClr val="FF0000"/>
                </a:solidFill>
                <a:latin typeface="Times" charset="0"/>
              </a:rPr>
              <a:t>Visual Studio</a:t>
            </a:r>
            <a:br>
              <a:rPr lang="en-US" sz="4800" b="1" dirty="0" smtClean="0">
                <a:solidFill>
                  <a:srgbClr val="FF0000"/>
                </a:solidFill>
                <a:latin typeface="Times" charset="0"/>
              </a:rPr>
            </a:br>
            <a:r>
              <a:rPr lang="en-US" sz="4800" b="1" dirty="0" err="1" smtClean="0">
                <a:solidFill>
                  <a:srgbClr val="FF0000"/>
                </a:solidFill>
                <a:latin typeface="Times" charset="0"/>
              </a:rPr>
              <a:t>Walkthru</a:t>
            </a:r>
            <a:endParaRPr lang="en-US" sz="4800" b="1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What </a:t>
            </a:r>
            <a:r>
              <a:rPr lang="en-US" dirty="0" err="1" smtClean="0">
                <a:solidFill>
                  <a:srgbClr val="FF0000"/>
                </a:solidFill>
              </a:rPr>
              <a:t>glutMainLoop</a:t>
            </a:r>
            <a:r>
              <a:rPr lang="en-US" dirty="0" smtClean="0"/>
              <a:t>  Does?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487521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/>
              <a:t>“Calls a number of our routines”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sz="8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/>
              <a:t>	void </a:t>
            </a:r>
            <a:r>
              <a:rPr lang="en-US" sz="2000" dirty="0" err="1" smtClean="0">
                <a:solidFill>
                  <a:srgbClr val="0000FF"/>
                </a:solidFill>
              </a:rPr>
              <a:t>resizeWindow</a:t>
            </a:r>
            <a:r>
              <a:rPr lang="en-US" sz="2000" dirty="0" smtClean="0">
                <a:solidFill>
                  <a:schemeClr val="accent4"/>
                </a:solidFill>
              </a:rPr>
              <a:t> (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width,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height); //When  we resize the game.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void </a:t>
            </a:r>
            <a:r>
              <a:rPr lang="en-US" sz="2000" dirty="0" err="1" smtClean="0">
                <a:solidFill>
                  <a:srgbClr val="0000FF"/>
                </a:solidFill>
              </a:rPr>
              <a:t>specialKeyPressed</a:t>
            </a:r>
            <a:r>
              <a:rPr lang="en-US" sz="2000" dirty="0" smtClean="0">
                <a:solidFill>
                  <a:schemeClr val="accent4"/>
                </a:solidFill>
              </a:rPr>
              <a:t> (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character,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x,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y); //F1 or PAGE_UP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void </a:t>
            </a:r>
            <a:r>
              <a:rPr lang="en-US" sz="2000" dirty="0" err="1" smtClean="0">
                <a:solidFill>
                  <a:srgbClr val="0000FF"/>
                </a:solidFill>
              </a:rPr>
              <a:t>specialKeyReleased</a:t>
            </a:r>
            <a:r>
              <a:rPr lang="en-US" sz="2000" dirty="0" smtClean="0">
                <a:solidFill>
                  <a:schemeClr val="accent4"/>
                </a:solidFill>
              </a:rPr>
              <a:t> (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character,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x,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y);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void </a:t>
            </a:r>
            <a:r>
              <a:rPr lang="en-US" sz="2000" dirty="0" err="1" smtClean="0">
                <a:solidFill>
                  <a:srgbClr val="0000FF"/>
                </a:solidFill>
              </a:rPr>
              <a:t>normalKeyPressed</a:t>
            </a:r>
            <a:r>
              <a:rPr lang="en-US" sz="2000" dirty="0" smtClean="0">
                <a:solidFill>
                  <a:schemeClr val="accent4"/>
                </a:solidFill>
              </a:rPr>
              <a:t> (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character,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x,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y);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void </a:t>
            </a:r>
            <a:r>
              <a:rPr lang="en-US" sz="2000" dirty="0" err="1" smtClean="0">
                <a:solidFill>
                  <a:srgbClr val="0000FF"/>
                </a:solidFill>
              </a:rPr>
              <a:t>normalKeyReleased</a:t>
            </a:r>
            <a:r>
              <a:rPr lang="en-US" sz="2000" dirty="0" smtClean="0">
                <a:solidFill>
                  <a:schemeClr val="accent4"/>
                </a:solidFill>
              </a:rPr>
              <a:t> (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character,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x,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y);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4"/>
                </a:solidFill>
              </a:rPr>
              <a:t>	void </a:t>
            </a:r>
            <a:r>
              <a:rPr lang="en-US" sz="2000" dirty="0" err="1" smtClean="0">
                <a:solidFill>
                  <a:srgbClr val="0000FF"/>
                </a:solidFill>
              </a:rPr>
              <a:t>mousePressed</a:t>
            </a:r>
            <a:r>
              <a:rPr lang="en-US" sz="2000" dirty="0" smtClean="0">
                <a:solidFill>
                  <a:schemeClr val="accent4"/>
                </a:solidFill>
              </a:rPr>
              <a:t> (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button,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state,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x, </a:t>
            </a:r>
            <a:r>
              <a:rPr lang="en-US" sz="2000" dirty="0" err="1" smtClean="0">
                <a:solidFill>
                  <a:schemeClr val="accent4"/>
                </a:solidFill>
              </a:rPr>
              <a:t>int</a:t>
            </a:r>
            <a:r>
              <a:rPr lang="en-US" sz="2000" dirty="0" smtClean="0">
                <a:solidFill>
                  <a:schemeClr val="accent4"/>
                </a:solidFill>
              </a:rPr>
              <a:t> y);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/>
              <a:t>	void </a:t>
            </a:r>
            <a:r>
              <a:rPr lang="en-US" sz="2000" dirty="0" err="1" smtClean="0">
                <a:solidFill>
                  <a:srgbClr val="0000FF"/>
                </a:solidFill>
              </a:rPr>
              <a:t>mouseMoved</a:t>
            </a:r>
            <a:r>
              <a:rPr lang="en-US" sz="2000" dirty="0" smtClean="0"/>
              <a:t> (</a:t>
            </a:r>
            <a:r>
              <a:rPr lang="en-US" sz="2000" dirty="0" err="1" smtClean="0"/>
              <a:t>int</a:t>
            </a:r>
            <a:r>
              <a:rPr lang="en-US" sz="2000" dirty="0" smtClean="0"/>
              <a:t> x, </a:t>
            </a:r>
            <a:r>
              <a:rPr lang="en-US" sz="2000" dirty="0" err="1" smtClean="0"/>
              <a:t>int</a:t>
            </a:r>
            <a:r>
              <a:rPr lang="en-US" sz="2000" dirty="0" smtClean="0"/>
              <a:t> y);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/>
              <a:t>	void </a:t>
            </a:r>
            <a:r>
              <a:rPr lang="en-US" sz="2000" dirty="0" smtClean="0">
                <a:solidFill>
                  <a:srgbClr val="FF0000"/>
                </a:solidFill>
              </a:rPr>
              <a:t>idle</a:t>
            </a:r>
            <a:r>
              <a:rPr lang="en-US" sz="2000" dirty="0" smtClean="0"/>
              <a:t> (); //After dealing with above mouse and keyboard events.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2000" dirty="0" smtClean="0"/>
              <a:t>	void </a:t>
            </a:r>
            <a:r>
              <a:rPr lang="en-US" sz="2000" dirty="0" err="1" smtClean="0">
                <a:solidFill>
                  <a:srgbClr val="FF0000"/>
                </a:solidFill>
              </a:rPr>
              <a:t>displayWindow</a:t>
            </a:r>
            <a:r>
              <a:rPr lang="en-US" sz="2000" dirty="0" smtClean="0"/>
              <a:t> (); //Only if we first say “</a:t>
            </a:r>
            <a:r>
              <a:rPr lang="en-US" sz="2000" dirty="0" err="1" smtClean="0"/>
              <a:t>glutPostRedisplay</a:t>
            </a:r>
            <a:r>
              <a:rPr lang="en-US" sz="2000" dirty="0" smtClean="0"/>
              <a:t> ();”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AutoShape 2"/>
          <p:cNvSpPr>
            <a:spLocks noGrp="1" noChangeArrowheads="1"/>
          </p:cNvSpPr>
          <p:nvPr>
            <p:ph type="title"/>
          </p:nvPr>
        </p:nvSpPr>
        <p:spPr>
          <a:xfrm>
            <a:off x="236538" y="279400"/>
            <a:ext cx="8650287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idle</a:t>
            </a:r>
            <a:r>
              <a:rPr lang="en-US" dirty="0" smtClean="0"/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displayWindow</a:t>
            </a:r>
            <a:r>
              <a:rPr lang="en-US" dirty="0" smtClean="0"/>
              <a:t> details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9144000" cy="464820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</a:t>
            </a:r>
            <a:r>
              <a:rPr lang="en-US" sz="2000" dirty="0" err="1" smtClean="0">
                <a:solidFill>
                  <a:srgbClr val="FF0000"/>
                </a:solidFill>
              </a:rPr>
              <a:t>displayWindow</a:t>
            </a:r>
            <a:r>
              <a:rPr lang="en-US" sz="2000" dirty="0" smtClean="0"/>
              <a:t> ()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>
                <a:solidFill>
                  <a:srgbClr val="0000FF"/>
                </a:solidFill>
              </a:rPr>
              <a:t>glClear</a:t>
            </a:r>
            <a:r>
              <a:rPr lang="en-US" sz="2000" dirty="0" smtClean="0"/>
              <a:t> (</a:t>
            </a:r>
            <a:r>
              <a:rPr lang="en-US" sz="2000" dirty="0" smtClean="0">
                <a:solidFill>
                  <a:srgbClr val="8000B3"/>
                </a:solidFill>
              </a:rPr>
              <a:t>GL_COLOR_BUFFER_BIT | GL_DEPTH_BUFFER_BIT | 	GL_STENCIL_BUFFER_BIT</a:t>
            </a:r>
            <a:r>
              <a:rPr lang="en-US" sz="2000" dirty="0" smtClean="0"/>
              <a:t>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game-&gt;draw </a:t>
            </a:r>
            <a:r>
              <a:rPr lang="en-US" sz="2000" dirty="0" smtClean="0"/>
              <a:t>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glutSwapBuffers</a:t>
            </a:r>
            <a:r>
              <a:rPr lang="en-US" sz="2000" dirty="0" smtClean="0"/>
              <a:t> (); </a:t>
            </a:r>
            <a:r>
              <a:rPr lang="en-US" sz="2000" dirty="0" smtClean="0">
                <a:solidFill>
                  <a:srgbClr val="0000FF"/>
                </a:solidFill>
              </a:rPr>
              <a:t>//flip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void </a:t>
            </a:r>
            <a:r>
              <a:rPr lang="en-US" sz="2000" dirty="0" smtClean="0">
                <a:solidFill>
                  <a:srgbClr val="FF0000"/>
                </a:solidFill>
              </a:rPr>
              <a:t>idle</a:t>
            </a:r>
            <a:r>
              <a:rPr lang="en-US" sz="2000" dirty="0" smtClean="0"/>
              <a:t> ()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computeDT</a:t>
            </a:r>
            <a:r>
              <a:rPr lang="en-US" sz="2000" dirty="0" smtClean="0"/>
              <a:t> (); //i.e., elapsed time…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game-&gt;tick</a:t>
            </a:r>
            <a:r>
              <a:rPr lang="en-US" sz="2000" dirty="0" smtClean="0"/>
              <a:t> 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	</a:t>
            </a:r>
            <a:r>
              <a:rPr lang="en-US" sz="2000" dirty="0" err="1" smtClean="0"/>
              <a:t>glutPostRedisplay</a:t>
            </a:r>
            <a:r>
              <a:rPr lang="en-US" sz="2000" dirty="0" smtClean="0"/>
              <a:t> (); //Causes </a:t>
            </a:r>
            <a:r>
              <a:rPr lang="en-US" sz="2000" dirty="0" err="1" smtClean="0">
                <a:solidFill>
                  <a:srgbClr val="FF0000"/>
                </a:solidFill>
              </a:rPr>
              <a:t>displayWindow</a:t>
            </a:r>
            <a:r>
              <a:rPr lang="en-US" sz="2000" dirty="0" smtClean="0"/>
              <a:t>  to execute.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 smtClean="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/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228600" y="5715000"/>
            <a:ext cx="8534400" cy="48895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sz="2800" b="1" dirty="0"/>
              <a:t>Note sequence: </a:t>
            </a:r>
            <a:r>
              <a:rPr lang="en-US" sz="2800" b="1" dirty="0" smtClean="0"/>
              <a:t>tick/clear/draw/flip</a:t>
            </a:r>
            <a:endParaRPr lang="en-US" sz="2800" b="1" dirty="0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 flipH="1" flipV="1">
            <a:off x="4267200" y="2209800"/>
            <a:ext cx="1676400" cy="4572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5867400" y="2286000"/>
            <a:ext cx="2862263" cy="868363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sz="2800" b="1"/>
              <a:t>More about this</a:t>
            </a:r>
            <a:br>
              <a:rPr lang="en-US" sz="2800" b="1"/>
            </a:br>
            <a:r>
              <a:rPr lang="en-US" sz="2800" b="1"/>
              <a:t>on next slide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H="1">
            <a:off x="4876800" y="3429000"/>
            <a:ext cx="1066800" cy="6096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0" y="3352800"/>
            <a:ext cx="3722494" cy="258532"/>
          </a:xfrm>
          <a:prstGeom prst="rect">
            <a:avLst/>
          </a:prstGeom>
          <a:solidFill>
            <a:srgbClr val="FEFE83"/>
          </a:solidFill>
        </p:spPr>
        <p:txBody>
          <a:bodyPr wrap="none">
            <a:spAutoFit/>
          </a:bodyPr>
          <a:lstStyle/>
          <a:p>
            <a:r>
              <a:rPr lang="en-US" b="1" dirty="0" smtClean="0"/>
              <a:t>Goal is at least 30 times per second (frame rate).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OpenGL provides Several Buffer Areas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31200" cy="3195363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Color buffer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(24 bits; RGB)</a:t>
            </a:r>
            <a:r>
              <a:rPr lang="en-US" dirty="0" smtClean="0"/>
              <a:t>: to draw or render into (better name might be </a:t>
            </a:r>
            <a:r>
              <a:rPr lang="en-US" dirty="0" smtClean="0">
                <a:solidFill>
                  <a:srgbClr val="FF0000"/>
                </a:solidFill>
              </a:rPr>
              <a:t>drawing buffer</a:t>
            </a:r>
            <a:r>
              <a:rPr lang="en-US" dirty="0" smtClean="0"/>
              <a:t>).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Depth buffer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(32 bits)</a:t>
            </a:r>
            <a:r>
              <a:rPr lang="en-US" dirty="0" smtClean="0"/>
              <a:t>: to control overlapped objects (draws nearer; also called </a:t>
            </a:r>
            <a:r>
              <a:rPr lang="en-US" dirty="0" smtClean="0">
                <a:solidFill>
                  <a:srgbClr val="FF0000"/>
                </a:solidFill>
              </a:rPr>
              <a:t>z-buffer</a:t>
            </a:r>
            <a:r>
              <a:rPr lang="en-US" dirty="0" smtClean="0"/>
              <a:t>).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Stencil buffer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(8 bits)</a:t>
            </a:r>
            <a:r>
              <a:rPr lang="en-US" dirty="0" smtClean="0"/>
              <a:t>: for masking facilities.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Accumulation buffer </a:t>
            </a:r>
            <a:r>
              <a:rPr lang="en-US" dirty="0" smtClean="0">
                <a:solidFill>
                  <a:srgbClr val="FF0000"/>
                </a:solidFill>
              </a:rPr>
              <a:t>(24 bits)</a:t>
            </a:r>
            <a:r>
              <a:rPr lang="en-US" dirty="0" smtClean="0"/>
              <a:t>: exotic effects like blurring.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304800" y="5486400"/>
            <a:ext cx="8516937" cy="933450"/>
          </a:xfrm>
          <a:prstGeom prst="roundRect">
            <a:avLst>
              <a:gd name="adj" fmla="val 12449"/>
            </a:avLst>
          </a:prstGeom>
          <a:solidFill>
            <a:srgbClr val="FEFE83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/>
              <a:t>New game cards support everything except</a:t>
            </a:r>
            <a:br>
              <a:rPr lang="en-US" sz="2800" b="1" dirty="0"/>
            </a:br>
            <a:r>
              <a:rPr lang="en-US" sz="2800" b="1" dirty="0"/>
              <a:t>the accumulation </a:t>
            </a:r>
            <a:r>
              <a:rPr lang="en-US" sz="2800" b="1" dirty="0" smtClean="0"/>
              <a:t>buffer (</a:t>
            </a:r>
            <a:r>
              <a:rPr lang="en-US" sz="2800" b="1" dirty="0" err="1" smtClean="0"/>
              <a:t>shaders</a:t>
            </a:r>
            <a:r>
              <a:rPr lang="en-US" sz="2800" b="1" dirty="0" smtClean="0"/>
              <a:t> are better)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2667000" y="4648200"/>
            <a:ext cx="4268926" cy="4247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sz="2400" dirty="0" smtClean="0"/>
              <a:t>All set up in “</a:t>
            </a:r>
            <a:r>
              <a:rPr lang="en-US" sz="2400" dirty="0" err="1" smtClean="0"/>
              <a:t>setupOpenGL</a:t>
            </a:r>
            <a:r>
              <a:rPr lang="en-US" sz="2400" dirty="0" smtClean="0"/>
              <a:t> ()”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233363" y="277813"/>
            <a:ext cx="865663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Clearing Buffers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420813"/>
            <a:ext cx="8599488" cy="5432425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Which color to use for clearing color buffer:</a:t>
            </a:r>
          </a:p>
          <a:p>
            <a:pPr lvl="1">
              <a:buFontTx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glClearColor</a:t>
            </a:r>
            <a:r>
              <a:rPr lang="en-US" dirty="0" smtClean="0"/>
              <a:t> (0.0, 0.0, 0.0, 1.0); //0:1 RGBA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Which depth to use for clearing depth buffer:</a:t>
            </a:r>
          </a:p>
          <a:p>
            <a:pPr lvl="1">
              <a:buFontTx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glClearDepth</a:t>
            </a:r>
            <a:r>
              <a:rPr lang="en-US" dirty="0" smtClean="0"/>
              <a:t> (1.0); //0.0 is close; 1.0 is far.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Explicitly clearing:</a:t>
            </a:r>
          </a:p>
          <a:p>
            <a:pPr lvl="1">
              <a:buFontTx/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glClear</a:t>
            </a:r>
            <a:r>
              <a:rPr lang="en-US" dirty="0" smtClean="0"/>
              <a:t> (</a:t>
            </a:r>
            <a:br>
              <a:rPr lang="en-US" dirty="0" smtClean="0"/>
            </a:br>
            <a:r>
              <a:rPr lang="en-US" dirty="0" smtClean="0"/>
              <a:t>	GL_COLOR_BUFFER_BIT |</a:t>
            </a:r>
            <a:br>
              <a:rPr lang="en-US" dirty="0" smtClean="0"/>
            </a:br>
            <a:r>
              <a:rPr lang="en-US" dirty="0" smtClean="0"/>
              <a:t>	GL_DEPTH_BUFFER_BIT |</a:t>
            </a:r>
            <a:br>
              <a:rPr lang="en-US" dirty="0" smtClean="0"/>
            </a:br>
            <a:r>
              <a:rPr lang="en-US" dirty="0" smtClean="0"/>
              <a:t>	GL_STENCIL_BUFFER_BIT |</a:t>
            </a:r>
            <a:br>
              <a:rPr lang="en-US" dirty="0" smtClean="0"/>
            </a:br>
            <a:r>
              <a:rPr lang="en-US" dirty="0" smtClean="0"/>
              <a:t>	GL_ACCUM_BUFFER_BIT);</a:t>
            </a:r>
          </a:p>
          <a:p>
            <a:pPr>
              <a:lnSpc>
                <a:spcPct val="100000"/>
              </a:lnSpc>
              <a:buFontTx/>
              <a:buNone/>
            </a:pPr>
            <a:endParaRPr lang="en-US" dirty="0" smtClean="0"/>
          </a:p>
        </p:txBody>
      </p:sp>
      <p:cxnSp>
        <p:nvCxnSpPr>
          <p:cNvPr id="6" name="Straight Arrow Connector 5"/>
          <p:cNvCxnSpPr/>
          <p:nvPr/>
        </p:nvCxnSpPr>
        <p:spPr bwMode="auto">
          <a:xfrm rot="10800000" flipV="1">
            <a:off x="6019800" y="3886200"/>
            <a:ext cx="1600200" cy="8382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 rot="10800000" flipV="1">
            <a:off x="5867400" y="3886200"/>
            <a:ext cx="1752600" cy="13716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5400000">
            <a:off x="6096000" y="4038600"/>
            <a:ext cx="1600200" cy="1447800"/>
          </a:xfrm>
          <a:prstGeom prst="straightConnector1">
            <a:avLst/>
          </a:prstGeom>
          <a:solidFill>
            <a:srgbClr val="C0C0C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" name="Rectangle 3"/>
          <p:cNvSpPr/>
          <p:nvPr/>
        </p:nvSpPr>
        <p:spPr>
          <a:xfrm>
            <a:off x="5638800" y="3657600"/>
            <a:ext cx="3281668" cy="4247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sz="2400" dirty="0" smtClean="0"/>
              <a:t>Note: Bit OR operation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solidFill>
          <a:srgbClr val="C0C0C0"/>
        </a:solidFill>
        <a:ln w="25400" cap="flat" cmpd="sng" algn="ctr">
          <a:solidFill>
            <a:srgbClr val="FF0000"/>
          </a:solidFill>
          <a:prstDash val="solid"/>
          <a:round/>
          <a:headEnd type="none" w="sm" len="sm"/>
          <a:tailEnd type="arrow"/>
        </a:ln>
        <a:effectLst/>
      </a:spPr>
      <a:bodyPr/>
      <a:lstStyle/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G:\Courses\Introduction to Smalltalk\Notes\st02.ppt</Template>
  <TotalTime>63374394</TotalTime>
  <Pages>3</Pages>
  <Words>1802</Words>
  <Application>Microsoft Office PowerPoint</Application>
  <PresentationFormat>Letter Paper (8.5x11 in)</PresentationFormat>
  <Paragraphs>727</Paragraphs>
  <Slides>51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st02</vt:lpstr>
      <vt:lpstr>95.4002</vt:lpstr>
      <vt:lpstr>Goals</vt:lpstr>
      <vt:lpstr>95.4002</vt:lpstr>
      <vt:lpstr>Our Game Engine Infrastructure</vt:lpstr>
      <vt:lpstr>The Main Program</vt:lpstr>
      <vt:lpstr>What glutMainLoop  Does?</vt:lpstr>
      <vt:lpstr>The idle and displayWindow details</vt:lpstr>
      <vt:lpstr>OpenGL provides Several Buffer Areas</vt:lpstr>
      <vt:lpstr>Clearing Buffers </vt:lpstr>
      <vt:lpstr>Class Game Illustrates The Basic Design</vt:lpstr>
      <vt:lpstr>Why we have setup and wrapup!</vt:lpstr>
      <vt:lpstr>Class Game Without the Clutter</vt:lpstr>
      <vt:lpstr>What’s in the Game setup/wrapup?</vt:lpstr>
      <vt:lpstr>How Do We Start A Game Going?</vt:lpstr>
      <vt:lpstr>The Popup-Menu Facility</vt:lpstr>
      <vt:lpstr>How do we setup a “RunWorld” Popup-Menu?</vt:lpstr>
      <vt:lpstr>The genericMenuHandler function…</vt:lpstr>
      <vt:lpstr>What’s in a World</vt:lpstr>
      <vt:lpstr>What’s in an Object</vt:lpstr>
      <vt:lpstr>What’s in a Face</vt:lpstr>
      <vt:lpstr>What About Textures?</vt:lpstr>
      <vt:lpstr>Tiling is Supported</vt:lpstr>
      <vt:lpstr>Normals Show Which Direction A Face Is Pointing</vt:lpstr>
      <vt:lpstr>A Sample Game File</vt:lpstr>
      <vt:lpstr>About the STL Programming Infrastructure</vt:lpstr>
      <vt:lpstr>Declaring one…</vt:lpstr>
      <vt:lpstr>Forward references</vt:lpstr>
      <vt:lpstr>Looping</vt:lpstr>
      <vt:lpstr>Collection Summary</vt:lpstr>
      <vt:lpstr>Dictionary Summary</vt:lpstr>
      <vt:lpstr>2 Special String versions</vt:lpstr>
      <vt:lpstr>How Do We Write out or Read in a World</vt:lpstr>
      <vt:lpstr>Write Details… in Builder ONLY (No Need in Engine)</vt:lpstr>
      <vt:lpstr>Read Details…</vt:lpstr>
      <vt:lpstr>Export Details…</vt:lpstr>
      <vt:lpstr>Import Details…</vt:lpstr>
      <vt:lpstr>Export Details…</vt:lpstr>
      <vt:lpstr>For Imports: Use Generic getline Macros…</vt:lpstr>
      <vt:lpstr>Import Details…</vt:lpstr>
      <vt:lpstr>Review: What’s in a World</vt:lpstr>
      <vt:lpstr>Review: What’s in an Object</vt:lpstr>
      <vt:lpstr>Review: What’s in a Face</vt:lpstr>
      <vt:lpstr>What’s in a Texture</vt:lpstr>
      <vt:lpstr>Implementing activate…</vt:lpstr>
      <vt:lpstr>Implementing readTexture; unload “from the card”</vt:lpstr>
      <vt:lpstr>Implementing Load “onto the card”</vt:lpstr>
      <vt:lpstr>Ticking and Drawing starts at game</vt:lpstr>
      <vt:lpstr>To Draw with your Texture</vt:lpstr>
      <vt:lpstr>Sample Types for glBegin</vt:lpstr>
      <vt:lpstr>Sample Rendering Commands</vt:lpstr>
      <vt:lpstr>95.4002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 Man</cp:lastModifiedBy>
  <cp:revision>360</cp:revision>
  <cp:lastPrinted>2000-03-27T01:56:59Z</cp:lastPrinted>
  <dcterms:created xsi:type="dcterms:W3CDTF">1995-01-12T17:04:20Z</dcterms:created>
  <dcterms:modified xsi:type="dcterms:W3CDTF">2011-01-02T18:00:35Z</dcterms:modified>
</cp:coreProperties>
</file>