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86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93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notesSlides/notesSlide87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83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88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84.xml" ContentType="application/vnd.openxmlformats-officedocument.presentationml.notes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91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notesSlides/notesSlide89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92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5"/>
  </p:notesMasterIdLst>
  <p:handoutMasterIdLst>
    <p:handoutMasterId r:id="rId96"/>
  </p:handoutMasterIdLst>
  <p:sldIdLst>
    <p:sldId id="271" r:id="rId2"/>
    <p:sldId id="490" r:id="rId3"/>
    <p:sldId id="472" r:id="rId4"/>
    <p:sldId id="474" r:id="rId5"/>
    <p:sldId id="473" r:id="rId6"/>
    <p:sldId id="478" r:id="rId7"/>
    <p:sldId id="491" r:id="rId8"/>
    <p:sldId id="479" r:id="rId9"/>
    <p:sldId id="480" r:id="rId10"/>
    <p:sldId id="495" r:id="rId11"/>
    <p:sldId id="481" r:id="rId12"/>
    <p:sldId id="482" r:id="rId13"/>
    <p:sldId id="483" r:id="rId14"/>
    <p:sldId id="485" r:id="rId15"/>
    <p:sldId id="484" r:id="rId16"/>
    <p:sldId id="486" r:id="rId17"/>
    <p:sldId id="489" r:id="rId18"/>
    <p:sldId id="487" r:id="rId19"/>
    <p:sldId id="488" r:id="rId20"/>
    <p:sldId id="492" r:id="rId21"/>
    <p:sldId id="259" r:id="rId22"/>
    <p:sldId id="360" r:id="rId23"/>
    <p:sldId id="364" r:id="rId24"/>
    <p:sldId id="366" r:id="rId25"/>
    <p:sldId id="367" r:id="rId26"/>
    <p:sldId id="368" r:id="rId27"/>
    <p:sldId id="369" r:id="rId28"/>
    <p:sldId id="370" r:id="rId29"/>
    <p:sldId id="327" r:id="rId30"/>
    <p:sldId id="328" r:id="rId31"/>
    <p:sldId id="373" r:id="rId32"/>
    <p:sldId id="374" r:id="rId33"/>
    <p:sldId id="376" r:id="rId34"/>
    <p:sldId id="377" r:id="rId35"/>
    <p:sldId id="378" r:id="rId36"/>
    <p:sldId id="379" r:id="rId37"/>
    <p:sldId id="313" r:id="rId38"/>
    <p:sldId id="380" r:id="rId39"/>
    <p:sldId id="383" r:id="rId40"/>
    <p:sldId id="384" r:id="rId41"/>
    <p:sldId id="317" r:id="rId42"/>
    <p:sldId id="316" r:id="rId43"/>
    <p:sldId id="318" r:id="rId44"/>
    <p:sldId id="453" r:id="rId45"/>
    <p:sldId id="454" r:id="rId46"/>
    <p:sldId id="455" r:id="rId47"/>
    <p:sldId id="456" r:id="rId48"/>
    <p:sldId id="398" r:id="rId49"/>
    <p:sldId id="422" r:id="rId50"/>
    <p:sldId id="386" r:id="rId51"/>
    <p:sldId id="425" r:id="rId52"/>
    <p:sldId id="424" r:id="rId53"/>
    <p:sldId id="426" r:id="rId54"/>
    <p:sldId id="427" r:id="rId55"/>
    <p:sldId id="496" r:id="rId56"/>
    <p:sldId id="497" r:id="rId57"/>
    <p:sldId id="498" r:id="rId58"/>
    <p:sldId id="499" r:id="rId59"/>
    <p:sldId id="501" r:id="rId60"/>
    <p:sldId id="500" r:id="rId61"/>
    <p:sldId id="503" r:id="rId62"/>
    <p:sldId id="502" r:id="rId63"/>
    <p:sldId id="504" r:id="rId64"/>
    <p:sldId id="505" r:id="rId65"/>
    <p:sldId id="506" r:id="rId66"/>
    <p:sldId id="440" r:id="rId67"/>
    <p:sldId id="441" r:id="rId68"/>
    <p:sldId id="442" r:id="rId69"/>
    <p:sldId id="443" r:id="rId70"/>
    <p:sldId id="451" r:id="rId71"/>
    <p:sldId id="444" r:id="rId72"/>
    <p:sldId id="445" r:id="rId73"/>
    <p:sldId id="507" r:id="rId74"/>
    <p:sldId id="416" r:id="rId75"/>
    <p:sldId id="417" r:id="rId76"/>
    <p:sldId id="452" r:id="rId77"/>
    <p:sldId id="471" r:id="rId78"/>
    <p:sldId id="457" r:id="rId79"/>
    <p:sldId id="458" r:id="rId80"/>
    <p:sldId id="459" r:id="rId81"/>
    <p:sldId id="493" r:id="rId82"/>
    <p:sldId id="494" r:id="rId83"/>
    <p:sldId id="460" r:id="rId84"/>
    <p:sldId id="461" r:id="rId85"/>
    <p:sldId id="462" r:id="rId86"/>
    <p:sldId id="463" r:id="rId87"/>
    <p:sldId id="464" r:id="rId88"/>
    <p:sldId id="465" r:id="rId89"/>
    <p:sldId id="466" r:id="rId90"/>
    <p:sldId id="467" r:id="rId91"/>
    <p:sldId id="468" r:id="rId92"/>
    <p:sldId id="469" r:id="rId93"/>
    <p:sldId id="470" r:id="rId94"/>
  </p:sldIdLst>
  <p:sldSz cx="9144000" cy="6858000" type="letter"/>
  <p:notesSz cx="8939213" cy="6797675"/>
  <p:defaultTextStyle>
    <a:defPPr>
      <a:defRPr lang="en-US"/>
    </a:defPPr>
    <a:lvl1pPr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0000"/>
    <a:srgbClr val="0000FF"/>
    <a:srgbClr val="FEFE83"/>
    <a:srgbClr val="F0FD23"/>
    <a:srgbClr val="8000B3"/>
    <a:srgbClr val="02B192"/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903" autoAdjust="0"/>
  </p:normalViewPr>
  <p:slideViewPr>
    <p:cSldViewPr>
      <p:cViewPr>
        <p:scale>
          <a:sx n="100" d="100"/>
          <a:sy n="100" d="100"/>
        </p:scale>
        <p:origin x="-29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4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0"/>
            <a:ext cx="3873501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 defTabSz="866775">
              <a:lnSpc>
                <a:spcPct val="100000"/>
              </a:lnSpc>
              <a:spcBef>
                <a:spcPct val="0"/>
              </a:spcBef>
              <a:defRPr sz="1000" b="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065713" y="0"/>
            <a:ext cx="38735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866775">
              <a:lnSpc>
                <a:spcPct val="100000"/>
              </a:lnSpc>
              <a:spcBef>
                <a:spcPct val="0"/>
              </a:spcBef>
              <a:defRPr sz="1000" b="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6419850"/>
            <a:ext cx="3873501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 defTabSz="866775">
              <a:lnSpc>
                <a:spcPct val="100000"/>
              </a:lnSpc>
              <a:spcBef>
                <a:spcPct val="0"/>
              </a:spcBef>
              <a:defRPr sz="1000" b="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065713" y="6419850"/>
            <a:ext cx="38735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866775">
              <a:lnSpc>
                <a:spcPct val="100000"/>
              </a:lnSpc>
              <a:spcBef>
                <a:spcPct val="0"/>
              </a:spcBef>
              <a:defRPr sz="1000" b="0" i="1">
                <a:latin typeface="Times New Roman" pitchFamily="18" charset="0"/>
              </a:defRPr>
            </a:lvl1pPr>
          </a:lstStyle>
          <a:p>
            <a:pPr>
              <a:defRPr/>
            </a:pPr>
            <a:fld id="{032671EB-7387-4997-8BCA-3CEF45859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090988" y="6465888"/>
            <a:ext cx="7556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5725" tIns="42863" rIns="85725" bIns="42863">
            <a:spAutoFit/>
          </a:bodyPr>
          <a:lstStyle/>
          <a:p>
            <a:pPr defTabSz="823913">
              <a:spcBef>
                <a:spcPct val="0"/>
              </a:spcBef>
              <a:defRPr/>
            </a:pPr>
            <a:r>
              <a:rPr lang="en-US" sz="1200" b="0"/>
              <a:t>Page </a:t>
            </a:r>
            <a:fld id="{E0D76E2D-02BA-409C-8175-7301FCC2BF51}" type="slidenum">
              <a:rPr lang="en-US" sz="1200" b="0"/>
              <a:pPr defTabSz="823913">
                <a:spcBef>
                  <a:spcPct val="0"/>
                </a:spcBef>
                <a:defRPr/>
              </a:pPr>
              <a:t>‹#›</a:t>
            </a:fld>
            <a:endParaRPr lang="en-US" sz="1200" b="0"/>
          </a:p>
        </p:txBody>
      </p:sp>
      <p:sp>
        <p:nvSpPr>
          <p:cNvPr id="75783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1238" y="76200"/>
            <a:ext cx="6021387" cy="45132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824038" y="4897438"/>
            <a:ext cx="4376737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00" tIns="44450" rIns="88900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66688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612775" indent="-168275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057275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501775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947863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ED6ACA-8CE6-49BF-B33B-E59816B5A722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1CE67-657F-436C-B94A-200C248EF556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1CE67-657F-436C-B94A-200C248EF556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1CE67-657F-436C-B94A-200C248EF556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1CE67-657F-436C-B94A-200C248EF556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1CE67-657F-436C-B94A-200C248EF556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1CE67-657F-436C-B94A-200C248EF556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1CE67-657F-436C-B94A-200C248EF556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1CE67-657F-436C-B94A-200C248EF556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1CE67-657F-436C-B94A-200C248EF556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1CE67-657F-436C-B94A-200C248EF556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ED6ACA-8CE6-49BF-B33B-E59816B5A72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ED6ACA-8CE6-49BF-B33B-E59816B5A722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B3AEC5-E177-4243-AD26-DE5CC89D1DB4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04E1AE-81BD-406B-9BB4-A1B960CD566E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257241-111C-4D33-9102-3DC6DA236C78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1B6E85-DBD9-4FE1-9992-F5C8F7C9B38E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A485B7-A9B7-4058-ACB5-59FB83D61C1C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681831-916B-4249-B59B-F8DFBD09AA28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520E40-3967-445E-9027-27A182C9E536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248A49-64DA-4C5D-96A1-08041378BC50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677D6A-1A03-471F-8CFE-65FB0989D983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1CE67-657F-436C-B94A-200C248EF556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B5B87B-AAA4-4814-ACCA-BAB60E8D7DA6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460213-C712-4C9B-91FD-AF2449834AA0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C7691A-DDD7-46EF-81E3-B23F07AD8609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0DA40C-9ACB-48C3-B917-7E988B487D23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B02AD3-9354-4B72-97DA-FC8602D3C7D0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0BE606-701F-42D1-9F1B-B2324C04305A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449613-BD95-4ED8-8320-11155799DFC6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F04C47-DB49-4F24-9A87-D6D8B7A573A5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7D2DA1-E0F7-4C16-A8C4-691D02BC0FB9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C0B1D4-54B0-4957-AC70-F1EC50863782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1CE67-657F-436C-B94A-200C248EF55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E850B2-A980-479A-A573-315BFC098C23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698923-8DA3-4638-9444-D1825AB31D3A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D71405-3133-4A84-B522-4BF81CB3571C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DA9FED-D597-459D-A1F6-0BCDCDA5458D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41A62C-A717-472B-AEC3-232606A76CAA}" type="slidenum">
              <a:rPr lang="en-US" smtClean="0"/>
              <a:pPr/>
              <a:t>44</a:t>
            </a:fld>
            <a:endParaRPr lang="en-US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C18FE2-1ECC-47F7-A947-EDA113358549}" type="slidenum">
              <a:rPr lang="en-US" smtClean="0"/>
              <a:pPr/>
              <a:t>45</a:t>
            </a:fld>
            <a:endParaRPr lang="en-US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0A55F4-0039-4176-888B-83854BD52CF8}" type="slidenum">
              <a:rPr lang="en-US" smtClean="0"/>
              <a:pPr/>
              <a:t>46</a:t>
            </a:fld>
            <a:endParaRPr lang="en-US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BD61B5-632E-4238-AC3B-D4C2C41329D6}" type="slidenum">
              <a:rPr lang="en-US" smtClean="0"/>
              <a:pPr/>
              <a:t>47</a:t>
            </a:fld>
            <a:endParaRPr lang="en-US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87E7B8-12C7-4902-BFBC-818A08DF9928}" type="slidenum">
              <a:rPr lang="en-US" smtClean="0"/>
              <a:pPr/>
              <a:t>48</a:t>
            </a:fld>
            <a:endParaRPr lang="en-US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C4888-D9C8-4E2D-BFAC-7DAD16760F3C}" type="slidenum">
              <a:rPr lang="en-US" smtClean="0"/>
              <a:pPr/>
              <a:t>49</a:t>
            </a:fld>
            <a:endParaRPr lang="en-US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070AC8-CFFD-4A2C-8D1F-06F480CB79CB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721855-1884-48BF-B144-4787A56EC192}" type="slidenum">
              <a:rPr lang="en-US" smtClean="0"/>
              <a:pPr/>
              <a:t>50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2C8989-7DE9-4608-92A7-5AFA72063B1D}" type="slidenum">
              <a:rPr lang="en-US" smtClean="0"/>
              <a:pPr/>
              <a:t>51</a:t>
            </a:fld>
            <a:endParaRPr lang="en-US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A65C3D-4833-4BBA-8981-8DDB9DC74A89}" type="slidenum">
              <a:rPr lang="en-US" smtClean="0"/>
              <a:pPr/>
              <a:t>52</a:t>
            </a:fld>
            <a:endParaRPr lang="en-US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6143C1-EDC9-49AE-95F0-76D5FB543D2D}" type="slidenum">
              <a:rPr lang="en-US" smtClean="0"/>
              <a:pPr/>
              <a:t>53</a:t>
            </a:fld>
            <a:endParaRPr lang="en-US" smtClean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E7FEDE-C01A-4484-BE2D-05E696437F0C}" type="slidenum">
              <a:rPr lang="en-US" smtClean="0"/>
              <a:pPr/>
              <a:t>54</a:t>
            </a:fld>
            <a:endParaRPr lang="en-US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6143C1-EDC9-49AE-95F0-76D5FB543D2D}" type="slidenum">
              <a:rPr lang="en-US" smtClean="0"/>
              <a:pPr/>
              <a:t>55</a:t>
            </a:fld>
            <a:endParaRPr lang="en-US" smtClean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2C0833-9803-4B96-A917-AE4CE956DEA8}" type="slidenum">
              <a:rPr lang="en-US" smtClean="0"/>
              <a:pPr/>
              <a:t>56</a:t>
            </a:fld>
            <a:endParaRPr lang="en-US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84BF39-3CC7-4FA1-80B1-EE9D865E85D9}" type="slidenum">
              <a:rPr lang="en-US" smtClean="0"/>
              <a:pPr/>
              <a:t>57</a:t>
            </a:fld>
            <a:endParaRPr lang="en-US" smtClean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ED6ACA-8CE6-49BF-B33B-E59816B5A722}" type="slidenum">
              <a:rPr lang="en-US" smtClean="0"/>
              <a:pPr/>
              <a:t>58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124A4C-B593-456D-8FAF-CB6A88F82332}" type="slidenum">
              <a:rPr lang="en-US" smtClean="0"/>
              <a:pPr/>
              <a:t>59</a:t>
            </a:fld>
            <a:endParaRPr lang="en-US" smtClean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1CE67-657F-436C-B94A-200C248EF556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124A4C-B593-456D-8FAF-CB6A88F82332}" type="slidenum">
              <a:rPr lang="en-US" smtClean="0"/>
              <a:pPr/>
              <a:t>60</a:t>
            </a:fld>
            <a:endParaRPr lang="en-US" smtClean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8477A8-104B-4F18-86F5-D4F964892FB4}" type="slidenum">
              <a:rPr lang="en-US" smtClean="0"/>
              <a:pPr/>
              <a:t>61</a:t>
            </a:fld>
            <a:endParaRPr lang="en-US" smtClean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8477A8-104B-4F18-86F5-D4F964892FB4}" type="slidenum">
              <a:rPr lang="en-US" smtClean="0"/>
              <a:pPr/>
              <a:t>62</a:t>
            </a:fld>
            <a:endParaRPr lang="en-US" smtClean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8477A8-104B-4F18-86F5-D4F964892FB4}" type="slidenum">
              <a:rPr lang="en-US" smtClean="0"/>
              <a:pPr/>
              <a:t>63</a:t>
            </a:fld>
            <a:endParaRPr lang="en-US" smtClean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BDA2EA-42DF-436F-834B-BAFD80A66AC6}" type="slidenum">
              <a:rPr lang="en-US" smtClean="0"/>
              <a:pPr/>
              <a:t>64</a:t>
            </a:fld>
            <a:endParaRPr lang="en-US" smtClean="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ED6ACA-8CE6-49BF-B33B-E59816B5A722}" type="slidenum">
              <a:rPr lang="en-US" smtClean="0"/>
              <a:pPr/>
              <a:t>65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1111E7-AE21-41FA-868D-4E004FBE2C70}" type="slidenum">
              <a:rPr lang="en-US" smtClean="0"/>
              <a:pPr/>
              <a:t>66</a:t>
            </a:fld>
            <a:endParaRPr lang="en-US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C53BDD-4A8E-4B46-83DB-845D71163287}" type="slidenum">
              <a:rPr lang="en-US" smtClean="0"/>
              <a:pPr/>
              <a:t>67</a:t>
            </a:fld>
            <a:endParaRPr lang="en-US" smtClean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54787B-C8C5-42F7-A7AA-ADC58F921461}" type="slidenum">
              <a:rPr lang="en-US" smtClean="0"/>
              <a:pPr/>
              <a:t>68</a:t>
            </a:fld>
            <a:endParaRPr lang="en-US" smtClean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4B91A-30AF-4AB1-8650-469488B56E5C}" type="slidenum">
              <a:rPr lang="en-US" smtClean="0"/>
              <a:pPr/>
              <a:t>69</a:t>
            </a:fld>
            <a:endParaRPr lang="en-US" smtClean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ED6ACA-8CE6-49BF-B33B-E59816B5A722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3F7A15-27B1-4466-9CF2-8BA1E9F07CF4}" type="slidenum">
              <a:rPr lang="en-US" smtClean="0"/>
              <a:pPr/>
              <a:t>70</a:t>
            </a:fld>
            <a:endParaRPr lang="en-US" smtClean="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90F3B4-0BA0-4579-9876-8F94BEA44434}" type="slidenum">
              <a:rPr lang="en-US" smtClean="0"/>
              <a:pPr/>
              <a:t>71</a:t>
            </a:fld>
            <a:endParaRPr lang="en-US" smtClean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288F8C-D139-4E81-AE66-6F6ACB12447A}" type="slidenum">
              <a:rPr lang="en-US" smtClean="0"/>
              <a:pPr/>
              <a:t>72</a:t>
            </a:fld>
            <a:endParaRPr lang="en-US" smtClean="0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ED6ACA-8CE6-49BF-B33B-E59816B5A722}" type="slidenum">
              <a:rPr lang="en-US" smtClean="0"/>
              <a:pPr/>
              <a:t>73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49D3C8-D10E-412F-9FDC-99930E8E6E99}" type="slidenum">
              <a:rPr lang="en-US" smtClean="0"/>
              <a:pPr/>
              <a:t>74</a:t>
            </a:fld>
            <a:endParaRPr lang="en-US" smtClean="0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AD2C31-378E-41D5-9472-D7B8CD4BA442}" type="slidenum">
              <a:rPr lang="en-US" smtClean="0"/>
              <a:pPr/>
              <a:t>75</a:t>
            </a:fld>
            <a:endParaRPr lang="en-US" smtClean="0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B74A3D-6A1F-491D-97C7-43E5652CF0F0}" type="slidenum">
              <a:rPr lang="en-US" smtClean="0"/>
              <a:pPr/>
              <a:t>76</a:t>
            </a:fld>
            <a:endParaRPr lang="en-US" smtClean="0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D7CC81-A66F-4AB6-92B7-C5739AA99D9E}" type="slidenum">
              <a:rPr lang="en-US" smtClean="0"/>
              <a:pPr/>
              <a:t>77</a:t>
            </a:fld>
            <a:endParaRPr lang="en-US" smtClean="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A4967E-F49E-4C98-B548-FD233F25B932}" type="slidenum">
              <a:rPr lang="en-US" smtClean="0"/>
              <a:pPr/>
              <a:t>78</a:t>
            </a:fld>
            <a:endParaRPr lang="en-US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4413" y="76200"/>
            <a:ext cx="6016625" cy="4513263"/>
          </a:xfrm>
          <a:ln cap="flat"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1DB0EA-5ABA-4A14-995F-6F2B8CE02CDD}" type="slidenum">
              <a:rPr lang="en-US" smtClean="0"/>
              <a:pPr/>
              <a:t>79</a:t>
            </a:fld>
            <a:endParaRPr lang="en-US" smtClean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4413" y="76200"/>
            <a:ext cx="6016625" cy="4513263"/>
          </a:xfrm>
          <a:ln cap="flat"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1CE67-657F-436C-B94A-200C248EF556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F719CA-A306-448C-98C7-0D54B27A93C0}" type="slidenum">
              <a:rPr lang="en-US" smtClean="0"/>
              <a:pPr/>
              <a:t>80</a:t>
            </a:fld>
            <a:endParaRPr lang="en-US" smtClean="0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4413" y="76200"/>
            <a:ext cx="6016625" cy="4513263"/>
          </a:xfrm>
          <a:ln cap="flat"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F2DD37-AB03-41DE-93B6-F3B11A179ACC}" type="slidenum">
              <a:rPr lang="en-US"/>
              <a:pPr/>
              <a:t>81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4C9911-F468-4740-8638-044BA460A0F4}" type="slidenum">
              <a:rPr lang="en-US"/>
              <a:pPr/>
              <a:t>82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496AF-C0B3-4A0C-98EE-7573122954F5}" type="slidenum">
              <a:rPr lang="en-US" smtClean="0"/>
              <a:pPr/>
              <a:t>83</a:t>
            </a:fld>
            <a:endParaRPr lang="en-US" smtClean="0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4413" y="76200"/>
            <a:ext cx="6016625" cy="4513263"/>
          </a:xfrm>
          <a:ln cap="flat"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CE9D49-0271-4E75-8FBA-D79A1FABD5BB}" type="slidenum">
              <a:rPr lang="en-US" smtClean="0"/>
              <a:pPr/>
              <a:t>84</a:t>
            </a:fld>
            <a:endParaRPr lang="en-US" smtClean="0"/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4413" y="76200"/>
            <a:ext cx="6016625" cy="4513263"/>
          </a:xfrm>
          <a:ln cap="flat"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4E4E5F-E420-4077-8DD9-431CDC82F502}" type="slidenum">
              <a:rPr lang="en-US" smtClean="0"/>
              <a:pPr/>
              <a:t>85</a:t>
            </a:fld>
            <a:endParaRPr lang="en-US" smtClean="0"/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4413" y="76200"/>
            <a:ext cx="6016625" cy="4513263"/>
          </a:xfrm>
          <a:ln cap="flat"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500643-6821-434E-8052-7665118ACF9D}" type="slidenum">
              <a:rPr lang="en-US" smtClean="0"/>
              <a:pPr/>
              <a:t>86</a:t>
            </a:fld>
            <a:endParaRPr lang="en-US" smtClean="0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4413" y="76200"/>
            <a:ext cx="6016625" cy="4513263"/>
          </a:xfrm>
          <a:ln cap="flat"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AB7C4B-69B0-48EF-BA91-4B417459D40B}" type="slidenum">
              <a:rPr lang="en-US" smtClean="0"/>
              <a:pPr/>
              <a:t>87</a:t>
            </a:fld>
            <a:endParaRPr lang="en-US" smtClean="0"/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4413" y="76200"/>
            <a:ext cx="6016625" cy="4513263"/>
          </a:xfrm>
          <a:ln cap="flat"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D93F50-F516-4C3B-865F-4A81C0D41D9C}" type="slidenum">
              <a:rPr lang="en-US" smtClean="0"/>
              <a:pPr/>
              <a:t>88</a:t>
            </a:fld>
            <a:endParaRPr lang="en-US" smtClean="0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4413" y="76200"/>
            <a:ext cx="6016625" cy="4513263"/>
          </a:xfrm>
          <a:ln cap="flat"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3C5696-9B83-4BDC-8B54-B785A947E091}" type="slidenum">
              <a:rPr lang="en-US" smtClean="0"/>
              <a:pPr/>
              <a:t>89</a:t>
            </a:fld>
            <a:endParaRPr lang="en-US" smtClean="0"/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4413" y="76200"/>
            <a:ext cx="6016625" cy="4513263"/>
          </a:xfrm>
          <a:ln cap="flat"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1CE67-657F-436C-B94A-200C248EF556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DAF8AA-B2F4-4BA7-8FE3-2D7E251497ED}" type="slidenum">
              <a:rPr lang="en-US" smtClean="0"/>
              <a:pPr/>
              <a:t>90</a:t>
            </a:fld>
            <a:endParaRPr lang="en-US" smtClean="0"/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4413" y="76200"/>
            <a:ext cx="6016625" cy="4513263"/>
          </a:xfrm>
          <a:ln cap="flat"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8CF950-2284-44F0-8800-8D6110D00BFA}" type="slidenum">
              <a:rPr lang="en-US" smtClean="0"/>
              <a:pPr/>
              <a:t>91</a:t>
            </a:fld>
            <a:endParaRPr lang="en-US" smtClean="0"/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4413" y="76200"/>
            <a:ext cx="6016625" cy="4513263"/>
          </a:xfrm>
          <a:ln cap="flat"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CCC0BC-159C-4D59-8453-5F81AD858C4E}" type="slidenum">
              <a:rPr lang="en-US" smtClean="0"/>
              <a:pPr/>
              <a:t>92</a:t>
            </a:fld>
            <a:endParaRPr lang="en-US" smtClean="0"/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4413" y="76200"/>
            <a:ext cx="6016625" cy="4513263"/>
          </a:xfrm>
          <a:ln cap="flat"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28C083-94F3-4060-B0BF-3E6DE19F52CC}" type="slidenum">
              <a:rPr lang="en-US" smtClean="0"/>
              <a:pPr/>
              <a:t>93</a:t>
            </a:fld>
            <a:endParaRPr lang="en-US" smtClean="0"/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4413" y="76200"/>
            <a:ext cx="6016625" cy="4513263"/>
          </a:xfrm>
          <a:ln cap="flat"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525" y="269875"/>
            <a:ext cx="2178050" cy="3638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69875"/>
            <a:ext cx="6384925" cy="3638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2025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95400"/>
            <a:ext cx="817245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title"/>
          </p:nvPr>
        </p:nvSpPr>
        <p:spPr bwMode="auto">
          <a:xfrm>
            <a:off x="203200" y="269875"/>
            <a:ext cx="8715375" cy="711200"/>
          </a:xfrm>
          <a:prstGeom prst="roundRect">
            <a:avLst>
              <a:gd name="adj" fmla="val 12384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391400" y="6591300"/>
            <a:ext cx="17526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>
              <a:defRPr/>
            </a:pPr>
            <a:r>
              <a:rPr lang="en-US" sz="1200" b="0" dirty="0">
                <a:latin typeface="Times New Roman" pitchFamily="18" charset="0"/>
              </a:rPr>
              <a:t>Wilf LaLonde </a:t>
            </a:r>
            <a:r>
              <a:rPr lang="en-US" sz="1200" b="0" dirty="0" smtClean="0">
                <a:latin typeface="Times New Roman" pitchFamily="18" charset="0"/>
              </a:rPr>
              <a:t>@©2009</a:t>
            </a:r>
            <a:endParaRPr lang="en-US" sz="1200" b="0" dirty="0">
              <a:latin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61925" y="6608763"/>
            <a:ext cx="90011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 sz="1200" b="0">
                <a:latin typeface="Times New Roman" pitchFamily="18" charset="0"/>
              </a:rPr>
              <a:t>Comp 4002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457200" indent="114300" algn="l" rtl="0" eaLnBrk="0" fontAlgn="base" hangingPunct="0">
        <a:spcBef>
          <a:spcPct val="3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2pPr>
      <a:lvl3pPr marL="974725" indent="-288925" algn="l" rtl="0" eaLnBrk="0" fontAlgn="base" hangingPunct="0"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3pPr>
      <a:lvl4pPr marL="1316038" indent="-22701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2800" b="1">
          <a:solidFill>
            <a:schemeClr val="tx1"/>
          </a:solidFill>
          <a:latin typeface="+mn-lt"/>
        </a:defRPr>
      </a:lvl4pPr>
      <a:lvl5pPr marL="17240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5pPr>
      <a:lvl6pPr marL="21812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6pPr>
      <a:lvl7pPr marL="26384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7pPr>
      <a:lvl8pPr marL="30956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8pPr>
      <a:lvl9pPr marL="35528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 rot="1920000">
            <a:off x="1330325" y="2870200"/>
            <a:ext cx="61071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>
                <a:solidFill>
                  <a:srgbClr val="FF0000"/>
                </a:solidFill>
                <a:latin typeface="Times" charset="0"/>
              </a:rPr>
              <a:t>Transformations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A Transformation to translate by [1,2,3]</a:t>
            </a:r>
          </a:p>
        </p:txBody>
      </p:sp>
      <p:sp>
        <p:nvSpPr>
          <p:cNvPr id="4104" name="Rectangle 12"/>
          <p:cNvSpPr>
            <a:spLocks noChangeArrowheads="1"/>
          </p:cNvSpPr>
          <p:nvPr/>
        </p:nvSpPr>
        <p:spPr bwMode="auto">
          <a:xfrm>
            <a:off x="2087829" y="1817687"/>
            <a:ext cx="1765769" cy="127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FF"/>
                </a:solidFill>
              </a:rPr>
              <a:t>1</a:t>
            </a:r>
            <a:r>
              <a:rPr lang="en-US" sz="2400" dirty="0" smtClean="0"/>
              <a:t>    0    0    0</a:t>
            </a:r>
            <a:endParaRPr lang="en-US" sz="2400" dirty="0"/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FF"/>
                </a:solidFill>
              </a:rPr>
              <a:t>0</a:t>
            </a:r>
            <a:r>
              <a:rPr lang="en-US" sz="2400" dirty="0" smtClean="0"/>
              <a:t>    1    0    0</a:t>
            </a:r>
            <a:endParaRPr lang="en-US" sz="2400" dirty="0"/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FF"/>
                </a:solidFill>
              </a:rPr>
              <a:t>0</a:t>
            </a:r>
            <a:r>
              <a:rPr lang="en-US" sz="2400" dirty="0" smtClean="0"/>
              <a:t>    0    1    0</a:t>
            </a:r>
            <a:endParaRPr lang="en-US" sz="2400" dirty="0"/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FF0000"/>
                </a:solidFill>
              </a:rPr>
              <a:t>1    2    3    </a:t>
            </a:r>
            <a:r>
              <a:rPr lang="en-US" sz="2400" dirty="0" smtClean="0"/>
              <a:t>1</a:t>
            </a:r>
            <a:endParaRPr lang="en-US" sz="2400" dirty="0"/>
          </a:p>
        </p:txBody>
      </p:sp>
      <p:sp>
        <p:nvSpPr>
          <p:cNvPr id="15" name="Rectangle 14"/>
          <p:cNvSpPr/>
          <p:nvPr/>
        </p:nvSpPr>
        <p:spPr>
          <a:xfrm>
            <a:off x="309847" y="1752600"/>
            <a:ext cx="1290353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[x,y,z,1]</a:t>
            </a:r>
            <a:endParaRPr lang="en-US" sz="2400" dirty="0"/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5213116" y="1817687"/>
            <a:ext cx="1891543" cy="12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FF"/>
                </a:solidFill>
              </a:rPr>
              <a:t>1    0    0    </a:t>
            </a:r>
            <a:r>
              <a:rPr lang="en-US" sz="2400" dirty="0" smtClean="0">
                <a:solidFill>
                  <a:srgbClr val="FF0000"/>
                </a:solidFill>
              </a:rPr>
              <a:t>1</a:t>
            </a:r>
            <a:endParaRPr lang="en-US" sz="2400" dirty="0">
              <a:solidFill>
                <a:srgbClr val="FF0000"/>
              </a:solidFill>
            </a:endParaRP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0    1    0    </a:t>
            </a:r>
            <a:r>
              <a:rPr lang="en-US" sz="2400" dirty="0" smtClean="0">
                <a:solidFill>
                  <a:srgbClr val="FF0000"/>
                </a:solidFill>
              </a:rPr>
              <a:t>2</a:t>
            </a:r>
            <a:endParaRPr lang="en-US" sz="2400" dirty="0">
              <a:solidFill>
                <a:srgbClr val="FF0000"/>
              </a:solidFill>
            </a:endParaRP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0    0    1    </a:t>
            </a:r>
            <a:r>
              <a:rPr lang="en-US" sz="2400" dirty="0" smtClean="0">
                <a:solidFill>
                  <a:srgbClr val="FF0000"/>
                </a:solidFill>
              </a:rPr>
              <a:t>3</a:t>
            </a:r>
            <a:endParaRPr lang="en-US" sz="2400" dirty="0">
              <a:solidFill>
                <a:srgbClr val="FF0000"/>
              </a:solidFill>
            </a:endParaRP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0    0    0    </a:t>
            </a:r>
            <a:r>
              <a:rPr lang="en-US" sz="2400" dirty="0" smtClean="0">
                <a:solidFill>
                  <a:srgbClr val="FF0000"/>
                </a:solidFill>
              </a:rPr>
              <a:t>1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029200" y="4495800"/>
            <a:ext cx="36420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=</a:t>
            </a:r>
            <a:endParaRPr lang="en-US" sz="2400" dirty="0"/>
          </a:p>
        </p:txBody>
      </p:sp>
      <p:sp>
        <p:nvSpPr>
          <p:cNvPr id="38" name="Rectangle 37"/>
          <p:cNvSpPr/>
          <p:nvPr/>
        </p:nvSpPr>
        <p:spPr>
          <a:xfrm>
            <a:off x="152400" y="3810000"/>
            <a:ext cx="36420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=</a:t>
            </a:r>
            <a:endParaRPr lang="en-US" sz="2400" dirty="0"/>
          </a:p>
        </p:txBody>
      </p:sp>
      <p:sp>
        <p:nvSpPr>
          <p:cNvPr id="41" name="Rectangle 12"/>
          <p:cNvSpPr>
            <a:spLocks noChangeArrowheads="1"/>
          </p:cNvSpPr>
          <p:nvPr/>
        </p:nvSpPr>
        <p:spPr bwMode="auto">
          <a:xfrm flipH="1">
            <a:off x="5576260" y="3268588"/>
            <a:ext cx="3124200" cy="12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0000FF"/>
                </a:solidFill>
              </a:rPr>
              <a:t>1</a:t>
            </a:r>
            <a:r>
              <a:rPr lang="en-US" sz="2400" dirty="0" smtClean="0"/>
              <a:t>*x+</a:t>
            </a:r>
            <a:r>
              <a:rPr lang="en-US" sz="2400" dirty="0" smtClean="0">
                <a:solidFill>
                  <a:srgbClr val="0000FF"/>
                </a:solidFill>
              </a:rPr>
              <a:t>0</a:t>
            </a:r>
            <a:r>
              <a:rPr lang="en-US" sz="2400" dirty="0" smtClean="0"/>
              <a:t>*y+</a:t>
            </a:r>
            <a:r>
              <a:rPr lang="en-US" sz="2400" dirty="0" smtClean="0">
                <a:solidFill>
                  <a:srgbClr val="0000FF"/>
                </a:solidFill>
              </a:rPr>
              <a:t>0</a:t>
            </a:r>
            <a:r>
              <a:rPr lang="en-US" sz="2400" dirty="0" smtClean="0"/>
              <a:t>*z+</a:t>
            </a:r>
            <a:r>
              <a:rPr lang="en-US" sz="2400" dirty="0" smtClean="0">
                <a:solidFill>
                  <a:srgbClr val="FF0000"/>
                </a:solidFill>
              </a:rPr>
              <a:t>1</a:t>
            </a:r>
            <a:r>
              <a:rPr lang="en-US" sz="2400" dirty="0" smtClean="0"/>
              <a:t>*1 </a:t>
            </a:r>
            <a:endParaRPr lang="en-US" sz="2400" dirty="0"/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..</a:t>
            </a:r>
            <a:endParaRPr lang="en-US" sz="2400" dirty="0"/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..</a:t>
            </a:r>
            <a:endParaRPr lang="en-US" sz="2400" dirty="0"/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1</a:t>
            </a:r>
            <a:endParaRPr lang="en-US" sz="2400" dirty="0"/>
          </a:p>
        </p:txBody>
      </p:sp>
      <p:sp>
        <p:nvSpPr>
          <p:cNvPr id="51" name="Rectangle 50"/>
          <p:cNvSpPr/>
          <p:nvPr/>
        </p:nvSpPr>
        <p:spPr>
          <a:xfrm>
            <a:off x="5042860" y="3124200"/>
            <a:ext cx="36420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=</a:t>
            </a:r>
            <a:endParaRPr lang="en-US" sz="2400" dirty="0"/>
          </a:p>
        </p:txBody>
      </p:sp>
      <p:sp>
        <p:nvSpPr>
          <p:cNvPr id="53" name="Rectangle 52"/>
          <p:cNvSpPr/>
          <p:nvPr/>
        </p:nvSpPr>
        <p:spPr>
          <a:xfrm>
            <a:off x="7315200" y="2057400"/>
            <a:ext cx="30489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*</a:t>
            </a:r>
            <a:endParaRPr lang="en-US" sz="2400" dirty="0"/>
          </a:p>
        </p:txBody>
      </p:sp>
      <p:sp>
        <p:nvSpPr>
          <p:cNvPr id="54" name="Rectangle 53"/>
          <p:cNvSpPr/>
          <p:nvPr/>
        </p:nvSpPr>
        <p:spPr>
          <a:xfrm>
            <a:off x="1600200" y="1872544"/>
            <a:ext cx="30489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*</a:t>
            </a:r>
            <a:endParaRPr lang="en-US" sz="2400" dirty="0"/>
          </a:p>
        </p:txBody>
      </p:sp>
      <p:sp>
        <p:nvSpPr>
          <p:cNvPr id="55" name="Rectangle 54"/>
          <p:cNvSpPr/>
          <p:nvPr/>
        </p:nvSpPr>
        <p:spPr>
          <a:xfrm>
            <a:off x="533400" y="3810000"/>
            <a:ext cx="3530133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[x*</a:t>
            </a:r>
            <a:r>
              <a:rPr lang="en-US" sz="2400" dirty="0" smtClean="0">
                <a:solidFill>
                  <a:srgbClr val="0000FF"/>
                </a:solidFill>
              </a:rPr>
              <a:t>1</a:t>
            </a:r>
            <a:r>
              <a:rPr lang="en-US" sz="2400" dirty="0" smtClean="0"/>
              <a:t>+y*</a:t>
            </a:r>
            <a:r>
              <a:rPr lang="en-US" sz="2400" dirty="0" smtClean="0">
                <a:solidFill>
                  <a:srgbClr val="0000FF"/>
                </a:solidFill>
              </a:rPr>
              <a:t>0</a:t>
            </a:r>
            <a:r>
              <a:rPr lang="en-US" sz="2400" dirty="0" smtClean="0"/>
              <a:t>+z*</a:t>
            </a:r>
            <a:r>
              <a:rPr lang="en-US" sz="2400" dirty="0" smtClean="0">
                <a:solidFill>
                  <a:srgbClr val="0000FF"/>
                </a:solidFill>
              </a:rPr>
              <a:t>0</a:t>
            </a:r>
            <a:r>
              <a:rPr lang="en-US" sz="2400" dirty="0" smtClean="0"/>
              <a:t>+1*</a:t>
            </a:r>
            <a:r>
              <a:rPr lang="en-US" sz="2400" dirty="0" smtClean="0">
                <a:solidFill>
                  <a:srgbClr val="FF0000"/>
                </a:solidFill>
              </a:rPr>
              <a:t>1</a:t>
            </a:r>
            <a:r>
              <a:rPr lang="en-US" sz="2400" dirty="0" smtClean="0"/>
              <a:t>,..,..,1]</a:t>
            </a:r>
            <a:endParaRPr lang="en-US" sz="2400" dirty="0"/>
          </a:p>
        </p:txBody>
      </p:sp>
      <p:sp>
        <p:nvSpPr>
          <p:cNvPr id="59" name="Rectangle 58"/>
          <p:cNvSpPr/>
          <p:nvPr/>
        </p:nvSpPr>
        <p:spPr>
          <a:xfrm>
            <a:off x="533400" y="4396669"/>
            <a:ext cx="236635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[x+</a:t>
            </a:r>
            <a:r>
              <a:rPr lang="en-US" sz="2400" dirty="0" smtClean="0">
                <a:solidFill>
                  <a:srgbClr val="FF0000"/>
                </a:solidFill>
              </a:rPr>
              <a:t>1</a:t>
            </a:r>
            <a:r>
              <a:rPr lang="en-US" sz="2400" dirty="0" smtClean="0"/>
              <a:t>,y+</a:t>
            </a:r>
            <a:r>
              <a:rPr lang="en-US" sz="24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/>
              <a:t>,z+</a:t>
            </a:r>
            <a:r>
              <a:rPr lang="en-US" sz="24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/>
              <a:t>,1]</a:t>
            </a:r>
            <a:endParaRPr lang="en-US" sz="2400" dirty="0"/>
          </a:p>
        </p:txBody>
      </p:sp>
      <p:sp>
        <p:nvSpPr>
          <p:cNvPr id="60" name="Rectangle 59"/>
          <p:cNvSpPr/>
          <p:nvPr/>
        </p:nvSpPr>
        <p:spPr>
          <a:xfrm>
            <a:off x="152400" y="4396669"/>
            <a:ext cx="36420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=</a:t>
            </a:r>
            <a:endParaRPr lang="en-US" sz="2400" dirty="0"/>
          </a:p>
        </p:txBody>
      </p:sp>
      <p:sp>
        <p:nvSpPr>
          <p:cNvPr id="64" name="Rectangle 12"/>
          <p:cNvSpPr>
            <a:spLocks noChangeArrowheads="1"/>
          </p:cNvSpPr>
          <p:nvPr/>
        </p:nvSpPr>
        <p:spPr bwMode="auto">
          <a:xfrm flipH="1">
            <a:off x="7696200" y="1828800"/>
            <a:ext cx="438150" cy="12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x </a:t>
            </a:r>
            <a:endParaRPr lang="en-US" sz="2400" dirty="0"/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y</a:t>
            </a:r>
            <a:endParaRPr lang="en-US" sz="2400" dirty="0"/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z</a:t>
            </a:r>
            <a:endParaRPr lang="en-US" sz="2400" dirty="0"/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1</a:t>
            </a:r>
            <a:endParaRPr lang="en-US" sz="2400" dirty="0"/>
          </a:p>
        </p:txBody>
      </p:sp>
      <p:sp>
        <p:nvSpPr>
          <p:cNvPr id="71" name="Rectangle 12"/>
          <p:cNvSpPr>
            <a:spLocks noChangeArrowheads="1"/>
          </p:cNvSpPr>
          <p:nvPr/>
        </p:nvSpPr>
        <p:spPr bwMode="auto">
          <a:xfrm flipH="1">
            <a:off x="5576886" y="4626681"/>
            <a:ext cx="990600" cy="12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x+</a:t>
            </a:r>
            <a:r>
              <a:rPr lang="en-US" sz="2400" dirty="0" smtClean="0">
                <a:solidFill>
                  <a:srgbClr val="FF0000"/>
                </a:solidFill>
              </a:rPr>
              <a:t>1</a:t>
            </a:r>
            <a:r>
              <a:rPr lang="en-US" sz="2400" dirty="0" smtClean="0"/>
              <a:t> </a:t>
            </a:r>
            <a:endParaRPr lang="en-US" sz="2400" dirty="0"/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y+</a:t>
            </a:r>
            <a:r>
              <a:rPr lang="en-US" sz="2400" dirty="0" smtClean="0">
                <a:solidFill>
                  <a:srgbClr val="FF0000"/>
                </a:solidFill>
              </a:rPr>
              <a:t>2</a:t>
            </a:r>
            <a:endParaRPr lang="en-US" sz="2400" dirty="0">
              <a:solidFill>
                <a:srgbClr val="FF0000"/>
              </a:solidFill>
            </a:endParaRP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z+</a:t>
            </a:r>
            <a:r>
              <a:rPr lang="en-US" sz="2400" dirty="0" smtClean="0">
                <a:solidFill>
                  <a:srgbClr val="FF0000"/>
                </a:solidFill>
              </a:rPr>
              <a:t>3</a:t>
            </a:r>
            <a:endParaRPr lang="en-US" sz="2400" dirty="0">
              <a:solidFill>
                <a:srgbClr val="FF0000"/>
              </a:solidFill>
            </a:endParaRP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/>
              <a:t>1</a:t>
            </a:r>
            <a:endParaRPr lang="en-US" sz="2400" dirty="0"/>
          </a:p>
        </p:txBody>
      </p:sp>
      <p:sp>
        <p:nvSpPr>
          <p:cNvPr id="56" name="Rectangle 55"/>
          <p:cNvSpPr/>
          <p:nvPr/>
        </p:nvSpPr>
        <p:spPr>
          <a:xfrm>
            <a:off x="1295400" y="1066800"/>
            <a:ext cx="2223686" cy="480131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Left-to-right</a:t>
            </a:r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5853514" y="1066800"/>
            <a:ext cx="2223686" cy="480131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Right-to-left</a:t>
            </a:r>
            <a:endParaRPr lang="en-US" dirty="0"/>
          </a:p>
        </p:txBody>
      </p:sp>
      <p:grpSp>
        <p:nvGrpSpPr>
          <p:cNvPr id="107" name="Group 106"/>
          <p:cNvGrpSpPr/>
          <p:nvPr/>
        </p:nvGrpSpPr>
        <p:grpSpPr>
          <a:xfrm>
            <a:off x="2057400" y="1752600"/>
            <a:ext cx="169048" cy="1296035"/>
            <a:chOff x="3199606" y="5106194"/>
            <a:chExt cx="169048" cy="1296035"/>
          </a:xfrm>
        </p:grpSpPr>
        <p:sp>
          <p:nvSpPr>
            <p:cNvPr id="108" name="Line 9"/>
            <p:cNvSpPr>
              <a:spLocks noChangeShapeType="1"/>
            </p:cNvSpPr>
            <p:nvPr/>
          </p:nvSpPr>
          <p:spPr bwMode="auto">
            <a:xfrm flipV="1">
              <a:off x="3200400" y="5115401"/>
              <a:ext cx="161094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109" name="Line 10"/>
            <p:cNvSpPr>
              <a:spLocks noChangeShapeType="1"/>
            </p:cNvSpPr>
            <p:nvPr/>
          </p:nvSpPr>
          <p:spPr bwMode="auto">
            <a:xfrm flipV="1">
              <a:off x="3206665" y="6400800"/>
              <a:ext cx="161989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cxnSp>
          <p:nvCxnSpPr>
            <p:cNvPr id="110" name="Straight Connector 109"/>
            <p:cNvCxnSpPr/>
            <p:nvPr/>
          </p:nvCxnSpPr>
          <p:spPr bwMode="auto">
            <a:xfrm rot="5400000">
              <a:off x="2552700" y="5753100"/>
              <a:ext cx="1295400" cy="1588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11" name="Group 110"/>
          <p:cNvGrpSpPr/>
          <p:nvPr/>
        </p:nvGrpSpPr>
        <p:grpSpPr>
          <a:xfrm flipH="1">
            <a:off x="3793352" y="1752600"/>
            <a:ext cx="169048" cy="1296035"/>
            <a:chOff x="3199606" y="5106194"/>
            <a:chExt cx="169048" cy="1296035"/>
          </a:xfrm>
        </p:grpSpPr>
        <p:sp>
          <p:nvSpPr>
            <p:cNvPr id="112" name="Line 9"/>
            <p:cNvSpPr>
              <a:spLocks noChangeShapeType="1"/>
            </p:cNvSpPr>
            <p:nvPr/>
          </p:nvSpPr>
          <p:spPr bwMode="auto">
            <a:xfrm flipV="1">
              <a:off x="3200400" y="5115401"/>
              <a:ext cx="161094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113" name="Line 10"/>
            <p:cNvSpPr>
              <a:spLocks noChangeShapeType="1"/>
            </p:cNvSpPr>
            <p:nvPr/>
          </p:nvSpPr>
          <p:spPr bwMode="auto">
            <a:xfrm flipV="1">
              <a:off x="3206665" y="6400800"/>
              <a:ext cx="161989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cxnSp>
          <p:nvCxnSpPr>
            <p:cNvPr id="114" name="Straight Connector 113"/>
            <p:cNvCxnSpPr/>
            <p:nvPr/>
          </p:nvCxnSpPr>
          <p:spPr bwMode="auto">
            <a:xfrm rot="5400000">
              <a:off x="2552700" y="5753100"/>
              <a:ext cx="1295400" cy="1588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15" name="Group 114"/>
          <p:cNvGrpSpPr/>
          <p:nvPr/>
        </p:nvGrpSpPr>
        <p:grpSpPr>
          <a:xfrm>
            <a:off x="5181600" y="1752600"/>
            <a:ext cx="169048" cy="1296035"/>
            <a:chOff x="3199606" y="5106194"/>
            <a:chExt cx="169048" cy="1296035"/>
          </a:xfrm>
        </p:grpSpPr>
        <p:sp>
          <p:nvSpPr>
            <p:cNvPr id="116" name="Line 9"/>
            <p:cNvSpPr>
              <a:spLocks noChangeShapeType="1"/>
            </p:cNvSpPr>
            <p:nvPr/>
          </p:nvSpPr>
          <p:spPr bwMode="auto">
            <a:xfrm flipV="1">
              <a:off x="3200400" y="5115401"/>
              <a:ext cx="161094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117" name="Line 10"/>
            <p:cNvSpPr>
              <a:spLocks noChangeShapeType="1"/>
            </p:cNvSpPr>
            <p:nvPr/>
          </p:nvSpPr>
          <p:spPr bwMode="auto">
            <a:xfrm flipV="1">
              <a:off x="3206665" y="6400800"/>
              <a:ext cx="161989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cxnSp>
          <p:nvCxnSpPr>
            <p:cNvPr id="118" name="Straight Connector 117"/>
            <p:cNvCxnSpPr/>
            <p:nvPr/>
          </p:nvCxnSpPr>
          <p:spPr bwMode="auto">
            <a:xfrm rot="5400000">
              <a:off x="2552700" y="5753100"/>
              <a:ext cx="1295400" cy="1588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19" name="Group 118"/>
          <p:cNvGrpSpPr/>
          <p:nvPr/>
        </p:nvGrpSpPr>
        <p:grpSpPr>
          <a:xfrm flipH="1">
            <a:off x="6934200" y="1752600"/>
            <a:ext cx="169048" cy="1296035"/>
            <a:chOff x="3199606" y="5106194"/>
            <a:chExt cx="169048" cy="1296035"/>
          </a:xfrm>
        </p:grpSpPr>
        <p:sp>
          <p:nvSpPr>
            <p:cNvPr id="120" name="Line 9"/>
            <p:cNvSpPr>
              <a:spLocks noChangeShapeType="1"/>
            </p:cNvSpPr>
            <p:nvPr/>
          </p:nvSpPr>
          <p:spPr bwMode="auto">
            <a:xfrm flipV="1">
              <a:off x="3200400" y="5115401"/>
              <a:ext cx="161094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121" name="Line 10"/>
            <p:cNvSpPr>
              <a:spLocks noChangeShapeType="1"/>
            </p:cNvSpPr>
            <p:nvPr/>
          </p:nvSpPr>
          <p:spPr bwMode="auto">
            <a:xfrm flipV="1">
              <a:off x="3206665" y="6400800"/>
              <a:ext cx="161989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cxnSp>
          <p:nvCxnSpPr>
            <p:cNvPr id="122" name="Straight Connector 121"/>
            <p:cNvCxnSpPr/>
            <p:nvPr/>
          </p:nvCxnSpPr>
          <p:spPr bwMode="auto">
            <a:xfrm rot="5400000">
              <a:off x="2552700" y="5753100"/>
              <a:ext cx="1295400" cy="1588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23" name="Group 122"/>
          <p:cNvGrpSpPr/>
          <p:nvPr/>
        </p:nvGrpSpPr>
        <p:grpSpPr>
          <a:xfrm>
            <a:off x="7696200" y="1752600"/>
            <a:ext cx="169048" cy="1296035"/>
            <a:chOff x="3199606" y="5106194"/>
            <a:chExt cx="169048" cy="1296035"/>
          </a:xfrm>
        </p:grpSpPr>
        <p:sp>
          <p:nvSpPr>
            <p:cNvPr id="124" name="Line 9"/>
            <p:cNvSpPr>
              <a:spLocks noChangeShapeType="1"/>
            </p:cNvSpPr>
            <p:nvPr/>
          </p:nvSpPr>
          <p:spPr bwMode="auto">
            <a:xfrm flipV="1">
              <a:off x="3200400" y="5115401"/>
              <a:ext cx="161094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125" name="Line 10"/>
            <p:cNvSpPr>
              <a:spLocks noChangeShapeType="1"/>
            </p:cNvSpPr>
            <p:nvPr/>
          </p:nvSpPr>
          <p:spPr bwMode="auto">
            <a:xfrm flipV="1">
              <a:off x="3206665" y="6400800"/>
              <a:ext cx="161989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cxnSp>
          <p:nvCxnSpPr>
            <p:cNvPr id="126" name="Straight Connector 125"/>
            <p:cNvCxnSpPr/>
            <p:nvPr/>
          </p:nvCxnSpPr>
          <p:spPr bwMode="auto">
            <a:xfrm rot="5400000">
              <a:off x="2552700" y="5753100"/>
              <a:ext cx="1295400" cy="1588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27" name="Group 126"/>
          <p:cNvGrpSpPr/>
          <p:nvPr/>
        </p:nvGrpSpPr>
        <p:grpSpPr>
          <a:xfrm flipH="1">
            <a:off x="7924800" y="1752600"/>
            <a:ext cx="169048" cy="1296035"/>
            <a:chOff x="3199606" y="5106194"/>
            <a:chExt cx="169048" cy="1296035"/>
          </a:xfrm>
        </p:grpSpPr>
        <p:sp>
          <p:nvSpPr>
            <p:cNvPr id="128" name="Line 9"/>
            <p:cNvSpPr>
              <a:spLocks noChangeShapeType="1"/>
            </p:cNvSpPr>
            <p:nvPr/>
          </p:nvSpPr>
          <p:spPr bwMode="auto">
            <a:xfrm flipV="1">
              <a:off x="3200400" y="5115401"/>
              <a:ext cx="161094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129" name="Line 10"/>
            <p:cNvSpPr>
              <a:spLocks noChangeShapeType="1"/>
            </p:cNvSpPr>
            <p:nvPr/>
          </p:nvSpPr>
          <p:spPr bwMode="auto">
            <a:xfrm flipV="1">
              <a:off x="3206665" y="6400800"/>
              <a:ext cx="161989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cxnSp>
          <p:nvCxnSpPr>
            <p:cNvPr id="130" name="Straight Connector 129"/>
            <p:cNvCxnSpPr/>
            <p:nvPr/>
          </p:nvCxnSpPr>
          <p:spPr bwMode="auto">
            <a:xfrm rot="5400000">
              <a:off x="2552700" y="5753100"/>
              <a:ext cx="1295400" cy="1588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31" name="Group 130"/>
          <p:cNvGrpSpPr/>
          <p:nvPr/>
        </p:nvGrpSpPr>
        <p:grpSpPr>
          <a:xfrm>
            <a:off x="5562600" y="3200400"/>
            <a:ext cx="169048" cy="1296035"/>
            <a:chOff x="3199606" y="5106194"/>
            <a:chExt cx="169048" cy="1296035"/>
          </a:xfrm>
        </p:grpSpPr>
        <p:sp>
          <p:nvSpPr>
            <p:cNvPr id="132" name="Line 9"/>
            <p:cNvSpPr>
              <a:spLocks noChangeShapeType="1"/>
            </p:cNvSpPr>
            <p:nvPr/>
          </p:nvSpPr>
          <p:spPr bwMode="auto">
            <a:xfrm flipV="1">
              <a:off x="3200400" y="5115401"/>
              <a:ext cx="161094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133" name="Line 10"/>
            <p:cNvSpPr>
              <a:spLocks noChangeShapeType="1"/>
            </p:cNvSpPr>
            <p:nvPr/>
          </p:nvSpPr>
          <p:spPr bwMode="auto">
            <a:xfrm flipV="1">
              <a:off x="3206665" y="6400800"/>
              <a:ext cx="161989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cxnSp>
          <p:nvCxnSpPr>
            <p:cNvPr id="134" name="Straight Connector 133"/>
            <p:cNvCxnSpPr/>
            <p:nvPr/>
          </p:nvCxnSpPr>
          <p:spPr bwMode="auto">
            <a:xfrm rot="5400000">
              <a:off x="2552700" y="5753100"/>
              <a:ext cx="1295400" cy="1588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35" name="Group 134"/>
          <p:cNvGrpSpPr/>
          <p:nvPr/>
        </p:nvGrpSpPr>
        <p:grpSpPr>
          <a:xfrm flipH="1">
            <a:off x="7924800" y="3124200"/>
            <a:ext cx="169048" cy="1296035"/>
            <a:chOff x="3199606" y="5106194"/>
            <a:chExt cx="169048" cy="1296035"/>
          </a:xfrm>
        </p:grpSpPr>
        <p:sp>
          <p:nvSpPr>
            <p:cNvPr id="136" name="Line 9"/>
            <p:cNvSpPr>
              <a:spLocks noChangeShapeType="1"/>
            </p:cNvSpPr>
            <p:nvPr/>
          </p:nvSpPr>
          <p:spPr bwMode="auto">
            <a:xfrm flipV="1">
              <a:off x="3200400" y="5115401"/>
              <a:ext cx="161094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137" name="Line 10"/>
            <p:cNvSpPr>
              <a:spLocks noChangeShapeType="1"/>
            </p:cNvSpPr>
            <p:nvPr/>
          </p:nvSpPr>
          <p:spPr bwMode="auto">
            <a:xfrm flipV="1">
              <a:off x="3206665" y="6400800"/>
              <a:ext cx="161989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cxnSp>
          <p:nvCxnSpPr>
            <p:cNvPr id="138" name="Straight Connector 137"/>
            <p:cNvCxnSpPr/>
            <p:nvPr/>
          </p:nvCxnSpPr>
          <p:spPr bwMode="auto">
            <a:xfrm rot="5400000">
              <a:off x="2552700" y="5753100"/>
              <a:ext cx="1295400" cy="1588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39" name="Group 138"/>
          <p:cNvGrpSpPr/>
          <p:nvPr/>
        </p:nvGrpSpPr>
        <p:grpSpPr>
          <a:xfrm>
            <a:off x="5562600" y="4594931"/>
            <a:ext cx="169048" cy="1296035"/>
            <a:chOff x="3199606" y="5106194"/>
            <a:chExt cx="169048" cy="1296035"/>
          </a:xfrm>
        </p:grpSpPr>
        <p:sp>
          <p:nvSpPr>
            <p:cNvPr id="140" name="Line 9"/>
            <p:cNvSpPr>
              <a:spLocks noChangeShapeType="1"/>
            </p:cNvSpPr>
            <p:nvPr/>
          </p:nvSpPr>
          <p:spPr bwMode="auto">
            <a:xfrm flipV="1">
              <a:off x="3200400" y="5115401"/>
              <a:ext cx="161094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141" name="Line 10"/>
            <p:cNvSpPr>
              <a:spLocks noChangeShapeType="1"/>
            </p:cNvSpPr>
            <p:nvPr/>
          </p:nvSpPr>
          <p:spPr bwMode="auto">
            <a:xfrm flipV="1">
              <a:off x="3206665" y="6400800"/>
              <a:ext cx="161989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cxnSp>
          <p:nvCxnSpPr>
            <p:cNvPr id="142" name="Straight Connector 141"/>
            <p:cNvCxnSpPr/>
            <p:nvPr/>
          </p:nvCxnSpPr>
          <p:spPr bwMode="auto">
            <a:xfrm rot="5400000">
              <a:off x="2552700" y="5753100"/>
              <a:ext cx="1295400" cy="1588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143" name="Group 142"/>
          <p:cNvGrpSpPr/>
          <p:nvPr/>
        </p:nvGrpSpPr>
        <p:grpSpPr>
          <a:xfrm flipH="1">
            <a:off x="6096000" y="4594931"/>
            <a:ext cx="169048" cy="1296035"/>
            <a:chOff x="3199606" y="5106194"/>
            <a:chExt cx="169048" cy="1296035"/>
          </a:xfrm>
        </p:grpSpPr>
        <p:sp>
          <p:nvSpPr>
            <p:cNvPr id="144" name="Line 9"/>
            <p:cNvSpPr>
              <a:spLocks noChangeShapeType="1"/>
            </p:cNvSpPr>
            <p:nvPr/>
          </p:nvSpPr>
          <p:spPr bwMode="auto">
            <a:xfrm flipV="1">
              <a:off x="3200400" y="5115401"/>
              <a:ext cx="161094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145" name="Line 10"/>
            <p:cNvSpPr>
              <a:spLocks noChangeShapeType="1"/>
            </p:cNvSpPr>
            <p:nvPr/>
          </p:nvSpPr>
          <p:spPr bwMode="auto">
            <a:xfrm flipV="1">
              <a:off x="3206665" y="6400800"/>
              <a:ext cx="161989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cxnSp>
          <p:nvCxnSpPr>
            <p:cNvPr id="146" name="Straight Connector 145"/>
            <p:cNvCxnSpPr/>
            <p:nvPr/>
          </p:nvCxnSpPr>
          <p:spPr bwMode="auto">
            <a:xfrm rot="5400000">
              <a:off x="2552700" y="5753100"/>
              <a:ext cx="1295400" cy="1588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147" name="AutoShape 14"/>
          <p:cNvSpPr>
            <a:spLocks noChangeArrowheads="1"/>
          </p:cNvSpPr>
          <p:nvPr/>
        </p:nvSpPr>
        <p:spPr bwMode="auto">
          <a:xfrm>
            <a:off x="228600" y="6019800"/>
            <a:ext cx="8550275" cy="519112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 smtClean="0"/>
              <a:t>They are </a:t>
            </a:r>
            <a:r>
              <a:rPr lang="en-US" dirty="0" smtClean="0">
                <a:solidFill>
                  <a:srgbClr val="FF0000"/>
                </a:solidFill>
              </a:rPr>
              <a:t>TRANSPOSED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55" name="Straight Connector 154"/>
          <p:cNvCxnSpPr/>
          <p:nvPr/>
        </p:nvCxnSpPr>
        <p:spPr bwMode="auto">
          <a:xfrm rot="5400000">
            <a:off x="2591594" y="3656806"/>
            <a:ext cx="3962400" cy="1588"/>
          </a:xfrm>
          <a:prstGeom prst="line">
            <a:avLst/>
          </a:prstGeom>
          <a:solidFill>
            <a:srgbClr val="C0C0C0"/>
          </a:solidFill>
          <a:ln w="76200" cap="flat" cmpd="sng" algn="ctr">
            <a:solidFill>
              <a:srgbClr val="7030A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Two Conventions Can Be Used</a:t>
            </a:r>
          </a:p>
        </p:txBody>
      </p:sp>
      <p:cxnSp>
        <p:nvCxnSpPr>
          <p:cNvPr id="80" name="Straight Connector 79"/>
          <p:cNvCxnSpPr/>
          <p:nvPr/>
        </p:nvCxnSpPr>
        <p:spPr bwMode="auto">
          <a:xfrm rot="16200000" flipH="1">
            <a:off x="3657600" y="2362200"/>
            <a:ext cx="1828802" cy="2"/>
          </a:xfrm>
          <a:prstGeom prst="line">
            <a:avLst/>
          </a:prstGeom>
          <a:solidFill>
            <a:srgbClr val="C0C0C0"/>
          </a:solidFill>
          <a:ln w="63500" cap="flat" cmpd="sng" algn="ctr">
            <a:solidFill>
              <a:srgbClr val="8000B3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76" name="Rectangle 75"/>
          <p:cNvSpPr/>
          <p:nvPr/>
        </p:nvSpPr>
        <p:spPr>
          <a:xfrm>
            <a:off x="1066800" y="2590800"/>
            <a:ext cx="1920206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   v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  <a:r>
              <a:rPr lang="en-US" dirty="0" smtClean="0">
                <a:solidFill>
                  <a:srgbClr val="0000FF"/>
                </a:solidFill>
              </a:rPr>
              <a:t> * ABC</a:t>
            </a:r>
          </a:p>
        </p:txBody>
      </p:sp>
      <p:sp>
        <p:nvSpPr>
          <p:cNvPr id="77" name="Rectangle 76"/>
          <p:cNvSpPr/>
          <p:nvPr/>
        </p:nvSpPr>
        <p:spPr>
          <a:xfrm>
            <a:off x="5242594" y="2590800"/>
            <a:ext cx="2254143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C</a:t>
            </a:r>
            <a:r>
              <a:rPr lang="en-US" baseline="30000" dirty="0" err="1" smtClean="0">
                <a:solidFill>
                  <a:srgbClr val="0000FF"/>
                </a:solidFill>
              </a:rPr>
              <a:t>t</a:t>
            </a:r>
            <a:r>
              <a:rPr lang="en-US" dirty="0" err="1" smtClean="0">
                <a:solidFill>
                  <a:srgbClr val="0000FF"/>
                </a:solidFill>
              </a:rPr>
              <a:t>B</a:t>
            </a:r>
            <a:r>
              <a:rPr lang="en-US" baseline="30000" dirty="0" err="1" smtClean="0">
                <a:solidFill>
                  <a:srgbClr val="0000FF"/>
                </a:solidFill>
              </a:rPr>
              <a:t>t</a:t>
            </a:r>
            <a:r>
              <a:rPr lang="en-US" dirty="0" err="1" smtClean="0">
                <a:solidFill>
                  <a:srgbClr val="0000FF"/>
                </a:solidFill>
              </a:rPr>
              <a:t>A</a:t>
            </a:r>
            <a:r>
              <a:rPr lang="en-US" baseline="30000" dirty="0" err="1" smtClean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 * v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  <a:r>
              <a:rPr lang="en-US" baseline="30000" dirty="0" smtClean="0">
                <a:solidFill>
                  <a:srgbClr val="0000FF"/>
                </a:solidFill>
              </a:rPr>
              <a:t>t</a:t>
            </a:r>
          </a:p>
        </p:txBody>
      </p:sp>
      <p:sp>
        <p:nvSpPr>
          <p:cNvPr id="78" name="Rectangle 77"/>
          <p:cNvSpPr/>
          <p:nvPr/>
        </p:nvSpPr>
        <p:spPr>
          <a:xfrm>
            <a:off x="762000" y="1447800"/>
            <a:ext cx="3220753" cy="954107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From Left-to-right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perspective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780247" y="1447800"/>
            <a:ext cx="3320140" cy="954107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Other Convention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Looks Like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 bwMode="auto">
          <a:xfrm rot="16200000" flipH="1">
            <a:off x="3657600" y="4800598"/>
            <a:ext cx="1828802" cy="2"/>
          </a:xfrm>
          <a:prstGeom prst="line">
            <a:avLst/>
          </a:prstGeom>
          <a:solidFill>
            <a:srgbClr val="C0C0C0"/>
          </a:solidFill>
          <a:ln w="63500" cap="flat" cmpd="sng" algn="ctr">
            <a:solidFill>
              <a:srgbClr val="8000B3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5" name="Rectangle 14"/>
          <p:cNvSpPr/>
          <p:nvPr/>
        </p:nvSpPr>
        <p:spPr>
          <a:xfrm>
            <a:off x="1066800" y="5029198"/>
            <a:ext cx="2240806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   v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  <a:r>
              <a:rPr lang="en-US" baseline="30000" dirty="0" smtClean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 * </a:t>
            </a:r>
            <a:r>
              <a:rPr lang="en-US" dirty="0" err="1" smtClean="0">
                <a:solidFill>
                  <a:srgbClr val="0000FF"/>
                </a:solidFill>
              </a:rPr>
              <a:t>A</a:t>
            </a:r>
            <a:r>
              <a:rPr lang="en-US" baseline="30000" dirty="0" err="1" smtClean="0">
                <a:solidFill>
                  <a:srgbClr val="0000FF"/>
                </a:solidFill>
              </a:rPr>
              <a:t>t</a:t>
            </a:r>
            <a:r>
              <a:rPr lang="en-US" dirty="0" err="1" smtClean="0">
                <a:solidFill>
                  <a:srgbClr val="0000FF"/>
                </a:solidFill>
              </a:rPr>
              <a:t>B</a:t>
            </a:r>
            <a:r>
              <a:rPr lang="en-US" baseline="30000" dirty="0" err="1" smtClean="0">
                <a:solidFill>
                  <a:srgbClr val="0000FF"/>
                </a:solidFill>
              </a:rPr>
              <a:t>t</a:t>
            </a:r>
            <a:r>
              <a:rPr lang="en-US" dirty="0" err="1" smtClean="0">
                <a:solidFill>
                  <a:srgbClr val="0000FF"/>
                </a:solidFill>
              </a:rPr>
              <a:t>C</a:t>
            </a:r>
            <a:r>
              <a:rPr lang="en-US" baseline="30000" dirty="0" err="1" smtClean="0">
                <a:solidFill>
                  <a:srgbClr val="0000FF"/>
                </a:solidFill>
              </a:rPr>
              <a:t>t</a:t>
            </a:r>
            <a:endParaRPr lang="en-US" baseline="30000" dirty="0" smtClean="0">
              <a:solidFill>
                <a:srgbClr val="0000FF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42594" y="5029198"/>
            <a:ext cx="1920206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   CBA * v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62000" y="3886198"/>
            <a:ext cx="3320140" cy="954107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Other Convention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Looks Like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780247" y="3886198"/>
            <a:ext cx="3220753" cy="954107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From Right-to-left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perspective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1219200" y="3505200"/>
            <a:ext cx="64008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1" name="Rectangle 20"/>
          <p:cNvSpPr/>
          <p:nvPr/>
        </p:nvSpPr>
        <p:spPr>
          <a:xfrm>
            <a:off x="2209800" y="6019800"/>
            <a:ext cx="550984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Why? Because </a:t>
            </a:r>
            <a:r>
              <a:rPr lang="en-US" dirty="0" smtClean="0">
                <a:solidFill>
                  <a:srgbClr val="FF0000"/>
                </a:solidFill>
              </a:rPr>
              <a:t>(ABC)</a:t>
            </a:r>
            <a:r>
              <a:rPr lang="en-US" baseline="30000" dirty="0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 = </a:t>
            </a:r>
            <a:r>
              <a:rPr lang="en-US" dirty="0" err="1" smtClean="0">
                <a:solidFill>
                  <a:srgbClr val="FF0000"/>
                </a:solidFill>
              </a:rPr>
              <a:t>C</a:t>
            </a:r>
            <a:r>
              <a:rPr lang="en-US" baseline="30000" dirty="0" err="1" smtClean="0">
                <a:solidFill>
                  <a:srgbClr val="FF0000"/>
                </a:solidFill>
              </a:rPr>
              <a:t>t</a:t>
            </a:r>
            <a:r>
              <a:rPr lang="en-US" dirty="0" err="1" smtClean="0">
                <a:solidFill>
                  <a:srgbClr val="FF0000"/>
                </a:solidFill>
              </a:rPr>
              <a:t>B</a:t>
            </a:r>
            <a:r>
              <a:rPr lang="en-US" baseline="30000" dirty="0" err="1" smtClean="0">
                <a:solidFill>
                  <a:srgbClr val="FF0000"/>
                </a:solidFill>
              </a:rPr>
              <a:t>t</a:t>
            </a:r>
            <a:r>
              <a:rPr lang="en-US" dirty="0" err="1" smtClean="0">
                <a:solidFill>
                  <a:srgbClr val="FF0000"/>
                </a:solidFill>
              </a:rPr>
              <a:t>A</a:t>
            </a:r>
            <a:r>
              <a:rPr lang="en-US" baseline="30000" dirty="0" err="1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03661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Does OpenGL Influence The Convention To Use?</a:t>
            </a:r>
          </a:p>
        </p:txBody>
      </p:sp>
      <p:cxnSp>
        <p:nvCxnSpPr>
          <p:cNvPr id="80" name="Straight Connector 79"/>
          <p:cNvCxnSpPr/>
          <p:nvPr/>
        </p:nvCxnSpPr>
        <p:spPr bwMode="auto">
          <a:xfrm rot="16200000" flipH="1">
            <a:off x="3657600" y="2362200"/>
            <a:ext cx="1828802" cy="2"/>
          </a:xfrm>
          <a:prstGeom prst="line">
            <a:avLst/>
          </a:prstGeom>
          <a:solidFill>
            <a:srgbClr val="C0C0C0"/>
          </a:solidFill>
          <a:ln w="63500" cap="flat" cmpd="sng" algn="ctr">
            <a:solidFill>
              <a:srgbClr val="8000B3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76" name="Rectangle 75"/>
          <p:cNvSpPr/>
          <p:nvPr/>
        </p:nvSpPr>
        <p:spPr>
          <a:xfrm>
            <a:off x="1752600" y="2590800"/>
            <a:ext cx="2253630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   v * A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  <a:r>
              <a:rPr lang="en-US" dirty="0" smtClean="0">
                <a:solidFill>
                  <a:srgbClr val="0000FF"/>
                </a:solidFill>
              </a:rPr>
              <a:t>B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  <a:r>
              <a:rPr lang="en-US" dirty="0" smtClean="0">
                <a:solidFill>
                  <a:srgbClr val="0000FF"/>
                </a:solidFill>
              </a:rPr>
              <a:t>C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77" name="Rectangle 76"/>
          <p:cNvSpPr/>
          <p:nvPr/>
        </p:nvSpPr>
        <p:spPr>
          <a:xfrm>
            <a:off x="5242594" y="2590800"/>
            <a:ext cx="2266967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   C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B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A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 * v</a:t>
            </a:r>
          </a:p>
        </p:txBody>
      </p:sp>
      <p:sp>
        <p:nvSpPr>
          <p:cNvPr id="78" name="Rectangle 77"/>
          <p:cNvSpPr/>
          <p:nvPr/>
        </p:nvSpPr>
        <p:spPr>
          <a:xfrm>
            <a:off x="1600200" y="1447800"/>
            <a:ext cx="2223686" cy="523220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Left-to-right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334000" y="1447800"/>
            <a:ext cx="2223686" cy="523220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Right-to-left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1219200" y="3505200"/>
            <a:ext cx="64008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1" name="Rectangle 20"/>
          <p:cNvSpPr/>
          <p:nvPr/>
        </p:nvSpPr>
        <p:spPr>
          <a:xfrm>
            <a:off x="1752600" y="4800600"/>
            <a:ext cx="6300123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Push Most Global Operation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Mult</a:t>
            </a:r>
            <a:r>
              <a:rPr lang="en-US" dirty="0" smtClean="0">
                <a:solidFill>
                  <a:srgbClr val="FF0000"/>
                </a:solidFill>
              </a:rPr>
              <a:t> by Less Global Operation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err="1" smtClean="0">
                <a:solidFill>
                  <a:srgbClr val="FF0000"/>
                </a:solidFill>
              </a:rPr>
              <a:t>Mult</a:t>
            </a:r>
            <a:r>
              <a:rPr lang="en-US" dirty="0" smtClean="0">
                <a:solidFill>
                  <a:srgbClr val="FF0000"/>
                </a:solidFill>
              </a:rPr>
              <a:t> by Most Local Operation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Pop Answer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438400" y="4038600"/>
            <a:ext cx="4146263" cy="480131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A Typical OpenGL Task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You’re Going To Use The OpenGL Stack LOTS</a:t>
            </a:r>
          </a:p>
        </p:txBody>
      </p:sp>
      <p:cxnSp>
        <p:nvCxnSpPr>
          <p:cNvPr id="80" name="Straight Connector 79"/>
          <p:cNvCxnSpPr/>
          <p:nvPr/>
        </p:nvCxnSpPr>
        <p:spPr bwMode="auto">
          <a:xfrm rot="16200000" flipH="1">
            <a:off x="3657600" y="2362200"/>
            <a:ext cx="1828802" cy="2"/>
          </a:xfrm>
          <a:prstGeom prst="line">
            <a:avLst/>
          </a:prstGeom>
          <a:solidFill>
            <a:srgbClr val="C0C0C0"/>
          </a:solidFill>
          <a:ln w="63500" cap="flat" cmpd="sng" algn="ctr">
            <a:solidFill>
              <a:srgbClr val="8000B3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76" name="Rectangle 75"/>
          <p:cNvSpPr/>
          <p:nvPr/>
        </p:nvSpPr>
        <p:spPr>
          <a:xfrm>
            <a:off x="1752600" y="2590800"/>
            <a:ext cx="2253630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   v * A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  <a:r>
              <a:rPr lang="en-US" dirty="0" smtClean="0">
                <a:solidFill>
                  <a:srgbClr val="0000FF"/>
                </a:solidFill>
              </a:rPr>
              <a:t>B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  <a:r>
              <a:rPr lang="en-US" dirty="0" smtClean="0">
                <a:solidFill>
                  <a:srgbClr val="0000FF"/>
                </a:solidFill>
              </a:rPr>
              <a:t>C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77" name="Rectangle 76"/>
          <p:cNvSpPr/>
          <p:nvPr/>
        </p:nvSpPr>
        <p:spPr>
          <a:xfrm>
            <a:off x="5242594" y="2590800"/>
            <a:ext cx="2266967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   C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B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A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 * v</a:t>
            </a:r>
          </a:p>
        </p:txBody>
      </p:sp>
      <p:sp>
        <p:nvSpPr>
          <p:cNvPr id="78" name="Rectangle 77"/>
          <p:cNvSpPr/>
          <p:nvPr/>
        </p:nvSpPr>
        <p:spPr>
          <a:xfrm>
            <a:off x="1600200" y="1447800"/>
            <a:ext cx="2223686" cy="523220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Left-to-right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334000" y="1447800"/>
            <a:ext cx="2223686" cy="523220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Right-to-left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1219200" y="3886200"/>
            <a:ext cx="64008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9" name="Rectangle 18"/>
          <p:cNvSpPr/>
          <p:nvPr/>
        </p:nvSpPr>
        <p:spPr>
          <a:xfrm>
            <a:off x="1600200" y="5943600"/>
            <a:ext cx="6375976" cy="480131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If Your Model Of a Stack </a:t>
            </a:r>
            <a:r>
              <a:rPr lang="en-US" dirty="0" smtClean="0">
                <a:solidFill>
                  <a:srgbClr val="FF0000"/>
                </a:solidFill>
              </a:rPr>
              <a:t>GROWS UP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418012" y="5158669"/>
            <a:ext cx="44435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418012" y="4625269"/>
            <a:ext cx="44435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418012" y="4158544"/>
            <a:ext cx="44435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 bwMode="auto">
          <a:xfrm rot="5400000">
            <a:off x="3694112" y="4914900"/>
            <a:ext cx="14478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rot="5400000">
            <a:off x="4152106" y="4914106"/>
            <a:ext cx="14478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4418012" y="4191000"/>
            <a:ext cx="4572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4418012" y="5638800"/>
            <a:ext cx="4572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4418012" y="4648200"/>
            <a:ext cx="4572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4418012" y="5105400"/>
            <a:ext cx="4572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38" name="Rectangle 37"/>
          <p:cNvSpPr/>
          <p:nvPr/>
        </p:nvSpPr>
        <p:spPr>
          <a:xfrm>
            <a:off x="5029200" y="5257800"/>
            <a:ext cx="2582759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most global at bottom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04800" y="4267200"/>
            <a:ext cx="2618024" cy="120032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There is a more </a:t>
            </a:r>
            <a:br>
              <a:rPr lang="en-US" sz="2000" dirty="0" smtClean="0">
                <a:solidFill>
                  <a:srgbClr val="0000FF"/>
                </a:solidFill>
              </a:rPr>
            </a:br>
            <a:r>
              <a:rPr lang="en-US" sz="2000" dirty="0" smtClean="0">
                <a:solidFill>
                  <a:srgbClr val="0000FF"/>
                </a:solidFill>
              </a:rPr>
              <a:t>intuitive way</a:t>
            </a:r>
            <a:br>
              <a:rPr lang="en-US" sz="2000" dirty="0" smtClean="0">
                <a:solidFill>
                  <a:srgbClr val="0000FF"/>
                </a:solidFill>
              </a:rPr>
            </a:br>
            <a:r>
              <a:rPr lang="en-US" sz="2000" dirty="0" smtClean="0">
                <a:solidFill>
                  <a:srgbClr val="0000FF"/>
                </a:solidFill>
              </a:rPr>
              <a:t>of looking at things </a:t>
            </a:r>
            <a:br>
              <a:rPr lang="en-US" sz="2000" dirty="0" smtClean="0">
                <a:solidFill>
                  <a:srgbClr val="0000FF"/>
                </a:solidFill>
              </a:rPr>
            </a:br>
            <a:r>
              <a:rPr lang="en-US" sz="2000" dirty="0" smtClean="0">
                <a:solidFill>
                  <a:srgbClr val="0000FF"/>
                </a:solidFill>
              </a:rPr>
              <a:t>THAN THIS… </a:t>
            </a:r>
            <a:endParaRPr lang="en-US" sz="2000" dirty="0"/>
          </a:p>
        </p:txBody>
      </p:sp>
      <p:sp>
        <p:nvSpPr>
          <p:cNvPr id="40" name="Rectangle 39"/>
          <p:cNvSpPr/>
          <p:nvPr/>
        </p:nvSpPr>
        <p:spPr>
          <a:xfrm>
            <a:off x="2971800" y="2133600"/>
            <a:ext cx="1479892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800" dirty="0" smtClean="0">
                <a:solidFill>
                  <a:srgbClr val="FF0000"/>
                </a:solidFill>
              </a:rPr>
              <a:t>most global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701833" y="2133600"/>
            <a:ext cx="1479892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800" dirty="0" smtClean="0">
                <a:solidFill>
                  <a:srgbClr val="FF0000"/>
                </a:solidFill>
              </a:rPr>
              <a:t>most global</a:t>
            </a:r>
            <a:endParaRPr lang="en-US" sz="1800" dirty="0">
              <a:solidFill>
                <a:srgbClr val="FF00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 rot="10800000" flipV="1">
            <a:off x="3657600" y="2438400"/>
            <a:ext cx="381000" cy="2286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>
            <a:off x="5257800" y="2438400"/>
            <a:ext cx="380999" cy="2286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54" name="Rectangle 53"/>
          <p:cNvSpPr/>
          <p:nvPr/>
        </p:nvSpPr>
        <p:spPr>
          <a:xfrm>
            <a:off x="5029200" y="4267200"/>
            <a:ext cx="2018501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most local at top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286000" y="3352800"/>
            <a:ext cx="4572000" cy="3416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1800" dirty="0" smtClean="0">
                <a:solidFill>
                  <a:srgbClr val="FF0000"/>
                </a:solidFill>
              </a:rPr>
              <a:t>Push C; </a:t>
            </a:r>
            <a:r>
              <a:rPr lang="en-US" sz="1800" dirty="0" err="1" smtClean="0">
                <a:solidFill>
                  <a:srgbClr val="FF0000"/>
                </a:solidFill>
              </a:rPr>
              <a:t>Mult</a:t>
            </a:r>
            <a:r>
              <a:rPr lang="en-US" sz="1800" dirty="0" smtClean="0">
                <a:solidFill>
                  <a:srgbClr val="FF0000"/>
                </a:solidFill>
              </a:rPr>
              <a:t> B; </a:t>
            </a:r>
            <a:r>
              <a:rPr lang="en-US" sz="1800" dirty="0" err="1" smtClean="0">
                <a:solidFill>
                  <a:srgbClr val="FF0000"/>
                </a:solidFill>
              </a:rPr>
              <a:t>Mult</a:t>
            </a:r>
            <a:r>
              <a:rPr lang="en-US" sz="1800" dirty="0" smtClean="0">
                <a:solidFill>
                  <a:srgbClr val="FF0000"/>
                </a:solidFill>
              </a:rPr>
              <a:t> A; pop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You’re Going To Use The OpenGL Stack LOTS</a:t>
            </a:r>
          </a:p>
        </p:txBody>
      </p:sp>
      <p:cxnSp>
        <p:nvCxnSpPr>
          <p:cNvPr id="80" name="Straight Connector 79"/>
          <p:cNvCxnSpPr/>
          <p:nvPr/>
        </p:nvCxnSpPr>
        <p:spPr bwMode="auto">
          <a:xfrm rot="16200000" flipH="1">
            <a:off x="3657600" y="2362200"/>
            <a:ext cx="1828802" cy="2"/>
          </a:xfrm>
          <a:prstGeom prst="line">
            <a:avLst/>
          </a:prstGeom>
          <a:solidFill>
            <a:srgbClr val="C0C0C0"/>
          </a:solidFill>
          <a:ln w="63500" cap="flat" cmpd="sng" algn="ctr">
            <a:solidFill>
              <a:srgbClr val="8000B3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76" name="Rectangle 75"/>
          <p:cNvSpPr/>
          <p:nvPr/>
        </p:nvSpPr>
        <p:spPr>
          <a:xfrm>
            <a:off x="1752600" y="2590800"/>
            <a:ext cx="2253630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   v * A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  <a:r>
              <a:rPr lang="en-US" dirty="0" smtClean="0">
                <a:solidFill>
                  <a:srgbClr val="0000FF"/>
                </a:solidFill>
              </a:rPr>
              <a:t>B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  <a:r>
              <a:rPr lang="en-US" dirty="0" smtClean="0">
                <a:solidFill>
                  <a:srgbClr val="0000FF"/>
                </a:solidFill>
              </a:rPr>
              <a:t>C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77" name="Rectangle 76"/>
          <p:cNvSpPr/>
          <p:nvPr/>
        </p:nvSpPr>
        <p:spPr>
          <a:xfrm>
            <a:off x="5242594" y="2590800"/>
            <a:ext cx="2266967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   C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B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A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 * v</a:t>
            </a:r>
          </a:p>
        </p:txBody>
      </p:sp>
      <p:sp>
        <p:nvSpPr>
          <p:cNvPr id="78" name="Rectangle 77"/>
          <p:cNvSpPr/>
          <p:nvPr/>
        </p:nvSpPr>
        <p:spPr>
          <a:xfrm>
            <a:off x="1600200" y="1447800"/>
            <a:ext cx="2223686" cy="523220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Left-to-right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334000" y="1447800"/>
            <a:ext cx="2223686" cy="523220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Right-to-left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1219200" y="3886200"/>
            <a:ext cx="64008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9" name="Rectangle 18"/>
          <p:cNvSpPr/>
          <p:nvPr/>
        </p:nvSpPr>
        <p:spPr>
          <a:xfrm>
            <a:off x="76200" y="5943600"/>
            <a:ext cx="8991600" cy="480131"/>
          </a:xfrm>
          <a:prstGeom prst="rect">
            <a:avLst/>
          </a:prstGeom>
          <a:solidFill>
            <a:srgbClr val="FEFE83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If Convention is X, make stack Grow Opposite to X.</a:t>
            </a:r>
            <a:endParaRPr lang="en-US" dirty="0" smtClean="0">
              <a:solidFill>
                <a:srgbClr val="FF0000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417218" y="4191000"/>
            <a:ext cx="459582" cy="1449388"/>
            <a:chOff x="4417218" y="4191000"/>
            <a:chExt cx="459582" cy="1449388"/>
          </a:xfrm>
        </p:grpSpPr>
        <p:sp>
          <p:nvSpPr>
            <p:cNvPr id="12" name="Rectangle 11"/>
            <p:cNvSpPr/>
            <p:nvPr/>
          </p:nvSpPr>
          <p:spPr>
            <a:xfrm>
              <a:off x="4418012" y="5158669"/>
              <a:ext cx="444352" cy="4801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C</a:t>
              </a:r>
              <a:endParaRPr lang="en-US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418012" y="4663369"/>
              <a:ext cx="444352" cy="4801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B</a:t>
              </a: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418012" y="4206169"/>
              <a:ext cx="444352" cy="4801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A</a:t>
              </a:r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 rot="5400000">
              <a:off x="3694112" y="4914900"/>
              <a:ext cx="1447800" cy="1588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rot="5400000">
              <a:off x="4152106" y="4914106"/>
              <a:ext cx="1447800" cy="1588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>
              <a:off x="4418012" y="4191000"/>
              <a:ext cx="457200" cy="1588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>
              <a:off x="4418012" y="5638800"/>
              <a:ext cx="457200" cy="1588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4418012" y="4648200"/>
              <a:ext cx="457200" cy="1588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>
              <a:off x="4418012" y="5114925"/>
              <a:ext cx="457200" cy="1588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40" name="Rectangle 39"/>
          <p:cNvSpPr/>
          <p:nvPr/>
        </p:nvSpPr>
        <p:spPr>
          <a:xfrm>
            <a:off x="2971800" y="2133600"/>
            <a:ext cx="1479892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800" dirty="0" smtClean="0">
                <a:solidFill>
                  <a:srgbClr val="FF0000"/>
                </a:solidFill>
              </a:rPr>
              <a:t>most global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701833" y="2133600"/>
            <a:ext cx="1479892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800" dirty="0" smtClean="0">
                <a:solidFill>
                  <a:srgbClr val="FF0000"/>
                </a:solidFill>
              </a:rPr>
              <a:t>most global</a:t>
            </a:r>
            <a:endParaRPr lang="en-US" sz="1800" dirty="0">
              <a:solidFill>
                <a:srgbClr val="FF00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 rot="10800000" flipV="1">
            <a:off x="3657600" y="2438400"/>
            <a:ext cx="381000" cy="2286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>
            <a:off x="5257800" y="2438400"/>
            <a:ext cx="380999" cy="2286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55" name="Rectangle 54"/>
          <p:cNvSpPr/>
          <p:nvPr/>
        </p:nvSpPr>
        <p:spPr>
          <a:xfrm>
            <a:off x="2286000" y="3352800"/>
            <a:ext cx="4572000" cy="3416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1800" dirty="0" smtClean="0">
                <a:solidFill>
                  <a:srgbClr val="FF0000"/>
                </a:solidFill>
              </a:rPr>
              <a:t>Push C; </a:t>
            </a:r>
            <a:r>
              <a:rPr lang="en-US" sz="1800" dirty="0" err="1" smtClean="0">
                <a:solidFill>
                  <a:srgbClr val="FF0000"/>
                </a:solidFill>
              </a:rPr>
              <a:t>Mult</a:t>
            </a:r>
            <a:r>
              <a:rPr lang="en-US" sz="1800" dirty="0" smtClean="0">
                <a:solidFill>
                  <a:srgbClr val="FF0000"/>
                </a:solidFill>
              </a:rPr>
              <a:t> B; </a:t>
            </a:r>
            <a:r>
              <a:rPr lang="en-US" sz="1800" dirty="0" err="1" smtClean="0">
                <a:solidFill>
                  <a:srgbClr val="FF0000"/>
                </a:solidFill>
              </a:rPr>
              <a:t>Mult</a:t>
            </a:r>
            <a:r>
              <a:rPr lang="en-US" sz="1800" dirty="0" smtClean="0">
                <a:solidFill>
                  <a:srgbClr val="FF0000"/>
                </a:solidFill>
              </a:rPr>
              <a:t> A; pop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462456" y="4682449"/>
            <a:ext cx="44435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2967156" y="4682449"/>
            <a:ext cx="44435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2509956" y="4682449"/>
            <a:ext cx="44435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</a:t>
            </a: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 bwMode="auto">
          <a:xfrm>
            <a:off x="2477691" y="5143897"/>
            <a:ext cx="14478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2476897" y="4685903"/>
            <a:ext cx="14478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6" name="Straight Connector 35"/>
          <p:cNvCxnSpPr/>
          <p:nvPr/>
        </p:nvCxnSpPr>
        <p:spPr bwMode="auto">
          <a:xfrm rot="16200000">
            <a:off x="2249091" y="4915297"/>
            <a:ext cx="4572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rot="16200000">
            <a:off x="3696891" y="4915297"/>
            <a:ext cx="4572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 rot="16200000">
            <a:off x="2706291" y="4915297"/>
            <a:ext cx="4572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 rot="16200000">
            <a:off x="3173016" y="4915297"/>
            <a:ext cx="4572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7" name="Rectangle 46"/>
          <p:cNvSpPr/>
          <p:nvPr/>
        </p:nvSpPr>
        <p:spPr>
          <a:xfrm>
            <a:off x="5618193" y="4668808"/>
            <a:ext cx="44435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6113493" y="4668808"/>
            <a:ext cx="44435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6570693" y="4668808"/>
            <a:ext cx="44435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</a:t>
            </a:r>
            <a:endParaRPr lang="en-US" dirty="0"/>
          </a:p>
        </p:txBody>
      </p:sp>
      <p:cxnSp>
        <p:nvCxnSpPr>
          <p:cNvPr id="50" name="Straight Connector 49"/>
          <p:cNvCxnSpPr/>
          <p:nvPr/>
        </p:nvCxnSpPr>
        <p:spPr bwMode="auto">
          <a:xfrm rot="10800000">
            <a:off x="5599509" y="4685903"/>
            <a:ext cx="14478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51" name="Straight Connector 50"/>
          <p:cNvCxnSpPr/>
          <p:nvPr/>
        </p:nvCxnSpPr>
        <p:spPr bwMode="auto">
          <a:xfrm rot="10800000">
            <a:off x="5600303" y="5143897"/>
            <a:ext cx="14478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 rot="5400000">
            <a:off x="6818709" y="4914503"/>
            <a:ext cx="4572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 rot="5400000">
            <a:off x="5370909" y="4914503"/>
            <a:ext cx="4572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56" name="Straight Connector 55"/>
          <p:cNvCxnSpPr/>
          <p:nvPr/>
        </p:nvCxnSpPr>
        <p:spPr bwMode="auto">
          <a:xfrm rot="5400000">
            <a:off x="6361509" y="4914503"/>
            <a:ext cx="4572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57" name="Straight Connector 56"/>
          <p:cNvCxnSpPr/>
          <p:nvPr/>
        </p:nvCxnSpPr>
        <p:spPr bwMode="auto">
          <a:xfrm rot="5400000">
            <a:off x="5894784" y="4914503"/>
            <a:ext cx="4572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58" name="Right Arrow 57"/>
          <p:cNvSpPr/>
          <p:nvPr/>
        </p:nvSpPr>
        <p:spPr bwMode="auto">
          <a:xfrm flipH="1">
            <a:off x="1752600" y="4876800"/>
            <a:ext cx="533400" cy="76200"/>
          </a:xfrm>
          <a:prstGeom prst="rightArrow">
            <a:avLst/>
          </a:prstGeom>
          <a:solidFill>
            <a:srgbClr val="C0C0C0"/>
          </a:solidFill>
          <a:ln w="1016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9" name="Right Arrow 58"/>
          <p:cNvSpPr/>
          <p:nvPr/>
        </p:nvSpPr>
        <p:spPr bwMode="auto">
          <a:xfrm>
            <a:off x="7239000" y="4876800"/>
            <a:ext cx="533400" cy="76200"/>
          </a:xfrm>
          <a:prstGeom prst="rightArrow">
            <a:avLst/>
          </a:prstGeom>
          <a:solidFill>
            <a:srgbClr val="C0C0C0"/>
          </a:solidFill>
          <a:ln w="1016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914400" y="4038599"/>
            <a:ext cx="2031325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800" dirty="0" smtClean="0">
                <a:solidFill>
                  <a:srgbClr val="FF0000"/>
                </a:solidFill>
              </a:rPr>
              <a:t>growth direction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6807875" y="4038599"/>
            <a:ext cx="2031325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800" dirty="0" smtClean="0">
                <a:solidFill>
                  <a:srgbClr val="FF0000"/>
                </a:solidFill>
              </a:rPr>
              <a:t>Growth direction</a:t>
            </a:r>
            <a:endParaRPr lang="en-US" sz="1800" dirty="0">
              <a:solidFill>
                <a:srgbClr val="FF0000"/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 bwMode="auto">
          <a:xfrm rot="5400000">
            <a:off x="1752600" y="4571999"/>
            <a:ext cx="457201" cy="1588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63" name="Straight Arrow Connector 62"/>
          <p:cNvCxnSpPr/>
          <p:nvPr/>
        </p:nvCxnSpPr>
        <p:spPr bwMode="auto">
          <a:xfrm rot="5400000">
            <a:off x="7162804" y="4572000"/>
            <a:ext cx="457197" cy="1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An Important Question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38200" y="1219200"/>
            <a:ext cx="7584192" cy="319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>
              <a:spcBef>
                <a:spcPts val="0"/>
              </a:spcBef>
            </a:pPr>
            <a:r>
              <a:rPr lang="en-US" sz="1800" dirty="0" err="1" smtClean="0"/>
              <a:t>struct</a:t>
            </a:r>
            <a:r>
              <a:rPr lang="en-US" sz="1800" dirty="0" smtClean="0">
                <a:solidFill>
                  <a:srgbClr val="FF0000"/>
                </a:solidFill>
              </a:rPr>
              <a:t> Transformation </a:t>
            </a:r>
            <a:r>
              <a:rPr lang="en-US" sz="1800" dirty="0" smtClean="0"/>
              <a:t>{</a:t>
            </a:r>
          </a:p>
          <a:p>
            <a:pPr lvl="0" algn="l">
              <a:spcBef>
                <a:spcPts val="0"/>
              </a:spcBef>
            </a:pPr>
            <a:r>
              <a:rPr lang="en-US" sz="1800" dirty="0" smtClean="0">
                <a:solidFill>
                  <a:srgbClr val="FF0000"/>
                </a:solidFill>
              </a:rPr>
              <a:t>	</a:t>
            </a:r>
            <a:r>
              <a:rPr lang="en-US" sz="1800" dirty="0" smtClean="0"/>
              <a:t>double</a:t>
            </a:r>
            <a:r>
              <a:rPr lang="en-US" sz="1800" dirty="0" smtClean="0">
                <a:solidFill>
                  <a:srgbClr val="FF0000"/>
                </a:solidFill>
              </a:rPr>
              <a:t> m11</a:t>
            </a:r>
            <a:r>
              <a:rPr lang="en-US" sz="1800" dirty="0" smtClean="0"/>
              <a:t>,</a:t>
            </a:r>
            <a:r>
              <a:rPr lang="en-US" sz="1800" dirty="0" smtClean="0">
                <a:solidFill>
                  <a:srgbClr val="FF0000"/>
                </a:solidFill>
              </a:rPr>
              <a:t> m12</a:t>
            </a:r>
            <a:r>
              <a:rPr lang="en-US" sz="1800" dirty="0" smtClean="0"/>
              <a:t>,</a:t>
            </a:r>
            <a:r>
              <a:rPr lang="en-US" sz="1800" dirty="0" smtClean="0">
                <a:solidFill>
                  <a:srgbClr val="FF0000"/>
                </a:solidFill>
              </a:rPr>
              <a:t> m13</a:t>
            </a:r>
            <a:r>
              <a:rPr lang="en-US" sz="1800" dirty="0" smtClean="0"/>
              <a:t>,</a:t>
            </a:r>
            <a:r>
              <a:rPr lang="en-US" sz="1800" dirty="0" smtClean="0">
                <a:solidFill>
                  <a:srgbClr val="FF0000"/>
                </a:solidFill>
              </a:rPr>
              <a:t> m14</a:t>
            </a:r>
            <a:r>
              <a:rPr lang="en-US" sz="1800" dirty="0" smtClean="0"/>
              <a:t>;</a:t>
            </a:r>
          </a:p>
          <a:p>
            <a:pPr lvl="0" algn="l">
              <a:spcBef>
                <a:spcPts val="0"/>
              </a:spcBef>
            </a:pPr>
            <a:r>
              <a:rPr lang="en-US" sz="1800" dirty="0" smtClean="0">
                <a:solidFill>
                  <a:srgbClr val="FF0000"/>
                </a:solidFill>
              </a:rPr>
              <a:t>	</a:t>
            </a:r>
            <a:r>
              <a:rPr lang="en-US" sz="1800" dirty="0" smtClean="0"/>
              <a:t>double</a:t>
            </a:r>
            <a:r>
              <a:rPr lang="en-US" sz="1800" dirty="0" smtClean="0">
                <a:solidFill>
                  <a:srgbClr val="FF0000"/>
                </a:solidFill>
              </a:rPr>
              <a:t> m21</a:t>
            </a:r>
            <a:r>
              <a:rPr lang="en-US" sz="1800" dirty="0" smtClean="0"/>
              <a:t>,</a:t>
            </a:r>
            <a:r>
              <a:rPr lang="en-US" sz="1800" dirty="0" smtClean="0">
                <a:solidFill>
                  <a:srgbClr val="FF0000"/>
                </a:solidFill>
              </a:rPr>
              <a:t> m22</a:t>
            </a:r>
            <a:r>
              <a:rPr lang="en-US" sz="1800" dirty="0" smtClean="0"/>
              <a:t>,</a:t>
            </a:r>
            <a:r>
              <a:rPr lang="en-US" sz="1800" dirty="0" smtClean="0">
                <a:solidFill>
                  <a:srgbClr val="FF0000"/>
                </a:solidFill>
              </a:rPr>
              <a:t> m23, m24</a:t>
            </a:r>
            <a:r>
              <a:rPr lang="en-US" sz="1800" dirty="0" smtClean="0"/>
              <a:t>;</a:t>
            </a:r>
          </a:p>
          <a:p>
            <a:pPr lvl="0" algn="l">
              <a:spcBef>
                <a:spcPts val="0"/>
              </a:spcBef>
            </a:pPr>
            <a:r>
              <a:rPr lang="en-US" sz="1800" dirty="0" smtClean="0">
                <a:solidFill>
                  <a:srgbClr val="FF0000"/>
                </a:solidFill>
              </a:rPr>
              <a:t>	</a:t>
            </a:r>
            <a:r>
              <a:rPr lang="en-US" sz="1800" dirty="0" smtClean="0"/>
              <a:t>double</a:t>
            </a:r>
            <a:r>
              <a:rPr lang="en-US" sz="1800" dirty="0" smtClean="0">
                <a:solidFill>
                  <a:srgbClr val="FF0000"/>
                </a:solidFill>
              </a:rPr>
              <a:t> m31</a:t>
            </a:r>
            <a:r>
              <a:rPr lang="en-US" sz="1800" dirty="0" smtClean="0"/>
              <a:t>,</a:t>
            </a:r>
            <a:r>
              <a:rPr lang="en-US" sz="1800" dirty="0" smtClean="0">
                <a:solidFill>
                  <a:srgbClr val="FF0000"/>
                </a:solidFill>
              </a:rPr>
              <a:t> m32</a:t>
            </a:r>
            <a:r>
              <a:rPr lang="en-US" sz="1800" dirty="0" smtClean="0"/>
              <a:t>,</a:t>
            </a:r>
            <a:r>
              <a:rPr lang="en-US" sz="1800" dirty="0" smtClean="0">
                <a:solidFill>
                  <a:srgbClr val="FF0000"/>
                </a:solidFill>
              </a:rPr>
              <a:t> m33</a:t>
            </a:r>
            <a:r>
              <a:rPr lang="en-US" sz="1800" dirty="0" smtClean="0"/>
              <a:t>,</a:t>
            </a:r>
            <a:r>
              <a:rPr lang="en-US" sz="1800" dirty="0" smtClean="0">
                <a:solidFill>
                  <a:srgbClr val="FF0000"/>
                </a:solidFill>
              </a:rPr>
              <a:t> m34</a:t>
            </a:r>
            <a:r>
              <a:rPr lang="en-US" sz="1800" dirty="0" smtClean="0"/>
              <a:t>;</a:t>
            </a:r>
          </a:p>
          <a:p>
            <a:pPr lvl="0" algn="l">
              <a:spcBef>
                <a:spcPts val="0"/>
              </a:spcBef>
            </a:pPr>
            <a:r>
              <a:rPr lang="en-US" sz="1800" dirty="0" smtClean="0">
                <a:solidFill>
                  <a:srgbClr val="FF0000"/>
                </a:solidFill>
              </a:rPr>
              <a:t>	</a:t>
            </a:r>
            <a:r>
              <a:rPr lang="en-US" sz="1800" dirty="0" smtClean="0"/>
              <a:t>double</a:t>
            </a:r>
            <a:r>
              <a:rPr lang="en-US" sz="1800" dirty="0" smtClean="0">
                <a:solidFill>
                  <a:srgbClr val="FF0000"/>
                </a:solidFill>
              </a:rPr>
              <a:t> m41</a:t>
            </a:r>
            <a:r>
              <a:rPr lang="en-US" sz="1800" dirty="0" smtClean="0"/>
              <a:t>,</a:t>
            </a:r>
            <a:r>
              <a:rPr lang="en-US" sz="1800" dirty="0" smtClean="0">
                <a:solidFill>
                  <a:srgbClr val="FF0000"/>
                </a:solidFill>
              </a:rPr>
              <a:t> m42</a:t>
            </a:r>
            <a:r>
              <a:rPr lang="en-US" sz="1800" dirty="0" smtClean="0"/>
              <a:t>,</a:t>
            </a:r>
            <a:r>
              <a:rPr lang="en-US" sz="1800" dirty="0" smtClean="0">
                <a:solidFill>
                  <a:srgbClr val="FF0000"/>
                </a:solidFill>
              </a:rPr>
              <a:t> m43</a:t>
            </a:r>
            <a:r>
              <a:rPr lang="en-US" sz="1800" dirty="0" smtClean="0"/>
              <a:t>,</a:t>
            </a:r>
            <a:r>
              <a:rPr lang="en-US" sz="1800" dirty="0" smtClean="0">
                <a:solidFill>
                  <a:srgbClr val="FF0000"/>
                </a:solidFill>
              </a:rPr>
              <a:t> m44</a:t>
            </a:r>
            <a:r>
              <a:rPr lang="en-US" sz="1800" dirty="0" smtClean="0"/>
              <a:t>;</a:t>
            </a:r>
          </a:p>
          <a:p>
            <a:pPr lvl="0" algn="l">
              <a:spcBef>
                <a:spcPts val="0"/>
              </a:spcBef>
            </a:pPr>
            <a:r>
              <a:rPr lang="en-US" sz="1800" dirty="0" smtClean="0"/>
              <a:t>};</a:t>
            </a:r>
          </a:p>
          <a:p>
            <a:pPr lvl="0" algn="l">
              <a:spcBef>
                <a:spcPts val="0"/>
              </a:spcBef>
            </a:pPr>
            <a:r>
              <a:rPr lang="en-US" sz="1800" dirty="0" smtClean="0">
                <a:solidFill>
                  <a:srgbClr val="FF0000"/>
                </a:solidFill>
              </a:rPr>
              <a:t>Transformation </a:t>
            </a:r>
            <a:r>
              <a:rPr lang="en-US" sz="1800" dirty="0" smtClean="0"/>
              <a:t>t</a:t>
            </a:r>
            <a:r>
              <a:rPr lang="en-US" sz="1800" dirty="0" smtClean="0">
                <a:solidFill>
                  <a:srgbClr val="FF0000"/>
                </a:solidFill>
              </a:rPr>
              <a:t>;</a:t>
            </a:r>
          </a:p>
          <a:p>
            <a:pPr lvl="0" algn="l">
              <a:spcBef>
                <a:spcPts val="0"/>
              </a:spcBef>
            </a:pPr>
            <a:endParaRPr lang="en-US" sz="1800" dirty="0" smtClean="0">
              <a:solidFill>
                <a:srgbClr val="FF0000"/>
              </a:solidFill>
            </a:endParaRPr>
          </a:p>
          <a:p>
            <a:pPr lvl="0" algn="l">
              <a:spcBef>
                <a:spcPts val="0"/>
              </a:spcBef>
            </a:pPr>
            <a:r>
              <a:rPr lang="en-US" sz="1800" dirty="0" smtClean="0">
                <a:solidFill>
                  <a:srgbClr val="FF0000"/>
                </a:solidFill>
              </a:rPr>
              <a:t>PUSH_IDENTITY</a:t>
            </a:r>
          </a:p>
          <a:p>
            <a:pPr lvl="0" algn="l">
              <a:spcBef>
                <a:spcPts val="0"/>
              </a:spcBef>
            </a:pPr>
            <a:r>
              <a:rPr lang="en-US" sz="1800" dirty="0" smtClean="0">
                <a:solidFill>
                  <a:srgbClr val="FF0000"/>
                </a:solidFill>
              </a:rPr>
              <a:t>	Translate (1, 2, 3); //Build me a translation transformation…</a:t>
            </a:r>
          </a:p>
          <a:p>
            <a:pPr lvl="0" algn="l">
              <a:spcBef>
                <a:spcPts val="0"/>
              </a:spcBef>
            </a:pPr>
            <a:r>
              <a:rPr lang="en-US" sz="1800" dirty="0" smtClean="0">
                <a:solidFill>
                  <a:srgbClr val="FF0000"/>
                </a:solidFill>
              </a:rPr>
              <a:t>POP (</a:t>
            </a:r>
            <a:r>
              <a:rPr lang="en-US" sz="1800" dirty="0" smtClean="0"/>
              <a:t>t</a:t>
            </a:r>
            <a:r>
              <a:rPr lang="en-US" sz="1800" dirty="0" smtClean="0">
                <a:solidFill>
                  <a:srgbClr val="FF0000"/>
                </a:solidFill>
              </a:rPr>
              <a:t>);</a:t>
            </a:r>
          </a:p>
          <a:p>
            <a:pPr lvl="0" algn="l"/>
            <a:endParaRPr lang="en-US" sz="1800" dirty="0" smtClean="0">
              <a:solidFill>
                <a:srgbClr val="FF0000"/>
              </a:solidFill>
            </a:endParaRPr>
          </a:p>
        </p:txBody>
      </p:sp>
      <p:sp>
        <p:nvSpPr>
          <p:cNvPr id="47" name="AutoShape 14"/>
          <p:cNvSpPr>
            <a:spLocks noChangeArrowheads="1"/>
          </p:cNvSpPr>
          <p:nvPr/>
        </p:nvSpPr>
        <p:spPr bwMode="auto">
          <a:xfrm>
            <a:off x="304800" y="5867400"/>
            <a:ext cx="8550275" cy="517971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 smtClean="0"/>
              <a:t>How are OpenGL Transformations Stored?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1905000" y="4114800"/>
            <a:ext cx="5075428" cy="12557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Is 1, 2, 3 in m12, m14, m34?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OR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 Is </a:t>
            </a:r>
            <a:r>
              <a:rPr lang="en-US" dirty="0" smtClean="0">
                <a:solidFill>
                  <a:srgbClr val="0000FF"/>
                </a:solidFill>
              </a:rPr>
              <a:t>1, 2, 3 in m41, m42, m43? 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03661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OpenGL Gives Us Back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352800" y="1524000"/>
            <a:ext cx="2286000" cy="1633537"/>
            <a:chOff x="1675" y="1703"/>
            <a:chExt cx="2384" cy="1029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675" y="1703"/>
              <a:ext cx="188" cy="1029"/>
              <a:chOff x="1675" y="1703"/>
              <a:chExt cx="188" cy="1029"/>
            </a:xfrm>
          </p:grpSpPr>
          <p:sp>
            <p:nvSpPr>
              <p:cNvPr id="4108" name="Line 4"/>
              <p:cNvSpPr>
                <a:spLocks noChangeShapeType="1"/>
              </p:cNvSpPr>
              <p:nvPr/>
            </p:nvSpPr>
            <p:spPr bwMode="auto">
              <a:xfrm>
                <a:off x="1688" y="1716"/>
                <a:ext cx="0" cy="10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Line 5"/>
              <p:cNvSpPr>
                <a:spLocks noChangeShapeType="1"/>
              </p:cNvSpPr>
              <p:nvPr/>
            </p:nvSpPr>
            <p:spPr bwMode="auto">
              <a:xfrm flipV="1">
                <a:off x="1675" y="1703"/>
                <a:ext cx="181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0" name="Line 6"/>
              <p:cNvSpPr>
                <a:spLocks noChangeShapeType="1"/>
              </p:cNvSpPr>
              <p:nvPr/>
            </p:nvSpPr>
            <p:spPr bwMode="auto">
              <a:xfrm flipV="1">
                <a:off x="1683" y="2728"/>
                <a:ext cx="180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3871" y="1703"/>
              <a:ext cx="188" cy="1029"/>
              <a:chOff x="3871" y="1703"/>
              <a:chExt cx="188" cy="1029"/>
            </a:xfrm>
          </p:grpSpPr>
          <p:sp>
            <p:nvSpPr>
              <p:cNvPr id="4105" name="Line 8"/>
              <p:cNvSpPr>
                <a:spLocks noChangeShapeType="1"/>
              </p:cNvSpPr>
              <p:nvPr/>
            </p:nvSpPr>
            <p:spPr bwMode="auto">
              <a:xfrm>
                <a:off x="4059" y="1716"/>
                <a:ext cx="0" cy="10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Line 9"/>
              <p:cNvSpPr>
                <a:spLocks noChangeShapeType="1"/>
              </p:cNvSpPr>
              <p:nvPr/>
            </p:nvSpPr>
            <p:spPr bwMode="auto">
              <a:xfrm flipH="1" flipV="1">
                <a:off x="3879" y="1703"/>
                <a:ext cx="180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Line 10"/>
              <p:cNvSpPr>
                <a:spLocks noChangeShapeType="1"/>
              </p:cNvSpPr>
              <p:nvPr/>
            </p:nvSpPr>
            <p:spPr bwMode="auto">
              <a:xfrm flipH="1" flipV="1">
                <a:off x="3871" y="2728"/>
                <a:ext cx="181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04" name="Rectangle 12"/>
            <p:cNvSpPr>
              <a:spLocks noChangeArrowheads="1"/>
            </p:cNvSpPr>
            <p:nvPr/>
          </p:nvSpPr>
          <p:spPr bwMode="auto">
            <a:xfrm>
              <a:off x="1709" y="1792"/>
              <a:ext cx="2274" cy="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 smtClean="0">
                  <a:solidFill>
                    <a:srgbClr val="0000FF"/>
                  </a:solidFill>
                </a:rPr>
                <a:t>1</a:t>
              </a:r>
              <a:r>
                <a:rPr lang="en-US" dirty="0" smtClean="0"/>
                <a:t>    0    0    0</a:t>
              </a:r>
              <a:endParaRPr lang="en-US" dirty="0"/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 smtClean="0">
                  <a:solidFill>
                    <a:srgbClr val="0000FF"/>
                  </a:solidFill>
                </a:rPr>
                <a:t>0</a:t>
              </a:r>
              <a:r>
                <a:rPr lang="en-US" dirty="0" smtClean="0"/>
                <a:t>    1    0    0</a:t>
              </a:r>
              <a:endParaRPr lang="en-US" dirty="0"/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 smtClean="0">
                  <a:solidFill>
                    <a:srgbClr val="0000FF"/>
                  </a:solidFill>
                </a:rPr>
                <a:t>0</a:t>
              </a:r>
              <a:r>
                <a:rPr lang="en-US" dirty="0" smtClean="0"/>
                <a:t>    0    1    0</a:t>
              </a:r>
              <a:endParaRPr lang="en-US" dirty="0"/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 smtClean="0">
                  <a:solidFill>
                    <a:srgbClr val="FF0000"/>
                  </a:solidFill>
                </a:rPr>
                <a:t>1    2    3    </a:t>
              </a:r>
              <a:r>
                <a:rPr lang="en-US" dirty="0" smtClean="0"/>
                <a:t>1</a:t>
              </a:r>
              <a:endParaRPr lang="en-US" dirty="0"/>
            </a:p>
          </p:txBody>
        </p:sp>
      </p:grpSp>
      <p:sp>
        <p:nvSpPr>
          <p:cNvPr id="58" name="AutoShape 14"/>
          <p:cNvSpPr>
            <a:spLocks noChangeArrowheads="1"/>
          </p:cNvSpPr>
          <p:nvPr/>
        </p:nvSpPr>
        <p:spPr bwMode="auto">
          <a:xfrm>
            <a:off x="304800" y="3429000"/>
            <a:ext cx="8550275" cy="935773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dirty="0" smtClean="0"/>
              <a:t>In a game engine, we can’t afford</a:t>
            </a:r>
          </a:p>
          <a:p>
            <a:pPr>
              <a:spcBef>
                <a:spcPts val="0"/>
              </a:spcBef>
              <a:defRPr/>
            </a:pPr>
            <a:r>
              <a:rPr lang="en-US" dirty="0" smtClean="0"/>
              <a:t>to perform run-time transposes</a:t>
            </a:r>
            <a:endParaRPr lang="en-US" dirty="0"/>
          </a:p>
        </p:txBody>
      </p:sp>
      <p:sp>
        <p:nvSpPr>
          <p:cNvPr id="61" name="AutoShape 14"/>
          <p:cNvSpPr>
            <a:spLocks noChangeArrowheads="1"/>
          </p:cNvSpPr>
          <p:nvPr/>
        </p:nvSpPr>
        <p:spPr bwMode="auto">
          <a:xfrm>
            <a:off x="304800" y="5410200"/>
            <a:ext cx="8550275" cy="935773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dirty="0" smtClean="0"/>
              <a:t>So we REALLY SHOULD use</a:t>
            </a:r>
            <a:br>
              <a:rPr lang="en-US" dirty="0" smtClean="0"/>
            </a:br>
            <a:r>
              <a:rPr lang="en-US" dirty="0" smtClean="0"/>
              <a:t>the left-to-right convention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563564"/>
          </a:xfrm>
          <a:ln cap="flat"/>
        </p:spPr>
        <p:txBody>
          <a:bodyPr/>
          <a:lstStyle/>
          <a:p>
            <a:pPr>
              <a:defRPr/>
            </a:pPr>
            <a:r>
              <a:rPr lang="en-US" sz="2400" dirty="0" smtClean="0"/>
              <a:t>Yet Another Reason For Using Left-To-Right Convention</a:t>
            </a:r>
          </a:p>
        </p:txBody>
      </p:sp>
      <p:sp>
        <p:nvSpPr>
          <p:cNvPr id="58" name="AutoShape 14"/>
          <p:cNvSpPr>
            <a:spLocks noChangeArrowheads="1"/>
          </p:cNvSpPr>
          <p:nvPr/>
        </p:nvSpPr>
        <p:spPr bwMode="auto">
          <a:xfrm>
            <a:off x="381000" y="1371600"/>
            <a:ext cx="8550275" cy="517971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dirty="0" smtClean="0"/>
              <a:t>Performing Operations To Achieve An Effect</a:t>
            </a:r>
            <a:endParaRPr lang="en-US" dirty="0"/>
          </a:p>
        </p:txBody>
      </p:sp>
      <p:sp>
        <p:nvSpPr>
          <p:cNvPr id="61" name="AutoShape 14"/>
          <p:cNvSpPr>
            <a:spLocks noChangeArrowheads="1"/>
          </p:cNvSpPr>
          <p:nvPr/>
        </p:nvSpPr>
        <p:spPr bwMode="auto">
          <a:xfrm>
            <a:off x="304800" y="5791200"/>
            <a:ext cx="8550275" cy="517971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dirty="0" smtClean="0"/>
              <a:t>Achieving an Effect is a Gaming Concept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143375" y="2514600"/>
            <a:ext cx="404278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914400" y="3200400"/>
            <a:ext cx="6904454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err="1" smtClean="0"/>
              <a:t>PreMultiply</a:t>
            </a:r>
            <a:r>
              <a:rPr lang="en-US" dirty="0" smtClean="0"/>
              <a:t>:          </a:t>
            </a:r>
            <a:r>
              <a:rPr lang="en-US" dirty="0" smtClean="0">
                <a:solidFill>
                  <a:srgbClr val="0000FF"/>
                </a:solidFill>
              </a:rPr>
              <a:t>X</a:t>
            </a:r>
            <a:r>
              <a:rPr lang="en-US" dirty="0" smtClean="0"/>
              <a:t>T		</a:t>
            </a:r>
            <a:r>
              <a:rPr lang="en-US" sz="1800" dirty="0" smtClean="0">
                <a:solidFill>
                  <a:srgbClr val="FF0000"/>
                </a:solidFill>
              </a:rPr>
              <a:t>Apply local change 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14400" y="4114800"/>
            <a:ext cx="731520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err="1" smtClean="0"/>
              <a:t>PostMultiply</a:t>
            </a:r>
            <a:r>
              <a:rPr lang="en-US" dirty="0" smtClean="0"/>
              <a:t>:        T</a:t>
            </a:r>
            <a:r>
              <a:rPr lang="en-US" dirty="0" smtClean="0">
                <a:solidFill>
                  <a:srgbClr val="0000FF"/>
                </a:solidFill>
              </a:rPr>
              <a:t>X</a:t>
            </a:r>
            <a:r>
              <a:rPr lang="en-US" dirty="0" smtClean="0"/>
              <a:t>		</a:t>
            </a:r>
            <a:r>
              <a:rPr lang="en-US" sz="1800" dirty="0" smtClean="0">
                <a:solidFill>
                  <a:srgbClr val="FF0000"/>
                </a:solidFill>
              </a:rPr>
              <a:t>Apply global change</a:t>
            </a:r>
            <a:r>
              <a:rPr lang="en-US" sz="1800" dirty="0" smtClean="0"/>
              <a:t>			 </a:t>
            </a:r>
            <a:endParaRPr lang="en-US" sz="1800" dirty="0"/>
          </a:p>
        </p:txBody>
      </p:sp>
      <p:sp>
        <p:nvSpPr>
          <p:cNvPr id="18" name="Rectangle 17"/>
          <p:cNvSpPr/>
          <p:nvPr/>
        </p:nvSpPr>
        <p:spPr>
          <a:xfrm>
            <a:off x="228600" y="2362200"/>
            <a:ext cx="1620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Math terms </a:t>
            </a:r>
            <a:endParaRPr lang="en-US" sz="2000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 rot="16200000" flipH="1">
            <a:off x="457200" y="2819400"/>
            <a:ext cx="533400" cy="5334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16200000" flipH="1">
            <a:off x="0" y="3276600"/>
            <a:ext cx="1371600" cy="4572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3" name="Rectangle 22"/>
          <p:cNvSpPr/>
          <p:nvPr/>
        </p:nvSpPr>
        <p:spPr>
          <a:xfrm>
            <a:off x="6934200" y="2438400"/>
            <a:ext cx="1976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Gaming terms </a:t>
            </a:r>
            <a:endParaRPr lang="en-US" sz="2000" dirty="0">
              <a:solidFill>
                <a:srgbClr val="0000FF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rot="5400000">
            <a:off x="7658100" y="2857500"/>
            <a:ext cx="609600" cy="5334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rot="5400000">
            <a:off x="7200900" y="3238500"/>
            <a:ext cx="1447800" cy="6096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8" name="Rectangle 27"/>
          <p:cNvSpPr/>
          <p:nvPr/>
        </p:nvSpPr>
        <p:spPr>
          <a:xfrm>
            <a:off x="381000" y="4800600"/>
            <a:ext cx="8077200" cy="646331"/>
          </a:xfrm>
          <a:prstGeom prst="rect">
            <a:avLst/>
          </a:prstGeom>
          <a:solidFill>
            <a:srgbClr val="F0FD23"/>
          </a:solidFill>
          <a:ln>
            <a:solidFill>
              <a:srgbClr val="F0FD23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We want to avoid an extra layer of mental translation</a:t>
            </a:r>
            <a:br>
              <a:rPr lang="en-US" sz="2000" dirty="0" smtClean="0"/>
            </a:br>
            <a:r>
              <a:rPr lang="en-US" sz="2000" dirty="0" smtClean="0"/>
              <a:t>of the form </a:t>
            </a:r>
            <a:r>
              <a:rPr lang="en-US" sz="2000" dirty="0" smtClean="0">
                <a:solidFill>
                  <a:srgbClr val="FF0000"/>
                </a:solidFill>
              </a:rPr>
              <a:t>“apply local change”</a:t>
            </a:r>
            <a:r>
              <a:rPr lang="en-US" sz="2000" dirty="0" smtClean="0"/>
              <a:t> </a:t>
            </a:r>
            <a:r>
              <a:rPr lang="en-US" sz="2000" dirty="0" smtClean="0"/>
              <a:t>means </a:t>
            </a:r>
            <a:r>
              <a:rPr lang="en-US" sz="2000" dirty="0" smtClean="0">
                <a:solidFill>
                  <a:srgbClr val="FF0000"/>
                </a:solidFill>
              </a:rPr>
              <a:t>“XXX” </a:t>
            </a:r>
            <a:r>
              <a:rPr lang="en-US" sz="2000" dirty="0" smtClean="0"/>
              <a:t>so pre-multiply.</a:t>
            </a:r>
            <a:endParaRPr lang="en-US" sz="2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1307153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Can you Afford To Mentally Think Right To Left</a:t>
            </a:r>
            <a:br>
              <a:rPr lang="en-US" dirty="0" smtClean="0"/>
            </a:br>
            <a:r>
              <a:rPr lang="en-US" dirty="0" smtClean="0"/>
              <a:t>If I teach with the Left To Right Convention</a:t>
            </a:r>
          </a:p>
        </p:txBody>
      </p:sp>
      <p:sp>
        <p:nvSpPr>
          <p:cNvPr id="61" name="AutoShape 14"/>
          <p:cNvSpPr>
            <a:spLocks noChangeArrowheads="1"/>
          </p:cNvSpPr>
          <p:nvPr/>
        </p:nvSpPr>
        <p:spPr bwMode="auto">
          <a:xfrm>
            <a:off x="304800" y="5105400"/>
            <a:ext cx="8550275" cy="1353575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dirty="0" smtClean="0"/>
              <a:t>It’s </a:t>
            </a:r>
            <a:r>
              <a:rPr lang="en-US" dirty="0" smtClean="0"/>
              <a:t>easier to SWITCH TO LEFT-TO-RIGHT thinking, than it is to mentally transform to</a:t>
            </a:r>
          </a:p>
          <a:p>
            <a:pPr>
              <a:spcBef>
                <a:spcPts val="0"/>
              </a:spcBef>
              <a:defRPr/>
            </a:pPr>
            <a:r>
              <a:rPr lang="en-US" dirty="0" smtClean="0"/>
              <a:t>RIGHT-TO-LEFT thinking</a:t>
            </a:r>
            <a:endParaRPr lang="en-US" dirty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71463" y="1803905"/>
            <a:ext cx="8634412" cy="3453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Wilf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: AB		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: Oh, he means B’A’</a:t>
            </a:r>
            <a:b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lang="en-US" kern="0" dirty="0" smtClean="0">
                <a:latin typeface="+mn-lt"/>
              </a:rPr>
              <a:t>      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but his A, B </a:t>
            </a:r>
            <a:r>
              <a:rPr lang="en-US" kern="0" dirty="0" smtClean="0">
                <a:latin typeface="+mn-lt"/>
              </a:rPr>
              <a:t>are transposed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Wilf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2800" b="1" i="0" u="none" strike="noStrike" kern="0" cap="none" spc="0" normalizeH="0" baseline="3000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28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	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: Oh, ah B’A 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lang="en-US" kern="0" baseline="0" dirty="0" err="1" smtClean="0">
                <a:solidFill>
                  <a:srgbClr val="0000FF"/>
                </a:solidFill>
                <a:latin typeface="+mn-lt"/>
              </a:rPr>
              <a:t>Wilf</a:t>
            </a:r>
            <a:r>
              <a:rPr lang="en-US" kern="0" baseline="0" dirty="0" smtClean="0">
                <a:latin typeface="+mn-lt"/>
              </a:rPr>
              <a:t>: Pre-multiply by</a:t>
            </a:r>
            <a:r>
              <a:rPr lang="en-US" kern="0" dirty="0" smtClean="0">
                <a:latin typeface="+mn-lt"/>
              </a:rPr>
              <a:t> X:    </a:t>
            </a:r>
            <a:r>
              <a:rPr lang="en-US" kern="0" dirty="0" smtClean="0">
                <a:solidFill>
                  <a:srgbClr val="FF0000"/>
                </a:solidFill>
                <a:latin typeface="+mn-lt"/>
              </a:rPr>
              <a:t>You</a:t>
            </a:r>
            <a:r>
              <a:rPr lang="en-US" kern="0" dirty="0" smtClean="0">
                <a:latin typeface="+mn-lt"/>
              </a:rPr>
              <a:t>: post-multiply</a:t>
            </a:r>
          </a:p>
          <a:p>
            <a:pPr marL="1257300" lvl="2" indent="-342900" algn="l">
              <a:spcBef>
                <a:spcPct val="30000"/>
              </a:spcBef>
              <a:buClr>
                <a:schemeClr val="tx1"/>
              </a:buClr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		 i.e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., 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BX</a:t>
            </a:r>
            <a:r>
              <a:rPr lang="en-US" kern="0" dirty="0" smtClean="0">
                <a:latin typeface="+mn-lt"/>
              </a:rPr>
              <a:t>, 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 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guess</a:t>
            </a:r>
          </a:p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</a:pPr>
            <a:r>
              <a:rPr lang="en-US" kern="0" dirty="0" err="1" smtClean="0">
                <a:solidFill>
                  <a:srgbClr val="0000FF"/>
                </a:solidFill>
                <a:latin typeface="+mn-lt"/>
              </a:rPr>
              <a:t>Wilf</a:t>
            </a:r>
            <a:r>
              <a:rPr lang="en-US" kern="0" dirty="0" smtClean="0">
                <a:latin typeface="+mn-lt"/>
              </a:rPr>
              <a:t>: (AB)</a:t>
            </a:r>
            <a:r>
              <a:rPr lang="en-US" kern="0" baseline="30000" dirty="0" smtClean="0">
                <a:latin typeface="+mn-lt"/>
              </a:rPr>
              <a:t>-1t			 </a:t>
            </a:r>
            <a:r>
              <a:rPr lang="en-US" kern="0" dirty="0" smtClean="0">
                <a:solidFill>
                  <a:srgbClr val="FF0000"/>
                </a:solidFill>
              </a:rPr>
              <a:t>You</a:t>
            </a:r>
            <a:r>
              <a:rPr lang="en-US" kern="0" dirty="0" smtClean="0"/>
              <a:t>: !!!</a:t>
            </a:r>
            <a:endParaRPr kumimoji="0" lang="en-US" b="1" i="0" u="none" strike="noStrike" kern="0" cap="none" spc="0" normalizeH="0" baseline="3000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	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563564"/>
          </a:xfrm>
          <a:ln cap="flat"/>
        </p:spPr>
        <p:txBody>
          <a:bodyPr/>
          <a:lstStyle/>
          <a:p>
            <a:pPr>
              <a:defRPr/>
            </a:pPr>
            <a:r>
              <a:rPr lang="en-US" sz="2400" dirty="0" smtClean="0"/>
              <a:t>Summary: Thinking With the Left To Right Convention</a:t>
            </a:r>
          </a:p>
        </p:txBody>
      </p:sp>
      <p:sp>
        <p:nvSpPr>
          <p:cNvPr id="61" name="AutoShape 14"/>
          <p:cNvSpPr>
            <a:spLocks noChangeArrowheads="1"/>
          </p:cNvSpPr>
          <p:nvPr/>
        </p:nvSpPr>
        <p:spPr bwMode="auto">
          <a:xfrm>
            <a:off x="304800" y="5791200"/>
            <a:ext cx="8550275" cy="517971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dirty="0" smtClean="0"/>
              <a:t>How do the Transformation Differ? NEXT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752600" y="2590800"/>
            <a:ext cx="1787156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   v * ABC</a:t>
            </a:r>
            <a:endParaRPr lang="en-US" baseline="-25000" dirty="0" smtClean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371600"/>
            <a:ext cx="5209055" cy="523220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MATH works from left to right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462456" y="4682449"/>
            <a:ext cx="44435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967156" y="4682449"/>
            <a:ext cx="44435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09956" y="4682449"/>
            <a:ext cx="44435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2477691" y="5143897"/>
            <a:ext cx="14478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2476897" y="4685903"/>
            <a:ext cx="14478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rot="16200000">
            <a:off x="2249091" y="4915297"/>
            <a:ext cx="4572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rot="16200000">
            <a:off x="3696891" y="4915297"/>
            <a:ext cx="4572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rot="16200000">
            <a:off x="2706291" y="4915297"/>
            <a:ext cx="4572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rot="16200000">
            <a:off x="3173016" y="4915297"/>
            <a:ext cx="4572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9" name="Right Arrow 18"/>
          <p:cNvSpPr/>
          <p:nvPr/>
        </p:nvSpPr>
        <p:spPr bwMode="auto">
          <a:xfrm flipH="1">
            <a:off x="1752600" y="4876800"/>
            <a:ext cx="533400" cy="76200"/>
          </a:xfrm>
          <a:prstGeom prst="rightArrow">
            <a:avLst/>
          </a:prstGeom>
          <a:solidFill>
            <a:srgbClr val="C0C0C0"/>
          </a:solidFill>
          <a:ln w="1016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4400" y="4038599"/>
            <a:ext cx="2031325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800" dirty="0" smtClean="0">
                <a:solidFill>
                  <a:srgbClr val="FF0000"/>
                </a:solidFill>
              </a:rPr>
              <a:t>growth direction</a:t>
            </a:r>
            <a:endParaRPr lang="en-US" sz="18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rot="5400000">
            <a:off x="1752600" y="4571999"/>
            <a:ext cx="457201" cy="1588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2" name="Rectangle 21"/>
          <p:cNvSpPr/>
          <p:nvPr/>
        </p:nvSpPr>
        <p:spPr>
          <a:xfrm>
            <a:off x="4648200" y="2667000"/>
            <a:ext cx="3608681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800" dirty="0" smtClean="0">
                <a:solidFill>
                  <a:srgbClr val="FF0000"/>
                </a:solidFill>
              </a:rPr>
              <a:t>From most local to most global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14400" y="3352800"/>
            <a:ext cx="7406130" cy="523220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00FF"/>
                </a:solidFill>
              </a:rPr>
              <a:t>The OpenGL Stack works from right to left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800600" y="4724400"/>
            <a:ext cx="3600089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800" dirty="0" smtClean="0">
                <a:solidFill>
                  <a:srgbClr val="FF0000"/>
                </a:solidFill>
              </a:rPr>
              <a:t>So push C; </a:t>
            </a:r>
            <a:r>
              <a:rPr lang="en-US" sz="1800" dirty="0" err="1" smtClean="0">
                <a:solidFill>
                  <a:srgbClr val="FF0000"/>
                </a:solidFill>
              </a:rPr>
              <a:t>mult</a:t>
            </a:r>
            <a:r>
              <a:rPr lang="en-US" sz="1800" dirty="0" smtClean="0">
                <a:solidFill>
                  <a:srgbClr val="FF0000"/>
                </a:solidFill>
              </a:rPr>
              <a:t> B; </a:t>
            </a:r>
            <a:r>
              <a:rPr lang="en-US" sz="1800" dirty="0" err="1" smtClean="0">
                <a:solidFill>
                  <a:srgbClr val="FF0000"/>
                </a:solidFill>
              </a:rPr>
              <a:t>mult</a:t>
            </a:r>
            <a:r>
              <a:rPr lang="en-US" sz="1800" dirty="0" smtClean="0">
                <a:solidFill>
                  <a:srgbClr val="FF0000"/>
                </a:solidFill>
              </a:rPr>
              <a:t> A; pop</a:t>
            </a:r>
            <a:endParaRPr lang="en-US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 rot="1920000">
            <a:off x="1330325" y="2496556"/>
            <a:ext cx="6107113" cy="1663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 smtClean="0">
                <a:solidFill>
                  <a:srgbClr val="FF0000"/>
                </a:solidFill>
                <a:latin typeface="Times" charset="0"/>
              </a:rPr>
              <a:t>Generic Terminology</a:t>
            </a:r>
            <a:endParaRPr lang="en-US" sz="4800" dirty="0">
              <a:solidFill>
                <a:srgbClr val="FF0000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 rot="1920000">
            <a:off x="398371" y="2534305"/>
            <a:ext cx="8044841" cy="237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 smtClean="0">
                <a:solidFill>
                  <a:srgbClr val="FF0000"/>
                </a:solidFill>
                <a:latin typeface="Times" charset="0"/>
              </a:rPr>
              <a:t>Transformations</a:t>
            </a:r>
          </a:p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 smtClean="0">
                <a:solidFill>
                  <a:srgbClr val="FF0000"/>
                </a:solidFill>
                <a:latin typeface="Times" charset="0"/>
              </a:rPr>
              <a:t>Left-To-Right Convention</a:t>
            </a:r>
            <a:endParaRPr lang="en-US" sz="4800" dirty="0">
              <a:solidFill>
                <a:srgbClr val="FF0000"/>
              </a:solidFill>
              <a:latin typeface="Times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3050"/>
            <a:ext cx="8675687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Translation: Deriving Transformation M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2238" y="1254125"/>
            <a:ext cx="8959850" cy="3937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Question</a:t>
            </a:r>
            <a:r>
              <a:rPr lang="en-US" smtClean="0"/>
              <a:t>: What must M below look like so that 	</a:t>
            </a:r>
          </a:p>
          <a:p>
            <a:pPr>
              <a:buFontTx/>
              <a:buNone/>
            </a:pPr>
            <a:r>
              <a:rPr lang="en-US" smtClean="0"/>
              <a:t>	 	[x’,y’,z’,1] = </a:t>
            </a:r>
            <a:r>
              <a:rPr lang="en-US" smtClean="0">
                <a:solidFill>
                  <a:srgbClr val="0000FF"/>
                </a:solidFill>
              </a:rPr>
              <a:t>[x,y,z,1] *</a:t>
            </a:r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	has the effect</a:t>
            </a:r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		 [x’,y’,z’] = [x,y,z] + [tx,ty,tz] = </a:t>
            </a:r>
            <a:r>
              <a:rPr lang="en-US" smtClean="0">
                <a:solidFill>
                  <a:srgbClr val="0000FF"/>
                </a:solidFill>
              </a:rPr>
              <a:t>[x+tx, y+ty, z+tz]</a:t>
            </a:r>
            <a:endParaRPr lang="en-US" smtClean="0"/>
          </a:p>
          <a:p>
            <a:pPr>
              <a:buFontTx/>
              <a:buNone/>
            </a:pPr>
            <a:endParaRPr lang="en-US" smtClean="0"/>
          </a:p>
        </p:txBody>
      </p:sp>
      <p:grpSp>
        <p:nvGrpSpPr>
          <p:cNvPr id="6148" name="Group 7"/>
          <p:cNvGrpSpPr>
            <a:grpSpLocks/>
          </p:cNvGrpSpPr>
          <p:nvPr/>
        </p:nvGrpSpPr>
        <p:grpSpPr bwMode="auto">
          <a:xfrm>
            <a:off x="4783138" y="2017713"/>
            <a:ext cx="298450" cy="1633537"/>
            <a:chOff x="3013" y="1271"/>
            <a:chExt cx="188" cy="1029"/>
          </a:xfrm>
        </p:grpSpPr>
        <p:sp>
          <p:nvSpPr>
            <p:cNvPr id="6155" name="Line 4"/>
            <p:cNvSpPr>
              <a:spLocks noChangeShapeType="1"/>
            </p:cNvSpPr>
            <p:nvPr/>
          </p:nvSpPr>
          <p:spPr bwMode="auto">
            <a:xfrm>
              <a:off x="3026" y="1284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6" name="Line 5"/>
            <p:cNvSpPr>
              <a:spLocks noChangeShapeType="1"/>
            </p:cNvSpPr>
            <p:nvPr/>
          </p:nvSpPr>
          <p:spPr bwMode="auto">
            <a:xfrm flipV="1">
              <a:off x="3013" y="1271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7" name="Line 6"/>
            <p:cNvSpPr>
              <a:spLocks noChangeShapeType="1"/>
            </p:cNvSpPr>
            <p:nvPr/>
          </p:nvSpPr>
          <p:spPr bwMode="auto">
            <a:xfrm flipV="1">
              <a:off x="3021" y="2296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8269288" y="2017713"/>
            <a:ext cx="298450" cy="1633537"/>
            <a:chOff x="5209" y="1271"/>
            <a:chExt cx="188" cy="1029"/>
          </a:xfrm>
        </p:grpSpPr>
        <p:sp>
          <p:nvSpPr>
            <p:cNvPr id="6152" name="Line 8"/>
            <p:cNvSpPr>
              <a:spLocks noChangeShapeType="1"/>
            </p:cNvSpPr>
            <p:nvPr/>
          </p:nvSpPr>
          <p:spPr bwMode="auto">
            <a:xfrm>
              <a:off x="5397" y="1284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3" name="Line 9"/>
            <p:cNvSpPr>
              <a:spLocks noChangeShapeType="1"/>
            </p:cNvSpPr>
            <p:nvPr/>
          </p:nvSpPr>
          <p:spPr bwMode="auto">
            <a:xfrm flipH="1" flipV="1">
              <a:off x="5217" y="1271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 flipH="1" flipV="1">
              <a:off x="5209" y="2296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50" name="Rectangle 12"/>
          <p:cNvSpPr>
            <a:spLocks noChangeArrowheads="1"/>
          </p:cNvSpPr>
          <p:nvPr/>
        </p:nvSpPr>
        <p:spPr bwMode="auto">
          <a:xfrm>
            <a:off x="4837113" y="2159000"/>
            <a:ext cx="37433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a11    a12    a13    a14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a21    a22    a23    a24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a31    a32    a33    a34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a41    a42    a43    a44</a:t>
            </a:r>
          </a:p>
        </p:txBody>
      </p:sp>
      <p:sp>
        <p:nvSpPr>
          <p:cNvPr id="11277" name="AutoShape 13"/>
          <p:cNvSpPr>
            <a:spLocks noChangeArrowheads="1"/>
          </p:cNvSpPr>
          <p:nvPr/>
        </p:nvSpPr>
        <p:spPr bwMode="auto">
          <a:xfrm>
            <a:off x="303213" y="5295900"/>
            <a:ext cx="8537575" cy="520700"/>
          </a:xfrm>
          <a:prstGeom prst="roundRect">
            <a:avLst>
              <a:gd name="adj" fmla="val 12384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/>
              <a:t>We need x’ = x*a11 + y*a21 + z*a31 + a41 = </a:t>
            </a:r>
            <a:r>
              <a:rPr lang="en-US" dirty="0" err="1"/>
              <a:t>x+tx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Translation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00" y="1138238"/>
            <a:ext cx="8634413" cy="3040062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Solution</a:t>
            </a:r>
            <a:r>
              <a:rPr lang="en-US" smtClean="0"/>
              <a:t>: </a:t>
            </a:r>
          </a:p>
          <a:p>
            <a:pPr lvl="1"/>
            <a:r>
              <a:rPr lang="en-US" smtClean="0"/>
              <a:t>	To translate a point by [tx,ty,tz],				multiply it by </a:t>
            </a:r>
          </a:p>
          <a:p>
            <a:pPr lvl="1"/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	 	</a:t>
            </a:r>
          </a:p>
        </p:txBody>
      </p:sp>
      <p:grpSp>
        <p:nvGrpSpPr>
          <p:cNvPr id="7172" name="Group 13"/>
          <p:cNvGrpSpPr>
            <a:grpSpLocks/>
          </p:cNvGrpSpPr>
          <p:nvPr/>
        </p:nvGrpSpPr>
        <p:grpSpPr bwMode="auto">
          <a:xfrm>
            <a:off x="3730625" y="3054350"/>
            <a:ext cx="2263775" cy="1633538"/>
            <a:chOff x="2350" y="1924"/>
            <a:chExt cx="1426" cy="1029"/>
          </a:xfrm>
        </p:grpSpPr>
        <p:grpSp>
          <p:nvGrpSpPr>
            <p:cNvPr id="7175" name="Group 7"/>
            <p:cNvGrpSpPr>
              <a:grpSpLocks/>
            </p:cNvGrpSpPr>
            <p:nvPr/>
          </p:nvGrpSpPr>
          <p:grpSpPr bwMode="auto">
            <a:xfrm>
              <a:off x="2350" y="1924"/>
              <a:ext cx="188" cy="1029"/>
              <a:chOff x="2350" y="1924"/>
              <a:chExt cx="188" cy="1029"/>
            </a:xfrm>
          </p:grpSpPr>
          <p:sp>
            <p:nvSpPr>
              <p:cNvPr id="7181" name="Line 4"/>
              <p:cNvSpPr>
                <a:spLocks noChangeShapeType="1"/>
              </p:cNvSpPr>
              <p:nvPr/>
            </p:nvSpPr>
            <p:spPr bwMode="auto">
              <a:xfrm>
                <a:off x="2363" y="1937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2" name="Line 5"/>
              <p:cNvSpPr>
                <a:spLocks noChangeShapeType="1"/>
              </p:cNvSpPr>
              <p:nvPr/>
            </p:nvSpPr>
            <p:spPr bwMode="auto">
              <a:xfrm flipV="1">
                <a:off x="2350" y="1924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3" name="Line 6"/>
              <p:cNvSpPr>
                <a:spLocks noChangeShapeType="1"/>
              </p:cNvSpPr>
              <p:nvPr/>
            </p:nvSpPr>
            <p:spPr bwMode="auto">
              <a:xfrm flipV="1">
                <a:off x="2358" y="2949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76" name="Group 11"/>
            <p:cNvGrpSpPr>
              <a:grpSpLocks/>
            </p:cNvGrpSpPr>
            <p:nvPr/>
          </p:nvGrpSpPr>
          <p:grpSpPr bwMode="auto">
            <a:xfrm>
              <a:off x="3588" y="1924"/>
              <a:ext cx="188" cy="1029"/>
              <a:chOff x="3588" y="1924"/>
              <a:chExt cx="188" cy="1029"/>
            </a:xfrm>
          </p:grpSpPr>
          <p:sp>
            <p:nvSpPr>
              <p:cNvPr id="7178" name="Line 8"/>
              <p:cNvSpPr>
                <a:spLocks noChangeShapeType="1"/>
              </p:cNvSpPr>
              <p:nvPr/>
            </p:nvSpPr>
            <p:spPr bwMode="auto">
              <a:xfrm>
                <a:off x="3776" y="1937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9" name="Line 9"/>
              <p:cNvSpPr>
                <a:spLocks noChangeShapeType="1"/>
              </p:cNvSpPr>
              <p:nvPr/>
            </p:nvSpPr>
            <p:spPr bwMode="auto">
              <a:xfrm flipH="1" flipV="1">
                <a:off x="3596" y="1924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0" name="Line 10"/>
              <p:cNvSpPr>
                <a:spLocks noChangeShapeType="1"/>
              </p:cNvSpPr>
              <p:nvPr/>
            </p:nvSpPr>
            <p:spPr bwMode="auto">
              <a:xfrm flipH="1" flipV="1">
                <a:off x="3588" y="2949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177" name="Rectangle 12"/>
            <p:cNvSpPr>
              <a:spLocks noChangeArrowheads="1"/>
            </p:cNvSpPr>
            <p:nvPr/>
          </p:nvSpPr>
          <p:spPr bwMode="auto">
            <a:xfrm>
              <a:off x="2384" y="2013"/>
              <a:ext cx="1361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1    0    0    0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0    1    0    0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0    0    1    0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tx  ty   tz   </a:t>
              </a:r>
              <a:r>
                <a:rPr lang="en-US" sz="1400">
                  <a:solidFill>
                    <a:srgbClr val="0000FF"/>
                  </a:solidFill>
                </a:rPr>
                <a:t> </a:t>
              </a:r>
              <a:r>
                <a:rPr lang="en-US">
                  <a:solidFill>
                    <a:srgbClr val="0000FF"/>
                  </a:solidFill>
                </a:rPr>
                <a:t>1</a:t>
              </a:r>
            </a:p>
          </p:txBody>
        </p:sp>
      </p:grpSp>
      <p:sp>
        <p:nvSpPr>
          <p:cNvPr id="7173" name="Rectangle 14"/>
          <p:cNvSpPr>
            <a:spLocks noChangeArrowheads="1"/>
          </p:cNvSpPr>
          <p:nvPr/>
        </p:nvSpPr>
        <p:spPr bwMode="auto">
          <a:xfrm>
            <a:off x="2874963" y="3640138"/>
            <a:ext cx="787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M =</a:t>
            </a:r>
          </a:p>
        </p:txBody>
      </p:sp>
      <p:sp>
        <p:nvSpPr>
          <p:cNvPr id="13327" name="AutoShape 15"/>
          <p:cNvSpPr>
            <a:spLocks noChangeArrowheads="1"/>
          </p:cNvSpPr>
          <p:nvPr/>
        </p:nvSpPr>
        <p:spPr bwMode="auto">
          <a:xfrm>
            <a:off x="296863" y="5262563"/>
            <a:ext cx="8550275" cy="527050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What is the inverse?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4638"/>
            <a:ext cx="86709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What’s the Inverse of translating by [tx,ty,tz]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9713" y="1422400"/>
            <a:ext cx="8634412" cy="2570163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Solution</a:t>
            </a:r>
            <a:r>
              <a:rPr lang="en-US" smtClean="0"/>
              <a:t>: Translating by [-tx,-ty,-tz].</a:t>
            </a:r>
          </a:p>
          <a:p>
            <a:r>
              <a:rPr lang="en-US" smtClean="0"/>
              <a:t>The transformation matrix is therefore</a:t>
            </a:r>
          </a:p>
          <a:p>
            <a:pPr lvl="1"/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	 	</a:t>
            </a:r>
          </a:p>
        </p:txBody>
      </p:sp>
      <p:grpSp>
        <p:nvGrpSpPr>
          <p:cNvPr id="8196" name="Group 13"/>
          <p:cNvGrpSpPr>
            <a:grpSpLocks/>
          </p:cNvGrpSpPr>
          <p:nvPr/>
        </p:nvGrpSpPr>
        <p:grpSpPr bwMode="auto">
          <a:xfrm>
            <a:off x="3581400" y="2501900"/>
            <a:ext cx="2263775" cy="1633538"/>
            <a:chOff x="2256" y="1576"/>
            <a:chExt cx="1426" cy="1029"/>
          </a:xfrm>
        </p:grpSpPr>
        <p:grpSp>
          <p:nvGrpSpPr>
            <p:cNvPr id="8199" name="Group 7"/>
            <p:cNvGrpSpPr>
              <a:grpSpLocks/>
            </p:cNvGrpSpPr>
            <p:nvPr/>
          </p:nvGrpSpPr>
          <p:grpSpPr bwMode="auto">
            <a:xfrm>
              <a:off x="2256" y="1576"/>
              <a:ext cx="188" cy="1029"/>
              <a:chOff x="2256" y="1576"/>
              <a:chExt cx="188" cy="1029"/>
            </a:xfrm>
          </p:grpSpPr>
          <p:sp>
            <p:nvSpPr>
              <p:cNvPr id="8205" name="Line 4"/>
              <p:cNvSpPr>
                <a:spLocks noChangeShapeType="1"/>
              </p:cNvSpPr>
              <p:nvPr/>
            </p:nvSpPr>
            <p:spPr bwMode="auto">
              <a:xfrm>
                <a:off x="2269" y="1589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6" name="Line 5"/>
              <p:cNvSpPr>
                <a:spLocks noChangeShapeType="1"/>
              </p:cNvSpPr>
              <p:nvPr/>
            </p:nvSpPr>
            <p:spPr bwMode="auto">
              <a:xfrm flipV="1">
                <a:off x="2256" y="1576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7" name="Line 6"/>
              <p:cNvSpPr>
                <a:spLocks noChangeShapeType="1"/>
              </p:cNvSpPr>
              <p:nvPr/>
            </p:nvSpPr>
            <p:spPr bwMode="auto">
              <a:xfrm flipV="1">
                <a:off x="2264" y="2601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00" name="Group 11"/>
            <p:cNvGrpSpPr>
              <a:grpSpLocks/>
            </p:cNvGrpSpPr>
            <p:nvPr/>
          </p:nvGrpSpPr>
          <p:grpSpPr bwMode="auto">
            <a:xfrm>
              <a:off x="3494" y="1576"/>
              <a:ext cx="188" cy="1029"/>
              <a:chOff x="3494" y="1576"/>
              <a:chExt cx="188" cy="1029"/>
            </a:xfrm>
          </p:grpSpPr>
          <p:sp>
            <p:nvSpPr>
              <p:cNvPr id="8202" name="Line 8"/>
              <p:cNvSpPr>
                <a:spLocks noChangeShapeType="1"/>
              </p:cNvSpPr>
              <p:nvPr/>
            </p:nvSpPr>
            <p:spPr bwMode="auto">
              <a:xfrm>
                <a:off x="3682" y="1589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3" name="Line 9"/>
              <p:cNvSpPr>
                <a:spLocks noChangeShapeType="1"/>
              </p:cNvSpPr>
              <p:nvPr/>
            </p:nvSpPr>
            <p:spPr bwMode="auto">
              <a:xfrm flipH="1" flipV="1">
                <a:off x="3502" y="1576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4" name="Line 10"/>
              <p:cNvSpPr>
                <a:spLocks noChangeShapeType="1"/>
              </p:cNvSpPr>
              <p:nvPr/>
            </p:nvSpPr>
            <p:spPr bwMode="auto">
              <a:xfrm flipH="1" flipV="1">
                <a:off x="3494" y="2601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201" name="Rectangle 12"/>
            <p:cNvSpPr>
              <a:spLocks noChangeArrowheads="1"/>
            </p:cNvSpPr>
            <p:nvPr/>
          </p:nvSpPr>
          <p:spPr bwMode="auto">
            <a:xfrm>
              <a:off x="2290" y="1665"/>
              <a:ext cx="1363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1    0    0    0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0    1    0    0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0    0    1    0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-tx -ty -tz   1</a:t>
              </a:r>
            </a:p>
          </p:txBody>
        </p:sp>
      </p:grpSp>
      <p:sp>
        <p:nvSpPr>
          <p:cNvPr id="8197" name="Rectangle 14"/>
          <p:cNvSpPr>
            <a:spLocks noChangeArrowheads="1"/>
          </p:cNvSpPr>
          <p:nvPr/>
        </p:nvSpPr>
        <p:spPr bwMode="auto">
          <a:xfrm>
            <a:off x="2551113" y="3087688"/>
            <a:ext cx="10017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M</a:t>
            </a:r>
            <a:r>
              <a:rPr lang="en-US" baseline="30000"/>
              <a:t>-1</a:t>
            </a:r>
            <a:r>
              <a:rPr lang="en-US"/>
              <a:t> =</a:t>
            </a:r>
          </a:p>
        </p:txBody>
      </p:sp>
      <p:sp>
        <p:nvSpPr>
          <p:cNvPr id="15375" name="AutoShape 15"/>
          <p:cNvSpPr>
            <a:spLocks noChangeArrowheads="1"/>
          </p:cNvSpPr>
          <p:nvPr/>
        </p:nvSpPr>
        <p:spPr bwMode="auto">
          <a:xfrm>
            <a:off x="314325" y="4894263"/>
            <a:ext cx="8547100" cy="527050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Are M and M</a:t>
            </a:r>
            <a:r>
              <a:rPr lang="en-US" baseline="30000"/>
              <a:t>-1</a:t>
            </a:r>
            <a:r>
              <a:rPr lang="en-US"/>
              <a:t> really inverses?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2"/>
          <p:cNvSpPr>
            <a:spLocks noChangeArrowheads="1"/>
          </p:cNvSpPr>
          <p:nvPr/>
        </p:nvSpPr>
        <p:spPr bwMode="auto">
          <a:xfrm>
            <a:off x="3624263" y="4786313"/>
            <a:ext cx="280987" cy="404812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auto">
          <a:xfrm>
            <a:off x="1524000" y="2590800"/>
            <a:ext cx="2543175" cy="365125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1455738" y="3603625"/>
            <a:ext cx="2543175" cy="365125"/>
          </a:xfrm>
          <a:prstGeom prst="ellipse">
            <a:avLst/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5478463" y="2432050"/>
            <a:ext cx="606425" cy="1617663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3617913" y="5867400"/>
            <a:ext cx="282575" cy="404813"/>
          </a:xfrm>
          <a:prstGeom prst="ellipse">
            <a:avLst/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AutoShape 7"/>
          <p:cNvSpPr>
            <a:spLocks noGrp="1" noChangeArrowheads="1"/>
          </p:cNvSpPr>
          <p:nvPr>
            <p:ph type="title"/>
          </p:nvPr>
        </p:nvSpPr>
        <p:spPr>
          <a:xfrm>
            <a:off x="212725" y="274638"/>
            <a:ext cx="86963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Checking it out by computing A*B or B*A</a:t>
            </a:r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989013"/>
          </a:xfrm>
          <a:noFill/>
        </p:spPr>
        <p:txBody>
          <a:bodyPr/>
          <a:lstStyle/>
          <a:p>
            <a:r>
              <a:rPr lang="en-US" smtClean="0"/>
              <a:t>Given A which translates by [tx,ty,tz]</a:t>
            </a:r>
          </a:p>
          <a:p>
            <a:r>
              <a:rPr lang="en-US" smtClean="0"/>
              <a:t>and B which translates by [-tx,-ty,-tz]</a:t>
            </a:r>
          </a:p>
        </p:txBody>
      </p:sp>
      <p:grpSp>
        <p:nvGrpSpPr>
          <p:cNvPr id="9225" name="Group 20"/>
          <p:cNvGrpSpPr>
            <a:grpSpLocks/>
          </p:cNvGrpSpPr>
          <p:nvPr/>
        </p:nvGrpSpPr>
        <p:grpSpPr bwMode="auto">
          <a:xfrm>
            <a:off x="769938" y="2435225"/>
            <a:ext cx="3119437" cy="1633538"/>
            <a:chOff x="485" y="1534"/>
            <a:chExt cx="1965" cy="1029"/>
          </a:xfrm>
        </p:grpSpPr>
        <p:grpSp>
          <p:nvGrpSpPr>
            <p:cNvPr id="9249" name="Group 18"/>
            <p:cNvGrpSpPr>
              <a:grpSpLocks/>
            </p:cNvGrpSpPr>
            <p:nvPr/>
          </p:nvGrpSpPr>
          <p:grpSpPr bwMode="auto">
            <a:xfrm>
              <a:off x="1024" y="1534"/>
              <a:ext cx="1426" cy="1029"/>
              <a:chOff x="1024" y="1534"/>
              <a:chExt cx="1426" cy="1029"/>
            </a:xfrm>
          </p:grpSpPr>
          <p:grpSp>
            <p:nvGrpSpPr>
              <p:cNvPr id="9251" name="Group 12"/>
              <p:cNvGrpSpPr>
                <a:grpSpLocks/>
              </p:cNvGrpSpPr>
              <p:nvPr/>
            </p:nvGrpSpPr>
            <p:grpSpPr bwMode="auto">
              <a:xfrm>
                <a:off x="1024" y="1534"/>
                <a:ext cx="188" cy="1029"/>
                <a:chOff x="1024" y="1534"/>
                <a:chExt cx="188" cy="1029"/>
              </a:xfrm>
            </p:grpSpPr>
            <p:sp>
              <p:nvSpPr>
                <p:cNvPr id="9257" name="Line 9"/>
                <p:cNvSpPr>
                  <a:spLocks noChangeShapeType="1"/>
                </p:cNvSpPr>
                <p:nvPr/>
              </p:nvSpPr>
              <p:spPr bwMode="auto">
                <a:xfrm>
                  <a:off x="1037" y="1547"/>
                  <a:ext cx="0" cy="1016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258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1024" y="1534"/>
                  <a:ext cx="181" cy="1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259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1032" y="2559"/>
                  <a:ext cx="180" cy="1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252" name="Group 16"/>
              <p:cNvGrpSpPr>
                <a:grpSpLocks/>
              </p:cNvGrpSpPr>
              <p:nvPr/>
            </p:nvGrpSpPr>
            <p:grpSpPr bwMode="auto">
              <a:xfrm>
                <a:off x="2262" y="1534"/>
                <a:ext cx="188" cy="1029"/>
                <a:chOff x="2262" y="1534"/>
                <a:chExt cx="188" cy="1029"/>
              </a:xfrm>
            </p:grpSpPr>
            <p:sp>
              <p:nvSpPr>
                <p:cNvPr id="9254" name="Line 13"/>
                <p:cNvSpPr>
                  <a:spLocks noChangeShapeType="1"/>
                </p:cNvSpPr>
                <p:nvPr/>
              </p:nvSpPr>
              <p:spPr bwMode="auto">
                <a:xfrm>
                  <a:off x="2450" y="1547"/>
                  <a:ext cx="0" cy="1016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255" name="Line 14"/>
                <p:cNvSpPr>
                  <a:spLocks noChangeShapeType="1"/>
                </p:cNvSpPr>
                <p:nvPr/>
              </p:nvSpPr>
              <p:spPr bwMode="auto">
                <a:xfrm flipH="1" flipV="1">
                  <a:off x="2270" y="1534"/>
                  <a:ext cx="180" cy="1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256" name="Line 15"/>
                <p:cNvSpPr>
                  <a:spLocks noChangeShapeType="1"/>
                </p:cNvSpPr>
                <p:nvPr/>
              </p:nvSpPr>
              <p:spPr bwMode="auto">
                <a:xfrm flipH="1" flipV="1">
                  <a:off x="2262" y="2559"/>
                  <a:ext cx="181" cy="1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9253" name="Rectangle 17"/>
              <p:cNvSpPr>
                <a:spLocks noChangeArrowheads="1"/>
              </p:cNvSpPr>
              <p:nvPr/>
            </p:nvSpPr>
            <p:spPr bwMode="auto">
              <a:xfrm>
                <a:off x="1058" y="1623"/>
                <a:ext cx="1361" cy="9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algn="l">
                  <a:lnSpc>
                    <a:spcPct val="80000"/>
                  </a:lnSpc>
                  <a:spcBef>
                    <a:spcPct val="0"/>
                  </a:spcBef>
                </a:pPr>
                <a:r>
                  <a:rPr lang="en-US">
                    <a:solidFill>
                      <a:srgbClr val="0000FF"/>
                    </a:solidFill>
                  </a:rPr>
                  <a:t>1    0    0    0</a:t>
                </a:r>
              </a:p>
              <a:p>
                <a:pPr algn="l">
                  <a:lnSpc>
                    <a:spcPct val="80000"/>
                  </a:lnSpc>
                  <a:spcBef>
                    <a:spcPct val="0"/>
                  </a:spcBef>
                </a:pPr>
                <a:r>
                  <a:rPr lang="en-US">
                    <a:solidFill>
                      <a:srgbClr val="0000FF"/>
                    </a:solidFill>
                  </a:rPr>
                  <a:t>0    1    0    0</a:t>
                </a:r>
              </a:p>
              <a:p>
                <a:pPr algn="l">
                  <a:lnSpc>
                    <a:spcPct val="80000"/>
                  </a:lnSpc>
                  <a:spcBef>
                    <a:spcPct val="0"/>
                  </a:spcBef>
                </a:pPr>
                <a:r>
                  <a:rPr lang="en-US">
                    <a:solidFill>
                      <a:srgbClr val="0000FF"/>
                    </a:solidFill>
                  </a:rPr>
                  <a:t>0    0    1    0</a:t>
                </a:r>
              </a:p>
              <a:p>
                <a:pPr algn="l">
                  <a:lnSpc>
                    <a:spcPct val="80000"/>
                  </a:lnSpc>
                  <a:spcBef>
                    <a:spcPct val="0"/>
                  </a:spcBef>
                </a:pPr>
                <a:r>
                  <a:rPr lang="en-US">
                    <a:solidFill>
                      <a:srgbClr val="0000FF"/>
                    </a:solidFill>
                  </a:rPr>
                  <a:t>tx  ty   tz   </a:t>
                </a:r>
                <a:r>
                  <a:rPr lang="en-US" sz="1400">
                    <a:solidFill>
                      <a:srgbClr val="0000FF"/>
                    </a:solidFill>
                  </a:rPr>
                  <a:t> </a:t>
                </a:r>
                <a:r>
                  <a:rPr lang="en-US">
                    <a:solidFill>
                      <a:srgbClr val="0000FF"/>
                    </a:solidFill>
                  </a:rPr>
                  <a:t>1</a:t>
                </a:r>
              </a:p>
            </p:txBody>
          </p:sp>
        </p:grpSp>
        <p:sp>
          <p:nvSpPr>
            <p:cNvPr id="9250" name="Rectangle 19"/>
            <p:cNvSpPr>
              <a:spLocks noChangeArrowheads="1"/>
            </p:cNvSpPr>
            <p:nvPr/>
          </p:nvSpPr>
          <p:spPr bwMode="auto">
            <a:xfrm>
              <a:off x="485" y="1903"/>
              <a:ext cx="471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/>
                <a:t>A =</a:t>
              </a:r>
            </a:p>
          </p:txBody>
        </p:sp>
      </p:grpSp>
      <p:grpSp>
        <p:nvGrpSpPr>
          <p:cNvPr id="9226" name="Group 32"/>
          <p:cNvGrpSpPr>
            <a:grpSpLocks/>
          </p:cNvGrpSpPr>
          <p:nvPr/>
        </p:nvGrpSpPr>
        <p:grpSpPr bwMode="auto">
          <a:xfrm>
            <a:off x="4562475" y="2400300"/>
            <a:ext cx="3171825" cy="1633538"/>
            <a:chOff x="2874" y="1512"/>
            <a:chExt cx="1998" cy="1029"/>
          </a:xfrm>
        </p:grpSpPr>
        <p:grpSp>
          <p:nvGrpSpPr>
            <p:cNvPr id="9238" name="Group 30"/>
            <p:cNvGrpSpPr>
              <a:grpSpLocks/>
            </p:cNvGrpSpPr>
            <p:nvPr/>
          </p:nvGrpSpPr>
          <p:grpSpPr bwMode="auto">
            <a:xfrm>
              <a:off x="3413" y="1512"/>
              <a:ext cx="1459" cy="1029"/>
              <a:chOff x="3413" y="1512"/>
              <a:chExt cx="1459" cy="1029"/>
            </a:xfrm>
          </p:grpSpPr>
          <p:grpSp>
            <p:nvGrpSpPr>
              <p:cNvPr id="9240" name="Group 24"/>
              <p:cNvGrpSpPr>
                <a:grpSpLocks/>
              </p:cNvGrpSpPr>
              <p:nvPr/>
            </p:nvGrpSpPr>
            <p:grpSpPr bwMode="auto">
              <a:xfrm>
                <a:off x="3413" y="1512"/>
                <a:ext cx="188" cy="1029"/>
                <a:chOff x="3413" y="1512"/>
                <a:chExt cx="188" cy="1029"/>
              </a:xfrm>
            </p:grpSpPr>
            <p:sp>
              <p:nvSpPr>
                <p:cNvPr id="9246" name="Line 21"/>
                <p:cNvSpPr>
                  <a:spLocks noChangeShapeType="1"/>
                </p:cNvSpPr>
                <p:nvPr/>
              </p:nvSpPr>
              <p:spPr bwMode="auto">
                <a:xfrm>
                  <a:off x="3426" y="1525"/>
                  <a:ext cx="0" cy="1016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247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3413" y="1512"/>
                  <a:ext cx="181" cy="1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248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3421" y="2537"/>
                  <a:ext cx="180" cy="1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241" name="Group 28"/>
              <p:cNvGrpSpPr>
                <a:grpSpLocks/>
              </p:cNvGrpSpPr>
              <p:nvPr/>
            </p:nvGrpSpPr>
            <p:grpSpPr bwMode="auto">
              <a:xfrm>
                <a:off x="4651" y="1512"/>
                <a:ext cx="188" cy="1029"/>
                <a:chOff x="4651" y="1512"/>
                <a:chExt cx="188" cy="1029"/>
              </a:xfrm>
            </p:grpSpPr>
            <p:sp>
              <p:nvSpPr>
                <p:cNvPr id="9243" name="Line 25"/>
                <p:cNvSpPr>
                  <a:spLocks noChangeShapeType="1"/>
                </p:cNvSpPr>
                <p:nvPr/>
              </p:nvSpPr>
              <p:spPr bwMode="auto">
                <a:xfrm>
                  <a:off x="4839" y="1525"/>
                  <a:ext cx="0" cy="1016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244" name="Line 26"/>
                <p:cNvSpPr>
                  <a:spLocks noChangeShapeType="1"/>
                </p:cNvSpPr>
                <p:nvPr/>
              </p:nvSpPr>
              <p:spPr bwMode="auto">
                <a:xfrm flipH="1" flipV="1">
                  <a:off x="4659" y="1512"/>
                  <a:ext cx="180" cy="1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24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4651" y="2537"/>
                  <a:ext cx="181" cy="1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9242" name="Rectangle 29"/>
              <p:cNvSpPr>
                <a:spLocks noChangeArrowheads="1"/>
              </p:cNvSpPr>
              <p:nvPr/>
            </p:nvSpPr>
            <p:spPr bwMode="auto">
              <a:xfrm>
                <a:off x="3447" y="1601"/>
                <a:ext cx="1425" cy="9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algn="l">
                  <a:lnSpc>
                    <a:spcPct val="80000"/>
                  </a:lnSpc>
                  <a:spcBef>
                    <a:spcPct val="0"/>
                  </a:spcBef>
                </a:pPr>
                <a:r>
                  <a:rPr lang="en-US">
                    <a:solidFill>
                      <a:srgbClr val="0000FF"/>
                    </a:solidFill>
                  </a:rPr>
                  <a:t> 1    0    0    0</a:t>
                </a:r>
              </a:p>
              <a:p>
                <a:pPr algn="l">
                  <a:lnSpc>
                    <a:spcPct val="80000"/>
                  </a:lnSpc>
                  <a:spcBef>
                    <a:spcPct val="0"/>
                  </a:spcBef>
                </a:pPr>
                <a:r>
                  <a:rPr lang="en-US">
                    <a:solidFill>
                      <a:srgbClr val="0000FF"/>
                    </a:solidFill>
                  </a:rPr>
                  <a:t> 0    1    0    0</a:t>
                </a:r>
              </a:p>
              <a:p>
                <a:pPr algn="l">
                  <a:lnSpc>
                    <a:spcPct val="80000"/>
                  </a:lnSpc>
                  <a:spcBef>
                    <a:spcPct val="0"/>
                  </a:spcBef>
                </a:pPr>
                <a:r>
                  <a:rPr lang="en-US">
                    <a:solidFill>
                      <a:srgbClr val="0000FF"/>
                    </a:solidFill>
                  </a:rPr>
                  <a:t> 0    0    1    0</a:t>
                </a:r>
              </a:p>
              <a:p>
                <a:pPr algn="l">
                  <a:lnSpc>
                    <a:spcPct val="80000"/>
                  </a:lnSpc>
                  <a:spcBef>
                    <a:spcPct val="0"/>
                  </a:spcBef>
                </a:pPr>
                <a:r>
                  <a:rPr lang="en-US">
                    <a:solidFill>
                      <a:srgbClr val="0000FF"/>
                    </a:solidFill>
                  </a:rPr>
                  <a:t>-tx -ty  -tz   1</a:t>
                </a:r>
              </a:p>
            </p:txBody>
          </p:sp>
        </p:grpSp>
        <p:sp>
          <p:nvSpPr>
            <p:cNvPr id="9239" name="Rectangle 31"/>
            <p:cNvSpPr>
              <a:spLocks noChangeArrowheads="1"/>
            </p:cNvSpPr>
            <p:nvPr/>
          </p:nvSpPr>
          <p:spPr bwMode="auto">
            <a:xfrm>
              <a:off x="2874" y="1881"/>
              <a:ext cx="471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/>
                <a:t>B =</a:t>
              </a:r>
            </a:p>
          </p:txBody>
        </p:sp>
      </p:grpSp>
      <p:grpSp>
        <p:nvGrpSpPr>
          <p:cNvPr id="9227" name="Group 42"/>
          <p:cNvGrpSpPr>
            <a:grpSpLocks/>
          </p:cNvGrpSpPr>
          <p:nvPr/>
        </p:nvGrpSpPr>
        <p:grpSpPr bwMode="auto">
          <a:xfrm>
            <a:off x="3516313" y="4676775"/>
            <a:ext cx="2263775" cy="1633538"/>
            <a:chOff x="2215" y="2946"/>
            <a:chExt cx="1426" cy="1029"/>
          </a:xfrm>
        </p:grpSpPr>
        <p:grpSp>
          <p:nvGrpSpPr>
            <p:cNvPr id="9229" name="Group 36"/>
            <p:cNvGrpSpPr>
              <a:grpSpLocks/>
            </p:cNvGrpSpPr>
            <p:nvPr/>
          </p:nvGrpSpPr>
          <p:grpSpPr bwMode="auto">
            <a:xfrm>
              <a:off x="2215" y="2946"/>
              <a:ext cx="188" cy="1029"/>
              <a:chOff x="2215" y="2946"/>
              <a:chExt cx="188" cy="1029"/>
            </a:xfrm>
          </p:grpSpPr>
          <p:sp>
            <p:nvSpPr>
              <p:cNvPr id="9235" name="Line 33"/>
              <p:cNvSpPr>
                <a:spLocks noChangeShapeType="1"/>
              </p:cNvSpPr>
              <p:nvPr/>
            </p:nvSpPr>
            <p:spPr bwMode="auto">
              <a:xfrm>
                <a:off x="2228" y="2959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36" name="Line 34"/>
              <p:cNvSpPr>
                <a:spLocks noChangeShapeType="1"/>
              </p:cNvSpPr>
              <p:nvPr/>
            </p:nvSpPr>
            <p:spPr bwMode="auto">
              <a:xfrm flipV="1">
                <a:off x="2215" y="2946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37" name="Line 35"/>
              <p:cNvSpPr>
                <a:spLocks noChangeShapeType="1"/>
              </p:cNvSpPr>
              <p:nvPr/>
            </p:nvSpPr>
            <p:spPr bwMode="auto">
              <a:xfrm flipV="1">
                <a:off x="2223" y="3971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230" name="Group 40"/>
            <p:cNvGrpSpPr>
              <a:grpSpLocks/>
            </p:cNvGrpSpPr>
            <p:nvPr/>
          </p:nvGrpSpPr>
          <p:grpSpPr bwMode="auto">
            <a:xfrm>
              <a:off x="3453" y="2946"/>
              <a:ext cx="188" cy="1029"/>
              <a:chOff x="3453" y="2946"/>
              <a:chExt cx="188" cy="1029"/>
            </a:xfrm>
          </p:grpSpPr>
          <p:sp>
            <p:nvSpPr>
              <p:cNvPr id="9232" name="Line 37"/>
              <p:cNvSpPr>
                <a:spLocks noChangeShapeType="1"/>
              </p:cNvSpPr>
              <p:nvPr/>
            </p:nvSpPr>
            <p:spPr bwMode="auto">
              <a:xfrm>
                <a:off x="3641" y="2959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33" name="Line 38"/>
              <p:cNvSpPr>
                <a:spLocks noChangeShapeType="1"/>
              </p:cNvSpPr>
              <p:nvPr/>
            </p:nvSpPr>
            <p:spPr bwMode="auto">
              <a:xfrm flipH="1" flipV="1">
                <a:off x="3461" y="2946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34" name="Line 39"/>
              <p:cNvSpPr>
                <a:spLocks noChangeShapeType="1"/>
              </p:cNvSpPr>
              <p:nvPr/>
            </p:nvSpPr>
            <p:spPr bwMode="auto">
              <a:xfrm flipH="1" flipV="1">
                <a:off x="3453" y="3971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231" name="Rectangle 41"/>
            <p:cNvSpPr>
              <a:spLocks noChangeArrowheads="1"/>
            </p:cNvSpPr>
            <p:nvPr/>
          </p:nvSpPr>
          <p:spPr bwMode="auto">
            <a:xfrm>
              <a:off x="2249" y="3035"/>
              <a:ext cx="1361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1    0    0    0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0    1    0    0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0    0    1    0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0    0    0   </a:t>
              </a:r>
              <a:r>
                <a:rPr lang="en-US" sz="1400">
                  <a:solidFill>
                    <a:srgbClr val="0000FF"/>
                  </a:solidFill>
                </a:rPr>
                <a:t>  </a:t>
              </a:r>
              <a:r>
                <a:rPr lang="en-US">
                  <a:solidFill>
                    <a:srgbClr val="0000FF"/>
                  </a:solidFill>
                </a:rPr>
                <a:t>1</a:t>
              </a:r>
            </a:p>
          </p:txBody>
        </p:sp>
      </p:grpSp>
      <p:sp>
        <p:nvSpPr>
          <p:cNvPr id="9228" name="Rectangle 43"/>
          <p:cNvSpPr>
            <a:spLocks noChangeArrowheads="1"/>
          </p:cNvSpPr>
          <p:nvPr/>
        </p:nvSpPr>
        <p:spPr bwMode="auto">
          <a:xfrm>
            <a:off x="1822450" y="5262563"/>
            <a:ext cx="15779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Result =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5050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Theorem: 3D Transformations don’t work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2238" y="1254125"/>
            <a:ext cx="8959850" cy="355282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Let’s try</a:t>
            </a:r>
            <a:r>
              <a:rPr lang="en-US" smtClean="0"/>
              <a:t>: What must M below look like so that 	</a:t>
            </a:r>
          </a:p>
          <a:p>
            <a:pPr>
              <a:buFontTx/>
              <a:buNone/>
            </a:pPr>
            <a:r>
              <a:rPr lang="en-US" smtClean="0"/>
              <a:t>	 	[x’,y’,z’] = </a:t>
            </a:r>
            <a:r>
              <a:rPr lang="en-US" smtClean="0">
                <a:solidFill>
                  <a:srgbClr val="0000FF"/>
                </a:solidFill>
              </a:rPr>
              <a:t>[x,y,z] *</a:t>
            </a:r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	has the effect</a:t>
            </a:r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		 [x’,y’,z’] = [x,y,z] + [tx,ty,tz] = </a:t>
            </a:r>
            <a:r>
              <a:rPr lang="en-US" smtClean="0">
                <a:solidFill>
                  <a:srgbClr val="0000FF"/>
                </a:solidFill>
              </a:rPr>
              <a:t>[x+tx, y+ty, z+tz]</a:t>
            </a:r>
            <a:endParaRPr lang="en-US" smtClean="0"/>
          </a:p>
          <a:p>
            <a:pPr>
              <a:buFontTx/>
              <a:buNone/>
            </a:pPr>
            <a:endParaRPr lang="en-US" smtClean="0"/>
          </a:p>
        </p:txBody>
      </p:sp>
      <p:grpSp>
        <p:nvGrpSpPr>
          <p:cNvPr id="10244" name="Group 13"/>
          <p:cNvGrpSpPr>
            <a:grpSpLocks/>
          </p:cNvGrpSpPr>
          <p:nvPr/>
        </p:nvGrpSpPr>
        <p:grpSpPr bwMode="auto">
          <a:xfrm>
            <a:off x="4198938" y="1677988"/>
            <a:ext cx="2921000" cy="1298575"/>
            <a:chOff x="2645" y="1057"/>
            <a:chExt cx="1840" cy="818"/>
          </a:xfrm>
        </p:grpSpPr>
        <p:grpSp>
          <p:nvGrpSpPr>
            <p:cNvPr id="10246" name="Group 7"/>
            <p:cNvGrpSpPr>
              <a:grpSpLocks/>
            </p:cNvGrpSpPr>
            <p:nvPr/>
          </p:nvGrpSpPr>
          <p:grpSpPr bwMode="auto">
            <a:xfrm>
              <a:off x="2645" y="1057"/>
              <a:ext cx="244" cy="818"/>
              <a:chOff x="2645" y="1057"/>
              <a:chExt cx="244" cy="818"/>
            </a:xfrm>
          </p:grpSpPr>
          <p:sp>
            <p:nvSpPr>
              <p:cNvPr id="10252" name="Line 4"/>
              <p:cNvSpPr>
                <a:spLocks noChangeShapeType="1"/>
              </p:cNvSpPr>
              <p:nvPr/>
            </p:nvSpPr>
            <p:spPr bwMode="auto">
              <a:xfrm>
                <a:off x="2665" y="1070"/>
                <a:ext cx="0" cy="805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3" name="Line 5"/>
              <p:cNvSpPr>
                <a:spLocks noChangeShapeType="1"/>
              </p:cNvSpPr>
              <p:nvPr/>
            </p:nvSpPr>
            <p:spPr bwMode="auto">
              <a:xfrm flipV="1">
                <a:off x="2665" y="1057"/>
                <a:ext cx="224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4" name="Line 6"/>
              <p:cNvSpPr>
                <a:spLocks noChangeShapeType="1"/>
              </p:cNvSpPr>
              <p:nvPr/>
            </p:nvSpPr>
            <p:spPr bwMode="auto">
              <a:xfrm flipV="1">
                <a:off x="2645" y="1869"/>
                <a:ext cx="223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247" name="Group 11"/>
            <p:cNvGrpSpPr>
              <a:grpSpLocks/>
            </p:cNvGrpSpPr>
            <p:nvPr/>
          </p:nvGrpSpPr>
          <p:grpSpPr bwMode="auto">
            <a:xfrm>
              <a:off x="4241" y="1057"/>
              <a:ext cx="244" cy="818"/>
              <a:chOff x="4241" y="1057"/>
              <a:chExt cx="244" cy="818"/>
            </a:xfrm>
          </p:grpSpPr>
          <p:sp>
            <p:nvSpPr>
              <p:cNvPr id="10249" name="Line 8"/>
              <p:cNvSpPr>
                <a:spLocks noChangeShapeType="1"/>
              </p:cNvSpPr>
              <p:nvPr/>
            </p:nvSpPr>
            <p:spPr bwMode="auto">
              <a:xfrm>
                <a:off x="4477" y="1070"/>
                <a:ext cx="0" cy="805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0" name="Line 9"/>
              <p:cNvSpPr>
                <a:spLocks noChangeShapeType="1"/>
              </p:cNvSpPr>
              <p:nvPr/>
            </p:nvSpPr>
            <p:spPr bwMode="auto">
              <a:xfrm flipH="1" flipV="1">
                <a:off x="4241" y="1057"/>
                <a:ext cx="223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1" name="Line 10"/>
              <p:cNvSpPr>
                <a:spLocks noChangeShapeType="1"/>
              </p:cNvSpPr>
              <p:nvPr/>
            </p:nvSpPr>
            <p:spPr bwMode="auto">
              <a:xfrm flipH="1" flipV="1">
                <a:off x="4261" y="1869"/>
                <a:ext cx="224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248" name="Rectangle 12"/>
            <p:cNvSpPr>
              <a:spLocks noChangeArrowheads="1"/>
            </p:cNvSpPr>
            <p:nvPr/>
          </p:nvSpPr>
          <p:spPr bwMode="auto">
            <a:xfrm>
              <a:off x="2709" y="1146"/>
              <a:ext cx="1735" cy="7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a11    a12    a13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a21    a22    a23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a31    a32    a33</a:t>
              </a:r>
            </a:p>
          </p:txBody>
        </p:sp>
      </p:grpSp>
      <p:sp>
        <p:nvSpPr>
          <p:cNvPr id="19470" name="AutoShape 14"/>
          <p:cNvSpPr>
            <a:spLocks noChangeArrowheads="1"/>
          </p:cNvSpPr>
          <p:nvPr/>
        </p:nvSpPr>
        <p:spPr bwMode="auto">
          <a:xfrm>
            <a:off x="296863" y="5262563"/>
            <a:ext cx="8550275" cy="520700"/>
          </a:xfrm>
          <a:prstGeom prst="roundRect">
            <a:avLst>
              <a:gd name="adj" fmla="val 12384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We need x*a11 + y*a21 + z*a31 = x+tx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6637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Scaling: Deriving Transformation M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54125"/>
            <a:ext cx="9142413" cy="393700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Question</a:t>
            </a:r>
            <a:r>
              <a:rPr lang="en-US" smtClean="0"/>
              <a:t>: What must M below look like so that 	</a:t>
            </a:r>
          </a:p>
          <a:p>
            <a:pPr>
              <a:buFontTx/>
              <a:buNone/>
            </a:pPr>
            <a:r>
              <a:rPr lang="en-US" smtClean="0"/>
              <a:t>	 	[x’,y’,z’,1] = </a:t>
            </a:r>
            <a:r>
              <a:rPr lang="en-US" smtClean="0">
                <a:solidFill>
                  <a:srgbClr val="0000FF"/>
                </a:solidFill>
              </a:rPr>
              <a:t>[x,y,z,1] *</a:t>
            </a:r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	has the effect</a:t>
            </a:r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		 [x’,y’,z’] = [x,y,z] * [s</a:t>
            </a:r>
            <a:r>
              <a:rPr lang="en-US" baseline="-25000" smtClean="0"/>
              <a:t>x</a:t>
            </a:r>
            <a:r>
              <a:rPr lang="en-US" smtClean="0"/>
              <a:t>,s</a:t>
            </a:r>
            <a:r>
              <a:rPr lang="en-US" baseline="-25000" smtClean="0"/>
              <a:t>y</a:t>
            </a:r>
            <a:r>
              <a:rPr lang="en-US" smtClean="0"/>
              <a:t>,s</a:t>
            </a:r>
            <a:r>
              <a:rPr lang="en-US" baseline="-25000" smtClean="0"/>
              <a:t>z</a:t>
            </a:r>
            <a:r>
              <a:rPr lang="en-US" smtClean="0"/>
              <a:t>] = </a:t>
            </a:r>
            <a:r>
              <a:rPr lang="en-US" smtClean="0">
                <a:solidFill>
                  <a:srgbClr val="0000FF"/>
                </a:solidFill>
              </a:rPr>
              <a:t>[x*s</a:t>
            </a:r>
            <a:r>
              <a:rPr lang="en-US" baseline="-25000" smtClean="0">
                <a:solidFill>
                  <a:srgbClr val="0000FF"/>
                </a:solidFill>
              </a:rPr>
              <a:t>x</a:t>
            </a:r>
            <a:r>
              <a:rPr lang="en-US" smtClean="0">
                <a:solidFill>
                  <a:srgbClr val="0000FF"/>
                </a:solidFill>
              </a:rPr>
              <a:t>, y*s</a:t>
            </a:r>
            <a:r>
              <a:rPr lang="en-US" baseline="-25000" smtClean="0">
                <a:solidFill>
                  <a:srgbClr val="0000FF"/>
                </a:solidFill>
              </a:rPr>
              <a:t>y</a:t>
            </a:r>
            <a:r>
              <a:rPr lang="en-US" smtClean="0">
                <a:solidFill>
                  <a:srgbClr val="0000FF"/>
                </a:solidFill>
              </a:rPr>
              <a:t>, z*s</a:t>
            </a:r>
            <a:r>
              <a:rPr lang="en-US" baseline="-25000" smtClean="0">
                <a:solidFill>
                  <a:srgbClr val="0000FF"/>
                </a:solidFill>
              </a:rPr>
              <a:t>z</a:t>
            </a:r>
            <a:r>
              <a:rPr lang="en-US" smtClean="0">
                <a:solidFill>
                  <a:srgbClr val="0000FF"/>
                </a:solidFill>
              </a:rPr>
              <a:t>]</a:t>
            </a:r>
            <a:endParaRPr lang="en-US" smtClean="0"/>
          </a:p>
          <a:p>
            <a:pPr>
              <a:buFontTx/>
              <a:buNone/>
            </a:pPr>
            <a:endParaRPr lang="en-US" smtClean="0"/>
          </a:p>
        </p:txBody>
      </p:sp>
      <p:grpSp>
        <p:nvGrpSpPr>
          <p:cNvPr id="11268" name="Group 7"/>
          <p:cNvGrpSpPr>
            <a:grpSpLocks/>
          </p:cNvGrpSpPr>
          <p:nvPr/>
        </p:nvGrpSpPr>
        <p:grpSpPr bwMode="auto">
          <a:xfrm>
            <a:off x="4783138" y="2017713"/>
            <a:ext cx="298450" cy="1633537"/>
            <a:chOff x="3013" y="1271"/>
            <a:chExt cx="188" cy="1029"/>
          </a:xfrm>
        </p:grpSpPr>
        <p:sp>
          <p:nvSpPr>
            <p:cNvPr id="11275" name="Line 4"/>
            <p:cNvSpPr>
              <a:spLocks noChangeShapeType="1"/>
            </p:cNvSpPr>
            <p:nvPr/>
          </p:nvSpPr>
          <p:spPr bwMode="auto">
            <a:xfrm>
              <a:off x="3026" y="1284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6" name="Line 5"/>
            <p:cNvSpPr>
              <a:spLocks noChangeShapeType="1"/>
            </p:cNvSpPr>
            <p:nvPr/>
          </p:nvSpPr>
          <p:spPr bwMode="auto">
            <a:xfrm flipV="1">
              <a:off x="3013" y="1271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7" name="Line 6"/>
            <p:cNvSpPr>
              <a:spLocks noChangeShapeType="1"/>
            </p:cNvSpPr>
            <p:nvPr/>
          </p:nvSpPr>
          <p:spPr bwMode="auto">
            <a:xfrm flipV="1">
              <a:off x="3021" y="2296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269" name="Group 11"/>
          <p:cNvGrpSpPr>
            <a:grpSpLocks/>
          </p:cNvGrpSpPr>
          <p:nvPr/>
        </p:nvGrpSpPr>
        <p:grpSpPr bwMode="auto">
          <a:xfrm>
            <a:off x="8269288" y="2017713"/>
            <a:ext cx="298450" cy="1633537"/>
            <a:chOff x="5209" y="1271"/>
            <a:chExt cx="188" cy="1029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>
              <a:off x="5397" y="1284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3" name="Line 9"/>
            <p:cNvSpPr>
              <a:spLocks noChangeShapeType="1"/>
            </p:cNvSpPr>
            <p:nvPr/>
          </p:nvSpPr>
          <p:spPr bwMode="auto">
            <a:xfrm flipH="1" flipV="1">
              <a:off x="5217" y="1271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4" name="Line 10"/>
            <p:cNvSpPr>
              <a:spLocks noChangeShapeType="1"/>
            </p:cNvSpPr>
            <p:nvPr/>
          </p:nvSpPr>
          <p:spPr bwMode="auto">
            <a:xfrm flipH="1" flipV="1">
              <a:off x="5209" y="2296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270" name="Rectangle 12"/>
          <p:cNvSpPr>
            <a:spLocks noChangeArrowheads="1"/>
          </p:cNvSpPr>
          <p:nvPr/>
        </p:nvSpPr>
        <p:spPr bwMode="auto">
          <a:xfrm>
            <a:off x="4837113" y="2159000"/>
            <a:ext cx="37433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a11    a12    a13    a14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a21    a22    a23    a24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a31    a32    a33    a34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a41    a42    a43    a44</a:t>
            </a:r>
          </a:p>
        </p:txBody>
      </p:sp>
      <p:sp>
        <p:nvSpPr>
          <p:cNvPr id="21517" name="AutoShape 13"/>
          <p:cNvSpPr>
            <a:spLocks noChangeArrowheads="1"/>
          </p:cNvSpPr>
          <p:nvPr/>
        </p:nvSpPr>
        <p:spPr bwMode="auto">
          <a:xfrm>
            <a:off x="296863" y="5262563"/>
            <a:ext cx="8550275" cy="527050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Can be determined by inspection.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4638"/>
            <a:ext cx="86709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Scaling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00" y="1138238"/>
            <a:ext cx="8634413" cy="261302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Solution</a:t>
            </a:r>
            <a:r>
              <a:rPr lang="en-US" smtClean="0"/>
              <a:t>: </a:t>
            </a:r>
          </a:p>
          <a:p>
            <a:pPr lvl="1"/>
            <a:r>
              <a:rPr lang="en-US" smtClean="0"/>
              <a:t>	To scale a point by [sx,sy,sz], multiply by </a:t>
            </a:r>
          </a:p>
          <a:p>
            <a:pPr lvl="1"/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	 	</a:t>
            </a:r>
          </a:p>
        </p:txBody>
      </p:sp>
      <p:grpSp>
        <p:nvGrpSpPr>
          <p:cNvPr id="12292" name="Group 13"/>
          <p:cNvGrpSpPr>
            <a:grpSpLocks/>
          </p:cNvGrpSpPr>
          <p:nvPr/>
        </p:nvGrpSpPr>
        <p:grpSpPr bwMode="auto">
          <a:xfrm>
            <a:off x="3779838" y="2501900"/>
            <a:ext cx="2438400" cy="1633538"/>
            <a:chOff x="2381" y="1576"/>
            <a:chExt cx="1536" cy="1029"/>
          </a:xfrm>
        </p:grpSpPr>
        <p:grpSp>
          <p:nvGrpSpPr>
            <p:cNvPr id="12295" name="Group 7"/>
            <p:cNvGrpSpPr>
              <a:grpSpLocks/>
            </p:cNvGrpSpPr>
            <p:nvPr/>
          </p:nvGrpSpPr>
          <p:grpSpPr bwMode="auto">
            <a:xfrm>
              <a:off x="2381" y="1576"/>
              <a:ext cx="188" cy="1029"/>
              <a:chOff x="2381" y="1576"/>
              <a:chExt cx="188" cy="1029"/>
            </a:xfrm>
          </p:grpSpPr>
          <p:sp>
            <p:nvSpPr>
              <p:cNvPr id="12301" name="Line 4"/>
              <p:cNvSpPr>
                <a:spLocks noChangeShapeType="1"/>
              </p:cNvSpPr>
              <p:nvPr/>
            </p:nvSpPr>
            <p:spPr bwMode="auto">
              <a:xfrm>
                <a:off x="2394" y="1589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02" name="Line 5"/>
              <p:cNvSpPr>
                <a:spLocks noChangeShapeType="1"/>
              </p:cNvSpPr>
              <p:nvPr/>
            </p:nvSpPr>
            <p:spPr bwMode="auto">
              <a:xfrm flipV="1">
                <a:off x="2381" y="1576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03" name="Line 6"/>
              <p:cNvSpPr>
                <a:spLocks noChangeShapeType="1"/>
              </p:cNvSpPr>
              <p:nvPr/>
            </p:nvSpPr>
            <p:spPr bwMode="auto">
              <a:xfrm flipV="1">
                <a:off x="2389" y="2601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296" name="Group 11"/>
            <p:cNvGrpSpPr>
              <a:grpSpLocks/>
            </p:cNvGrpSpPr>
            <p:nvPr/>
          </p:nvGrpSpPr>
          <p:grpSpPr bwMode="auto">
            <a:xfrm>
              <a:off x="3729" y="1576"/>
              <a:ext cx="188" cy="1029"/>
              <a:chOff x="3729" y="1576"/>
              <a:chExt cx="188" cy="1029"/>
            </a:xfrm>
          </p:grpSpPr>
          <p:sp>
            <p:nvSpPr>
              <p:cNvPr id="12298" name="Line 8"/>
              <p:cNvSpPr>
                <a:spLocks noChangeShapeType="1"/>
              </p:cNvSpPr>
              <p:nvPr/>
            </p:nvSpPr>
            <p:spPr bwMode="auto">
              <a:xfrm>
                <a:off x="3917" y="1589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9" name="Line 9"/>
              <p:cNvSpPr>
                <a:spLocks noChangeShapeType="1"/>
              </p:cNvSpPr>
              <p:nvPr/>
            </p:nvSpPr>
            <p:spPr bwMode="auto">
              <a:xfrm flipH="1" flipV="1">
                <a:off x="3737" y="1576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00" name="Line 10"/>
              <p:cNvSpPr>
                <a:spLocks noChangeShapeType="1"/>
              </p:cNvSpPr>
              <p:nvPr/>
            </p:nvSpPr>
            <p:spPr bwMode="auto">
              <a:xfrm flipH="1" flipV="1">
                <a:off x="3729" y="2601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297" name="Rectangle 12"/>
            <p:cNvSpPr>
              <a:spLocks noChangeArrowheads="1"/>
            </p:cNvSpPr>
            <p:nvPr/>
          </p:nvSpPr>
          <p:spPr bwMode="auto">
            <a:xfrm>
              <a:off x="2415" y="1665"/>
              <a:ext cx="1486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sx   0 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sy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 0    sz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0     0     0   </a:t>
              </a:r>
              <a:r>
                <a:rPr lang="en-US" sz="1400">
                  <a:solidFill>
                    <a:srgbClr val="0000FF"/>
                  </a:solidFill>
                </a:rPr>
                <a:t> </a:t>
              </a:r>
              <a:r>
                <a:rPr lang="en-US">
                  <a:solidFill>
                    <a:srgbClr val="0000FF"/>
                  </a:solidFill>
                </a:rPr>
                <a:t>1</a:t>
              </a:r>
            </a:p>
          </p:txBody>
        </p:sp>
      </p:grpSp>
      <p:sp>
        <p:nvSpPr>
          <p:cNvPr id="12293" name="Rectangle 14"/>
          <p:cNvSpPr>
            <a:spLocks noChangeArrowheads="1"/>
          </p:cNvSpPr>
          <p:nvPr/>
        </p:nvSpPr>
        <p:spPr bwMode="auto">
          <a:xfrm>
            <a:off x="2924175" y="3087688"/>
            <a:ext cx="787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M =</a:t>
            </a:r>
          </a:p>
        </p:txBody>
      </p:sp>
      <p:sp>
        <p:nvSpPr>
          <p:cNvPr id="23567" name="AutoShape 15"/>
          <p:cNvSpPr>
            <a:spLocks noChangeArrowheads="1"/>
          </p:cNvSpPr>
          <p:nvPr/>
        </p:nvSpPr>
        <p:spPr bwMode="auto">
          <a:xfrm>
            <a:off x="296863" y="5262563"/>
            <a:ext cx="8550275" cy="527050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What is the inverse?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>
          <a:xfrm>
            <a:off x="222250" y="273050"/>
            <a:ext cx="867727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What’s the Inverse of scaling by [sx,sy,sz]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9713" y="1422400"/>
            <a:ext cx="8634412" cy="2570163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Solution</a:t>
            </a:r>
            <a:r>
              <a:rPr lang="en-US" smtClean="0"/>
              <a:t>: Scaling by [1/sx,1/sy,1/sz].</a:t>
            </a:r>
          </a:p>
          <a:p>
            <a:r>
              <a:rPr lang="en-US" smtClean="0"/>
              <a:t>The transformation matrix is therefore</a:t>
            </a:r>
          </a:p>
          <a:p>
            <a:pPr lvl="1"/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	 	</a:t>
            </a:r>
          </a:p>
        </p:txBody>
      </p:sp>
      <p:grpSp>
        <p:nvGrpSpPr>
          <p:cNvPr id="13316" name="Group 7"/>
          <p:cNvGrpSpPr>
            <a:grpSpLocks/>
          </p:cNvGrpSpPr>
          <p:nvPr/>
        </p:nvGrpSpPr>
        <p:grpSpPr bwMode="auto">
          <a:xfrm>
            <a:off x="3581400" y="2501900"/>
            <a:ext cx="298450" cy="1633538"/>
            <a:chOff x="2256" y="1576"/>
            <a:chExt cx="188" cy="1029"/>
          </a:xfrm>
        </p:grpSpPr>
        <p:sp>
          <p:nvSpPr>
            <p:cNvPr id="13324" name="Line 4"/>
            <p:cNvSpPr>
              <a:spLocks noChangeShapeType="1"/>
            </p:cNvSpPr>
            <p:nvPr/>
          </p:nvSpPr>
          <p:spPr bwMode="auto">
            <a:xfrm>
              <a:off x="2269" y="1589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5" name="Line 5"/>
            <p:cNvSpPr>
              <a:spLocks noChangeShapeType="1"/>
            </p:cNvSpPr>
            <p:nvPr/>
          </p:nvSpPr>
          <p:spPr bwMode="auto">
            <a:xfrm flipV="1">
              <a:off x="2256" y="1576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6" name="Line 6"/>
            <p:cNvSpPr>
              <a:spLocks noChangeShapeType="1"/>
            </p:cNvSpPr>
            <p:nvPr/>
          </p:nvSpPr>
          <p:spPr bwMode="auto">
            <a:xfrm flipV="1">
              <a:off x="2264" y="2601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17" name="Group 11"/>
          <p:cNvGrpSpPr>
            <a:grpSpLocks/>
          </p:cNvGrpSpPr>
          <p:nvPr/>
        </p:nvGrpSpPr>
        <p:grpSpPr bwMode="auto">
          <a:xfrm>
            <a:off x="6559550" y="2501900"/>
            <a:ext cx="298450" cy="1633538"/>
            <a:chOff x="4132" y="1576"/>
            <a:chExt cx="188" cy="1029"/>
          </a:xfrm>
        </p:grpSpPr>
        <p:sp>
          <p:nvSpPr>
            <p:cNvPr id="13321" name="Line 8"/>
            <p:cNvSpPr>
              <a:spLocks noChangeShapeType="1"/>
            </p:cNvSpPr>
            <p:nvPr/>
          </p:nvSpPr>
          <p:spPr bwMode="auto">
            <a:xfrm>
              <a:off x="4320" y="1589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2" name="Line 9"/>
            <p:cNvSpPr>
              <a:spLocks noChangeShapeType="1"/>
            </p:cNvSpPr>
            <p:nvPr/>
          </p:nvSpPr>
          <p:spPr bwMode="auto">
            <a:xfrm flipH="1" flipV="1">
              <a:off x="4140" y="1576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3" name="Line 10"/>
            <p:cNvSpPr>
              <a:spLocks noChangeShapeType="1"/>
            </p:cNvSpPr>
            <p:nvPr/>
          </p:nvSpPr>
          <p:spPr bwMode="auto">
            <a:xfrm flipH="1" flipV="1">
              <a:off x="4132" y="2601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18" name="Rectangle 12"/>
          <p:cNvSpPr>
            <a:spLocks noChangeArrowheads="1"/>
          </p:cNvSpPr>
          <p:nvPr/>
        </p:nvSpPr>
        <p:spPr bwMode="auto">
          <a:xfrm>
            <a:off x="3635375" y="2643188"/>
            <a:ext cx="3154363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1/sx    0       0  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0      1/sy     0  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0         0    1/sz    </a:t>
            </a:r>
            <a:r>
              <a:rPr lang="en-US" sz="800">
                <a:solidFill>
                  <a:srgbClr val="0000FF"/>
                </a:solidFill>
              </a:rPr>
              <a:t> </a:t>
            </a:r>
            <a:r>
              <a:rPr lang="en-US">
                <a:solidFill>
                  <a:srgbClr val="0000FF"/>
                </a:solidFill>
              </a:rPr>
              <a:t>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0         0       0      1</a:t>
            </a:r>
          </a:p>
        </p:txBody>
      </p:sp>
      <p:sp>
        <p:nvSpPr>
          <p:cNvPr id="13319" name="Rectangle 13"/>
          <p:cNvSpPr>
            <a:spLocks noChangeArrowheads="1"/>
          </p:cNvSpPr>
          <p:nvPr/>
        </p:nvSpPr>
        <p:spPr bwMode="auto">
          <a:xfrm>
            <a:off x="2551113" y="3087688"/>
            <a:ext cx="10017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M</a:t>
            </a:r>
            <a:r>
              <a:rPr lang="en-US" baseline="30000"/>
              <a:t>-1</a:t>
            </a:r>
            <a:r>
              <a:rPr lang="en-US"/>
              <a:t> =</a:t>
            </a:r>
          </a:p>
        </p:txBody>
      </p:sp>
      <p:sp>
        <p:nvSpPr>
          <p:cNvPr id="25614" name="AutoShape 14"/>
          <p:cNvSpPr>
            <a:spLocks noChangeArrowheads="1"/>
          </p:cNvSpPr>
          <p:nvPr/>
        </p:nvSpPr>
        <p:spPr bwMode="auto">
          <a:xfrm>
            <a:off x="314325" y="4894263"/>
            <a:ext cx="8547100" cy="527050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The inverse of growing is shrinking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Beware: Scaling Translates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1463" y="1219200"/>
            <a:ext cx="8026400" cy="133032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Scaling by 3: notice center moves.</a:t>
            </a:r>
          </a:p>
          <a:p>
            <a:pPr lvl="2">
              <a:spcBef>
                <a:spcPct val="0"/>
              </a:spcBef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P1' = 3*P1 = 3*[1,1] = [3,3]</a:t>
            </a:r>
          </a:p>
          <a:p>
            <a:pPr lvl="2">
              <a:spcBef>
                <a:spcPct val="0"/>
              </a:spcBef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P2' = 3*P2 = 3*[2,2] = [6,6]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236663" y="2913063"/>
            <a:ext cx="6681787" cy="33432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H="1">
            <a:off x="2360613" y="2894013"/>
            <a:ext cx="6350" cy="33559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1230313" y="5705475"/>
            <a:ext cx="6694487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343" name="Oval 7"/>
          <p:cNvSpPr>
            <a:spLocks noChangeArrowheads="1"/>
          </p:cNvSpPr>
          <p:nvPr/>
        </p:nvSpPr>
        <p:spPr bwMode="auto">
          <a:xfrm>
            <a:off x="2273300" y="5251450"/>
            <a:ext cx="174625" cy="9048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Oval 8"/>
          <p:cNvSpPr>
            <a:spLocks noChangeArrowheads="1"/>
          </p:cNvSpPr>
          <p:nvPr/>
        </p:nvSpPr>
        <p:spPr bwMode="auto">
          <a:xfrm>
            <a:off x="2273300" y="4797425"/>
            <a:ext cx="174625" cy="90488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Oval 9"/>
          <p:cNvSpPr>
            <a:spLocks noChangeArrowheads="1"/>
          </p:cNvSpPr>
          <p:nvPr/>
        </p:nvSpPr>
        <p:spPr bwMode="auto">
          <a:xfrm>
            <a:off x="2968625" y="5659438"/>
            <a:ext cx="174625" cy="92075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Oval 10"/>
          <p:cNvSpPr>
            <a:spLocks noChangeArrowheads="1"/>
          </p:cNvSpPr>
          <p:nvPr/>
        </p:nvSpPr>
        <p:spPr bwMode="auto">
          <a:xfrm>
            <a:off x="3751263" y="5659438"/>
            <a:ext cx="174625" cy="92075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Oval 11"/>
          <p:cNvSpPr>
            <a:spLocks noChangeArrowheads="1"/>
          </p:cNvSpPr>
          <p:nvPr/>
        </p:nvSpPr>
        <p:spPr bwMode="auto">
          <a:xfrm>
            <a:off x="2273300" y="4389438"/>
            <a:ext cx="174625" cy="90487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8" name="Oval 12"/>
          <p:cNvSpPr>
            <a:spLocks noChangeArrowheads="1"/>
          </p:cNvSpPr>
          <p:nvPr/>
        </p:nvSpPr>
        <p:spPr bwMode="auto">
          <a:xfrm>
            <a:off x="4446588" y="5659438"/>
            <a:ext cx="174625" cy="92075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1562100" y="5143500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1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1562100" y="4733925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2</a:t>
            </a:r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1562100" y="4291013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3</a:t>
            </a: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2832100" y="5868988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1</a:t>
            </a: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3613150" y="5868988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2</a:t>
            </a: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4343400" y="5868988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3</a:t>
            </a: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3059113" y="5307013"/>
            <a:ext cx="6191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P1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3994150" y="4772025"/>
            <a:ext cx="6191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P2</a:t>
            </a:r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3013075" y="4891088"/>
            <a:ext cx="830263" cy="3937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358" name="Group 24"/>
          <p:cNvGrpSpPr>
            <a:grpSpLocks/>
          </p:cNvGrpSpPr>
          <p:nvPr/>
        </p:nvGrpSpPr>
        <p:grpSpPr bwMode="auto">
          <a:xfrm>
            <a:off x="2876550" y="5241925"/>
            <a:ext cx="217488" cy="112713"/>
            <a:chOff x="1812" y="3302"/>
            <a:chExt cx="137" cy="71"/>
          </a:xfrm>
        </p:grpSpPr>
        <p:sp>
          <p:nvSpPr>
            <p:cNvPr id="14388" name="Line 22"/>
            <p:cNvSpPr>
              <a:spLocks noChangeShapeType="1"/>
            </p:cNvSpPr>
            <p:nvPr/>
          </p:nvSpPr>
          <p:spPr bwMode="auto">
            <a:xfrm>
              <a:off x="1812" y="3302"/>
              <a:ext cx="137" cy="7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89" name="Line 23"/>
            <p:cNvSpPr>
              <a:spLocks noChangeShapeType="1"/>
            </p:cNvSpPr>
            <p:nvPr/>
          </p:nvSpPr>
          <p:spPr bwMode="auto">
            <a:xfrm flipH="1">
              <a:off x="1812" y="3302"/>
              <a:ext cx="137" cy="7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359" name="Group 27"/>
          <p:cNvGrpSpPr>
            <a:grpSpLocks/>
          </p:cNvGrpSpPr>
          <p:nvPr/>
        </p:nvGrpSpPr>
        <p:grpSpPr bwMode="auto">
          <a:xfrm>
            <a:off x="3773488" y="4802188"/>
            <a:ext cx="217487" cy="114300"/>
            <a:chOff x="2377" y="3025"/>
            <a:chExt cx="137" cy="72"/>
          </a:xfrm>
        </p:grpSpPr>
        <p:sp>
          <p:nvSpPr>
            <p:cNvPr id="14386" name="Line 25"/>
            <p:cNvSpPr>
              <a:spLocks noChangeShapeType="1"/>
            </p:cNvSpPr>
            <p:nvPr/>
          </p:nvSpPr>
          <p:spPr bwMode="auto">
            <a:xfrm>
              <a:off x="2377" y="3025"/>
              <a:ext cx="137" cy="7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87" name="Line 26"/>
            <p:cNvSpPr>
              <a:spLocks noChangeShapeType="1"/>
            </p:cNvSpPr>
            <p:nvPr/>
          </p:nvSpPr>
          <p:spPr bwMode="auto">
            <a:xfrm flipH="1">
              <a:off x="2377" y="3025"/>
              <a:ext cx="137" cy="7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360" name="Group 34"/>
          <p:cNvGrpSpPr>
            <a:grpSpLocks/>
          </p:cNvGrpSpPr>
          <p:nvPr/>
        </p:nvGrpSpPr>
        <p:grpSpPr bwMode="auto">
          <a:xfrm>
            <a:off x="1558925" y="3013075"/>
            <a:ext cx="885825" cy="1292225"/>
            <a:chOff x="982" y="1898"/>
            <a:chExt cx="558" cy="814"/>
          </a:xfrm>
        </p:grpSpPr>
        <p:sp>
          <p:nvSpPr>
            <p:cNvPr id="14380" name="Oval 28"/>
            <p:cNvSpPr>
              <a:spLocks noChangeArrowheads="1"/>
            </p:cNvSpPr>
            <p:nvPr/>
          </p:nvSpPr>
          <p:spPr bwMode="auto">
            <a:xfrm>
              <a:off x="1430" y="2481"/>
              <a:ext cx="110" cy="5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1" name="Oval 29"/>
            <p:cNvSpPr>
              <a:spLocks noChangeArrowheads="1"/>
            </p:cNvSpPr>
            <p:nvPr/>
          </p:nvSpPr>
          <p:spPr bwMode="auto">
            <a:xfrm>
              <a:off x="1430" y="2195"/>
              <a:ext cx="110" cy="5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2" name="Oval 30"/>
            <p:cNvSpPr>
              <a:spLocks noChangeArrowheads="1"/>
            </p:cNvSpPr>
            <p:nvPr/>
          </p:nvSpPr>
          <p:spPr bwMode="auto">
            <a:xfrm>
              <a:off x="1430" y="1937"/>
              <a:ext cx="110" cy="5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3" name="Rectangle 31"/>
            <p:cNvSpPr>
              <a:spLocks noChangeArrowheads="1"/>
            </p:cNvSpPr>
            <p:nvPr/>
          </p:nvSpPr>
          <p:spPr bwMode="auto">
            <a:xfrm>
              <a:off x="982" y="2412"/>
              <a:ext cx="241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/>
                <a:t>4</a:t>
              </a:r>
            </a:p>
          </p:txBody>
        </p:sp>
        <p:sp>
          <p:nvSpPr>
            <p:cNvPr id="14384" name="Rectangle 32"/>
            <p:cNvSpPr>
              <a:spLocks noChangeArrowheads="1"/>
            </p:cNvSpPr>
            <p:nvPr/>
          </p:nvSpPr>
          <p:spPr bwMode="auto">
            <a:xfrm>
              <a:off x="982" y="2155"/>
              <a:ext cx="241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/>
                <a:t>5</a:t>
              </a:r>
            </a:p>
          </p:txBody>
        </p:sp>
        <p:sp>
          <p:nvSpPr>
            <p:cNvPr id="14385" name="Rectangle 33"/>
            <p:cNvSpPr>
              <a:spLocks noChangeArrowheads="1"/>
            </p:cNvSpPr>
            <p:nvPr/>
          </p:nvSpPr>
          <p:spPr bwMode="auto">
            <a:xfrm>
              <a:off x="982" y="1898"/>
              <a:ext cx="241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/>
                <a:t>6</a:t>
              </a:r>
            </a:p>
          </p:txBody>
        </p:sp>
      </p:grpSp>
      <p:sp>
        <p:nvSpPr>
          <p:cNvPr id="14361" name="Rectangle 35"/>
          <p:cNvSpPr>
            <a:spLocks noChangeArrowheads="1"/>
          </p:cNvSpPr>
          <p:nvPr/>
        </p:nvSpPr>
        <p:spPr bwMode="auto">
          <a:xfrm>
            <a:off x="4498975" y="4456113"/>
            <a:ext cx="7032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P1'</a:t>
            </a:r>
          </a:p>
        </p:txBody>
      </p:sp>
      <p:sp>
        <p:nvSpPr>
          <p:cNvPr id="14362" name="Rectangle 36"/>
          <p:cNvSpPr>
            <a:spLocks noChangeArrowheads="1"/>
          </p:cNvSpPr>
          <p:nvPr/>
        </p:nvSpPr>
        <p:spPr bwMode="auto">
          <a:xfrm>
            <a:off x="4452938" y="3189288"/>
            <a:ext cx="2312987" cy="1228725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363" name="Group 39"/>
          <p:cNvGrpSpPr>
            <a:grpSpLocks/>
          </p:cNvGrpSpPr>
          <p:nvPr/>
        </p:nvGrpSpPr>
        <p:grpSpPr bwMode="auto">
          <a:xfrm>
            <a:off x="4341813" y="4386263"/>
            <a:ext cx="217487" cy="114300"/>
            <a:chOff x="2735" y="2763"/>
            <a:chExt cx="137" cy="72"/>
          </a:xfrm>
        </p:grpSpPr>
        <p:sp>
          <p:nvSpPr>
            <p:cNvPr id="14378" name="Line 37"/>
            <p:cNvSpPr>
              <a:spLocks noChangeShapeType="1"/>
            </p:cNvSpPr>
            <p:nvPr/>
          </p:nvSpPr>
          <p:spPr bwMode="auto">
            <a:xfrm>
              <a:off x="2735" y="2763"/>
              <a:ext cx="137" cy="7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79" name="Line 38"/>
            <p:cNvSpPr>
              <a:spLocks noChangeShapeType="1"/>
            </p:cNvSpPr>
            <p:nvPr/>
          </p:nvSpPr>
          <p:spPr bwMode="auto">
            <a:xfrm flipH="1">
              <a:off x="2735" y="2763"/>
              <a:ext cx="137" cy="72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64" name="Rectangle 40"/>
          <p:cNvSpPr>
            <a:spLocks noChangeArrowheads="1"/>
          </p:cNvSpPr>
          <p:nvPr/>
        </p:nvSpPr>
        <p:spPr bwMode="auto">
          <a:xfrm>
            <a:off x="6940550" y="3028950"/>
            <a:ext cx="7032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P2'</a:t>
            </a:r>
          </a:p>
        </p:txBody>
      </p:sp>
      <p:grpSp>
        <p:nvGrpSpPr>
          <p:cNvPr id="14365" name="Group 43"/>
          <p:cNvGrpSpPr>
            <a:grpSpLocks/>
          </p:cNvGrpSpPr>
          <p:nvPr/>
        </p:nvGrpSpPr>
        <p:grpSpPr bwMode="auto">
          <a:xfrm>
            <a:off x="6702425" y="3111500"/>
            <a:ext cx="217488" cy="112713"/>
            <a:chOff x="4222" y="1960"/>
            <a:chExt cx="137" cy="71"/>
          </a:xfrm>
        </p:grpSpPr>
        <p:sp>
          <p:nvSpPr>
            <p:cNvPr id="14376" name="Line 41"/>
            <p:cNvSpPr>
              <a:spLocks noChangeShapeType="1"/>
            </p:cNvSpPr>
            <p:nvPr/>
          </p:nvSpPr>
          <p:spPr bwMode="auto">
            <a:xfrm>
              <a:off x="4222" y="1960"/>
              <a:ext cx="137" cy="71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77" name="Line 42"/>
            <p:cNvSpPr>
              <a:spLocks noChangeShapeType="1"/>
            </p:cNvSpPr>
            <p:nvPr/>
          </p:nvSpPr>
          <p:spPr bwMode="auto">
            <a:xfrm flipH="1">
              <a:off x="4222" y="1960"/>
              <a:ext cx="137" cy="71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366" name="Oval 44"/>
          <p:cNvSpPr>
            <a:spLocks noChangeArrowheads="1"/>
          </p:cNvSpPr>
          <p:nvPr/>
        </p:nvSpPr>
        <p:spPr bwMode="auto">
          <a:xfrm>
            <a:off x="5214938" y="5656263"/>
            <a:ext cx="173037" cy="90487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7" name="Oval 45"/>
          <p:cNvSpPr>
            <a:spLocks noChangeArrowheads="1"/>
          </p:cNvSpPr>
          <p:nvPr/>
        </p:nvSpPr>
        <p:spPr bwMode="auto">
          <a:xfrm>
            <a:off x="5997575" y="5656263"/>
            <a:ext cx="173038" cy="90487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8" name="Oval 46"/>
          <p:cNvSpPr>
            <a:spLocks noChangeArrowheads="1"/>
          </p:cNvSpPr>
          <p:nvPr/>
        </p:nvSpPr>
        <p:spPr bwMode="auto">
          <a:xfrm>
            <a:off x="6692900" y="5656263"/>
            <a:ext cx="173038" cy="90487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9" name="Rectangle 47"/>
          <p:cNvSpPr>
            <a:spLocks noChangeArrowheads="1"/>
          </p:cNvSpPr>
          <p:nvPr/>
        </p:nvSpPr>
        <p:spPr bwMode="auto">
          <a:xfrm>
            <a:off x="5076825" y="5865813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4</a:t>
            </a:r>
          </a:p>
        </p:txBody>
      </p:sp>
      <p:sp>
        <p:nvSpPr>
          <p:cNvPr id="14370" name="Rectangle 48"/>
          <p:cNvSpPr>
            <a:spLocks noChangeArrowheads="1"/>
          </p:cNvSpPr>
          <p:nvPr/>
        </p:nvSpPr>
        <p:spPr bwMode="auto">
          <a:xfrm>
            <a:off x="5859463" y="5865813"/>
            <a:ext cx="3825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5</a:t>
            </a:r>
          </a:p>
        </p:txBody>
      </p:sp>
      <p:sp>
        <p:nvSpPr>
          <p:cNvPr id="14371" name="Rectangle 49"/>
          <p:cNvSpPr>
            <a:spLocks noChangeArrowheads="1"/>
          </p:cNvSpPr>
          <p:nvPr/>
        </p:nvSpPr>
        <p:spPr bwMode="auto">
          <a:xfrm>
            <a:off x="6589713" y="5865813"/>
            <a:ext cx="3825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6</a:t>
            </a:r>
          </a:p>
        </p:txBody>
      </p:sp>
      <p:sp>
        <p:nvSpPr>
          <p:cNvPr id="14372" name="Line 50"/>
          <p:cNvSpPr>
            <a:spLocks noChangeShapeType="1"/>
          </p:cNvSpPr>
          <p:nvPr/>
        </p:nvSpPr>
        <p:spPr bwMode="auto">
          <a:xfrm flipH="1" flipV="1">
            <a:off x="6840538" y="3876675"/>
            <a:ext cx="750887" cy="131763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73" name="Rectangle 51"/>
          <p:cNvSpPr>
            <a:spLocks noChangeArrowheads="1"/>
          </p:cNvSpPr>
          <p:nvPr/>
        </p:nvSpPr>
        <p:spPr bwMode="auto">
          <a:xfrm>
            <a:off x="7412038" y="3863975"/>
            <a:ext cx="1512887" cy="531813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117475">
              <a:lnSpc>
                <a:spcPct val="10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after</a:t>
            </a:r>
          </a:p>
        </p:txBody>
      </p:sp>
      <p:sp>
        <p:nvSpPr>
          <p:cNvPr id="14374" name="Line 52"/>
          <p:cNvSpPr>
            <a:spLocks noChangeShapeType="1"/>
          </p:cNvSpPr>
          <p:nvPr/>
        </p:nvSpPr>
        <p:spPr bwMode="auto">
          <a:xfrm flipH="1" flipV="1">
            <a:off x="3954463" y="5149850"/>
            <a:ext cx="3575050" cy="43497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75" name="Rectangle 53"/>
          <p:cNvSpPr>
            <a:spLocks noChangeArrowheads="1"/>
          </p:cNvSpPr>
          <p:nvPr/>
        </p:nvSpPr>
        <p:spPr bwMode="auto">
          <a:xfrm>
            <a:off x="7412038" y="5400675"/>
            <a:ext cx="1512887" cy="531813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117475">
              <a:lnSpc>
                <a:spcPct val="10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before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Transformations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1256371"/>
          </a:xfrm>
          <a:noFill/>
        </p:spPr>
        <p:txBody>
          <a:bodyPr/>
          <a:lstStyle/>
          <a:p>
            <a:r>
              <a:rPr lang="en-US" dirty="0" smtClean="0"/>
              <a:t>As you know, </a:t>
            </a:r>
            <a:r>
              <a:rPr lang="en-US" dirty="0" smtClean="0">
                <a:solidFill>
                  <a:srgbClr val="0000FF"/>
                </a:solidFill>
              </a:rPr>
              <a:t>4D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transformations</a:t>
            </a:r>
            <a:r>
              <a:rPr lang="en-US" dirty="0" smtClean="0"/>
              <a:t> are 4</a:t>
            </a:r>
            <a:r>
              <a:rPr lang="en-US" b="0" dirty="0" smtClean="0">
                <a:latin typeface="Symbol" pitchFamily="18" charset="2"/>
              </a:rPr>
              <a:t>´</a:t>
            </a:r>
            <a:r>
              <a:rPr lang="en-US" dirty="0" smtClean="0"/>
              <a:t>4 matrices and </a:t>
            </a:r>
            <a:r>
              <a:rPr lang="en-US" dirty="0" smtClean="0">
                <a:solidFill>
                  <a:srgbClr val="FF0000"/>
                </a:solidFill>
              </a:rPr>
              <a:t>4D vectors </a:t>
            </a:r>
            <a:r>
              <a:rPr lang="en-US" dirty="0" smtClean="0"/>
              <a:t>are row or column based.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990600" y="2743200"/>
            <a:ext cx="3797300" cy="1633537"/>
            <a:chOff x="1675" y="1703"/>
            <a:chExt cx="2392" cy="1029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675" y="1703"/>
              <a:ext cx="188" cy="1029"/>
              <a:chOff x="1675" y="1703"/>
              <a:chExt cx="188" cy="1029"/>
            </a:xfrm>
          </p:grpSpPr>
          <p:sp>
            <p:nvSpPr>
              <p:cNvPr id="4108" name="Line 4"/>
              <p:cNvSpPr>
                <a:spLocks noChangeShapeType="1"/>
              </p:cNvSpPr>
              <p:nvPr/>
            </p:nvSpPr>
            <p:spPr bwMode="auto">
              <a:xfrm>
                <a:off x="1688" y="1716"/>
                <a:ext cx="0" cy="10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Line 5"/>
              <p:cNvSpPr>
                <a:spLocks noChangeShapeType="1"/>
              </p:cNvSpPr>
              <p:nvPr/>
            </p:nvSpPr>
            <p:spPr bwMode="auto">
              <a:xfrm flipV="1">
                <a:off x="1675" y="1703"/>
                <a:ext cx="181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0" name="Line 6"/>
              <p:cNvSpPr>
                <a:spLocks noChangeShapeType="1"/>
              </p:cNvSpPr>
              <p:nvPr/>
            </p:nvSpPr>
            <p:spPr bwMode="auto">
              <a:xfrm flipV="1">
                <a:off x="1683" y="2728"/>
                <a:ext cx="180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3871" y="1703"/>
              <a:ext cx="188" cy="1029"/>
              <a:chOff x="3871" y="1703"/>
              <a:chExt cx="188" cy="1029"/>
            </a:xfrm>
          </p:grpSpPr>
          <p:sp>
            <p:nvSpPr>
              <p:cNvPr id="4105" name="Line 8"/>
              <p:cNvSpPr>
                <a:spLocks noChangeShapeType="1"/>
              </p:cNvSpPr>
              <p:nvPr/>
            </p:nvSpPr>
            <p:spPr bwMode="auto">
              <a:xfrm>
                <a:off x="4059" y="1716"/>
                <a:ext cx="0" cy="10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Line 9"/>
              <p:cNvSpPr>
                <a:spLocks noChangeShapeType="1"/>
              </p:cNvSpPr>
              <p:nvPr/>
            </p:nvSpPr>
            <p:spPr bwMode="auto">
              <a:xfrm flipH="1" flipV="1">
                <a:off x="3879" y="1703"/>
                <a:ext cx="180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Line 10"/>
              <p:cNvSpPr>
                <a:spLocks noChangeShapeType="1"/>
              </p:cNvSpPr>
              <p:nvPr/>
            </p:nvSpPr>
            <p:spPr bwMode="auto">
              <a:xfrm flipH="1" flipV="1">
                <a:off x="3871" y="2728"/>
                <a:ext cx="181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04" name="Rectangle 12"/>
            <p:cNvSpPr>
              <a:spLocks noChangeArrowheads="1"/>
            </p:cNvSpPr>
            <p:nvPr/>
          </p:nvSpPr>
          <p:spPr bwMode="auto">
            <a:xfrm>
              <a:off x="1709" y="1792"/>
              <a:ext cx="2358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/>
                <a:t>a11    a12    a13    a14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/>
                <a:t>a21    a22    a23    a24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/>
                <a:t>a31    a32    a33    a34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/>
                <a:t>a41    a42    a43    a44</a:t>
              </a:r>
            </a:p>
          </p:txBody>
        </p:sp>
      </p:grpSp>
      <p:sp>
        <p:nvSpPr>
          <p:cNvPr id="7182" name="AutoShape 14"/>
          <p:cNvSpPr>
            <a:spLocks noChangeArrowheads="1"/>
          </p:cNvSpPr>
          <p:nvPr/>
        </p:nvSpPr>
        <p:spPr bwMode="auto">
          <a:xfrm>
            <a:off x="228600" y="5638800"/>
            <a:ext cx="8550275" cy="519112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We don’t use 2D or 3D transformations.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257800" y="2743200"/>
            <a:ext cx="1555811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x,y,z,w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23" name="Line 4"/>
          <p:cNvSpPr>
            <a:spLocks noChangeShapeType="1"/>
          </p:cNvSpPr>
          <p:nvPr/>
        </p:nvSpPr>
        <p:spPr bwMode="auto">
          <a:xfrm>
            <a:off x="7634286" y="2840037"/>
            <a:ext cx="0" cy="1612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8"/>
          <p:cNvSpPr>
            <a:spLocks noChangeShapeType="1"/>
          </p:cNvSpPr>
          <p:nvPr/>
        </p:nvSpPr>
        <p:spPr bwMode="auto">
          <a:xfrm>
            <a:off x="8078786" y="2840037"/>
            <a:ext cx="0" cy="1612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 flipH="1">
            <a:off x="7653336" y="2960687"/>
            <a:ext cx="438150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dirty="0" smtClean="0"/>
              <a:t>x </a:t>
            </a:r>
            <a:endParaRPr lang="en-US" dirty="0"/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dirty="0" smtClean="0"/>
              <a:t>y</a:t>
            </a:r>
            <a:endParaRPr lang="en-US" dirty="0"/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dirty="0" smtClean="0"/>
              <a:t>z</a:t>
            </a:r>
            <a:endParaRPr lang="en-US" dirty="0"/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dirty="0" smtClean="0"/>
              <a:t>w</a:t>
            </a:r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7620000" y="2839249"/>
            <a:ext cx="153194" cy="794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7939086" y="2839249"/>
            <a:ext cx="1524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 flipV="1">
            <a:off x="7620000" y="4448172"/>
            <a:ext cx="153194" cy="794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7939086" y="4448172"/>
            <a:ext cx="1524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9" name="Rectangle 48"/>
          <p:cNvSpPr/>
          <p:nvPr/>
        </p:nvSpPr>
        <p:spPr>
          <a:xfrm>
            <a:off x="6934200" y="2743200"/>
            <a:ext cx="543739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68288"/>
            <a:ext cx="8707438" cy="1028700"/>
          </a:xfr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mtClean="0"/>
              <a:t>Scaling Translates</a:t>
            </a:r>
            <a:br>
              <a:rPr lang="en-US" smtClean="0"/>
            </a:br>
            <a:r>
              <a:rPr lang="en-US" smtClean="0">
                <a:solidFill>
                  <a:schemeClr val="folHlink"/>
                </a:solidFill>
              </a:rPr>
              <a:t>(No Translation if Center At Origin)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762000" y="1973263"/>
            <a:ext cx="7313613" cy="3967162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981200" y="2438400"/>
            <a:ext cx="5114925" cy="3198813"/>
          </a:xfrm>
          <a:prstGeom prst="rect">
            <a:avLst/>
          </a:prstGeom>
          <a:solidFill>
            <a:srgbClr val="FF0000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568700" y="3435350"/>
            <a:ext cx="1643063" cy="1004888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122613" y="4889500"/>
            <a:ext cx="5000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-2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3244850" y="3251200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1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3279775" y="2736850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2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3279775" y="2222500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3</a:t>
            </a:r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>
            <a:off x="762000" y="3924300"/>
            <a:ext cx="73152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2328863" y="4381500"/>
            <a:ext cx="5000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-2</a:t>
            </a: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3122613" y="4381500"/>
            <a:ext cx="5000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-1</a:t>
            </a: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4157663" y="4298950"/>
            <a:ext cx="24447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4953000" y="4381500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1</a:t>
            </a: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5867400" y="4381500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2</a:t>
            </a:r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6781800" y="4381500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3</a:t>
            </a: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1503363" y="4381500"/>
            <a:ext cx="5000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-3</a:t>
            </a: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3122613" y="5408613"/>
            <a:ext cx="5000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-3</a:t>
            </a:r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>
            <a:off x="4406900" y="1981200"/>
            <a:ext cx="0" cy="3962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5380" name="Oval 20"/>
          <p:cNvSpPr>
            <a:spLocks noChangeArrowheads="1"/>
          </p:cNvSpPr>
          <p:nvPr/>
        </p:nvSpPr>
        <p:spPr bwMode="auto">
          <a:xfrm>
            <a:off x="4344988" y="2362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1" name="Oval 21"/>
          <p:cNvSpPr>
            <a:spLocks noChangeArrowheads="1"/>
          </p:cNvSpPr>
          <p:nvPr/>
        </p:nvSpPr>
        <p:spPr bwMode="auto">
          <a:xfrm>
            <a:off x="4344988" y="2819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2" name="Oval 22"/>
          <p:cNvSpPr>
            <a:spLocks noChangeArrowheads="1"/>
          </p:cNvSpPr>
          <p:nvPr/>
        </p:nvSpPr>
        <p:spPr bwMode="auto">
          <a:xfrm>
            <a:off x="4346575" y="336708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3" name="Oval 23"/>
          <p:cNvSpPr>
            <a:spLocks noChangeArrowheads="1"/>
          </p:cNvSpPr>
          <p:nvPr/>
        </p:nvSpPr>
        <p:spPr bwMode="auto">
          <a:xfrm>
            <a:off x="4344988" y="4343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4" name="Oval 24"/>
          <p:cNvSpPr>
            <a:spLocks noChangeArrowheads="1"/>
          </p:cNvSpPr>
          <p:nvPr/>
        </p:nvSpPr>
        <p:spPr bwMode="auto">
          <a:xfrm>
            <a:off x="4344988" y="4953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5" name="Oval 25"/>
          <p:cNvSpPr>
            <a:spLocks noChangeArrowheads="1"/>
          </p:cNvSpPr>
          <p:nvPr/>
        </p:nvSpPr>
        <p:spPr bwMode="auto">
          <a:xfrm>
            <a:off x="4344988" y="5562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6" name="Oval 26"/>
          <p:cNvSpPr>
            <a:spLocks noChangeArrowheads="1"/>
          </p:cNvSpPr>
          <p:nvPr/>
        </p:nvSpPr>
        <p:spPr bwMode="auto">
          <a:xfrm>
            <a:off x="4344988" y="38481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7" name="Oval 27"/>
          <p:cNvSpPr>
            <a:spLocks noChangeArrowheads="1"/>
          </p:cNvSpPr>
          <p:nvPr/>
        </p:nvSpPr>
        <p:spPr bwMode="auto">
          <a:xfrm>
            <a:off x="5105400" y="38481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8" name="Oval 28"/>
          <p:cNvSpPr>
            <a:spLocks noChangeArrowheads="1"/>
          </p:cNvSpPr>
          <p:nvPr/>
        </p:nvSpPr>
        <p:spPr bwMode="auto">
          <a:xfrm>
            <a:off x="6019800" y="38481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9" name="Oval 29"/>
          <p:cNvSpPr>
            <a:spLocks noChangeArrowheads="1"/>
          </p:cNvSpPr>
          <p:nvPr/>
        </p:nvSpPr>
        <p:spPr bwMode="auto">
          <a:xfrm>
            <a:off x="6900863" y="38481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0" name="Oval 30"/>
          <p:cNvSpPr>
            <a:spLocks noChangeArrowheads="1"/>
          </p:cNvSpPr>
          <p:nvPr/>
        </p:nvSpPr>
        <p:spPr bwMode="auto">
          <a:xfrm>
            <a:off x="3352800" y="38481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1" name="Oval 31"/>
          <p:cNvSpPr>
            <a:spLocks noChangeArrowheads="1"/>
          </p:cNvSpPr>
          <p:nvPr/>
        </p:nvSpPr>
        <p:spPr bwMode="auto">
          <a:xfrm>
            <a:off x="2514600" y="38481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2" name="Oval 32"/>
          <p:cNvSpPr>
            <a:spLocks noChangeArrowheads="1"/>
          </p:cNvSpPr>
          <p:nvPr/>
        </p:nvSpPr>
        <p:spPr bwMode="auto">
          <a:xfrm>
            <a:off x="1676400" y="38481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6637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Rotation about Z: Derivation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54125"/>
            <a:ext cx="9142413" cy="470535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Question</a:t>
            </a:r>
            <a:r>
              <a:rPr lang="en-US" smtClean="0"/>
              <a:t>: What must M below look like so that 	</a:t>
            </a:r>
          </a:p>
          <a:p>
            <a:pPr>
              <a:buFontTx/>
              <a:buNone/>
            </a:pPr>
            <a:r>
              <a:rPr lang="en-US" smtClean="0"/>
              <a:t>	 	[x’,y’,z’,1] = </a:t>
            </a:r>
            <a:r>
              <a:rPr lang="en-US" smtClean="0">
                <a:solidFill>
                  <a:srgbClr val="0000FF"/>
                </a:solidFill>
              </a:rPr>
              <a:t>[x,y,z,1] *</a:t>
            </a:r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	has the effect</a:t>
            </a:r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		 [x’,y’,z’] = Rotate [x,y,z] </a:t>
            </a:r>
            <a:br>
              <a:rPr lang="en-US" smtClean="0"/>
            </a:br>
            <a:r>
              <a:rPr lang="en-US" smtClean="0"/>
              <a:t>			by angle </a:t>
            </a:r>
            <a:r>
              <a:rPr lang="en-US" smtClean="0">
                <a:latin typeface="Symbol" pitchFamily="18" charset="2"/>
              </a:rPr>
              <a:t>q </a:t>
            </a:r>
            <a:r>
              <a:rPr lang="en-US" smtClean="0"/>
              <a:t>around </a:t>
            </a:r>
            <a:br>
              <a:rPr lang="en-US" smtClean="0"/>
            </a:br>
            <a:r>
              <a:rPr lang="en-US" smtClean="0"/>
              <a:t>			the z-axis</a:t>
            </a:r>
          </a:p>
          <a:p>
            <a:pPr>
              <a:buFontTx/>
              <a:buNone/>
            </a:pPr>
            <a:endParaRPr lang="en-US" smtClean="0"/>
          </a:p>
        </p:txBody>
      </p:sp>
      <p:grpSp>
        <p:nvGrpSpPr>
          <p:cNvPr id="16388" name="Group 7"/>
          <p:cNvGrpSpPr>
            <a:grpSpLocks/>
          </p:cNvGrpSpPr>
          <p:nvPr/>
        </p:nvGrpSpPr>
        <p:grpSpPr bwMode="auto">
          <a:xfrm>
            <a:off x="4783138" y="2017713"/>
            <a:ext cx="298450" cy="1633537"/>
            <a:chOff x="3013" y="1271"/>
            <a:chExt cx="188" cy="1029"/>
          </a:xfrm>
        </p:grpSpPr>
        <p:sp>
          <p:nvSpPr>
            <p:cNvPr id="16405" name="Line 4"/>
            <p:cNvSpPr>
              <a:spLocks noChangeShapeType="1"/>
            </p:cNvSpPr>
            <p:nvPr/>
          </p:nvSpPr>
          <p:spPr bwMode="auto">
            <a:xfrm>
              <a:off x="3026" y="1284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6" name="Line 5"/>
            <p:cNvSpPr>
              <a:spLocks noChangeShapeType="1"/>
            </p:cNvSpPr>
            <p:nvPr/>
          </p:nvSpPr>
          <p:spPr bwMode="auto">
            <a:xfrm flipV="1">
              <a:off x="3013" y="1271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7" name="Line 6"/>
            <p:cNvSpPr>
              <a:spLocks noChangeShapeType="1"/>
            </p:cNvSpPr>
            <p:nvPr/>
          </p:nvSpPr>
          <p:spPr bwMode="auto">
            <a:xfrm flipV="1">
              <a:off x="3021" y="2296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389" name="Group 11"/>
          <p:cNvGrpSpPr>
            <a:grpSpLocks/>
          </p:cNvGrpSpPr>
          <p:nvPr/>
        </p:nvGrpSpPr>
        <p:grpSpPr bwMode="auto">
          <a:xfrm>
            <a:off x="8269288" y="2017713"/>
            <a:ext cx="298450" cy="1633537"/>
            <a:chOff x="5209" y="1271"/>
            <a:chExt cx="188" cy="1029"/>
          </a:xfrm>
        </p:grpSpPr>
        <p:sp>
          <p:nvSpPr>
            <p:cNvPr id="16402" name="Line 8"/>
            <p:cNvSpPr>
              <a:spLocks noChangeShapeType="1"/>
            </p:cNvSpPr>
            <p:nvPr/>
          </p:nvSpPr>
          <p:spPr bwMode="auto">
            <a:xfrm>
              <a:off x="5397" y="1284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3" name="Line 9"/>
            <p:cNvSpPr>
              <a:spLocks noChangeShapeType="1"/>
            </p:cNvSpPr>
            <p:nvPr/>
          </p:nvSpPr>
          <p:spPr bwMode="auto">
            <a:xfrm flipH="1" flipV="1">
              <a:off x="5217" y="1271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04" name="Line 10"/>
            <p:cNvSpPr>
              <a:spLocks noChangeShapeType="1"/>
            </p:cNvSpPr>
            <p:nvPr/>
          </p:nvSpPr>
          <p:spPr bwMode="auto">
            <a:xfrm flipH="1" flipV="1">
              <a:off x="5209" y="2296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390" name="Rectangle 12"/>
          <p:cNvSpPr>
            <a:spLocks noChangeArrowheads="1"/>
          </p:cNvSpPr>
          <p:nvPr/>
        </p:nvSpPr>
        <p:spPr bwMode="auto">
          <a:xfrm>
            <a:off x="4837113" y="2159000"/>
            <a:ext cx="37433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a11    a12    a13    a14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a21    a22    a23    a24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a31    a32    a33    a34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a41    a42    a43    a44</a:t>
            </a:r>
          </a:p>
        </p:txBody>
      </p:sp>
      <p:sp>
        <p:nvSpPr>
          <p:cNvPr id="31757" name="AutoShape 13"/>
          <p:cNvSpPr>
            <a:spLocks noChangeArrowheads="1"/>
          </p:cNvSpPr>
          <p:nvPr/>
        </p:nvSpPr>
        <p:spPr bwMode="auto">
          <a:xfrm>
            <a:off x="280988" y="5715000"/>
            <a:ext cx="8547100" cy="527050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Not obvious. Needs serious derivation.</a:t>
            </a:r>
          </a:p>
        </p:txBody>
      </p:sp>
      <p:grpSp>
        <p:nvGrpSpPr>
          <p:cNvPr id="16392" name="Group 22"/>
          <p:cNvGrpSpPr>
            <a:grpSpLocks/>
          </p:cNvGrpSpPr>
          <p:nvPr/>
        </p:nvGrpSpPr>
        <p:grpSpPr bwMode="auto">
          <a:xfrm>
            <a:off x="6600825" y="4103688"/>
            <a:ext cx="1455738" cy="1430337"/>
            <a:chOff x="4158" y="2585"/>
            <a:chExt cx="917" cy="901"/>
          </a:xfrm>
        </p:grpSpPr>
        <p:sp>
          <p:nvSpPr>
            <p:cNvPr id="16394" name="Rectangle 14"/>
            <p:cNvSpPr>
              <a:spLocks noChangeArrowheads="1"/>
            </p:cNvSpPr>
            <p:nvPr/>
          </p:nvSpPr>
          <p:spPr bwMode="auto">
            <a:xfrm>
              <a:off x="4158" y="2585"/>
              <a:ext cx="917" cy="869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5" name="Line 15"/>
            <p:cNvSpPr>
              <a:spLocks noChangeShapeType="1"/>
            </p:cNvSpPr>
            <p:nvPr/>
          </p:nvSpPr>
          <p:spPr bwMode="auto">
            <a:xfrm>
              <a:off x="4491" y="2801"/>
              <a:ext cx="0" cy="28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6" name="Line 16"/>
            <p:cNvSpPr>
              <a:spLocks noChangeShapeType="1"/>
            </p:cNvSpPr>
            <p:nvPr/>
          </p:nvSpPr>
          <p:spPr bwMode="auto">
            <a:xfrm flipH="1">
              <a:off x="4323" y="3085"/>
              <a:ext cx="168" cy="19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7" name="Line 17"/>
            <p:cNvSpPr>
              <a:spLocks noChangeShapeType="1"/>
            </p:cNvSpPr>
            <p:nvPr/>
          </p:nvSpPr>
          <p:spPr bwMode="auto">
            <a:xfrm>
              <a:off x="4491" y="3085"/>
              <a:ext cx="36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98" name="Rectangle 18"/>
            <p:cNvSpPr>
              <a:spLocks noChangeArrowheads="1"/>
            </p:cNvSpPr>
            <p:nvPr/>
          </p:nvSpPr>
          <p:spPr bwMode="auto">
            <a:xfrm>
              <a:off x="4859" y="2968"/>
              <a:ext cx="19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x</a:t>
              </a:r>
            </a:p>
          </p:txBody>
        </p:sp>
        <p:sp>
          <p:nvSpPr>
            <p:cNvPr id="16399" name="Rectangle 19"/>
            <p:cNvSpPr>
              <a:spLocks noChangeArrowheads="1"/>
            </p:cNvSpPr>
            <p:nvPr/>
          </p:nvSpPr>
          <p:spPr bwMode="auto">
            <a:xfrm>
              <a:off x="4386" y="2605"/>
              <a:ext cx="19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y</a:t>
              </a:r>
            </a:p>
          </p:txBody>
        </p:sp>
        <p:sp>
          <p:nvSpPr>
            <p:cNvPr id="16400" name="Rectangle 20"/>
            <p:cNvSpPr>
              <a:spLocks noChangeArrowheads="1"/>
            </p:cNvSpPr>
            <p:nvPr/>
          </p:nvSpPr>
          <p:spPr bwMode="auto">
            <a:xfrm>
              <a:off x="4168" y="3250"/>
              <a:ext cx="18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z</a:t>
              </a:r>
            </a:p>
          </p:txBody>
        </p:sp>
        <p:sp>
          <p:nvSpPr>
            <p:cNvPr id="16401" name="Arc 21"/>
            <p:cNvSpPr>
              <a:spLocks/>
            </p:cNvSpPr>
            <p:nvPr/>
          </p:nvSpPr>
          <p:spPr bwMode="auto">
            <a:xfrm>
              <a:off x="4533" y="2773"/>
              <a:ext cx="317" cy="274"/>
            </a:xfrm>
            <a:custGeom>
              <a:avLst/>
              <a:gdLst>
                <a:gd name="T0" fmla="*/ 0 w 33447"/>
                <a:gd name="T1" fmla="*/ 0 h 30578"/>
                <a:gd name="T2" fmla="*/ 0 w 33447"/>
                <a:gd name="T3" fmla="*/ 0 h 30578"/>
                <a:gd name="T4" fmla="*/ 0 w 33447"/>
                <a:gd name="T5" fmla="*/ 0 h 30578"/>
                <a:gd name="T6" fmla="*/ 0 60000 65536"/>
                <a:gd name="T7" fmla="*/ 0 60000 65536"/>
                <a:gd name="T8" fmla="*/ 0 60000 65536"/>
                <a:gd name="T9" fmla="*/ 0 w 33447"/>
                <a:gd name="T10" fmla="*/ 0 h 30578"/>
                <a:gd name="T11" fmla="*/ 33447 w 33447"/>
                <a:gd name="T12" fmla="*/ 30578 h 3057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447" h="30578" fill="none" extrusionOk="0">
                  <a:moveTo>
                    <a:pt x="-1" y="3538"/>
                  </a:moveTo>
                  <a:cubicBezTo>
                    <a:pt x="3519" y="1230"/>
                    <a:pt x="7637" y="-1"/>
                    <a:pt x="11847" y="0"/>
                  </a:cubicBezTo>
                  <a:cubicBezTo>
                    <a:pt x="23776" y="0"/>
                    <a:pt x="33447" y="9670"/>
                    <a:pt x="33447" y="21600"/>
                  </a:cubicBezTo>
                  <a:cubicBezTo>
                    <a:pt x="33447" y="24698"/>
                    <a:pt x="32780" y="27760"/>
                    <a:pt x="31492" y="30577"/>
                  </a:cubicBezTo>
                </a:path>
                <a:path w="33447" h="30578" stroke="0" extrusionOk="0">
                  <a:moveTo>
                    <a:pt x="-1" y="3538"/>
                  </a:moveTo>
                  <a:cubicBezTo>
                    <a:pt x="3519" y="1230"/>
                    <a:pt x="7637" y="-1"/>
                    <a:pt x="11847" y="0"/>
                  </a:cubicBezTo>
                  <a:cubicBezTo>
                    <a:pt x="23776" y="0"/>
                    <a:pt x="33447" y="9670"/>
                    <a:pt x="33447" y="21600"/>
                  </a:cubicBezTo>
                  <a:cubicBezTo>
                    <a:pt x="33447" y="24698"/>
                    <a:pt x="32780" y="27760"/>
                    <a:pt x="31492" y="30577"/>
                  </a:cubicBezTo>
                  <a:lnTo>
                    <a:pt x="11847" y="21600"/>
                  </a:lnTo>
                  <a:close/>
                </a:path>
              </a:pathLst>
            </a:custGeom>
            <a:noFill/>
            <a:ln w="50800" cap="rnd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393" name="Rectangle 23"/>
          <p:cNvSpPr>
            <a:spLocks noChangeArrowheads="1"/>
          </p:cNvSpPr>
          <p:nvPr/>
        </p:nvSpPr>
        <p:spPr bwMode="auto">
          <a:xfrm>
            <a:off x="7239000" y="4419600"/>
            <a:ext cx="3429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400">
                <a:latin typeface="Symbol" pitchFamily="18" charset="2"/>
              </a:rPr>
              <a:t>q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0925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Rotation about Z (z-axis is INTO your eye)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00" y="1138238"/>
            <a:ext cx="8634413" cy="989012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Goal: </a:t>
            </a:r>
            <a:r>
              <a:rPr lang="en-US" smtClean="0"/>
              <a:t>[x’,y’,z’] = Rotate [x,y,z] by angle </a:t>
            </a:r>
            <a:r>
              <a:rPr lang="en-US" smtClean="0">
                <a:latin typeface="Symbol" pitchFamily="18" charset="2"/>
              </a:rPr>
              <a:t>q </a:t>
            </a:r>
            <a:endParaRPr lang="en-US" smtClean="0">
              <a:solidFill>
                <a:srgbClr val="0000FF"/>
              </a:solidFill>
            </a:endParaRPr>
          </a:p>
          <a:p>
            <a:endParaRPr lang="en-US" smtClean="0">
              <a:solidFill>
                <a:srgbClr val="0000FF"/>
              </a:solidFill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81000" y="1822450"/>
            <a:ext cx="4733925" cy="273050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1095375" y="2359025"/>
            <a:ext cx="4763" cy="22002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393700" y="3846513"/>
            <a:ext cx="3370263" cy="793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1611313" y="2551113"/>
            <a:ext cx="3222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r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2860675" y="2954338"/>
            <a:ext cx="11922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[x,y,z]</a:t>
            </a: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2346325" y="2100263"/>
            <a:ext cx="14890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[x’,y’,z’]</a:t>
            </a:r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 flipV="1">
            <a:off x="1079500" y="3186113"/>
            <a:ext cx="1566863" cy="6492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 flipV="1">
            <a:off x="1100138" y="2557463"/>
            <a:ext cx="1066800" cy="125571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7420" name="Oval 12"/>
          <p:cNvSpPr>
            <a:spLocks noChangeArrowheads="1"/>
          </p:cNvSpPr>
          <p:nvPr/>
        </p:nvSpPr>
        <p:spPr bwMode="auto">
          <a:xfrm>
            <a:off x="2640013" y="3154363"/>
            <a:ext cx="111125" cy="1143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1" name="Oval 13"/>
          <p:cNvSpPr>
            <a:spLocks noChangeArrowheads="1"/>
          </p:cNvSpPr>
          <p:nvPr/>
        </p:nvSpPr>
        <p:spPr bwMode="auto">
          <a:xfrm>
            <a:off x="2125663" y="2490788"/>
            <a:ext cx="112712" cy="114300"/>
          </a:xfrm>
          <a:prstGeom prst="ellipse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1557338" y="3203575"/>
            <a:ext cx="3429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400">
                <a:latin typeface="Symbol" pitchFamily="18" charset="2"/>
              </a:rPr>
              <a:t>q</a:t>
            </a:r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1844675" y="3462338"/>
            <a:ext cx="3683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 sz="2400">
                <a:latin typeface="Symbol" pitchFamily="18" charset="2"/>
              </a:rPr>
              <a:t>a</a:t>
            </a:r>
          </a:p>
        </p:txBody>
      </p:sp>
      <p:sp>
        <p:nvSpPr>
          <p:cNvPr id="17424" name="Arc 16"/>
          <p:cNvSpPr>
            <a:spLocks/>
          </p:cNvSpPr>
          <p:nvPr/>
        </p:nvSpPr>
        <p:spPr bwMode="auto">
          <a:xfrm>
            <a:off x="2206625" y="2533650"/>
            <a:ext cx="533400" cy="696913"/>
          </a:xfrm>
          <a:custGeom>
            <a:avLst/>
            <a:gdLst>
              <a:gd name="T0" fmla="*/ 0 w 21664"/>
              <a:gd name="T1" fmla="*/ 0 h 21600"/>
              <a:gd name="T2" fmla="*/ 2147483647 w 21664"/>
              <a:gd name="T3" fmla="*/ 2147483647 h 21600"/>
              <a:gd name="T4" fmla="*/ 579173114 w 21664"/>
              <a:gd name="T5" fmla="*/ 2147483647 h 21600"/>
              <a:gd name="T6" fmla="*/ 0 60000 65536"/>
              <a:gd name="T7" fmla="*/ 0 60000 65536"/>
              <a:gd name="T8" fmla="*/ 0 60000 65536"/>
              <a:gd name="T9" fmla="*/ 0 w 21664"/>
              <a:gd name="T10" fmla="*/ 0 h 21600"/>
              <a:gd name="T11" fmla="*/ 21664 w 216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64" h="21600" fill="none" extrusionOk="0">
                <a:moveTo>
                  <a:pt x="0" y="0"/>
                </a:moveTo>
                <a:cubicBezTo>
                  <a:pt x="21" y="0"/>
                  <a:pt x="42" y="-1"/>
                  <a:pt x="64" y="0"/>
                </a:cubicBezTo>
                <a:cubicBezTo>
                  <a:pt x="11993" y="0"/>
                  <a:pt x="21664" y="9670"/>
                  <a:pt x="21664" y="21600"/>
                </a:cubicBezTo>
              </a:path>
              <a:path w="21664" h="21600" stroke="0" extrusionOk="0">
                <a:moveTo>
                  <a:pt x="0" y="0"/>
                </a:moveTo>
                <a:cubicBezTo>
                  <a:pt x="21" y="0"/>
                  <a:pt x="42" y="-1"/>
                  <a:pt x="64" y="0"/>
                </a:cubicBezTo>
                <a:cubicBezTo>
                  <a:pt x="11993" y="0"/>
                  <a:pt x="21664" y="9670"/>
                  <a:pt x="21664" y="21600"/>
                </a:cubicBezTo>
                <a:lnTo>
                  <a:pt x="64" y="21600"/>
                </a:lnTo>
                <a:close/>
              </a:path>
            </a:pathLst>
          </a:custGeom>
          <a:noFill/>
          <a:ln w="50800" cap="rnd">
            <a:solidFill>
              <a:srgbClr val="0000FF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2012950" y="2952750"/>
            <a:ext cx="3222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r</a:t>
            </a:r>
          </a:p>
        </p:txBody>
      </p:sp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3752850" y="3627438"/>
            <a:ext cx="11953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x-axis</a:t>
            </a:r>
          </a:p>
        </p:txBody>
      </p:sp>
      <p:sp>
        <p:nvSpPr>
          <p:cNvPr id="17427" name="Rectangle 19"/>
          <p:cNvSpPr>
            <a:spLocks noChangeArrowheads="1"/>
          </p:cNvSpPr>
          <p:nvPr/>
        </p:nvSpPr>
        <p:spPr bwMode="auto">
          <a:xfrm>
            <a:off x="676275" y="1924050"/>
            <a:ext cx="11953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y-axis</a:t>
            </a:r>
          </a:p>
        </p:txBody>
      </p:sp>
      <p:sp>
        <p:nvSpPr>
          <p:cNvPr id="33812" name="AutoShape 20"/>
          <p:cNvSpPr>
            <a:spLocks noChangeArrowheads="1"/>
          </p:cNvSpPr>
          <p:nvPr/>
        </p:nvSpPr>
        <p:spPr bwMode="auto">
          <a:xfrm>
            <a:off x="303213" y="4878388"/>
            <a:ext cx="8572500" cy="1079500"/>
          </a:xfrm>
          <a:prstGeom prst="roundRect">
            <a:avLst>
              <a:gd name="adj" fmla="val 12384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30000"/>
              </a:spcBef>
              <a:defRPr/>
            </a:pPr>
            <a:r>
              <a:rPr lang="en-US"/>
              <a:t>x’ = r cos (</a:t>
            </a:r>
            <a:r>
              <a:rPr lang="en-US">
                <a:latin typeface="Symbol" pitchFamily="18" charset="2"/>
              </a:rPr>
              <a:t>q</a:t>
            </a:r>
            <a:r>
              <a:rPr lang="en-US"/>
              <a:t>+</a:t>
            </a:r>
            <a:r>
              <a:rPr lang="en-US">
                <a:latin typeface="Symbol" pitchFamily="18" charset="2"/>
              </a:rPr>
              <a:t>a), </a:t>
            </a:r>
            <a:r>
              <a:rPr lang="en-US"/>
              <a:t>y’ = r sin (</a:t>
            </a:r>
            <a:r>
              <a:rPr lang="en-US">
                <a:latin typeface="Symbol" pitchFamily="18" charset="2"/>
              </a:rPr>
              <a:t>q</a:t>
            </a:r>
            <a:r>
              <a:rPr lang="en-US"/>
              <a:t>+</a:t>
            </a:r>
            <a:r>
              <a:rPr lang="en-US">
                <a:latin typeface="Symbol" pitchFamily="18" charset="2"/>
              </a:rPr>
              <a:t>a), </a:t>
            </a:r>
            <a:r>
              <a:rPr lang="en-US"/>
              <a:t>z’ = z</a:t>
            </a:r>
            <a:endParaRPr lang="en-US">
              <a:latin typeface="Symbol" pitchFamily="18" charset="2"/>
            </a:endParaRPr>
          </a:p>
          <a:p>
            <a:pPr>
              <a:spcBef>
                <a:spcPct val="30000"/>
              </a:spcBef>
              <a:defRPr/>
            </a:pPr>
            <a:r>
              <a:rPr lang="en-US"/>
              <a:t>x = r cos </a:t>
            </a:r>
            <a:r>
              <a:rPr lang="en-US">
                <a:latin typeface="Symbol" pitchFamily="18" charset="2"/>
              </a:rPr>
              <a:t>a  </a:t>
            </a:r>
            <a:r>
              <a:rPr lang="en-US"/>
              <a:t>and y = r sin </a:t>
            </a:r>
            <a:r>
              <a:rPr lang="en-US">
                <a:latin typeface="Symbol" pitchFamily="18" charset="2"/>
              </a:rPr>
              <a:t>a</a:t>
            </a:r>
          </a:p>
        </p:txBody>
      </p:sp>
      <p:sp>
        <p:nvSpPr>
          <p:cNvPr id="17429" name="Line 21"/>
          <p:cNvSpPr>
            <a:spLocks noChangeShapeType="1"/>
          </p:cNvSpPr>
          <p:nvPr/>
        </p:nvSpPr>
        <p:spPr bwMode="auto">
          <a:xfrm>
            <a:off x="6103938" y="2743200"/>
            <a:ext cx="22860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7430" name="Line 22"/>
          <p:cNvSpPr>
            <a:spLocks noChangeShapeType="1"/>
          </p:cNvSpPr>
          <p:nvPr/>
        </p:nvSpPr>
        <p:spPr bwMode="auto">
          <a:xfrm flipV="1">
            <a:off x="6086475" y="2062163"/>
            <a:ext cx="1566863" cy="6492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7431" name="Rectangle 23"/>
          <p:cNvSpPr>
            <a:spLocks noChangeArrowheads="1"/>
          </p:cNvSpPr>
          <p:nvPr/>
        </p:nvSpPr>
        <p:spPr bwMode="auto">
          <a:xfrm>
            <a:off x="6851650" y="2338388"/>
            <a:ext cx="3683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 sz="2400">
                <a:latin typeface="Symbol" pitchFamily="18" charset="2"/>
              </a:rPr>
              <a:t>l</a:t>
            </a:r>
          </a:p>
        </p:txBody>
      </p:sp>
      <p:sp>
        <p:nvSpPr>
          <p:cNvPr id="17432" name="Rectangle 24"/>
          <p:cNvSpPr>
            <a:spLocks noChangeArrowheads="1"/>
          </p:cNvSpPr>
          <p:nvPr/>
        </p:nvSpPr>
        <p:spPr bwMode="auto">
          <a:xfrm>
            <a:off x="6865938" y="1828800"/>
            <a:ext cx="3825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a</a:t>
            </a:r>
          </a:p>
        </p:txBody>
      </p:sp>
      <p:sp>
        <p:nvSpPr>
          <p:cNvPr id="17433" name="Line 25"/>
          <p:cNvSpPr>
            <a:spLocks noChangeShapeType="1"/>
          </p:cNvSpPr>
          <p:nvPr/>
        </p:nvSpPr>
        <p:spPr bwMode="auto">
          <a:xfrm flipV="1">
            <a:off x="7627938" y="2057400"/>
            <a:ext cx="0" cy="68580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7434" name="Freeform 26"/>
          <p:cNvSpPr>
            <a:spLocks/>
          </p:cNvSpPr>
          <p:nvPr/>
        </p:nvSpPr>
        <p:spPr bwMode="auto">
          <a:xfrm>
            <a:off x="6103938" y="2895600"/>
            <a:ext cx="1525587" cy="77788"/>
          </a:xfrm>
          <a:custGeom>
            <a:avLst/>
            <a:gdLst>
              <a:gd name="T0" fmla="*/ 0 w 961"/>
              <a:gd name="T1" fmla="*/ 0 h 49"/>
              <a:gd name="T2" fmla="*/ 2147483647 w 961"/>
              <a:gd name="T3" fmla="*/ 2147483647 h 49"/>
              <a:gd name="T4" fmla="*/ 2147483647 w 961"/>
              <a:gd name="T5" fmla="*/ 2147483647 h 49"/>
              <a:gd name="T6" fmla="*/ 2147483647 w 961"/>
              <a:gd name="T7" fmla="*/ 2147483647 h 49"/>
              <a:gd name="T8" fmla="*/ 2147483647 w 961"/>
              <a:gd name="T9" fmla="*/ 2147483647 h 49"/>
              <a:gd name="T10" fmla="*/ 2147483647 w 961"/>
              <a:gd name="T11" fmla="*/ 2147483647 h 49"/>
              <a:gd name="T12" fmla="*/ 2147483647 w 961"/>
              <a:gd name="T13" fmla="*/ 2147483647 h 49"/>
              <a:gd name="T14" fmla="*/ 2147483647 w 961"/>
              <a:gd name="T15" fmla="*/ 2147483647 h 49"/>
              <a:gd name="T16" fmla="*/ 2147483647 w 961"/>
              <a:gd name="T17" fmla="*/ 2147483647 h 49"/>
              <a:gd name="T18" fmla="*/ 2147483647 w 961"/>
              <a:gd name="T19" fmla="*/ 2147483647 h 49"/>
              <a:gd name="T20" fmla="*/ 2147483647 w 961"/>
              <a:gd name="T21" fmla="*/ 2147483647 h 49"/>
              <a:gd name="T22" fmla="*/ 2147483647 w 961"/>
              <a:gd name="T23" fmla="*/ 2147483647 h 49"/>
              <a:gd name="T24" fmla="*/ 2147483647 w 961"/>
              <a:gd name="T25" fmla="*/ 2147483647 h 49"/>
              <a:gd name="T26" fmla="*/ 2147483647 w 961"/>
              <a:gd name="T27" fmla="*/ 2147483647 h 49"/>
              <a:gd name="T28" fmla="*/ 2147483647 w 961"/>
              <a:gd name="T29" fmla="*/ 2147483647 h 49"/>
              <a:gd name="T30" fmla="*/ 2147483647 w 961"/>
              <a:gd name="T31" fmla="*/ 2147483647 h 49"/>
              <a:gd name="T32" fmla="*/ 2147483647 w 961"/>
              <a:gd name="T33" fmla="*/ 2147483647 h 49"/>
              <a:gd name="T34" fmla="*/ 2147483647 w 961"/>
              <a:gd name="T35" fmla="*/ 2147483647 h 49"/>
              <a:gd name="T36" fmla="*/ 2147483647 w 961"/>
              <a:gd name="T37" fmla="*/ 2147483647 h 49"/>
              <a:gd name="T38" fmla="*/ 2147483647 w 961"/>
              <a:gd name="T39" fmla="*/ 2147483647 h 49"/>
              <a:gd name="T40" fmla="*/ 2147483647 w 961"/>
              <a:gd name="T41" fmla="*/ 2147483647 h 49"/>
              <a:gd name="T42" fmla="*/ 2147483647 w 961"/>
              <a:gd name="T43" fmla="*/ 2147483647 h 49"/>
              <a:gd name="T44" fmla="*/ 2147483647 w 961"/>
              <a:gd name="T45" fmla="*/ 2147483647 h 49"/>
              <a:gd name="T46" fmla="*/ 2147483647 w 961"/>
              <a:gd name="T47" fmla="*/ 2147483647 h 49"/>
              <a:gd name="T48" fmla="*/ 2147483647 w 961"/>
              <a:gd name="T49" fmla="*/ 2147483647 h 49"/>
              <a:gd name="T50" fmla="*/ 2147483647 w 961"/>
              <a:gd name="T51" fmla="*/ 2147483647 h 49"/>
              <a:gd name="T52" fmla="*/ 2147483647 w 961"/>
              <a:gd name="T53" fmla="*/ 0 h 4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961"/>
              <a:gd name="T82" fmla="*/ 0 h 49"/>
              <a:gd name="T83" fmla="*/ 961 w 961"/>
              <a:gd name="T84" fmla="*/ 49 h 49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961" h="49">
                <a:moveTo>
                  <a:pt x="0" y="0"/>
                </a:moveTo>
                <a:lnTo>
                  <a:pt x="2" y="5"/>
                </a:lnTo>
                <a:lnTo>
                  <a:pt x="6" y="10"/>
                </a:lnTo>
                <a:lnTo>
                  <a:pt x="14" y="13"/>
                </a:lnTo>
                <a:lnTo>
                  <a:pt x="23" y="17"/>
                </a:lnTo>
                <a:lnTo>
                  <a:pt x="49" y="22"/>
                </a:lnTo>
                <a:lnTo>
                  <a:pt x="80" y="24"/>
                </a:lnTo>
                <a:lnTo>
                  <a:pt x="400" y="24"/>
                </a:lnTo>
                <a:lnTo>
                  <a:pt x="431" y="26"/>
                </a:lnTo>
                <a:lnTo>
                  <a:pt x="457" y="31"/>
                </a:lnTo>
                <a:lnTo>
                  <a:pt x="467" y="35"/>
                </a:lnTo>
                <a:lnTo>
                  <a:pt x="474" y="39"/>
                </a:lnTo>
                <a:lnTo>
                  <a:pt x="478" y="43"/>
                </a:lnTo>
                <a:lnTo>
                  <a:pt x="480" y="48"/>
                </a:lnTo>
                <a:lnTo>
                  <a:pt x="482" y="43"/>
                </a:lnTo>
                <a:lnTo>
                  <a:pt x="486" y="39"/>
                </a:lnTo>
                <a:lnTo>
                  <a:pt x="494" y="35"/>
                </a:lnTo>
                <a:lnTo>
                  <a:pt x="503" y="31"/>
                </a:lnTo>
                <a:lnTo>
                  <a:pt x="529" y="26"/>
                </a:lnTo>
                <a:lnTo>
                  <a:pt x="560" y="24"/>
                </a:lnTo>
                <a:lnTo>
                  <a:pt x="880" y="24"/>
                </a:lnTo>
                <a:lnTo>
                  <a:pt x="911" y="22"/>
                </a:lnTo>
                <a:lnTo>
                  <a:pt x="937" y="17"/>
                </a:lnTo>
                <a:lnTo>
                  <a:pt x="947" y="13"/>
                </a:lnTo>
                <a:lnTo>
                  <a:pt x="954" y="10"/>
                </a:lnTo>
                <a:lnTo>
                  <a:pt x="958" y="5"/>
                </a:lnTo>
                <a:lnTo>
                  <a:pt x="960" y="0"/>
                </a:lnTo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7435" name="Rectangle 27"/>
          <p:cNvSpPr>
            <a:spLocks noChangeArrowheads="1"/>
          </p:cNvSpPr>
          <p:nvPr/>
        </p:nvSpPr>
        <p:spPr bwMode="auto">
          <a:xfrm>
            <a:off x="5943600" y="2952750"/>
            <a:ext cx="21034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a’s shadow</a:t>
            </a:r>
          </a:p>
        </p:txBody>
      </p:sp>
      <p:sp>
        <p:nvSpPr>
          <p:cNvPr id="17436" name="Rectangle 28"/>
          <p:cNvSpPr>
            <a:spLocks noChangeArrowheads="1"/>
          </p:cNvSpPr>
          <p:nvPr/>
        </p:nvSpPr>
        <p:spPr bwMode="auto">
          <a:xfrm>
            <a:off x="5260975" y="3584575"/>
            <a:ext cx="3714750" cy="10318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a’s shadow = a cos </a:t>
            </a:r>
            <a:r>
              <a:rPr lang="en-US">
                <a:latin typeface="Symbol" pitchFamily="18" charset="2"/>
              </a:rPr>
              <a:t>l</a:t>
            </a:r>
          </a:p>
          <a:p>
            <a:pPr algn="l"/>
            <a:r>
              <a:rPr lang="en-US"/>
              <a:t>a’s height  </a:t>
            </a:r>
            <a:r>
              <a:rPr lang="en-US" sz="1600"/>
              <a:t> </a:t>
            </a:r>
            <a:r>
              <a:rPr lang="en-US"/>
              <a:t> = a sin </a:t>
            </a:r>
            <a:r>
              <a:rPr lang="en-US">
                <a:latin typeface="Symbol" pitchFamily="18" charset="2"/>
              </a:rPr>
              <a:t>l</a:t>
            </a:r>
            <a:r>
              <a:rPr lang="en-US"/>
              <a:t>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989263" y="5602288"/>
            <a:ext cx="2965450" cy="4762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/>
              <a:t>  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989263" y="4056063"/>
            <a:ext cx="2965450" cy="4762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/>
              <a:t>  </a:t>
            </a:r>
          </a:p>
        </p:txBody>
      </p:sp>
      <p:sp>
        <p:nvSpPr>
          <p:cNvPr id="35844" name="AutoShape 4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Rotation about Z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55600" y="1138238"/>
            <a:ext cx="8634413" cy="47625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Rest of Proof: </a:t>
            </a:r>
            <a:r>
              <a:rPr lang="en-US" smtClean="0"/>
              <a:t>Pure trigonometry</a:t>
            </a:r>
          </a:p>
        </p:txBody>
      </p:sp>
      <p:sp>
        <p:nvSpPr>
          <p:cNvPr id="35846" name="AutoShape 6"/>
          <p:cNvSpPr>
            <a:spLocks noChangeArrowheads="1"/>
          </p:cNvSpPr>
          <p:nvPr/>
        </p:nvSpPr>
        <p:spPr bwMode="auto">
          <a:xfrm>
            <a:off x="195263" y="1624013"/>
            <a:ext cx="8558212" cy="1079500"/>
          </a:xfrm>
          <a:prstGeom prst="roundRect">
            <a:avLst>
              <a:gd name="adj" fmla="val 12384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30000"/>
              </a:spcBef>
              <a:defRPr/>
            </a:pPr>
            <a:r>
              <a:rPr lang="en-US"/>
              <a:t>x’ = r cos (</a:t>
            </a:r>
            <a:r>
              <a:rPr lang="en-US">
                <a:latin typeface="Symbol" pitchFamily="18" charset="2"/>
              </a:rPr>
              <a:t>q</a:t>
            </a:r>
            <a:r>
              <a:rPr lang="en-US"/>
              <a:t>+</a:t>
            </a:r>
            <a:r>
              <a:rPr lang="en-US">
                <a:latin typeface="Symbol" pitchFamily="18" charset="2"/>
              </a:rPr>
              <a:t>a), </a:t>
            </a:r>
            <a:r>
              <a:rPr lang="en-US"/>
              <a:t>y’ = r sin (</a:t>
            </a:r>
            <a:r>
              <a:rPr lang="en-US">
                <a:latin typeface="Symbol" pitchFamily="18" charset="2"/>
              </a:rPr>
              <a:t>q</a:t>
            </a:r>
            <a:r>
              <a:rPr lang="en-US"/>
              <a:t>+</a:t>
            </a:r>
            <a:r>
              <a:rPr lang="en-US">
                <a:latin typeface="Symbol" pitchFamily="18" charset="2"/>
              </a:rPr>
              <a:t>a), </a:t>
            </a:r>
            <a:r>
              <a:rPr lang="en-US">
                <a:solidFill>
                  <a:srgbClr val="0000FF"/>
                </a:solidFill>
              </a:rPr>
              <a:t>z’ = z</a:t>
            </a:r>
            <a:endParaRPr lang="en-US">
              <a:latin typeface="Symbol" pitchFamily="18" charset="2"/>
            </a:endParaRPr>
          </a:p>
          <a:p>
            <a:pPr>
              <a:spcBef>
                <a:spcPct val="30000"/>
              </a:spcBef>
              <a:defRPr/>
            </a:pPr>
            <a:r>
              <a:rPr lang="en-US">
                <a:solidFill>
                  <a:srgbClr val="FF0000"/>
                </a:solidFill>
              </a:rPr>
              <a:t>r cos </a:t>
            </a:r>
            <a:r>
              <a:rPr lang="en-US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>
                <a:solidFill>
                  <a:srgbClr val="FF0000"/>
                </a:solidFill>
              </a:rPr>
              <a:t> = x </a:t>
            </a:r>
            <a:r>
              <a:rPr lang="en-US"/>
              <a:t>and</a:t>
            </a:r>
            <a:r>
              <a:rPr lang="en-US">
                <a:solidFill>
                  <a:srgbClr val="FF0000"/>
                </a:solidFill>
              </a:rPr>
              <a:t> r sin </a:t>
            </a:r>
            <a:r>
              <a:rPr lang="en-US">
                <a:solidFill>
                  <a:srgbClr val="FF0000"/>
                </a:solidFill>
                <a:latin typeface="Symbol" pitchFamily="18" charset="2"/>
              </a:rPr>
              <a:t>a </a:t>
            </a:r>
            <a:r>
              <a:rPr lang="en-US">
                <a:solidFill>
                  <a:srgbClr val="FF0000"/>
                </a:solidFill>
              </a:rPr>
              <a:t>= y 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819150" y="3027363"/>
            <a:ext cx="6816725" cy="304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ct val="30000"/>
              </a:spcBef>
            </a:pPr>
            <a:r>
              <a:rPr lang="en-US"/>
              <a:t>	x’	= r cos (</a:t>
            </a:r>
            <a:r>
              <a:rPr lang="en-US">
                <a:latin typeface="Symbol" pitchFamily="18" charset="2"/>
              </a:rPr>
              <a:t>q</a:t>
            </a:r>
            <a:r>
              <a:rPr lang="en-US"/>
              <a:t>+</a:t>
            </a:r>
            <a:r>
              <a:rPr lang="en-US">
                <a:latin typeface="Symbol" pitchFamily="18" charset="2"/>
              </a:rPr>
              <a:t>a) </a:t>
            </a:r>
            <a:endParaRPr lang="en-US"/>
          </a:p>
          <a:p>
            <a:pPr algn="l">
              <a:spcBef>
                <a:spcPct val="30000"/>
              </a:spcBef>
            </a:pPr>
            <a:r>
              <a:rPr lang="en-US"/>
              <a:t>		= </a:t>
            </a:r>
            <a:r>
              <a:rPr lang="en-US">
                <a:solidFill>
                  <a:srgbClr val="FF0000"/>
                </a:solidFill>
              </a:rPr>
              <a:t>r </a:t>
            </a:r>
            <a:r>
              <a:rPr lang="en-US"/>
              <a:t>(cos </a:t>
            </a:r>
            <a:r>
              <a:rPr lang="en-US">
                <a:latin typeface="Symbol" pitchFamily="18" charset="2"/>
              </a:rPr>
              <a:t>q </a:t>
            </a:r>
            <a:r>
              <a:rPr lang="en-US">
                <a:solidFill>
                  <a:srgbClr val="FF0000"/>
                </a:solidFill>
              </a:rPr>
              <a:t>cos </a:t>
            </a:r>
            <a:r>
              <a:rPr lang="en-US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>
                <a:latin typeface="Symbol" pitchFamily="18" charset="2"/>
              </a:rPr>
              <a:t> - </a:t>
            </a:r>
            <a:r>
              <a:rPr lang="en-US"/>
              <a:t>sin </a:t>
            </a:r>
            <a:r>
              <a:rPr lang="en-US">
                <a:latin typeface="Symbol" pitchFamily="18" charset="2"/>
              </a:rPr>
              <a:t>q </a:t>
            </a:r>
            <a:r>
              <a:rPr lang="en-US">
                <a:solidFill>
                  <a:srgbClr val="FF0000"/>
                </a:solidFill>
              </a:rPr>
              <a:t>sin </a:t>
            </a:r>
            <a:r>
              <a:rPr lang="en-US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>
                <a:latin typeface="Symbol" pitchFamily="18" charset="2"/>
              </a:rPr>
              <a:t>)</a:t>
            </a:r>
          </a:p>
          <a:p>
            <a:pPr algn="l">
              <a:spcBef>
                <a:spcPct val="30000"/>
              </a:spcBef>
            </a:pPr>
            <a:r>
              <a:rPr lang="en-US">
                <a:latin typeface="Symbol" pitchFamily="18" charset="2"/>
              </a:rPr>
              <a:t>		</a:t>
            </a:r>
            <a:r>
              <a:rPr lang="en-US"/>
              <a:t>= </a:t>
            </a:r>
            <a:r>
              <a:rPr lang="en-US">
                <a:solidFill>
                  <a:srgbClr val="FF0000"/>
                </a:solidFill>
              </a:rPr>
              <a:t>x</a:t>
            </a:r>
            <a:r>
              <a:rPr lang="en-US"/>
              <a:t> cos </a:t>
            </a:r>
            <a:r>
              <a:rPr lang="en-US">
                <a:latin typeface="Symbol" pitchFamily="18" charset="2"/>
              </a:rPr>
              <a:t>q</a:t>
            </a:r>
            <a:r>
              <a:rPr lang="en-US"/>
              <a:t> </a:t>
            </a:r>
            <a:r>
              <a:rPr lang="en-US">
                <a:latin typeface="Symbol" pitchFamily="18" charset="2"/>
              </a:rPr>
              <a:t> - </a:t>
            </a:r>
            <a:r>
              <a:rPr lang="en-US">
                <a:solidFill>
                  <a:srgbClr val="FF0000"/>
                </a:solidFill>
              </a:rPr>
              <a:t>y</a:t>
            </a:r>
            <a:r>
              <a:rPr lang="en-US"/>
              <a:t> sin </a:t>
            </a:r>
            <a:r>
              <a:rPr lang="en-US">
                <a:latin typeface="Symbol" pitchFamily="18" charset="2"/>
              </a:rPr>
              <a:t>q</a:t>
            </a:r>
          </a:p>
          <a:p>
            <a:pPr algn="l">
              <a:spcBef>
                <a:spcPct val="30000"/>
              </a:spcBef>
            </a:pPr>
            <a:r>
              <a:rPr lang="en-US"/>
              <a:t>	y’ 	= r sin (</a:t>
            </a:r>
            <a:r>
              <a:rPr lang="en-US">
                <a:latin typeface="Symbol" pitchFamily="18" charset="2"/>
              </a:rPr>
              <a:t>q</a:t>
            </a:r>
            <a:r>
              <a:rPr lang="en-US"/>
              <a:t>+</a:t>
            </a:r>
            <a:r>
              <a:rPr lang="en-US">
                <a:latin typeface="Symbol" pitchFamily="18" charset="2"/>
              </a:rPr>
              <a:t>a) </a:t>
            </a:r>
          </a:p>
          <a:p>
            <a:pPr algn="l">
              <a:spcBef>
                <a:spcPct val="30000"/>
              </a:spcBef>
            </a:pPr>
            <a:r>
              <a:rPr lang="en-US"/>
              <a:t>		= </a:t>
            </a:r>
            <a:r>
              <a:rPr lang="en-US">
                <a:solidFill>
                  <a:srgbClr val="FF0000"/>
                </a:solidFill>
              </a:rPr>
              <a:t>r</a:t>
            </a:r>
            <a:r>
              <a:rPr lang="en-US"/>
              <a:t> (cos </a:t>
            </a:r>
            <a:r>
              <a:rPr lang="en-US">
                <a:latin typeface="Symbol" pitchFamily="18" charset="2"/>
              </a:rPr>
              <a:t>q </a:t>
            </a:r>
            <a:r>
              <a:rPr lang="en-US">
                <a:solidFill>
                  <a:srgbClr val="FF0000"/>
                </a:solidFill>
              </a:rPr>
              <a:t>sin </a:t>
            </a:r>
            <a:r>
              <a:rPr lang="en-US">
                <a:solidFill>
                  <a:srgbClr val="FF0000"/>
                </a:solidFill>
                <a:latin typeface="Symbol" pitchFamily="18" charset="2"/>
              </a:rPr>
              <a:t>a </a:t>
            </a:r>
            <a:r>
              <a:rPr lang="en-US">
                <a:latin typeface="Symbol" pitchFamily="18" charset="2"/>
              </a:rPr>
              <a:t>+ </a:t>
            </a:r>
            <a:r>
              <a:rPr lang="en-US"/>
              <a:t>sin </a:t>
            </a:r>
            <a:r>
              <a:rPr lang="en-US">
                <a:latin typeface="Symbol" pitchFamily="18" charset="2"/>
              </a:rPr>
              <a:t>q </a:t>
            </a:r>
            <a:r>
              <a:rPr lang="en-US">
                <a:solidFill>
                  <a:srgbClr val="FF0000"/>
                </a:solidFill>
              </a:rPr>
              <a:t>cos </a:t>
            </a:r>
            <a:r>
              <a:rPr lang="en-US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>
                <a:latin typeface="Symbol" pitchFamily="18" charset="2"/>
              </a:rPr>
              <a:t>)</a:t>
            </a:r>
          </a:p>
          <a:p>
            <a:pPr algn="l">
              <a:spcBef>
                <a:spcPct val="30000"/>
              </a:spcBef>
            </a:pPr>
            <a:r>
              <a:rPr lang="en-US">
                <a:latin typeface="Symbol" pitchFamily="18" charset="2"/>
              </a:rPr>
              <a:t>		</a:t>
            </a:r>
            <a:r>
              <a:rPr lang="en-US"/>
              <a:t>= </a:t>
            </a:r>
            <a:r>
              <a:rPr lang="en-US">
                <a:solidFill>
                  <a:srgbClr val="FF0000"/>
                </a:solidFill>
              </a:rPr>
              <a:t>y</a:t>
            </a:r>
            <a:r>
              <a:rPr lang="en-US"/>
              <a:t> cos </a:t>
            </a:r>
            <a:r>
              <a:rPr lang="en-US">
                <a:latin typeface="Symbol" pitchFamily="18" charset="2"/>
              </a:rPr>
              <a:t>q</a:t>
            </a:r>
            <a:r>
              <a:rPr lang="en-US"/>
              <a:t> </a:t>
            </a:r>
            <a:r>
              <a:rPr lang="en-US">
                <a:latin typeface="Symbol" pitchFamily="18" charset="2"/>
              </a:rPr>
              <a:t> + </a:t>
            </a:r>
            <a:r>
              <a:rPr lang="en-US">
                <a:solidFill>
                  <a:srgbClr val="FF0000"/>
                </a:solidFill>
              </a:rPr>
              <a:t>x</a:t>
            </a:r>
            <a:r>
              <a:rPr lang="en-US"/>
              <a:t> sin </a:t>
            </a:r>
            <a:r>
              <a:rPr lang="en-US">
                <a:latin typeface="Symbol" pitchFamily="18" charset="2"/>
              </a:rPr>
              <a:t>q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6637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Rotation about Z: Derivation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54125"/>
            <a:ext cx="9142413" cy="3040063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Question</a:t>
            </a:r>
            <a:r>
              <a:rPr lang="en-US" smtClean="0"/>
              <a:t>: How do we write</a:t>
            </a:r>
            <a:endParaRPr lang="en-US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lang="en-US" smtClean="0"/>
              <a:t>		x’ = x cos </a:t>
            </a:r>
            <a:r>
              <a:rPr lang="en-US" smtClean="0">
                <a:latin typeface="Symbol" pitchFamily="18" charset="2"/>
              </a:rPr>
              <a:t>q</a:t>
            </a:r>
            <a:r>
              <a:rPr lang="en-US" smtClean="0"/>
              <a:t> </a:t>
            </a:r>
            <a:r>
              <a:rPr lang="en-US" smtClean="0">
                <a:latin typeface="Symbol" pitchFamily="18" charset="2"/>
              </a:rPr>
              <a:t> - </a:t>
            </a:r>
            <a:r>
              <a:rPr lang="en-US" smtClean="0"/>
              <a:t>y sin </a:t>
            </a:r>
            <a:r>
              <a:rPr lang="en-US" smtClean="0">
                <a:latin typeface="Symbol" pitchFamily="18" charset="2"/>
              </a:rPr>
              <a:t>q</a:t>
            </a:r>
          </a:p>
          <a:p>
            <a:pPr>
              <a:buFontTx/>
              <a:buNone/>
            </a:pPr>
            <a:r>
              <a:rPr lang="en-US" smtClean="0">
                <a:latin typeface="Symbol" pitchFamily="18" charset="2"/>
              </a:rPr>
              <a:t>	</a:t>
            </a:r>
            <a:r>
              <a:rPr lang="en-US" b="0" smtClean="0"/>
              <a:t>	</a:t>
            </a:r>
            <a:r>
              <a:rPr lang="en-US" smtClean="0"/>
              <a:t>y’ = y cos </a:t>
            </a:r>
            <a:r>
              <a:rPr lang="en-US" smtClean="0">
                <a:latin typeface="Symbol" pitchFamily="18" charset="2"/>
              </a:rPr>
              <a:t>q</a:t>
            </a:r>
            <a:r>
              <a:rPr lang="en-US" smtClean="0"/>
              <a:t> </a:t>
            </a:r>
            <a:r>
              <a:rPr lang="en-US" smtClean="0">
                <a:latin typeface="Symbol" pitchFamily="18" charset="2"/>
              </a:rPr>
              <a:t> + </a:t>
            </a:r>
            <a:r>
              <a:rPr lang="en-US" smtClean="0"/>
              <a:t>x sin </a:t>
            </a:r>
            <a:r>
              <a:rPr lang="en-US" smtClean="0">
                <a:latin typeface="Symbol" pitchFamily="18" charset="2"/>
              </a:rPr>
              <a:t>q</a:t>
            </a:r>
          </a:p>
          <a:p>
            <a:pPr>
              <a:buFontTx/>
              <a:buNone/>
            </a:pPr>
            <a:r>
              <a:rPr lang="en-US" smtClean="0"/>
              <a:t>		z’ = z</a:t>
            </a:r>
          </a:p>
          <a:p>
            <a:pPr>
              <a:buFontTx/>
              <a:buNone/>
            </a:pPr>
            <a:r>
              <a:rPr lang="en-US" smtClean="0"/>
              <a:t>	as the matrix	</a:t>
            </a:r>
          </a:p>
          <a:p>
            <a:pPr>
              <a:buFontTx/>
              <a:buNone/>
            </a:pPr>
            <a:r>
              <a:rPr lang="en-US" smtClean="0"/>
              <a:t>	 	[x’,y’,z’,1] = </a:t>
            </a:r>
            <a:r>
              <a:rPr lang="en-US" smtClean="0">
                <a:solidFill>
                  <a:srgbClr val="0000FF"/>
                </a:solidFill>
              </a:rPr>
              <a:t>[x,y,z,1] *</a:t>
            </a:r>
          </a:p>
        </p:txBody>
      </p:sp>
      <p:grpSp>
        <p:nvGrpSpPr>
          <p:cNvPr id="19460" name="Group 13"/>
          <p:cNvGrpSpPr>
            <a:grpSpLocks/>
          </p:cNvGrpSpPr>
          <p:nvPr/>
        </p:nvGrpSpPr>
        <p:grpSpPr bwMode="auto">
          <a:xfrm>
            <a:off x="4681538" y="3705225"/>
            <a:ext cx="3797300" cy="1633538"/>
            <a:chOff x="2949" y="2334"/>
            <a:chExt cx="2392" cy="1029"/>
          </a:xfrm>
        </p:grpSpPr>
        <p:grpSp>
          <p:nvGrpSpPr>
            <p:cNvPr id="19471" name="Group 7"/>
            <p:cNvGrpSpPr>
              <a:grpSpLocks/>
            </p:cNvGrpSpPr>
            <p:nvPr/>
          </p:nvGrpSpPr>
          <p:grpSpPr bwMode="auto">
            <a:xfrm>
              <a:off x="2949" y="2334"/>
              <a:ext cx="188" cy="1029"/>
              <a:chOff x="2949" y="2334"/>
              <a:chExt cx="188" cy="1029"/>
            </a:xfrm>
          </p:grpSpPr>
          <p:sp>
            <p:nvSpPr>
              <p:cNvPr id="19477" name="Line 4"/>
              <p:cNvSpPr>
                <a:spLocks noChangeShapeType="1"/>
              </p:cNvSpPr>
              <p:nvPr/>
            </p:nvSpPr>
            <p:spPr bwMode="auto">
              <a:xfrm>
                <a:off x="2962" y="2347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8" name="Line 5"/>
              <p:cNvSpPr>
                <a:spLocks noChangeShapeType="1"/>
              </p:cNvSpPr>
              <p:nvPr/>
            </p:nvSpPr>
            <p:spPr bwMode="auto">
              <a:xfrm flipV="1">
                <a:off x="2949" y="2334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9" name="Line 6"/>
              <p:cNvSpPr>
                <a:spLocks noChangeShapeType="1"/>
              </p:cNvSpPr>
              <p:nvPr/>
            </p:nvSpPr>
            <p:spPr bwMode="auto">
              <a:xfrm flipV="1">
                <a:off x="2957" y="3359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472" name="Group 11"/>
            <p:cNvGrpSpPr>
              <a:grpSpLocks/>
            </p:cNvGrpSpPr>
            <p:nvPr/>
          </p:nvGrpSpPr>
          <p:grpSpPr bwMode="auto">
            <a:xfrm>
              <a:off x="5145" y="2334"/>
              <a:ext cx="188" cy="1029"/>
              <a:chOff x="5145" y="2334"/>
              <a:chExt cx="188" cy="1029"/>
            </a:xfrm>
          </p:grpSpPr>
          <p:sp>
            <p:nvSpPr>
              <p:cNvPr id="19474" name="Line 8"/>
              <p:cNvSpPr>
                <a:spLocks noChangeShapeType="1"/>
              </p:cNvSpPr>
              <p:nvPr/>
            </p:nvSpPr>
            <p:spPr bwMode="auto">
              <a:xfrm>
                <a:off x="5333" y="2347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5" name="Line 9"/>
              <p:cNvSpPr>
                <a:spLocks noChangeShapeType="1"/>
              </p:cNvSpPr>
              <p:nvPr/>
            </p:nvSpPr>
            <p:spPr bwMode="auto">
              <a:xfrm flipH="1" flipV="1">
                <a:off x="5153" y="2334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76" name="Line 10"/>
              <p:cNvSpPr>
                <a:spLocks noChangeShapeType="1"/>
              </p:cNvSpPr>
              <p:nvPr/>
            </p:nvSpPr>
            <p:spPr bwMode="auto">
              <a:xfrm flipH="1" flipV="1">
                <a:off x="5145" y="3359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473" name="Rectangle 12"/>
            <p:cNvSpPr>
              <a:spLocks noChangeArrowheads="1"/>
            </p:cNvSpPr>
            <p:nvPr/>
          </p:nvSpPr>
          <p:spPr bwMode="auto">
            <a:xfrm>
              <a:off x="2983" y="2423"/>
              <a:ext cx="2358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a11    a12    a13    a14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a21    a22    a23    a24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a31    a32    a33    a34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a41    a42    a43    a44</a:t>
              </a:r>
            </a:p>
          </p:txBody>
        </p:sp>
      </p:grpSp>
      <p:sp>
        <p:nvSpPr>
          <p:cNvPr id="37902" name="AutoShape 14"/>
          <p:cNvSpPr>
            <a:spLocks noChangeArrowheads="1"/>
          </p:cNvSpPr>
          <p:nvPr/>
        </p:nvSpPr>
        <p:spPr bwMode="auto">
          <a:xfrm>
            <a:off x="280988" y="5715000"/>
            <a:ext cx="8547100" cy="527050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Can be derived by inspection.</a:t>
            </a:r>
          </a:p>
        </p:txBody>
      </p:sp>
      <p:grpSp>
        <p:nvGrpSpPr>
          <p:cNvPr id="19462" name="Group 23"/>
          <p:cNvGrpSpPr>
            <a:grpSpLocks/>
          </p:cNvGrpSpPr>
          <p:nvPr/>
        </p:nvGrpSpPr>
        <p:grpSpPr bwMode="auto">
          <a:xfrm>
            <a:off x="6316663" y="1598613"/>
            <a:ext cx="1455737" cy="1430337"/>
            <a:chOff x="3979" y="1007"/>
            <a:chExt cx="917" cy="901"/>
          </a:xfrm>
        </p:grpSpPr>
        <p:sp>
          <p:nvSpPr>
            <p:cNvPr id="19463" name="Rectangle 15"/>
            <p:cNvSpPr>
              <a:spLocks noChangeArrowheads="1"/>
            </p:cNvSpPr>
            <p:nvPr/>
          </p:nvSpPr>
          <p:spPr bwMode="auto">
            <a:xfrm>
              <a:off x="3979" y="1007"/>
              <a:ext cx="917" cy="869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4" name="Line 16"/>
            <p:cNvSpPr>
              <a:spLocks noChangeShapeType="1"/>
            </p:cNvSpPr>
            <p:nvPr/>
          </p:nvSpPr>
          <p:spPr bwMode="auto">
            <a:xfrm>
              <a:off x="4312" y="1223"/>
              <a:ext cx="0" cy="28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5" name="Line 17"/>
            <p:cNvSpPr>
              <a:spLocks noChangeShapeType="1"/>
            </p:cNvSpPr>
            <p:nvPr/>
          </p:nvSpPr>
          <p:spPr bwMode="auto">
            <a:xfrm flipH="1">
              <a:off x="4144" y="1507"/>
              <a:ext cx="168" cy="19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6" name="Line 18"/>
            <p:cNvSpPr>
              <a:spLocks noChangeShapeType="1"/>
            </p:cNvSpPr>
            <p:nvPr/>
          </p:nvSpPr>
          <p:spPr bwMode="auto">
            <a:xfrm>
              <a:off x="4312" y="1507"/>
              <a:ext cx="36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7" name="Rectangle 19"/>
            <p:cNvSpPr>
              <a:spLocks noChangeArrowheads="1"/>
            </p:cNvSpPr>
            <p:nvPr/>
          </p:nvSpPr>
          <p:spPr bwMode="auto">
            <a:xfrm>
              <a:off x="4680" y="1390"/>
              <a:ext cx="19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x</a:t>
              </a:r>
            </a:p>
          </p:txBody>
        </p:sp>
        <p:sp>
          <p:nvSpPr>
            <p:cNvPr id="19468" name="Rectangle 20"/>
            <p:cNvSpPr>
              <a:spLocks noChangeArrowheads="1"/>
            </p:cNvSpPr>
            <p:nvPr/>
          </p:nvSpPr>
          <p:spPr bwMode="auto">
            <a:xfrm>
              <a:off x="4207" y="1027"/>
              <a:ext cx="19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y</a:t>
              </a:r>
            </a:p>
          </p:txBody>
        </p:sp>
        <p:sp>
          <p:nvSpPr>
            <p:cNvPr id="19469" name="Rectangle 21"/>
            <p:cNvSpPr>
              <a:spLocks noChangeArrowheads="1"/>
            </p:cNvSpPr>
            <p:nvPr/>
          </p:nvSpPr>
          <p:spPr bwMode="auto">
            <a:xfrm>
              <a:off x="3989" y="1672"/>
              <a:ext cx="18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z</a:t>
              </a:r>
            </a:p>
          </p:txBody>
        </p:sp>
        <p:sp>
          <p:nvSpPr>
            <p:cNvPr id="19470" name="Arc 22"/>
            <p:cNvSpPr>
              <a:spLocks/>
            </p:cNvSpPr>
            <p:nvPr/>
          </p:nvSpPr>
          <p:spPr bwMode="auto">
            <a:xfrm>
              <a:off x="4354" y="1195"/>
              <a:ext cx="317" cy="274"/>
            </a:xfrm>
            <a:custGeom>
              <a:avLst/>
              <a:gdLst>
                <a:gd name="T0" fmla="*/ 0 w 33447"/>
                <a:gd name="T1" fmla="*/ 0 h 30578"/>
                <a:gd name="T2" fmla="*/ 0 w 33447"/>
                <a:gd name="T3" fmla="*/ 0 h 30578"/>
                <a:gd name="T4" fmla="*/ 0 w 33447"/>
                <a:gd name="T5" fmla="*/ 0 h 30578"/>
                <a:gd name="T6" fmla="*/ 0 60000 65536"/>
                <a:gd name="T7" fmla="*/ 0 60000 65536"/>
                <a:gd name="T8" fmla="*/ 0 60000 65536"/>
                <a:gd name="T9" fmla="*/ 0 w 33447"/>
                <a:gd name="T10" fmla="*/ 0 h 30578"/>
                <a:gd name="T11" fmla="*/ 33447 w 33447"/>
                <a:gd name="T12" fmla="*/ 30578 h 3057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447" h="30578" fill="none" extrusionOk="0">
                  <a:moveTo>
                    <a:pt x="-1" y="3538"/>
                  </a:moveTo>
                  <a:cubicBezTo>
                    <a:pt x="3519" y="1230"/>
                    <a:pt x="7637" y="-1"/>
                    <a:pt x="11847" y="0"/>
                  </a:cubicBezTo>
                  <a:cubicBezTo>
                    <a:pt x="23776" y="0"/>
                    <a:pt x="33447" y="9670"/>
                    <a:pt x="33447" y="21600"/>
                  </a:cubicBezTo>
                  <a:cubicBezTo>
                    <a:pt x="33447" y="24698"/>
                    <a:pt x="32780" y="27760"/>
                    <a:pt x="31492" y="30577"/>
                  </a:cubicBezTo>
                </a:path>
                <a:path w="33447" h="30578" stroke="0" extrusionOk="0">
                  <a:moveTo>
                    <a:pt x="-1" y="3538"/>
                  </a:moveTo>
                  <a:cubicBezTo>
                    <a:pt x="3519" y="1230"/>
                    <a:pt x="7637" y="-1"/>
                    <a:pt x="11847" y="0"/>
                  </a:cubicBezTo>
                  <a:cubicBezTo>
                    <a:pt x="23776" y="0"/>
                    <a:pt x="33447" y="9670"/>
                    <a:pt x="33447" y="21600"/>
                  </a:cubicBezTo>
                  <a:cubicBezTo>
                    <a:pt x="33447" y="24698"/>
                    <a:pt x="32780" y="27760"/>
                    <a:pt x="31492" y="30577"/>
                  </a:cubicBezTo>
                  <a:lnTo>
                    <a:pt x="11847" y="21600"/>
                  </a:lnTo>
                  <a:close/>
                </a:path>
              </a:pathLst>
            </a:custGeom>
            <a:noFill/>
            <a:ln w="50800" cap="rnd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>
          <a:xfrm>
            <a:off x="222250" y="273050"/>
            <a:ext cx="867727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Rotation about Z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00" y="1138238"/>
            <a:ext cx="8634413" cy="3040062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Solution</a:t>
            </a:r>
            <a:r>
              <a:rPr lang="en-US" smtClean="0"/>
              <a:t>: </a:t>
            </a:r>
          </a:p>
          <a:p>
            <a:pPr lvl="1"/>
            <a:r>
              <a:rPr lang="en-US" smtClean="0"/>
              <a:t>	To rotate a point by angle </a:t>
            </a:r>
            <a:r>
              <a:rPr lang="en-US" smtClean="0">
                <a:latin typeface="Symbol" pitchFamily="18" charset="2"/>
              </a:rPr>
              <a:t>q </a:t>
            </a:r>
            <a:r>
              <a:rPr lang="en-US" smtClean="0"/>
              <a:t>around the </a:t>
            </a:r>
            <a:br>
              <a:rPr lang="en-US" smtClean="0"/>
            </a:br>
            <a:r>
              <a:rPr lang="en-US" smtClean="0"/>
              <a:t>	z-axis, multiply by </a:t>
            </a:r>
          </a:p>
          <a:p>
            <a:pPr lvl="1"/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	 	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457450" y="3471863"/>
            <a:ext cx="787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M =</a:t>
            </a:r>
          </a:p>
        </p:txBody>
      </p:sp>
      <p:sp>
        <p:nvSpPr>
          <p:cNvPr id="39941" name="AutoShape 5"/>
          <p:cNvSpPr>
            <a:spLocks noChangeArrowheads="1"/>
          </p:cNvSpPr>
          <p:nvPr/>
        </p:nvSpPr>
        <p:spPr bwMode="auto">
          <a:xfrm>
            <a:off x="296863" y="5262563"/>
            <a:ext cx="8550275" cy="527050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What is the inverse?</a:t>
            </a:r>
          </a:p>
        </p:txBody>
      </p:sp>
      <p:grpSp>
        <p:nvGrpSpPr>
          <p:cNvPr id="20486" name="Group 15"/>
          <p:cNvGrpSpPr>
            <a:grpSpLocks/>
          </p:cNvGrpSpPr>
          <p:nvPr/>
        </p:nvGrpSpPr>
        <p:grpSpPr bwMode="auto">
          <a:xfrm>
            <a:off x="3313113" y="2886075"/>
            <a:ext cx="3625850" cy="1633538"/>
            <a:chOff x="2087" y="1818"/>
            <a:chExt cx="2284" cy="1029"/>
          </a:xfrm>
        </p:grpSpPr>
        <p:grpSp>
          <p:nvGrpSpPr>
            <p:cNvPr id="20487" name="Group 9"/>
            <p:cNvGrpSpPr>
              <a:grpSpLocks/>
            </p:cNvGrpSpPr>
            <p:nvPr/>
          </p:nvGrpSpPr>
          <p:grpSpPr bwMode="auto">
            <a:xfrm>
              <a:off x="2087" y="1818"/>
              <a:ext cx="188" cy="1029"/>
              <a:chOff x="2087" y="1818"/>
              <a:chExt cx="188" cy="1029"/>
            </a:xfrm>
          </p:grpSpPr>
          <p:sp>
            <p:nvSpPr>
              <p:cNvPr id="20493" name="Line 6"/>
              <p:cNvSpPr>
                <a:spLocks noChangeShapeType="1"/>
              </p:cNvSpPr>
              <p:nvPr/>
            </p:nvSpPr>
            <p:spPr bwMode="auto">
              <a:xfrm>
                <a:off x="2100" y="1831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4" name="Line 7"/>
              <p:cNvSpPr>
                <a:spLocks noChangeShapeType="1"/>
              </p:cNvSpPr>
              <p:nvPr/>
            </p:nvSpPr>
            <p:spPr bwMode="auto">
              <a:xfrm flipV="1">
                <a:off x="2087" y="1818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5" name="Line 8"/>
              <p:cNvSpPr>
                <a:spLocks noChangeShapeType="1"/>
              </p:cNvSpPr>
              <p:nvPr/>
            </p:nvSpPr>
            <p:spPr bwMode="auto">
              <a:xfrm flipV="1">
                <a:off x="2095" y="2843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0488" name="Group 13"/>
            <p:cNvGrpSpPr>
              <a:grpSpLocks/>
            </p:cNvGrpSpPr>
            <p:nvPr/>
          </p:nvGrpSpPr>
          <p:grpSpPr bwMode="auto">
            <a:xfrm>
              <a:off x="4183" y="1818"/>
              <a:ext cx="188" cy="1029"/>
              <a:chOff x="4183" y="1818"/>
              <a:chExt cx="188" cy="1029"/>
            </a:xfrm>
          </p:grpSpPr>
          <p:sp>
            <p:nvSpPr>
              <p:cNvPr id="20490" name="Line 10"/>
              <p:cNvSpPr>
                <a:spLocks noChangeShapeType="1"/>
              </p:cNvSpPr>
              <p:nvPr/>
            </p:nvSpPr>
            <p:spPr bwMode="auto">
              <a:xfrm>
                <a:off x="4371" y="1831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1" name="Line 11"/>
              <p:cNvSpPr>
                <a:spLocks noChangeShapeType="1"/>
              </p:cNvSpPr>
              <p:nvPr/>
            </p:nvSpPr>
            <p:spPr bwMode="auto">
              <a:xfrm flipH="1" flipV="1">
                <a:off x="4191" y="1818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492" name="Line 12"/>
              <p:cNvSpPr>
                <a:spLocks noChangeShapeType="1"/>
              </p:cNvSpPr>
              <p:nvPr/>
            </p:nvSpPr>
            <p:spPr bwMode="auto">
              <a:xfrm flipH="1" flipV="1">
                <a:off x="4183" y="2843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489" name="Rectangle 14"/>
            <p:cNvSpPr>
              <a:spLocks noChangeArrowheads="1"/>
            </p:cNvSpPr>
            <p:nvPr/>
          </p:nvSpPr>
          <p:spPr bwMode="auto">
            <a:xfrm>
              <a:off x="2164" y="1904"/>
              <a:ext cx="2180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cos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  </a:t>
              </a:r>
              <a:r>
                <a:rPr lang="en-US">
                  <a:solidFill>
                    <a:srgbClr val="0000FF"/>
                  </a:solidFill>
                </a:rPr>
                <a:t> sin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  </a:t>
              </a:r>
              <a:r>
                <a:rPr lang="en-US">
                  <a:solidFill>
                    <a:srgbClr val="0000FF"/>
                  </a:solidFill>
                </a:rPr>
                <a:t> 0      0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-sin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</a:t>
              </a:r>
              <a:r>
                <a:rPr lang="en-US">
                  <a:solidFill>
                    <a:srgbClr val="0000FF"/>
                  </a:solidFill>
                </a:rPr>
                <a:t>  cos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  </a:t>
              </a:r>
              <a:r>
                <a:rPr lang="en-US">
                  <a:solidFill>
                    <a:srgbClr val="0000FF"/>
                  </a:solidFill>
                </a:rPr>
                <a:t> 0      0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  0          0       1      0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  0          0       0      1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Grp="1" noChangeArrowheads="1"/>
          </p:cNvSpPr>
          <p:nvPr>
            <p:ph type="title"/>
          </p:nvPr>
        </p:nvSpPr>
        <p:spPr>
          <a:xfrm>
            <a:off x="222250" y="266700"/>
            <a:ext cx="8678863" cy="1033463"/>
          </a:xfr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mtClean="0"/>
              <a:t>What’s the Inverse of rotating by </a:t>
            </a:r>
            <a:br>
              <a:rPr lang="en-US" smtClean="0"/>
            </a:br>
            <a:r>
              <a:rPr lang="en-US" smtClean="0"/>
              <a:t>angle </a:t>
            </a:r>
            <a:r>
              <a:rPr lang="en-US" smtClean="0">
                <a:latin typeface="Symbol" pitchFamily="18" charset="2"/>
              </a:rPr>
              <a:t>q </a:t>
            </a:r>
            <a:r>
              <a:rPr lang="en-US" smtClean="0"/>
              <a:t>around the z-axis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9713" y="1422400"/>
            <a:ext cx="8634412" cy="2570163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Solution</a:t>
            </a:r>
            <a:r>
              <a:rPr lang="en-US" smtClean="0"/>
              <a:t>: Rotating by angle -</a:t>
            </a:r>
            <a:r>
              <a:rPr lang="en-US" smtClean="0">
                <a:latin typeface="Symbol" pitchFamily="18" charset="2"/>
              </a:rPr>
              <a:t>q</a:t>
            </a:r>
            <a:r>
              <a:rPr lang="en-US" smtClean="0"/>
              <a:t>.</a:t>
            </a:r>
          </a:p>
          <a:p>
            <a:r>
              <a:rPr lang="en-US" smtClean="0"/>
              <a:t>The transformation matrix is therefore</a:t>
            </a:r>
          </a:p>
          <a:p>
            <a:pPr lvl="1"/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	 	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551113" y="3087688"/>
            <a:ext cx="10017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M</a:t>
            </a:r>
            <a:r>
              <a:rPr lang="en-US" baseline="30000"/>
              <a:t>-1</a:t>
            </a:r>
            <a:r>
              <a:rPr lang="en-US"/>
              <a:t> =</a:t>
            </a:r>
          </a:p>
        </p:txBody>
      </p:sp>
      <p:sp>
        <p:nvSpPr>
          <p:cNvPr id="41989" name="AutoShape 5"/>
          <p:cNvSpPr>
            <a:spLocks noChangeArrowheads="1"/>
          </p:cNvSpPr>
          <p:nvPr/>
        </p:nvSpPr>
        <p:spPr bwMode="auto">
          <a:xfrm>
            <a:off x="301625" y="4879975"/>
            <a:ext cx="8574088" cy="939800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The inverse of rotating counter-clockwise </a:t>
            </a:r>
            <a:br>
              <a:rPr lang="en-US"/>
            </a:br>
            <a:r>
              <a:rPr lang="en-US"/>
              <a:t>is rotating clockwise.</a:t>
            </a:r>
          </a:p>
        </p:txBody>
      </p:sp>
      <p:grpSp>
        <p:nvGrpSpPr>
          <p:cNvPr id="21510" name="Group 9"/>
          <p:cNvGrpSpPr>
            <a:grpSpLocks/>
          </p:cNvGrpSpPr>
          <p:nvPr/>
        </p:nvGrpSpPr>
        <p:grpSpPr bwMode="auto">
          <a:xfrm>
            <a:off x="3697288" y="2536825"/>
            <a:ext cx="298450" cy="1633538"/>
            <a:chOff x="2329" y="1598"/>
            <a:chExt cx="188" cy="1029"/>
          </a:xfrm>
        </p:grpSpPr>
        <p:sp>
          <p:nvSpPr>
            <p:cNvPr id="21516" name="Line 6"/>
            <p:cNvSpPr>
              <a:spLocks noChangeShapeType="1"/>
            </p:cNvSpPr>
            <p:nvPr/>
          </p:nvSpPr>
          <p:spPr bwMode="auto">
            <a:xfrm>
              <a:off x="2342" y="1611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7" name="Line 7"/>
            <p:cNvSpPr>
              <a:spLocks noChangeShapeType="1"/>
            </p:cNvSpPr>
            <p:nvPr/>
          </p:nvSpPr>
          <p:spPr bwMode="auto">
            <a:xfrm flipV="1">
              <a:off x="2329" y="1598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8" name="Line 8"/>
            <p:cNvSpPr>
              <a:spLocks noChangeShapeType="1"/>
            </p:cNvSpPr>
            <p:nvPr/>
          </p:nvSpPr>
          <p:spPr bwMode="auto">
            <a:xfrm flipV="1">
              <a:off x="2337" y="2623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511" name="Group 13"/>
          <p:cNvGrpSpPr>
            <a:grpSpLocks/>
          </p:cNvGrpSpPr>
          <p:nvPr/>
        </p:nvGrpSpPr>
        <p:grpSpPr bwMode="auto">
          <a:xfrm>
            <a:off x="7496175" y="2536825"/>
            <a:ext cx="298450" cy="1633538"/>
            <a:chOff x="4722" y="1598"/>
            <a:chExt cx="188" cy="1029"/>
          </a:xfrm>
        </p:grpSpPr>
        <p:sp>
          <p:nvSpPr>
            <p:cNvPr id="21513" name="Line 10"/>
            <p:cNvSpPr>
              <a:spLocks noChangeShapeType="1"/>
            </p:cNvSpPr>
            <p:nvPr/>
          </p:nvSpPr>
          <p:spPr bwMode="auto">
            <a:xfrm>
              <a:off x="4910" y="1611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4" name="Line 11"/>
            <p:cNvSpPr>
              <a:spLocks noChangeShapeType="1"/>
            </p:cNvSpPr>
            <p:nvPr/>
          </p:nvSpPr>
          <p:spPr bwMode="auto">
            <a:xfrm flipH="1" flipV="1">
              <a:off x="4730" y="1598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5" name="Line 12"/>
            <p:cNvSpPr>
              <a:spLocks noChangeShapeType="1"/>
            </p:cNvSpPr>
            <p:nvPr/>
          </p:nvSpPr>
          <p:spPr bwMode="auto">
            <a:xfrm flipH="1" flipV="1">
              <a:off x="4722" y="2623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512" name="Rectangle 14"/>
          <p:cNvSpPr>
            <a:spLocks noChangeArrowheads="1"/>
          </p:cNvSpPr>
          <p:nvPr/>
        </p:nvSpPr>
        <p:spPr bwMode="auto">
          <a:xfrm>
            <a:off x="3819525" y="2673350"/>
            <a:ext cx="3856038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cos -</a:t>
            </a:r>
            <a:r>
              <a:rPr lang="en-US">
                <a:solidFill>
                  <a:srgbClr val="0000FF"/>
                </a:solidFill>
                <a:latin typeface="Symbol" pitchFamily="18" charset="2"/>
              </a:rPr>
              <a:t>q  </a:t>
            </a:r>
            <a:r>
              <a:rPr lang="en-US">
                <a:solidFill>
                  <a:srgbClr val="0000FF"/>
                </a:solidFill>
              </a:rPr>
              <a:t> sin -</a:t>
            </a:r>
            <a:r>
              <a:rPr lang="en-US">
                <a:solidFill>
                  <a:srgbClr val="0000FF"/>
                </a:solidFill>
                <a:latin typeface="Symbol" pitchFamily="18" charset="2"/>
              </a:rPr>
              <a:t>q  </a:t>
            </a:r>
            <a:r>
              <a:rPr lang="en-US">
                <a:solidFill>
                  <a:srgbClr val="0000FF"/>
                </a:solidFill>
              </a:rPr>
              <a:t>   0      0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-sin -</a:t>
            </a:r>
            <a:r>
              <a:rPr lang="en-US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>
                <a:solidFill>
                  <a:srgbClr val="0000FF"/>
                </a:solidFill>
              </a:rPr>
              <a:t>  cos -</a:t>
            </a:r>
            <a:r>
              <a:rPr lang="en-US">
                <a:solidFill>
                  <a:srgbClr val="0000FF"/>
                </a:solidFill>
                <a:latin typeface="Symbol" pitchFamily="18" charset="2"/>
              </a:rPr>
              <a:t>q  </a:t>
            </a:r>
            <a:r>
              <a:rPr lang="en-US">
                <a:solidFill>
                  <a:srgbClr val="0000FF"/>
                </a:solidFill>
              </a:rPr>
              <a:t>  </a:t>
            </a:r>
            <a:r>
              <a:rPr lang="en-US" sz="1400">
                <a:solidFill>
                  <a:srgbClr val="0000FF"/>
                </a:solidFill>
              </a:rPr>
              <a:t> </a:t>
            </a:r>
            <a:r>
              <a:rPr lang="en-US">
                <a:solidFill>
                  <a:srgbClr val="0000FF"/>
                </a:solidFill>
              </a:rPr>
              <a:t>0      0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    0          0         1      0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    0          0         0      1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Rotation about 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488" y="1368425"/>
            <a:ext cx="7996237" cy="4833938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We said earlier that in order to</a:t>
            </a:r>
          </a:p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		</a:t>
            </a:r>
            <a:r>
              <a:rPr lang="en-US" smtClean="0"/>
              <a:t>Rotate </a:t>
            </a:r>
            <a:r>
              <a:rPr lang="en-US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0000FF"/>
                </a:solidFill>
              </a:rPr>
              <a:t>-axis towards </a:t>
            </a:r>
            <a:r>
              <a:rPr lang="en-US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0000FF"/>
                </a:solidFill>
              </a:rPr>
              <a:t>-axis (around </a:t>
            </a:r>
            <a:r>
              <a:rPr lang="en-US" smtClean="0">
                <a:solidFill>
                  <a:srgbClr val="FF0000"/>
                </a:solidFill>
              </a:rPr>
              <a:t>z</a:t>
            </a:r>
            <a:r>
              <a:rPr lang="en-US" smtClean="0">
                <a:solidFill>
                  <a:srgbClr val="0000FF"/>
                </a:solidFill>
              </a:rPr>
              <a:t>)</a:t>
            </a:r>
          </a:p>
          <a:p>
            <a:r>
              <a:rPr lang="en-US" smtClean="0">
                <a:solidFill>
                  <a:srgbClr val="0000FF"/>
                </a:solidFill>
              </a:rPr>
              <a:t>Use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mtClean="0"/>
              <a:t>		x’ = x cos </a:t>
            </a:r>
            <a:r>
              <a:rPr lang="en-US" smtClean="0">
                <a:latin typeface="Symbol" pitchFamily="18" charset="2"/>
              </a:rPr>
              <a:t>q</a:t>
            </a:r>
            <a:r>
              <a:rPr lang="en-US" smtClean="0"/>
              <a:t> </a:t>
            </a:r>
            <a:r>
              <a:rPr lang="en-US" smtClean="0">
                <a:latin typeface="Symbol" pitchFamily="18" charset="2"/>
              </a:rPr>
              <a:t> - </a:t>
            </a:r>
            <a:r>
              <a:rPr lang="en-US" smtClean="0"/>
              <a:t>y sin </a:t>
            </a:r>
            <a:r>
              <a:rPr lang="en-US" smtClean="0">
                <a:latin typeface="Symbol" pitchFamily="18" charset="2"/>
              </a:rPr>
              <a:t>q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mtClean="0">
                <a:latin typeface="Symbol" pitchFamily="18" charset="2"/>
              </a:rPr>
              <a:t>	</a:t>
            </a:r>
            <a:r>
              <a:rPr lang="en-US" b="0" smtClean="0"/>
              <a:t>	</a:t>
            </a:r>
            <a:r>
              <a:rPr lang="en-US" smtClean="0"/>
              <a:t>y’ = y cos </a:t>
            </a:r>
            <a:r>
              <a:rPr lang="en-US" smtClean="0">
                <a:latin typeface="Symbol" pitchFamily="18" charset="2"/>
              </a:rPr>
              <a:t>q</a:t>
            </a:r>
            <a:r>
              <a:rPr lang="en-US" smtClean="0"/>
              <a:t> </a:t>
            </a:r>
            <a:r>
              <a:rPr lang="en-US" smtClean="0">
                <a:latin typeface="Symbol" pitchFamily="18" charset="2"/>
              </a:rPr>
              <a:t> + </a:t>
            </a:r>
            <a:r>
              <a:rPr lang="en-US" smtClean="0"/>
              <a:t>x sin </a:t>
            </a:r>
            <a:r>
              <a:rPr lang="en-US" smtClean="0">
                <a:latin typeface="Symbol" pitchFamily="18" charset="2"/>
              </a:rPr>
              <a:t>q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mtClean="0">
                <a:latin typeface="Symbol" pitchFamily="18" charset="2"/>
              </a:rPr>
              <a:t>		</a:t>
            </a:r>
            <a:r>
              <a:rPr lang="en-US" smtClean="0"/>
              <a:t>z’ = z</a:t>
            </a:r>
            <a:endParaRPr lang="en-US" smtClean="0">
              <a:latin typeface="Symbol" pitchFamily="18" charset="2"/>
            </a:endParaRPr>
          </a:p>
          <a:p>
            <a:r>
              <a:rPr lang="en-US" smtClean="0">
                <a:solidFill>
                  <a:srgbClr val="0000FF"/>
                </a:solidFill>
              </a:rPr>
              <a:t>So, in order to</a:t>
            </a:r>
            <a:endParaRPr lang="en-US" smtClean="0"/>
          </a:p>
          <a:p>
            <a:pPr>
              <a:buFontTx/>
              <a:buNone/>
            </a:pPr>
            <a:r>
              <a:rPr lang="en-US" smtClean="0"/>
              <a:t>		Rotate </a:t>
            </a:r>
            <a:r>
              <a:rPr lang="en-US" smtClean="0">
                <a:solidFill>
                  <a:srgbClr val="FF0000"/>
                </a:solidFill>
              </a:rPr>
              <a:t>z</a:t>
            </a:r>
            <a:r>
              <a:rPr lang="en-US" smtClean="0"/>
              <a:t>-axis towards </a:t>
            </a:r>
            <a:r>
              <a:rPr lang="en-US" smtClean="0">
                <a:solidFill>
                  <a:srgbClr val="FF0000"/>
                </a:solidFill>
              </a:rPr>
              <a:t>x</a:t>
            </a:r>
            <a:r>
              <a:rPr lang="en-US" smtClean="0"/>
              <a:t>-axis (around </a:t>
            </a:r>
            <a:r>
              <a:rPr lang="en-US" smtClean="0">
                <a:solidFill>
                  <a:srgbClr val="FF0000"/>
                </a:solidFill>
              </a:rPr>
              <a:t>y</a:t>
            </a:r>
            <a:r>
              <a:rPr lang="en-US" smtClean="0"/>
              <a:t>),</a:t>
            </a:r>
          </a:p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	Map</a:t>
            </a:r>
            <a:r>
              <a:rPr lang="en-US" smtClean="0"/>
              <a:t> </a:t>
            </a:r>
          </a:p>
          <a:p>
            <a:pPr>
              <a:buFontTx/>
              <a:buNone/>
            </a:pPr>
            <a:r>
              <a:rPr lang="en-US" smtClean="0"/>
              <a:t>		</a:t>
            </a:r>
            <a:r>
              <a:rPr lang="en-US" smtClean="0">
                <a:solidFill>
                  <a:srgbClr val="FF0000"/>
                </a:solidFill>
              </a:rPr>
              <a:t>x </a:t>
            </a:r>
            <a:r>
              <a:rPr lang="en-US" b="0" smtClean="0">
                <a:latin typeface="Symbol" pitchFamily="18" charset="2"/>
              </a:rPr>
              <a:t>Þ</a:t>
            </a:r>
            <a:r>
              <a:rPr lang="en-US" smtClean="0">
                <a:solidFill>
                  <a:srgbClr val="FF0000"/>
                </a:solidFill>
              </a:rPr>
              <a:t> z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y </a:t>
            </a:r>
            <a:r>
              <a:rPr lang="en-US" b="0" smtClean="0">
                <a:latin typeface="Symbol" pitchFamily="18" charset="2"/>
              </a:rPr>
              <a:t>Þ</a:t>
            </a:r>
            <a:r>
              <a:rPr lang="en-US" smtClean="0">
                <a:solidFill>
                  <a:srgbClr val="FF0000"/>
                </a:solidFill>
              </a:rPr>
              <a:t> x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z </a:t>
            </a:r>
            <a:r>
              <a:rPr lang="en-US" b="0" smtClean="0">
                <a:latin typeface="Symbol" pitchFamily="18" charset="2"/>
              </a:rPr>
              <a:t>Þ</a:t>
            </a:r>
            <a:r>
              <a:rPr lang="en-US" smtClean="0">
                <a:solidFill>
                  <a:srgbClr val="FF0000"/>
                </a:solidFill>
              </a:rPr>
              <a:t> y</a:t>
            </a:r>
            <a:r>
              <a:rPr lang="en-US" smtClean="0"/>
              <a:t>.</a:t>
            </a:r>
          </a:p>
        </p:txBody>
      </p:sp>
      <p:sp>
        <p:nvSpPr>
          <p:cNvPr id="22532" name="Arc 4"/>
          <p:cNvSpPr>
            <a:spLocks/>
          </p:cNvSpPr>
          <p:nvPr/>
        </p:nvSpPr>
        <p:spPr bwMode="auto">
          <a:xfrm>
            <a:off x="2649538" y="2246313"/>
            <a:ext cx="620712" cy="2517775"/>
          </a:xfrm>
          <a:custGeom>
            <a:avLst/>
            <a:gdLst>
              <a:gd name="T0" fmla="*/ 0 w 21655"/>
              <a:gd name="T1" fmla="*/ 0 h 43200"/>
              <a:gd name="T2" fmla="*/ 1064542566 w 21655"/>
              <a:gd name="T3" fmla="*/ 2147483647 h 43200"/>
              <a:gd name="T4" fmla="*/ 1064542566 w 21655"/>
              <a:gd name="T5" fmla="*/ 2147483647 h 43200"/>
              <a:gd name="T6" fmla="*/ 0 60000 65536"/>
              <a:gd name="T7" fmla="*/ 0 60000 65536"/>
              <a:gd name="T8" fmla="*/ 0 60000 65536"/>
              <a:gd name="T9" fmla="*/ 0 w 21655"/>
              <a:gd name="T10" fmla="*/ 0 h 43200"/>
              <a:gd name="T11" fmla="*/ 21655 w 21655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55" h="43200" fill="none" extrusionOk="0">
                <a:moveTo>
                  <a:pt x="0" y="0"/>
                </a:moveTo>
                <a:cubicBezTo>
                  <a:pt x="18" y="0"/>
                  <a:pt x="36" y="-1"/>
                  <a:pt x="55" y="0"/>
                </a:cubicBezTo>
                <a:cubicBezTo>
                  <a:pt x="11984" y="0"/>
                  <a:pt x="21655" y="9670"/>
                  <a:pt x="21655" y="21600"/>
                </a:cubicBezTo>
                <a:cubicBezTo>
                  <a:pt x="21655" y="33529"/>
                  <a:pt x="11984" y="43199"/>
                  <a:pt x="55" y="43200"/>
                </a:cubicBezTo>
              </a:path>
              <a:path w="21655" h="43200" stroke="0" extrusionOk="0">
                <a:moveTo>
                  <a:pt x="0" y="0"/>
                </a:moveTo>
                <a:cubicBezTo>
                  <a:pt x="18" y="0"/>
                  <a:pt x="36" y="-1"/>
                  <a:pt x="55" y="0"/>
                </a:cubicBezTo>
                <a:cubicBezTo>
                  <a:pt x="11984" y="0"/>
                  <a:pt x="21655" y="9670"/>
                  <a:pt x="21655" y="21600"/>
                </a:cubicBezTo>
                <a:cubicBezTo>
                  <a:pt x="21655" y="33529"/>
                  <a:pt x="11984" y="43199"/>
                  <a:pt x="55" y="43200"/>
                </a:cubicBezTo>
                <a:lnTo>
                  <a:pt x="55" y="21600"/>
                </a:lnTo>
                <a:close/>
              </a:path>
            </a:pathLst>
          </a:custGeom>
          <a:noFill/>
          <a:ln w="25400" cap="rnd">
            <a:solidFill>
              <a:srgbClr val="8000B3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22533" name="Arc 5"/>
          <p:cNvSpPr>
            <a:spLocks/>
          </p:cNvSpPr>
          <p:nvPr/>
        </p:nvSpPr>
        <p:spPr bwMode="auto">
          <a:xfrm>
            <a:off x="7651750" y="2287588"/>
            <a:ext cx="620713" cy="2517775"/>
          </a:xfrm>
          <a:custGeom>
            <a:avLst/>
            <a:gdLst>
              <a:gd name="T0" fmla="*/ 0 w 21655"/>
              <a:gd name="T1" fmla="*/ 0 h 43200"/>
              <a:gd name="T2" fmla="*/ 1064547033 w 21655"/>
              <a:gd name="T3" fmla="*/ 2147483647 h 43200"/>
              <a:gd name="T4" fmla="*/ 1064547033 w 21655"/>
              <a:gd name="T5" fmla="*/ 2147483647 h 43200"/>
              <a:gd name="T6" fmla="*/ 0 60000 65536"/>
              <a:gd name="T7" fmla="*/ 0 60000 65536"/>
              <a:gd name="T8" fmla="*/ 0 60000 65536"/>
              <a:gd name="T9" fmla="*/ 0 w 21655"/>
              <a:gd name="T10" fmla="*/ 0 h 43200"/>
              <a:gd name="T11" fmla="*/ 21655 w 21655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55" h="43200" fill="none" extrusionOk="0">
                <a:moveTo>
                  <a:pt x="0" y="0"/>
                </a:moveTo>
                <a:cubicBezTo>
                  <a:pt x="18" y="0"/>
                  <a:pt x="36" y="-1"/>
                  <a:pt x="55" y="0"/>
                </a:cubicBezTo>
                <a:cubicBezTo>
                  <a:pt x="11984" y="0"/>
                  <a:pt x="21655" y="9670"/>
                  <a:pt x="21655" y="21600"/>
                </a:cubicBezTo>
                <a:cubicBezTo>
                  <a:pt x="21655" y="33529"/>
                  <a:pt x="11984" y="43199"/>
                  <a:pt x="55" y="43200"/>
                </a:cubicBezTo>
              </a:path>
              <a:path w="21655" h="43200" stroke="0" extrusionOk="0">
                <a:moveTo>
                  <a:pt x="0" y="0"/>
                </a:moveTo>
                <a:cubicBezTo>
                  <a:pt x="18" y="0"/>
                  <a:pt x="36" y="-1"/>
                  <a:pt x="55" y="0"/>
                </a:cubicBezTo>
                <a:cubicBezTo>
                  <a:pt x="11984" y="0"/>
                  <a:pt x="21655" y="9670"/>
                  <a:pt x="21655" y="21600"/>
                </a:cubicBezTo>
                <a:cubicBezTo>
                  <a:pt x="21655" y="33529"/>
                  <a:pt x="11984" y="43199"/>
                  <a:pt x="55" y="43200"/>
                </a:cubicBezTo>
                <a:lnTo>
                  <a:pt x="55" y="21600"/>
                </a:lnTo>
                <a:close/>
              </a:path>
            </a:pathLst>
          </a:custGeom>
          <a:noFill/>
          <a:ln w="25400" cap="rnd">
            <a:solidFill>
              <a:srgbClr val="8000B3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22534" name="Arc 6"/>
          <p:cNvSpPr>
            <a:spLocks/>
          </p:cNvSpPr>
          <p:nvPr/>
        </p:nvSpPr>
        <p:spPr bwMode="auto">
          <a:xfrm>
            <a:off x="5181600" y="2271713"/>
            <a:ext cx="620713" cy="2517775"/>
          </a:xfrm>
          <a:custGeom>
            <a:avLst/>
            <a:gdLst>
              <a:gd name="T0" fmla="*/ 0 w 21655"/>
              <a:gd name="T1" fmla="*/ 0 h 43200"/>
              <a:gd name="T2" fmla="*/ 1064547033 w 21655"/>
              <a:gd name="T3" fmla="*/ 2147483647 h 43200"/>
              <a:gd name="T4" fmla="*/ 1064547033 w 21655"/>
              <a:gd name="T5" fmla="*/ 2147483647 h 43200"/>
              <a:gd name="T6" fmla="*/ 0 60000 65536"/>
              <a:gd name="T7" fmla="*/ 0 60000 65536"/>
              <a:gd name="T8" fmla="*/ 0 60000 65536"/>
              <a:gd name="T9" fmla="*/ 0 w 21655"/>
              <a:gd name="T10" fmla="*/ 0 h 43200"/>
              <a:gd name="T11" fmla="*/ 21655 w 21655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55" h="43200" fill="none" extrusionOk="0">
                <a:moveTo>
                  <a:pt x="0" y="0"/>
                </a:moveTo>
                <a:cubicBezTo>
                  <a:pt x="18" y="0"/>
                  <a:pt x="36" y="-1"/>
                  <a:pt x="55" y="0"/>
                </a:cubicBezTo>
                <a:cubicBezTo>
                  <a:pt x="11984" y="0"/>
                  <a:pt x="21655" y="9670"/>
                  <a:pt x="21655" y="21600"/>
                </a:cubicBezTo>
                <a:cubicBezTo>
                  <a:pt x="21655" y="33529"/>
                  <a:pt x="11984" y="43199"/>
                  <a:pt x="55" y="43200"/>
                </a:cubicBezTo>
              </a:path>
              <a:path w="21655" h="43200" stroke="0" extrusionOk="0">
                <a:moveTo>
                  <a:pt x="0" y="0"/>
                </a:moveTo>
                <a:cubicBezTo>
                  <a:pt x="18" y="0"/>
                  <a:pt x="36" y="-1"/>
                  <a:pt x="55" y="0"/>
                </a:cubicBezTo>
                <a:cubicBezTo>
                  <a:pt x="11984" y="0"/>
                  <a:pt x="21655" y="9670"/>
                  <a:pt x="21655" y="21600"/>
                </a:cubicBezTo>
                <a:cubicBezTo>
                  <a:pt x="21655" y="33529"/>
                  <a:pt x="11984" y="43199"/>
                  <a:pt x="55" y="43200"/>
                </a:cubicBezTo>
                <a:lnTo>
                  <a:pt x="55" y="21600"/>
                </a:lnTo>
                <a:close/>
              </a:path>
            </a:pathLst>
          </a:custGeom>
          <a:noFill/>
          <a:ln w="25400" cap="rnd">
            <a:solidFill>
              <a:srgbClr val="8000B3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22535" name="Group 15"/>
          <p:cNvGrpSpPr>
            <a:grpSpLocks/>
          </p:cNvGrpSpPr>
          <p:nvPr/>
        </p:nvGrpSpPr>
        <p:grpSpPr bwMode="auto">
          <a:xfrm>
            <a:off x="6132513" y="2565400"/>
            <a:ext cx="1455737" cy="1430338"/>
            <a:chOff x="3863" y="1616"/>
            <a:chExt cx="917" cy="901"/>
          </a:xfrm>
        </p:grpSpPr>
        <p:sp>
          <p:nvSpPr>
            <p:cNvPr id="22536" name="Rectangle 7"/>
            <p:cNvSpPr>
              <a:spLocks noChangeArrowheads="1"/>
            </p:cNvSpPr>
            <p:nvPr/>
          </p:nvSpPr>
          <p:spPr bwMode="auto">
            <a:xfrm>
              <a:off x="3863" y="1616"/>
              <a:ext cx="917" cy="869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37" name="Line 8"/>
            <p:cNvSpPr>
              <a:spLocks noChangeShapeType="1"/>
            </p:cNvSpPr>
            <p:nvPr/>
          </p:nvSpPr>
          <p:spPr bwMode="auto">
            <a:xfrm>
              <a:off x="4196" y="1832"/>
              <a:ext cx="0" cy="28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38" name="Line 9"/>
            <p:cNvSpPr>
              <a:spLocks noChangeShapeType="1"/>
            </p:cNvSpPr>
            <p:nvPr/>
          </p:nvSpPr>
          <p:spPr bwMode="auto">
            <a:xfrm flipH="1">
              <a:off x="4028" y="2116"/>
              <a:ext cx="168" cy="19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39" name="Line 10"/>
            <p:cNvSpPr>
              <a:spLocks noChangeShapeType="1"/>
            </p:cNvSpPr>
            <p:nvPr/>
          </p:nvSpPr>
          <p:spPr bwMode="auto">
            <a:xfrm>
              <a:off x="4196" y="2116"/>
              <a:ext cx="36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40" name="Rectangle 11"/>
            <p:cNvSpPr>
              <a:spLocks noChangeArrowheads="1"/>
            </p:cNvSpPr>
            <p:nvPr/>
          </p:nvSpPr>
          <p:spPr bwMode="auto">
            <a:xfrm>
              <a:off x="4564" y="1999"/>
              <a:ext cx="19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x</a:t>
              </a:r>
            </a:p>
          </p:txBody>
        </p:sp>
        <p:sp>
          <p:nvSpPr>
            <p:cNvPr id="22541" name="Rectangle 12"/>
            <p:cNvSpPr>
              <a:spLocks noChangeArrowheads="1"/>
            </p:cNvSpPr>
            <p:nvPr/>
          </p:nvSpPr>
          <p:spPr bwMode="auto">
            <a:xfrm>
              <a:off x="4091" y="1636"/>
              <a:ext cx="19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y</a:t>
              </a:r>
            </a:p>
          </p:txBody>
        </p:sp>
        <p:sp>
          <p:nvSpPr>
            <p:cNvPr id="22542" name="Rectangle 13"/>
            <p:cNvSpPr>
              <a:spLocks noChangeArrowheads="1"/>
            </p:cNvSpPr>
            <p:nvPr/>
          </p:nvSpPr>
          <p:spPr bwMode="auto">
            <a:xfrm>
              <a:off x="3873" y="2281"/>
              <a:ext cx="18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z</a:t>
              </a:r>
            </a:p>
          </p:txBody>
        </p:sp>
        <p:sp>
          <p:nvSpPr>
            <p:cNvPr id="22543" name="Arc 14"/>
            <p:cNvSpPr>
              <a:spLocks/>
            </p:cNvSpPr>
            <p:nvPr/>
          </p:nvSpPr>
          <p:spPr bwMode="auto">
            <a:xfrm>
              <a:off x="4064" y="2141"/>
              <a:ext cx="473" cy="244"/>
            </a:xfrm>
            <a:custGeom>
              <a:avLst/>
              <a:gdLst>
                <a:gd name="T0" fmla="*/ 0 w 35561"/>
                <a:gd name="T1" fmla="*/ 0 h 26502"/>
                <a:gd name="T2" fmla="*/ 0 w 35561"/>
                <a:gd name="T3" fmla="*/ 0 h 26502"/>
                <a:gd name="T4" fmla="*/ 0 w 35561"/>
                <a:gd name="T5" fmla="*/ 0 h 26502"/>
                <a:gd name="T6" fmla="*/ 0 60000 65536"/>
                <a:gd name="T7" fmla="*/ 0 60000 65536"/>
                <a:gd name="T8" fmla="*/ 0 60000 65536"/>
                <a:gd name="T9" fmla="*/ 0 w 35561"/>
                <a:gd name="T10" fmla="*/ 0 h 26502"/>
                <a:gd name="T11" fmla="*/ 35561 w 35561"/>
                <a:gd name="T12" fmla="*/ 26502 h 265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561" h="26502" fill="none" extrusionOk="0">
                  <a:moveTo>
                    <a:pt x="34997" y="-1"/>
                  </a:moveTo>
                  <a:cubicBezTo>
                    <a:pt x="35371" y="1607"/>
                    <a:pt x="35561" y="3251"/>
                    <a:pt x="35561" y="4902"/>
                  </a:cubicBezTo>
                  <a:cubicBezTo>
                    <a:pt x="35561" y="16831"/>
                    <a:pt x="25890" y="26502"/>
                    <a:pt x="13961" y="26502"/>
                  </a:cubicBezTo>
                  <a:cubicBezTo>
                    <a:pt x="8848" y="26502"/>
                    <a:pt x="3901" y="24688"/>
                    <a:pt x="0" y="21383"/>
                  </a:cubicBezTo>
                </a:path>
                <a:path w="35561" h="26502" stroke="0" extrusionOk="0">
                  <a:moveTo>
                    <a:pt x="34997" y="-1"/>
                  </a:moveTo>
                  <a:cubicBezTo>
                    <a:pt x="35371" y="1607"/>
                    <a:pt x="35561" y="3251"/>
                    <a:pt x="35561" y="4902"/>
                  </a:cubicBezTo>
                  <a:cubicBezTo>
                    <a:pt x="35561" y="16831"/>
                    <a:pt x="25890" y="26502"/>
                    <a:pt x="13961" y="26502"/>
                  </a:cubicBezTo>
                  <a:cubicBezTo>
                    <a:pt x="8848" y="26502"/>
                    <a:pt x="3901" y="24688"/>
                    <a:pt x="0" y="21383"/>
                  </a:cubicBezTo>
                  <a:lnTo>
                    <a:pt x="13961" y="4902"/>
                  </a:lnTo>
                  <a:close/>
                </a:path>
              </a:pathLst>
            </a:custGeom>
            <a:noFill/>
            <a:ln w="50800" cap="rnd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Rotation about 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775" y="1371600"/>
            <a:ext cx="9032875" cy="4065588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Given					and mapping</a:t>
            </a:r>
          </a:p>
          <a:p>
            <a:pPr>
              <a:buFontTx/>
              <a:buNone/>
            </a:pPr>
            <a:r>
              <a:rPr lang="en-US" smtClean="0"/>
              <a:t>		x’ = x cos </a:t>
            </a:r>
            <a:r>
              <a:rPr lang="en-US" smtClean="0">
                <a:latin typeface="Symbol" pitchFamily="18" charset="2"/>
              </a:rPr>
              <a:t>q</a:t>
            </a:r>
            <a:r>
              <a:rPr lang="en-US" smtClean="0"/>
              <a:t> </a:t>
            </a:r>
            <a:r>
              <a:rPr lang="en-US" smtClean="0">
                <a:latin typeface="Symbol" pitchFamily="18" charset="2"/>
              </a:rPr>
              <a:t> - </a:t>
            </a:r>
            <a:r>
              <a:rPr lang="en-US" smtClean="0"/>
              <a:t>y sin </a:t>
            </a:r>
            <a:r>
              <a:rPr lang="en-US" smtClean="0">
                <a:latin typeface="Symbol" pitchFamily="18" charset="2"/>
              </a:rPr>
              <a:t>q		</a:t>
            </a:r>
            <a:r>
              <a:rPr lang="en-US" smtClean="0">
                <a:solidFill>
                  <a:srgbClr val="FF0000"/>
                </a:solidFill>
              </a:rPr>
              <a:t>x </a:t>
            </a:r>
            <a:r>
              <a:rPr lang="en-US" b="0" smtClean="0">
                <a:latin typeface="Symbol" pitchFamily="18" charset="2"/>
              </a:rPr>
              <a:t>Þ</a:t>
            </a:r>
            <a:r>
              <a:rPr lang="en-US" smtClean="0">
                <a:solidFill>
                  <a:srgbClr val="FF0000"/>
                </a:solidFill>
              </a:rPr>
              <a:t> z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y </a:t>
            </a:r>
            <a:r>
              <a:rPr lang="en-US" b="0" smtClean="0">
                <a:latin typeface="Symbol" pitchFamily="18" charset="2"/>
              </a:rPr>
              <a:t>Þ</a:t>
            </a:r>
            <a:r>
              <a:rPr lang="en-US" smtClean="0">
                <a:solidFill>
                  <a:srgbClr val="FF0000"/>
                </a:solidFill>
              </a:rPr>
              <a:t> x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z </a:t>
            </a:r>
            <a:r>
              <a:rPr lang="en-US" b="0" smtClean="0">
                <a:latin typeface="Symbol" pitchFamily="18" charset="2"/>
              </a:rPr>
              <a:t>Þ</a:t>
            </a:r>
            <a:r>
              <a:rPr lang="en-US" smtClean="0">
                <a:solidFill>
                  <a:srgbClr val="FF0000"/>
                </a:solidFill>
              </a:rPr>
              <a:t> y</a:t>
            </a:r>
            <a:r>
              <a:rPr lang="en-US" smtClean="0"/>
              <a:t>.</a:t>
            </a:r>
            <a:endParaRPr lang="en-US" smtClean="0">
              <a:latin typeface="Symbol" pitchFamily="18" charset="2"/>
            </a:endParaRPr>
          </a:p>
          <a:p>
            <a:pPr>
              <a:buFontTx/>
              <a:buNone/>
            </a:pPr>
            <a:r>
              <a:rPr lang="en-US" smtClean="0">
                <a:latin typeface="Symbol" pitchFamily="18" charset="2"/>
              </a:rPr>
              <a:t>	</a:t>
            </a:r>
            <a:r>
              <a:rPr lang="en-US" b="0" smtClean="0"/>
              <a:t>	</a:t>
            </a:r>
            <a:r>
              <a:rPr lang="en-US" smtClean="0"/>
              <a:t>y’ = y cos </a:t>
            </a:r>
            <a:r>
              <a:rPr lang="en-US" smtClean="0">
                <a:latin typeface="Symbol" pitchFamily="18" charset="2"/>
              </a:rPr>
              <a:t>q</a:t>
            </a:r>
            <a:r>
              <a:rPr lang="en-US" smtClean="0"/>
              <a:t> </a:t>
            </a:r>
            <a:r>
              <a:rPr lang="en-US" smtClean="0">
                <a:latin typeface="Symbol" pitchFamily="18" charset="2"/>
              </a:rPr>
              <a:t> + </a:t>
            </a:r>
            <a:r>
              <a:rPr lang="en-US" smtClean="0"/>
              <a:t>x sin </a:t>
            </a:r>
            <a:r>
              <a:rPr lang="en-US" smtClean="0">
                <a:latin typeface="Symbol" pitchFamily="18" charset="2"/>
              </a:rPr>
              <a:t>q</a:t>
            </a:r>
          </a:p>
          <a:p>
            <a:pPr>
              <a:buFontTx/>
              <a:buNone/>
            </a:pPr>
            <a:r>
              <a:rPr lang="en-US" smtClean="0">
                <a:latin typeface="Symbol" pitchFamily="18" charset="2"/>
              </a:rPr>
              <a:t>		</a:t>
            </a:r>
            <a:r>
              <a:rPr lang="en-US" smtClean="0"/>
              <a:t>z’ = z</a:t>
            </a:r>
            <a:endParaRPr lang="en-US" smtClean="0">
              <a:solidFill>
                <a:srgbClr val="0000FF"/>
              </a:solidFill>
            </a:endParaRPr>
          </a:p>
          <a:p>
            <a:r>
              <a:rPr lang="en-US" smtClean="0">
                <a:solidFill>
                  <a:srgbClr val="0000FF"/>
                </a:solidFill>
              </a:rPr>
              <a:t>New result is</a:t>
            </a:r>
            <a:r>
              <a:rPr lang="en-US" smtClean="0"/>
              <a:t>:</a:t>
            </a:r>
          </a:p>
          <a:p>
            <a:pPr>
              <a:buFontTx/>
              <a:buNone/>
            </a:pPr>
            <a:r>
              <a:rPr lang="en-US" smtClean="0"/>
              <a:t>		z’ = z cos </a:t>
            </a:r>
            <a:r>
              <a:rPr lang="en-US" smtClean="0">
                <a:latin typeface="Symbol" pitchFamily="18" charset="2"/>
              </a:rPr>
              <a:t>q</a:t>
            </a:r>
            <a:r>
              <a:rPr lang="en-US" smtClean="0"/>
              <a:t> </a:t>
            </a:r>
            <a:r>
              <a:rPr lang="en-US" smtClean="0">
                <a:latin typeface="Symbol" pitchFamily="18" charset="2"/>
              </a:rPr>
              <a:t> - </a:t>
            </a:r>
            <a:r>
              <a:rPr lang="en-US" smtClean="0"/>
              <a:t>x sin </a:t>
            </a:r>
            <a:r>
              <a:rPr lang="en-US" smtClean="0">
                <a:latin typeface="Symbol" pitchFamily="18" charset="2"/>
              </a:rPr>
              <a:t>q</a:t>
            </a:r>
          </a:p>
          <a:p>
            <a:pPr>
              <a:buFontTx/>
              <a:buNone/>
            </a:pPr>
            <a:r>
              <a:rPr lang="en-US" smtClean="0">
                <a:latin typeface="Symbol" pitchFamily="18" charset="2"/>
              </a:rPr>
              <a:t>	</a:t>
            </a:r>
            <a:r>
              <a:rPr lang="en-US" b="0" smtClean="0"/>
              <a:t>	</a:t>
            </a:r>
            <a:r>
              <a:rPr lang="en-US" smtClean="0"/>
              <a:t>x’ = x cos </a:t>
            </a:r>
            <a:r>
              <a:rPr lang="en-US" smtClean="0">
                <a:latin typeface="Symbol" pitchFamily="18" charset="2"/>
              </a:rPr>
              <a:t>q</a:t>
            </a:r>
            <a:r>
              <a:rPr lang="en-US" smtClean="0"/>
              <a:t> </a:t>
            </a:r>
            <a:r>
              <a:rPr lang="en-US" smtClean="0">
                <a:latin typeface="Symbol" pitchFamily="18" charset="2"/>
              </a:rPr>
              <a:t> + </a:t>
            </a:r>
            <a:r>
              <a:rPr lang="en-US" smtClean="0"/>
              <a:t>z sin </a:t>
            </a:r>
            <a:r>
              <a:rPr lang="en-US" smtClean="0">
                <a:latin typeface="Symbol" pitchFamily="18" charset="2"/>
              </a:rPr>
              <a:t>q</a:t>
            </a:r>
          </a:p>
          <a:p>
            <a:pPr>
              <a:buFontTx/>
              <a:buNone/>
            </a:pPr>
            <a:r>
              <a:rPr lang="en-US" smtClean="0">
                <a:latin typeface="Symbol" pitchFamily="18" charset="2"/>
              </a:rPr>
              <a:t>		</a:t>
            </a:r>
            <a:r>
              <a:rPr lang="en-US" smtClean="0"/>
              <a:t>y’ = y</a:t>
            </a:r>
          </a:p>
        </p:txBody>
      </p:sp>
      <p:grpSp>
        <p:nvGrpSpPr>
          <p:cNvPr id="23556" name="Group 13"/>
          <p:cNvGrpSpPr>
            <a:grpSpLocks/>
          </p:cNvGrpSpPr>
          <p:nvPr/>
        </p:nvGrpSpPr>
        <p:grpSpPr bwMode="auto">
          <a:xfrm>
            <a:off x="5268913" y="4021138"/>
            <a:ext cx="3625850" cy="1633537"/>
            <a:chOff x="3319" y="2533"/>
            <a:chExt cx="2284" cy="1029"/>
          </a:xfrm>
        </p:grpSpPr>
        <p:grpSp>
          <p:nvGrpSpPr>
            <p:cNvPr id="23569" name="Group 7"/>
            <p:cNvGrpSpPr>
              <a:grpSpLocks/>
            </p:cNvGrpSpPr>
            <p:nvPr/>
          </p:nvGrpSpPr>
          <p:grpSpPr bwMode="auto">
            <a:xfrm>
              <a:off x="3319" y="2533"/>
              <a:ext cx="188" cy="1029"/>
              <a:chOff x="3319" y="2533"/>
              <a:chExt cx="188" cy="1029"/>
            </a:xfrm>
          </p:grpSpPr>
          <p:sp>
            <p:nvSpPr>
              <p:cNvPr id="23575" name="Line 4"/>
              <p:cNvSpPr>
                <a:spLocks noChangeShapeType="1"/>
              </p:cNvSpPr>
              <p:nvPr/>
            </p:nvSpPr>
            <p:spPr bwMode="auto">
              <a:xfrm>
                <a:off x="3332" y="2546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6" name="Line 5"/>
              <p:cNvSpPr>
                <a:spLocks noChangeShapeType="1"/>
              </p:cNvSpPr>
              <p:nvPr/>
            </p:nvSpPr>
            <p:spPr bwMode="auto">
              <a:xfrm flipV="1">
                <a:off x="3319" y="2533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7" name="Line 6"/>
              <p:cNvSpPr>
                <a:spLocks noChangeShapeType="1"/>
              </p:cNvSpPr>
              <p:nvPr/>
            </p:nvSpPr>
            <p:spPr bwMode="auto">
              <a:xfrm flipV="1">
                <a:off x="3327" y="3558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570" name="Group 11"/>
            <p:cNvGrpSpPr>
              <a:grpSpLocks/>
            </p:cNvGrpSpPr>
            <p:nvPr/>
          </p:nvGrpSpPr>
          <p:grpSpPr bwMode="auto">
            <a:xfrm>
              <a:off x="5415" y="2533"/>
              <a:ext cx="188" cy="1029"/>
              <a:chOff x="5415" y="2533"/>
              <a:chExt cx="188" cy="1029"/>
            </a:xfrm>
          </p:grpSpPr>
          <p:sp>
            <p:nvSpPr>
              <p:cNvPr id="23572" name="Line 8"/>
              <p:cNvSpPr>
                <a:spLocks noChangeShapeType="1"/>
              </p:cNvSpPr>
              <p:nvPr/>
            </p:nvSpPr>
            <p:spPr bwMode="auto">
              <a:xfrm>
                <a:off x="5603" y="2546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3" name="Line 9"/>
              <p:cNvSpPr>
                <a:spLocks noChangeShapeType="1"/>
              </p:cNvSpPr>
              <p:nvPr/>
            </p:nvSpPr>
            <p:spPr bwMode="auto">
              <a:xfrm flipH="1" flipV="1">
                <a:off x="5423" y="2533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574" name="Line 10"/>
              <p:cNvSpPr>
                <a:spLocks noChangeShapeType="1"/>
              </p:cNvSpPr>
              <p:nvPr/>
            </p:nvSpPr>
            <p:spPr bwMode="auto">
              <a:xfrm flipH="1" flipV="1">
                <a:off x="5415" y="3558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3571" name="Rectangle 12"/>
            <p:cNvSpPr>
              <a:spLocks noChangeArrowheads="1"/>
            </p:cNvSpPr>
            <p:nvPr/>
          </p:nvSpPr>
          <p:spPr bwMode="auto">
            <a:xfrm>
              <a:off x="3396" y="2619"/>
              <a:ext cx="2099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cos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  </a:t>
              </a:r>
              <a:r>
                <a:rPr lang="en-US">
                  <a:solidFill>
                    <a:srgbClr val="0000FF"/>
                  </a:solidFill>
                </a:rPr>
                <a:t> 0   -sin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</a:t>
              </a:r>
              <a:r>
                <a:rPr lang="en-US">
                  <a:solidFill>
                    <a:srgbClr val="0000FF"/>
                  </a:solidFill>
                </a:rPr>
                <a:t>   </a:t>
              </a:r>
              <a:r>
                <a:rPr lang="en-US" sz="1000">
                  <a:solidFill>
                    <a:srgbClr val="0000FF"/>
                  </a:solidFill>
                </a:rPr>
                <a:t> </a:t>
              </a:r>
              <a:r>
                <a:rPr lang="en-US">
                  <a:solidFill>
                    <a:srgbClr val="0000FF"/>
                  </a:solidFill>
                </a:rPr>
                <a:t>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   0   	  </a:t>
              </a:r>
              <a:r>
                <a:rPr lang="en-US" sz="800">
                  <a:solidFill>
                    <a:srgbClr val="0000FF"/>
                  </a:solidFill>
                </a:rPr>
                <a:t> </a:t>
              </a:r>
              <a:r>
                <a:rPr lang="en-US">
                  <a:solidFill>
                    <a:srgbClr val="0000FF"/>
                  </a:solidFill>
                </a:rPr>
                <a:t>1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  </a:t>
              </a:r>
              <a:r>
                <a:rPr lang="en-US">
                  <a:solidFill>
                    <a:srgbClr val="0000FF"/>
                  </a:solidFill>
                </a:rPr>
                <a:t>     0       </a:t>
              </a:r>
              <a:r>
                <a:rPr lang="en-US" sz="800">
                  <a:solidFill>
                    <a:srgbClr val="0000FF"/>
                  </a:solidFill>
                </a:rPr>
                <a:t> </a:t>
              </a:r>
              <a:r>
                <a:rPr lang="en-US">
                  <a:solidFill>
                    <a:srgbClr val="0000FF"/>
                  </a:solidFill>
                </a:rPr>
                <a:t>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sin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</a:t>
              </a:r>
              <a:r>
                <a:rPr lang="en-US">
                  <a:solidFill>
                    <a:srgbClr val="0000FF"/>
                  </a:solidFill>
                </a:rPr>
                <a:t>   </a:t>
              </a:r>
              <a:r>
                <a:rPr lang="en-US" sz="800">
                  <a:solidFill>
                    <a:srgbClr val="0000FF"/>
                  </a:solidFill>
                </a:rPr>
                <a:t>  </a:t>
              </a:r>
              <a:r>
                <a:rPr lang="en-US">
                  <a:solidFill>
                    <a:srgbClr val="0000FF"/>
                  </a:solidFill>
                </a:rPr>
                <a:t>0    cos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</a:t>
              </a:r>
              <a:r>
                <a:rPr lang="en-US">
                  <a:solidFill>
                    <a:srgbClr val="0000FF"/>
                  </a:solidFill>
                </a:rPr>
                <a:t>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   0      </a:t>
              </a:r>
              <a:r>
                <a:rPr lang="en-US" sz="800">
                  <a:solidFill>
                    <a:srgbClr val="0000FF"/>
                  </a:solidFill>
                </a:rPr>
                <a:t>   </a:t>
              </a:r>
              <a:r>
                <a:rPr lang="en-US">
                  <a:solidFill>
                    <a:srgbClr val="0000FF"/>
                  </a:solidFill>
                </a:rPr>
                <a:t>0       0       1</a:t>
              </a:r>
            </a:p>
          </p:txBody>
        </p:sp>
      </p:grpSp>
      <p:sp>
        <p:nvSpPr>
          <p:cNvPr id="23557" name="Rectangle 14"/>
          <p:cNvSpPr>
            <a:spLocks noChangeArrowheads="1"/>
          </p:cNvSpPr>
          <p:nvPr/>
        </p:nvSpPr>
        <p:spPr bwMode="auto">
          <a:xfrm>
            <a:off x="4346575" y="5032375"/>
            <a:ext cx="7175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OR</a:t>
            </a:r>
          </a:p>
        </p:txBody>
      </p:sp>
      <p:grpSp>
        <p:nvGrpSpPr>
          <p:cNvPr id="23558" name="Group 23"/>
          <p:cNvGrpSpPr>
            <a:grpSpLocks/>
          </p:cNvGrpSpPr>
          <p:nvPr/>
        </p:nvGrpSpPr>
        <p:grpSpPr bwMode="auto">
          <a:xfrm>
            <a:off x="6332538" y="2498725"/>
            <a:ext cx="1455737" cy="1430338"/>
            <a:chOff x="3989" y="1574"/>
            <a:chExt cx="917" cy="901"/>
          </a:xfrm>
        </p:grpSpPr>
        <p:sp>
          <p:nvSpPr>
            <p:cNvPr id="23561" name="Rectangle 15"/>
            <p:cNvSpPr>
              <a:spLocks noChangeArrowheads="1"/>
            </p:cNvSpPr>
            <p:nvPr/>
          </p:nvSpPr>
          <p:spPr bwMode="auto">
            <a:xfrm>
              <a:off x="3989" y="1574"/>
              <a:ext cx="917" cy="869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2" name="Line 16"/>
            <p:cNvSpPr>
              <a:spLocks noChangeShapeType="1"/>
            </p:cNvSpPr>
            <p:nvPr/>
          </p:nvSpPr>
          <p:spPr bwMode="auto">
            <a:xfrm>
              <a:off x="4322" y="1790"/>
              <a:ext cx="0" cy="28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63" name="Line 17"/>
            <p:cNvSpPr>
              <a:spLocks noChangeShapeType="1"/>
            </p:cNvSpPr>
            <p:nvPr/>
          </p:nvSpPr>
          <p:spPr bwMode="auto">
            <a:xfrm flipH="1">
              <a:off x="4154" y="2074"/>
              <a:ext cx="168" cy="19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64" name="Line 18"/>
            <p:cNvSpPr>
              <a:spLocks noChangeShapeType="1"/>
            </p:cNvSpPr>
            <p:nvPr/>
          </p:nvSpPr>
          <p:spPr bwMode="auto">
            <a:xfrm>
              <a:off x="4322" y="2074"/>
              <a:ext cx="36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65" name="Rectangle 19"/>
            <p:cNvSpPr>
              <a:spLocks noChangeArrowheads="1"/>
            </p:cNvSpPr>
            <p:nvPr/>
          </p:nvSpPr>
          <p:spPr bwMode="auto">
            <a:xfrm>
              <a:off x="4690" y="1957"/>
              <a:ext cx="19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x</a:t>
              </a:r>
            </a:p>
          </p:txBody>
        </p:sp>
        <p:sp>
          <p:nvSpPr>
            <p:cNvPr id="23566" name="Rectangle 20"/>
            <p:cNvSpPr>
              <a:spLocks noChangeArrowheads="1"/>
            </p:cNvSpPr>
            <p:nvPr/>
          </p:nvSpPr>
          <p:spPr bwMode="auto">
            <a:xfrm>
              <a:off x="4217" y="1594"/>
              <a:ext cx="19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y</a:t>
              </a:r>
            </a:p>
          </p:txBody>
        </p:sp>
        <p:sp>
          <p:nvSpPr>
            <p:cNvPr id="23567" name="Rectangle 21"/>
            <p:cNvSpPr>
              <a:spLocks noChangeArrowheads="1"/>
            </p:cNvSpPr>
            <p:nvPr/>
          </p:nvSpPr>
          <p:spPr bwMode="auto">
            <a:xfrm>
              <a:off x="3999" y="2239"/>
              <a:ext cx="18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z</a:t>
              </a:r>
            </a:p>
          </p:txBody>
        </p:sp>
        <p:sp>
          <p:nvSpPr>
            <p:cNvPr id="23568" name="Arc 22"/>
            <p:cNvSpPr>
              <a:spLocks/>
            </p:cNvSpPr>
            <p:nvPr/>
          </p:nvSpPr>
          <p:spPr bwMode="auto">
            <a:xfrm>
              <a:off x="4190" y="2099"/>
              <a:ext cx="473" cy="244"/>
            </a:xfrm>
            <a:custGeom>
              <a:avLst/>
              <a:gdLst>
                <a:gd name="T0" fmla="*/ 0 w 35561"/>
                <a:gd name="T1" fmla="*/ 0 h 26502"/>
                <a:gd name="T2" fmla="*/ 0 w 35561"/>
                <a:gd name="T3" fmla="*/ 0 h 26502"/>
                <a:gd name="T4" fmla="*/ 0 w 35561"/>
                <a:gd name="T5" fmla="*/ 0 h 26502"/>
                <a:gd name="T6" fmla="*/ 0 60000 65536"/>
                <a:gd name="T7" fmla="*/ 0 60000 65536"/>
                <a:gd name="T8" fmla="*/ 0 60000 65536"/>
                <a:gd name="T9" fmla="*/ 0 w 35561"/>
                <a:gd name="T10" fmla="*/ 0 h 26502"/>
                <a:gd name="T11" fmla="*/ 35561 w 35561"/>
                <a:gd name="T12" fmla="*/ 26502 h 265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561" h="26502" fill="none" extrusionOk="0">
                  <a:moveTo>
                    <a:pt x="34997" y="-1"/>
                  </a:moveTo>
                  <a:cubicBezTo>
                    <a:pt x="35371" y="1607"/>
                    <a:pt x="35561" y="3251"/>
                    <a:pt x="35561" y="4902"/>
                  </a:cubicBezTo>
                  <a:cubicBezTo>
                    <a:pt x="35561" y="16831"/>
                    <a:pt x="25890" y="26502"/>
                    <a:pt x="13961" y="26502"/>
                  </a:cubicBezTo>
                  <a:cubicBezTo>
                    <a:pt x="8848" y="26502"/>
                    <a:pt x="3901" y="24688"/>
                    <a:pt x="0" y="21383"/>
                  </a:cubicBezTo>
                </a:path>
                <a:path w="35561" h="26502" stroke="0" extrusionOk="0">
                  <a:moveTo>
                    <a:pt x="34997" y="-1"/>
                  </a:moveTo>
                  <a:cubicBezTo>
                    <a:pt x="35371" y="1607"/>
                    <a:pt x="35561" y="3251"/>
                    <a:pt x="35561" y="4902"/>
                  </a:cubicBezTo>
                  <a:cubicBezTo>
                    <a:pt x="35561" y="16831"/>
                    <a:pt x="25890" y="26502"/>
                    <a:pt x="13961" y="26502"/>
                  </a:cubicBezTo>
                  <a:cubicBezTo>
                    <a:pt x="8848" y="26502"/>
                    <a:pt x="3901" y="24688"/>
                    <a:pt x="0" y="21383"/>
                  </a:cubicBezTo>
                  <a:lnTo>
                    <a:pt x="13961" y="4902"/>
                  </a:lnTo>
                  <a:close/>
                </a:path>
              </a:pathLst>
            </a:custGeom>
            <a:noFill/>
            <a:ln w="50800" cap="rnd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559" name="Arc 24"/>
          <p:cNvSpPr>
            <a:spLocks/>
          </p:cNvSpPr>
          <p:nvPr/>
        </p:nvSpPr>
        <p:spPr bwMode="auto">
          <a:xfrm>
            <a:off x="396875" y="2209800"/>
            <a:ext cx="619125" cy="1828800"/>
          </a:xfrm>
          <a:custGeom>
            <a:avLst/>
            <a:gdLst>
              <a:gd name="T0" fmla="*/ 2147483647 w 21600"/>
              <a:gd name="T1" fmla="*/ 2147483647 h 43194"/>
              <a:gd name="T2" fmla="*/ 2147483647 w 21600"/>
              <a:gd name="T3" fmla="*/ 0 h 43194"/>
              <a:gd name="T4" fmla="*/ 2147483647 w 21600"/>
              <a:gd name="T5" fmla="*/ 2147483647 h 43194"/>
              <a:gd name="T6" fmla="*/ 0 60000 65536"/>
              <a:gd name="T7" fmla="*/ 0 60000 65536"/>
              <a:gd name="T8" fmla="*/ 0 60000 65536"/>
              <a:gd name="T9" fmla="*/ 0 w 21600"/>
              <a:gd name="T10" fmla="*/ 0 h 43194"/>
              <a:gd name="T11" fmla="*/ 21600 w 21600"/>
              <a:gd name="T12" fmla="*/ 43194 h 4319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43194" fill="none" extrusionOk="0">
                <a:moveTo>
                  <a:pt x="21100" y="43194"/>
                </a:moveTo>
                <a:cubicBezTo>
                  <a:pt x="9369" y="42923"/>
                  <a:pt x="0" y="33334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</a:path>
              <a:path w="21600" h="43194" stroke="0" extrusionOk="0">
                <a:moveTo>
                  <a:pt x="21100" y="43194"/>
                </a:moveTo>
                <a:cubicBezTo>
                  <a:pt x="9369" y="42923"/>
                  <a:pt x="0" y="33334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25400" cap="rnd">
            <a:solidFill>
              <a:srgbClr val="FF0000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23560" name="Arc 25"/>
          <p:cNvSpPr>
            <a:spLocks/>
          </p:cNvSpPr>
          <p:nvPr/>
        </p:nvSpPr>
        <p:spPr bwMode="auto">
          <a:xfrm>
            <a:off x="3673475" y="2209800"/>
            <a:ext cx="620713" cy="1828800"/>
          </a:xfrm>
          <a:custGeom>
            <a:avLst/>
            <a:gdLst>
              <a:gd name="T0" fmla="*/ 0 w 21655"/>
              <a:gd name="T1" fmla="*/ 0 h 43200"/>
              <a:gd name="T2" fmla="*/ 1064547033 w 21655"/>
              <a:gd name="T3" fmla="*/ 2147483647 h 43200"/>
              <a:gd name="T4" fmla="*/ 1064547033 w 21655"/>
              <a:gd name="T5" fmla="*/ 2147483647 h 43200"/>
              <a:gd name="T6" fmla="*/ 0 60000 65536"/>
              <a:gd name="T7" fmla="*/ 0 60000 65536"/>
              <a:gd name="T8" fmla="*/ 0 60000 65536"/>
              <a:gd name="T9" fmla="*/ 0 w 21655"/>
              <a:gd name="T10" fmla="*/ 0 h 43200"/>
              <a:gd name="T11" fmla="*/ 21655 w 21655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55" h="43200" fill="none" extrusionOk="0">
                <a:moveTo>
                  <a:pt x="0" y="0"/>
                </a:moveTo>
                <a:cubicBezTo>
                  <a:pt x="18" y="0"/>
                  <a:pt x="36" y="-1"/>
                  <a:pt x="55" y="0"/>
                </a:cubicBezTo>
                <a:cubicBezTo>
                  <a:pt x="11984" y="0"/>
                  <a:pt x="21655" y="9670"/>
                  <a:pt x="21655" y="21600"/>
                </a:cubicBezTo>
                <a:cubicBezTo>
                  <a:pt x="21655" y="33529"/>
                  <a:pt x="11984" y="43199"/>
                  <a:pt x="55" y="43200"/>
                </a:cubicBezTo>
              </a:path>
              <a:path w="21655" h="43200" stroke="0" extrusionOk="0">
                <a:moveTo>
                  <a:pt x="0" y="0"/>
                </a:moveTo>
                <a:cubicBezTo>
                  <a:pt x="18" y="0"/>
                  <a:pt x="36" y="-1"/>
                  <a:pt x="55" y="0"/>
                </a:cubicBezTo>
                <a:cubicBezTo>
                  <a:pt x="11984" y="0"/>
                  <a:pt x="21655" y="9670"/>
                  <a:pt x="21655" y="21600"/>
                </a:cubicBezTo>
                <a:cubicBezTo>
                  <a:pt x="21655" y="33529"/>
                  <a:pt x="11984" y="43199"/>
                  <a:pt x="55" y="43200"/>
                </a:cubicBezTo>
                <a:lnTo>
                  <a:pt x="55" y="21600"/>
                </a:lnTo>
                <a:close/>
              </a:path>
            </a:pathLst>
          </a:custGeom>
          <a:noFill/>
          <a:ln w="25400" cap="rnd">
            <a:solidFill>
              <a:srgbClr val="FF0000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Rotation about X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488" y="1368425"/>
            <a:ext cx="7996237" cy="4833938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We said earlier that in order to</a:t>
            </a:r>
          </a:p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		</a:t>
            </a:r>
            <a:r>
              <a:rPr lang="en-US" smtClean="0"/>
              <a:t>Rotate </a:t>
            </a:r>
            <a:r>
              <a:rPr lang="en-US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0000FF"/>
                </a:solidFill>
              </a:rPr>
              <a:t>-axis towards </a:t>
            </a:r>
            <a:r>
              <a:rPr lang="en-US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0000FF"/>
                </a:solidFill>
              </a:rPr>
              <a:t>-axis (around </a:t>
            </a:r>
            <a:r>
              <a:rPr lang="en-US" smtClean="0">
                <a:solidFill>
                  <a:srgbClr val="FF0000"/>
                </a:solidFill>
              </a:rPr>
              <a:t>z</a:t>
            </a:r>
            <a:r>
              <a:rPr lang="en-US" smtClean="0">
                <a:solidFill>
                  <a:srgbClr val="0000FF"/>
                </a:solidFill>
              </a:rPr>
              <a:t>)</a:t>
            </a:r>
          </a:p>
          <a:p>
            <a:r>
              <a:rPr lang="en-US" smtClean="0">
                <a:solidFill>
                  <a:srgbClr val="0000FF"/>
                </a:solidFill>
              </a:rPr>
              <a:t>Use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mtClean="0"/>
              <a:t>		x’ = x cos </a:t>
            </a:r>
            <a:r>
              <a:rPr lang="en-US" smtClean="0">
                <a:latin typeface="Symbol" pitchFamily="18" charset="2"/>
              </a:rPr>
              <a:t>q</a:t>
            </a:r>
            <a:r>
              <a:rPr lang="en-US" smtClean="0"/>
              <a:t> </a:t>
            </a:r>
            <a:r>
              <a:rPr lang="en-US" smtClean="0">
                <a:latin typeface="Symbol" pitchFamily="18" charset="2"/>
              </a:rPr>
              <a:t> - </a:t>
            </a:r>
            <a:r>
              <a:rPr lang="en-US" smtClean="0"/>
              <a:t>y sin </a:t>
            </a:r>
            <a:r>
              <a:rPr lang="en-US" smtClean="0">
                <a:latin typeface="Symbol" pitchFamily="18" charset="2"/>
              </a:rPr>
              <a:t>q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mtClean="0">
                <a:latin typeface="Symbol" pitchFamily="18" charset="2"/>
              </a:rPr>
              <a:t>	</a:t>
            </a:r>
            <a:r>
              <a:rPr lang="en-US" b="0" smtClean="0"/>
              <a:t>	</a:t>
            </a:r>
            <a:r>
              <a:rPr lang="en-US" smtClean="0"/>
              <a:t>y’ = y cos </a:t>
            </a:r>
            <a:r>
              <a:rPr lang="en-US" smtClean="0">
                <a:latin typeface="Symbol" pitchFamily="18" charset="2"/>
              </a:rPr>
              <a:t>q</a:t>
            </a:r>
            <a:r>
              <a:rPr lang="en-US" smtClean="0"/>
              <a:t> </a:t>
            </a:r>
            <a:r>
              <a:rPr lang="en-US" smtClean="0">
                <a:latin typeface="Symbol" pitchFamily="18" charset="2"/>
              </a:rPr>
              <a:t> + </a:t>
            </a:r>
            <a:r>
              <a:rPr lang="en-US" smtClean="0"/>
              <a:t>x sin </a:t>
            </a:r>
            <a:r>
              <a:rPr lang="en-US" smtClean="0">
                <a:latin typeface="Symbol" pitchFamily="18" charset="2"/>
              </a:rPr>
              <a:t>q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mtClean="0">
                <a:latin typeface="Symbol" pitchFamily="18" charset="2"/>
              </a:rPr>
              <a:t>		</a:t>
            </a:r>
            <a:r>
              <a:rPr lang="en-US" smtClean="0"/>
              <a:t>z’ = z</a:t>
            </a:r>
            <a:endParaRPr lang="en-US" smtClean="0">
              <a:latin typeface="Symbol" pitchFamily="18" charset="2"/>
            </a:endParaRPr>
          </a:p>
          <a:p>
            <a:r>
              <a:rPr lang="en-US" smtClean="0">
                <a:solidFill>
                  <a:srgbClr val="0000FF"/>
                </a:solidFill>
              </a:rPr>
              <a:t>So, in order to</a:t>
            </a:r>
            <a:endParaRPr lang="en-US" smtClean="0"/>
          </a:p>
          <a:p>
            <a:pPr>
              <a:buFontTx/>
              <a:buNone/>
            </a:pPr>
            <a:r>
              <a:rPr lang="en-US" smtClean="0"/>
              <a:t>		Rotate </a:t>
            </a:r>
            <a:r>
              <a:rPr lang="en-US" smtClean="0">
                <a:solidFill>
                  <a:srgbClr val="FF0000"/>
                </a:solidFill>
              </a:rPr>
              <a:t>y</a:t>
            </a:r>
            <a:r>
              <a:rPr lang="en-US" smtClean="0"/>
              <a:t>-axis towards </a:t>
            </a:r>
            <a:r>
              <a:rPr lang="en-US" smtClean="0">
                <a:solidFill>
                  <a:srgbClr val="FF0000"/>
                </a:solidFill>
              </a:rPr>
              <a:t>z</a:t>
            </a:r>
            <a:r>
              <a:rPr lang="en-US" smtClean="0"/>
              <a:t>-axis (around </a:t>
            </a:r>
            <a:r>
              <a:rPr lang="en-US" smtClean="0">
                <a:solidFill>
                  <a:srgbClr val="FF0000"/>
                </a:solidFill>
              </a:rPr>
              <a:t>x</a:t>
            </a:r>
            <a:r>
              <a:rPr lang="en-US" smtClean="0"/>
              <a:t>),</a:t>
            </a:r>
          </a:p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	Map</a:t>
            </a:r>
            <a:r>
              <a:rPr lang="en-US" smtClean="0"/>
              <a:t> </a:t>
            </a:r>
          </a:p>
          <a:p>
            <a:pPr>
              <a:buFontTx/>
              <a:buNone/>
            </a:pPr>
            <a:r>
              <a:rPr lang="en-US" smtClean="0"/>
              <a:t>		</a:t>
            </a:r>
            <a:r>
              <a:rPr lang="en-US" smtClean="0">
                <a:solidFill>
                  <a:srgbClr val="FF0000"/>
                </a:solidFill>
              </a:rPr>
              <a:t>x </a:t>
            </a:r>
            <a:r>
              <a:rPr lang="en-US" b="0" smtClean="0">
                <a:latin typeface="Symbol" pitchFamily="18" charset="2"/>
              </a:rPr>
              <a:t>Þ</a:t>
            </a:r>
            <a:r>
              <a:rPr lang="en-US" smtClean="0">
                <a:solidFill>
                  <a:srgbClr val="FF0000"/>
                </a:solidFill>
              </a:rPr>
              <a:t> y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y </a:t>
            </a:r>
            <a:r>
              <a:rPr lang="en-US" b="0" smtClean="0">
                <a:latin typeface="Symbol" pitchFamily="18" charset="2"/>
              </a:rPr>
              <a:t>Þ</a:t>
            </a:r>
            <a:r>
              <a:rPr lang="en-US" smtClean="0">
                <a:solidFill>
                  <a:srgbClr val="FF0000"/>
                </a:solidFill>
              </a:rPr>
              <a:t> z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z </a:t>
            </a:r>
            <a:r>
              <a:rPr lang="en-US" b="0" smtClean="0">
                <a:latin typeface="Symbol" pitchFamily="18" charset="2"/>
              </a:rPr>
              <a:t>Þ</a:t>
            </a:r>
            <a:r>
              <a:rPr lang="en-US" smtClean="0">
                <a:solidFill>
                  <a:srgbClr val="FF0000"/>
                </a:solidFill>
              </a:rPr>
              <a:t> x</a:t>
            </a:r>
            <a:r>
              <a:rPr lang="en-US" smtClean="0"/>
              <a:t>.</a:t>
            </a:r>
          </a:p>
        </p:txBody>
      </p:sp>
      <p:sp>
        <p:nvSpPr>
          <p:cNvPr id="24580" name="Arc 4"/>
          <p:cNvSpPr>
            <a:spLocks/>
          </p:cNvSpPr>
          <p:nvPr/>
        </p:nvSpPr>
        <p:spPr bwMode="auto">
          <a:xfrm>
            <a:off x="2651125" y="2263775"/>
            <a:ext cx="620713" cy="2484438"/>
          </a:xfrm>
          <a:custGeom>
            <a:avLst/>
            <a:gdLst>
              <a:gd name="T0" fmla="*/ 0 w 21655"/>
              <a:gd name="T1" fmla="*/ 0 h 43200"/>
              <a:gd name="T2" fmla="*/ 1064547033 w 21655"/>
              <a:gd name="T3" fmla="*/ 2147483647 h 43200"/>
              <a:gd name="T4" fmla="*/ 1064547033 w 21655"/>
              <a:gd name="T5" fmla="*/ 2147483647 h 43200"/>
              <a:gd name="T6" fmla="*/ 0 60000 65536"/>
              <a:gd name="T7" fmla="*/ 0 60000 65536"/>
              <a:gd name="T8" fmla="*/ 0 60000 65536"/>
              <a:gd name="T9" fmla="*/ 0 w 21655"/>
              <a:gd name="T10" fmla="*/ 0 h 43200"/>
              <a:gd name="T11" fmla="*/ 21655 w 21655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55" h="43200" fill="none" extrusionOk="0">
                <a:moveTo>
                  <a:pt x="0" y="0"/>
                </a:moveTo>
                <a:cubicBezTo>
                  <a:pt x="18" y="0"/>
                  <a:pt x="36" y="-1"/>
                  <a:pt x="55" y="0"/>
                </a:cubicBezTo>
                <a:cubicBezTo>
                  <a:pt x="11984" y="0"/>
                  <a:pt x="21655" y="9670"/>
                  <a:pt x="21655" y="21600"/>
                </a:cubicBezTo>
                <a:cubicBezTo>
                  <a:pt x="21655" y="33529"/>
                  <a:pt x="11984" y="43199"/>
                  <a:pt x="55" y="43200"/>
                </a:cubicBezTo>
              </a:path>
              <a:path w="21655" h="43200" stroke="0" extrusionOk="0">
                <a:moveTo>
                  <a:pt x="0" y="0"/>
                </a:moveTo>
                <a:cubicBezTo>
                  <a:pt x="18" y="0"/>
                  <a:pt x="36" y="-1"/>
                  <a:pt x="55" y="0"/>
                </a:cubicBezTo>
                <a:cubicBezTo>
                  <a:pt x="11984" y="0"/>
                  <a:pt x="21655" y="9670"/>
                  <a:pt x="21655" y="21600"/>
                </a:cubicBezTo>
                <a:cubicBezTo>
                  <a:pt x="21655" y="33529"/>
                  <a:pt x="11984" y="43199"/>
                  <a:pt x="55" y="43200"/>
                </a:cubicBezTo>
                <a:lnTo>
                  <a:pt x="55" y="21600"/>
                </a:lnTo>
                <a:close/>
              </a:path>
            </a:pathLst>
          </a:custGeom>
          <a:noFill/>
          <a:ln w="25400" cap="rnd">
            <a:solidFill>
              <a:srgbClr val="8000B3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24581" name="Arc 5"/>
          <p:cNvSpPr>
            <a:spLocks/>
          </p:cNvSpPr>
          <p:nvPr/>
        </p:nvSpPr>
        <p:spPr bwMode="auto">
          <a:xfrm>
            <a:off x="7651750" y="2303463"/>
            <a:ext cx="620713" cy="2484437"/>
          </a:xfrm>
          <a:custGeom>
            <a:avLst/>
            <a:gdLst>
              <a:gd name="T0" fmla="*/ 0 w 21655"/>
              <a:gd name="T1" fmla="*/ 0 h 43200"/>
              <a:gd name="T2" fmla="*/ 1064547033 w 21655"/>
              <a:gd name="T3" fmla="*/ 2147483647 h 43200"/>
              <a:gd name="T4" fmla="*/ 1064547033 w 21655"/>
              <a:gd name="T5" fmla="*/ 2147483647 h 43200"/>
              <a:gd name="T6" fmla="*/ 0 60000 65536"/>
              <a:gd name="T7" fmla="*/ 0 60000 65536"/>
              <a:gd name="T8" fmla="*/ 0 60000 65536"/>
              <a:gd name="T9" fmla="*/ 0 w 21655"/>
              <a:gd name="T10" fmla="*/ 0 h 43200"/>
              <a:gd name="T11" fmla="*/ 21655 w 21655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55" h="43200" fill="none" extrusionOk="0">
                <a:moveTo>
                  <a:pt x="0" y="0"/>
                </a:moveTo>
                <a:cubicBezTo>
                  <a:pt x="18" y="0"/>
                  <a:pt x="36" y="-1"/>
                  <a:pt x="55" y="0"/>
                </a:cubicBezTo>
                <a:cubicBezTo>
                  <a:pt x="11984" y="0"/>
                  <a:pt x="21655" y="9670"/>
                  <a:pt x="21655" y="21600"/>
                </a:cubicBezTo>
                <a:cubicBezTo>
                  <a:pt x="21655" y="33529"/>
                  <a:pt x="11984" y="43199"/>
                  <a:pt x="55" y="43200"/>
                </a:cubicBezTo>
              </a:path>
              <a:path w="21655" h="43200" stroke="0" extrusionOk="0">
                <a:moveTo>
                  <a:pt x="0" y="0"/>
                </a:moveTo>
                <a:cubicBezTo>
                  <a:pt x="18" y="0"/>
                  <a:pt x="36" y="-1"/>
                  <a:pt x="55" y="0"/>
                </a:cubicBezTo>
                <a:cubicBezTo>
                  <a:pt x="11984" y="0"/>
                  <a:pt x="21655" y="9670"/>
                  <a:pt x="21655" y="21600"/>
                </a:cubicBezTo>
                <a:cubicBezTo>
                  <a:pt x="21655" y="33529"/>
                  <a:pt x="11984" y="43199"/>
                  <a:pt x="55" y="43200"/>
                </a:cubicBezTo>
                <a:lnTo>
                  <a:pt x="55" y="21600"/>
                </a:lnTo>
                <a:close/>
              </a:path>
            </a:pathLst>
          </a:custGeom>
          <a:noFill/>
          <a:ln w="25400" cap="rnd">
            <a:solidFill>
              <a:srgbClr val="8000B3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24582" name="Arc 6"/>
          <p:cNvSpPr>
            <a:spLocks/>
          </p:cNvSpPr>
          <p:nvPr/>
        </p:nvSpPr>
        <p:spPr bwMode="auto">
          <a:xfrm>
            <a:off x="5181600" y="2287588"/>
            <a:ext cx="620713" cy="2484437"/>
          </a:xfrm>
          <a:custGeom>
            <a:avLst/>
            <a:gdLst>
              <a:gd name="T0" fmla="*/ 0 w 21655"/>
              <a:gd name="T1" fmla="*/ 0 h 43200"/>
              <a:gd name="T2" fmla="*/ 1064547033 w 21655"/>
              <a:gd name="T3" fmla="*/ 2147483647 h 43200"/>
              <a:gd name="T4" fmla="*/ 1064547033 w 21655"/>
              <a:gd name="T5" fmla="*/ 2147483647 h 43200"/>
              <a:gd name="T6" fmla="*/ 0 60000 65536"/>
              <a:gd name="T7" fmla="*/ 0 60000 65536"/>
              <a:gd name="T8" fmla="*/ 0 60000 65536"/>
              <a:gd name="T9" fmla="*/ 0 w 21655"/>
              <a:gd name="T10" fmla="*/ 0 h 43200"/>
              <a:gd name="T11" fmla="*/ 21655 w 21655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55" h="43200" fill="none" extrusionOk="0">
                <a:moveTo>
                  <a:pt x="0" y="0"/>
                </a:moveTo>
                <a:cubicBezTo>
                  <a:pt x="18" y="0"/>
                  <a:pt x="36" y="-1"/>
                  <a:pt x="55" y="0"/>
                </a:cubicBezTo>
                <a:cubicBezTo>
                  <a:pt x="11984" y="0"/>
                  <a:pt x="21655" y="9670"/>
                  <a:pt x="21655" y="21600"/>
                </a:cubicBezTo>
                <a:cubicBezTo>
                  <a:pt x="21655" y="33529"/>
                  <a:pt x="11984" y="43199"/>
                  <a:pt x="55" y="43200"/>
                </a:cubicBezTo>
              </a:path>
              <a:path w="21655" h="43200" stroke="0" extrusionOk="0">
                <a:moveTo>
                  <a:pt x="0" y="0"/>
                </a:moveTo>
                <a:cubicBezTo>
                  <a:pt x="18" y="0"/>
                  <a:pt x="36" y="-1"/>
                  <a:pt x="55" y="0"/>
                </a:cubicBezTo>
                <a:cubicBezTo>
                  <a:pt x="11984" y="0"/>
                  <a:pt x="21655" y="9670"/>
                  <a:pt x="21655" y="21600"/>
                </a:cubicBezTo>
                <a:cubicBezTo>
                  <a:pt x="21655" y="33529"/>
                  <a:pt x="11984" y="43199"/>
                  <a:pt x="55" y="43200"/>
                </a:cubicBezTo>
                <a:lnTo>
                  <a:pt x="55" y="21600"/>
                </a:lnTo>
                <a:close/>
              </a:path>
            </a:pathLst>
          </a:custGeom>
          <a:noFill/>
          <a:ln w="25400" cap="rnd">
            <a:solidFill>
              <a:srgbClr val="8000B3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24583" name="Group 15"/>
          <p:cNvGrpSpPr>
            <a:grpSpLocks/>
          </p:cNvGrpSpPr>
          <p:nvPr/>
        </p:nvGrpSpPr>
        <p:grpSpPr bwMode="auto">
          <a:xfrm>
            <a:off x="6081713" y="2470150"/>
            <a:ext cx="1455737" cy="1430338"/>
            <a:chOff x="3831" y="1556"/>
            <a:chExt cx="917" cy="901"/>
          </a:xfrm>
        </p:grpSpPr>
        <p:sp>
          <p:nvSpPr>
            <p:cNvPr id="24584" name="Rectangle 7"/>
            <p:cNvSpPr>
              <a:spLocks noChangeArrowheads="1"/>
            </p:cNvSpPr>
            <p:nvPr/>
          </p:nvSpPr>
          <p:spPr bwMode="auto">
            <a:xfrm>
              <a:off x="3831" y="1556"/>
              <a:ext cx="917" cy="869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5" name="Line 8"/>
            <p:cNvSpPr>
              <a:spLocks noChangeShapeType="1"/>
            </p:cNvSpPr>
            <p:nvPr/>
          </p:nvSpPr>
          <p:spPr bwMode="auto">
            <a:xfrm>
              <a:off x="4164" y="1772"/>
              <a:ext cx="0" cy="28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86" name="Line 9"/>
            <p:cNvSpPr>
              <a:spLocks noChangeShapeType="1"/>
            </p:cNvSpPr>
            <p:nvPr/>
          </p:nvSpPr>
          <p:spPr bwMode="auto">
            <a:xfrm flipH="1">
              <a:off x="3996" y="2056"/>
              <a:ext cx="168" cy="19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87" name="Line 10"/>
            <p:cNvSpPr>
              <a:spLocks noChangeShapeType="1"/>
            </p:cNvSpPr>
            <p:nvPr/>
          </p:nvSpPr>
          <p:spPr bwMode="auto">
            <a:xfrm>
              <a:off x="4164" y="2056"/>
              <a:ext cx="36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88" name="Rectangle 11"/>
            <p:cNvSpPr>
              <a:spLocks noChangeArrowheads="1"/>
            </p:cNvSpPr>
            <p:nvPr/>
          </p:nvSpPr>
          <p:spPr bwMode="auto">
            <a:xfrm>
              <a:off x="4532" y="1939"/>
              <a:ext cx="19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x</a:t>
              </a:r>
            </a:p>
          </p:txBody>
        </p:sp>
        <p:sp>
          <p:nvSpPr>
            <p:cNvPr id="24589" name="Rectangle 12"/>
            <p:cNvSpPr>
              <a:spLocks noChangeArrowheads="1"/>
            </p:cNvSpPr>
            <p:nvPr/>
          </p:nvSpPr>
          <p:spPr bwMode="auto">
            <a:xfrm>
              <a:off x="4059" y="1576"/>
              <a:ext cx="19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y</a:t>
              </a:r>
            </a:p>
          </p:txBody>
        </p:sp>
        <p:sp>
          <p:nvSpPr>
            <p:cNvPr id="24590" name="Rectangle 13"/>
            <p:cNvSpPr>
              <a:spLocks noChangeArrowheads="1"/>
            </p:cNvSpPr>
            <p:nvPr/>
          </p:nvSpPr>
          <p:spPr bwMode="auto">
            <a:xfrm>
              <a:off x="3841" y="2221"/>
              <a:ext cx="18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z</a:t>
              </a:r>
            </a:p>
          </p:txBody>
        </p:sp>
        <p:sp>
          <p:nvSpPr>
            <p:cNvPr id="24591" name="Arc 14"/>
            <p:cNvSpPr>
              <a:spLocks/>
            </p:cNvSpPr>
            <p:nvPr/>
          </p:nvSpPr>
          <p:spPr bwMode="auto">
            <a:xfrm>
              <a:off x="3911" y="1820"/>
              <a:ext cx="307" cy="386"/>
            </a:xfrm>
            <a:custGeom>
              <a:avLst/>
              <a:gdLst>
                <a:gd name="T0" fmla="*/ 0 w 21600"/>
                <a:gd name="T1" fmla="*/ 0 h 33728"/>
                <a:gd name="T2" fmla="*/ 0 w 21600"/>
                <a:gd name="T3" fmla="*/ 0 h 33728"/>
                <a:gd name="T4" fmla="*/ 0 w 21600"/>
                <a:gd name="T5" fmla="*/ 0 h 33728"/>
                <a:gd name="T6" fmla="*/ 0 60000 65536"/>
                <a:gd name="T7" fmla="*/ 0 60000 65536"/>
                <a:gd name="T8" fmla="*/ 0 60000 65536"/>
                <a:gd name="T9" fmla="*/ 0 w 21600"/>
                <a:gd name="T10" fmla="*/ 0 h 33728"/>
                <a:gd name="T11" fmla="*/ 21600 w 21600"/>
                <a:gd name="T12" fmla="*/ 33728 h 337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3728" fill="none" extrusionOk="0">
                  <a:moveTo>
                    <a:pt x="5068" y="33728"/>
                  </a:moveTo>
                  <a:cubicBezTo>
                    <a:pt x="1794" y="29835"/>
                    <a:pt x="0" y="24912"/>
                    <a:pt x="0" y="19826"/>
                  </a:cubicBezTo>
                  <a:cubicBezTo>
                    <a:pt x="-1" y="11210"/>
                    <a:pt x="5119" y="3419"/>
                    <a:pt x="13027" y="0"/>
                  </a:cubicBezTo>
                </a:path>
                <a:path w="21600" h="33728" stroke="0" extrusionOk="0">
                  <a:moveTo>
                    <a:pt x="5068" y="33728"/>
                  </a:moveTo>
                  <a:cubicBezTo>
                    <a:pt x="1794" y="29835"/>
                    <a:pt x="0" y="24912"/>
                    <a:pt x="0" y="19826"/>
                  </a:cubicBezTo>
                  <a:cubicBezTo>
                    <a:pt x="-1" y="11210"/>
                    <a:pt x="5119" y="3419"/>
                    <a:pt x="13027" y="0"/>
                  </a:cubicBezTo>
                  <a:lnTo>
                    <a:pt x="21600" y="19826"/>
                  </a:lnTo>
                  <a:close/>
                </a:path>
              </a:pathLst>
            </a:custGeom>
            <a:noFill/>
            <a:ln w="50800" cap="rnd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Transposing or Flipping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480774"/>
          </a:xfrm>
          <a:noFill/>
        </p:spPr>
        <p:txBody>
          <a:bodyPr/>
          <a:lstStyle/>
          <a:p>
            <a:r>
              <a:rPr lang="en-US" dirty="0" smtClean="0"/>
              <a:t>Either can be flipped (</a:t>
            </a:r>
            <a:r>
              <a:rPr lang="en-US" dirty="0" err="1" smtClean="0">
                <a:solidFill>
                  <a:srgbClr val="FF0000"/>
                </a:solidFill>
              </a:rPr>
              <a:t>X</a:t>
            </a:r>
            <a:r>
              <a:rPr lang="en-US" baseline="30000" dirty="0" err="1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 is the transpose of </a:t>
            </a: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dirty="0" smtClean="0"/>
              <a:t>).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762000" y="2133600"/>
            <a:ext cx="3836988" cy="1633537"/>
            <a:chOff x="1675" y="1703"/>
            <a:chExt cx="2417" cy="1029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675" y="1703"/>
              <a:ext cx="188" cy="1029"/>
              <a:chOff x="1675" y="1703"/>
              <a:chExt cx="188" cy="1029"/>
            </a:xfrm>
          </p:grpSpPr>
          <p:sp>
            <p:nvSpPr>
              <p:cNvPr id="4108" name="Line 4"/>
              <p:cNvSpPr>
                <a:spLocks noChangeShapeType="1"/>
              </p:cNvSpPr>
              <p:nvPr/>
            </p:nvSpPr>
            <p:spPr bwMode="auto">
              <a:xfrm>
                <a:off x="1688" y="1716"/>
                <a:ext cx="0" cy="10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Line 5"/>
              <p:cNvSpPr>
                <a:spLocks noChangeShapeType="1"/>
              </p:cNvSpPr>
              <p:nvPr/>
            </p:nvSpPr>
            <p:spPr bwMode="auto">
              <a:xfrm flipV="1">
                <a:off x="1675" y="1703"/>
                <a:ext cx="181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0" name="Line 6"/>
              <p:cNvSpPr>
                <a:spLocks noChangeShapeType="1"/>
              </p:cNvSpPr>
              <p:nvPr/>
            </p:nvSpPr>
            <p:spPr bwMode="auto">
              <a:xfrm flipV="1">
                <a:off x="1683" y="2728"/>
                <a:ext cx="180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3871" y="1703"/>
              <a:ext cx="188" cy="1029"/>
              <a:chOff x="3871" y="1703"/>
              <a:chExt cx="188" cy="1029"/>
            </a:xfrm>
          </p:grpSpPr>
          <p:sp>
            <p:nvSpPr>
              <p:cNvPr id="4105" name="Line 8"/>
              <p:cNvSpPr>
                <a:spLocks noChangeShapeType="1"/>
              </p:cNvSpPr>
              <p:nvPr/>
            </p:nvSpPr>
            <p:spPr bwMode="auto">
              <a:xfrm>
                <a:off x="4059" y="1716"/>
                <a:ext cx="0" cy="10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Line 9"/>
              <p:cNvSpPr>
                <a:spLocks noChangeShapeType="1"/>
              </p:cNvSpPr>
              <p:nvPr/>
            </p:nvSpPr>
            <p:spPr bwMode="auto">
              <a:xfrm flipH="1" flipV="1">
                <a:off x="3879" y="1703"/>
                <a:ext cx="180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Line 10"/>
              <p:cNvSpPr>
                <a:spLocks noChangeShapeType="1"/>
              </p:cNvSpPr>
              <p:nvPr/>
            </p:nvSpPr>
            <p:spPr bwMode="auto">
              <a:xfrm flipH="1" flipV="1">
                <a:off x="3871" y="2728"/>
                <a:ext cx="181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04" name="Rectangle 12"/>
            <p:cNvSpPr>
              <a:spLocks noChangeArrowheads="1"/>
            </p:cNvSpPr>
            <p:nvPr/>
          </p:nvSpPr>
          <p:spPr bwMode="auto">
            <a:xfrm>
              <a:off x="1709" y="1792"/>
              <a:ext cx="2383" cy="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>
                  <a:solidFill>
                    <a:srgbClr val="0000FF"/>
                  </a:solidFill>
                </a:rPr>
                <a:t>a11    a12    a13    a14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/>
                <a:t>a21    a22    a23    a24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/>
                <a:t>a31    a32    a33    a34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/>
                <a:t>a41    a42    a43    a44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1066800" y="4343400"/>
            <a:ext cx="1555811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x,y,z,w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23" name="Line 4"/>
          <p:cNvSpPr>
            <a:spLocks noChangeShapeType="1"/>
          </p:cNvSpPr>
          <p:nvPr/>
        </p:nvSpPr>
        <p:spPr bwMode="auto">
          <a:xfrm>
            <a:off x="3105150" y="3994150"/>
            <a:ext cx="0" cy="1612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8"/>
          <p:cNvSpPr>
            <a:spLocks noChangeShapeType="1"/>
          </p:cNvSpPr>
          <p:nvPr/>
        </p:nvSpPr>
        <p:spPr bwMode="auto">
          <a:xfrm>
            <a:off x="3549650" y="3994150"/>
            <a:ext cx="0" cy="1612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 flipH="1">
            <a:off x="3124200" y="4114800"/>
            <a:ext cx="438150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dirty="0" smtClean="0"/>
              <a:t>x </a:t>
            </a:r>
            <a:endParaRPr lang="en-US" dirty="0"/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dirty="0" smtClean="0"/>
              <a:t>y</a:t>
            </a:r>
            <a:endParaRPr lang="en-US" dirty="0"/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dirty="0" smtClean="0"/>
              <a:t>z</a:t>
            </a:r>
            <a:endParaRPr lang="en-US" dirty="0"/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dirty="0" smtClean="0"/>
              <a:t>w</a:t>
            </a:r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3090864" y="3993362"/>
            <a:ext cx="153194" cy="794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3409950" y="3993362"/>
            <a:ext cx="1524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 flipV="1">
            <a:off x="3090864" y="5602285"/>
            <a:ext cx="153194" cy="794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8" name="Straight Connector 47"/>
          <p:cNvCxnSpPr/>
          <p:nvPr/>
        </p:nvCxnSpPr>
        <p:spPr bwMode="auto">
          <a:xfrm>
            <a:off x="3409950" y="5602285"/>
            <a:ext cx="1524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49" name="Rectangle 48"/>
          <p:cNvSpPr/>
          <p:nvPr/>
        </p:nvSpPr>
        <p:spPr>
          <a:xfrm>
            <a:off x="4572000" y="4495800"/>
            <a:ext cx="543739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4572000" y="1905000"/>
            <a:ext cx="30489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25" name="Group 13"/>
          <p:cNvGrpSpPr>
            <a:grpSpLocks/>
          </p:cNvGrpSpPr>
          <p:nvPr/>
        </p:nvGrpSpPr>
        <p:grpSpPr bwMode="auto">
          <a:xfrm>
            <a:off x="5181600" y="2133600"/>
            <a:ext cx="3836988" cy="1633537"/>
            <a:chOff x="1675" y="1703"/>
            <a:chExt cx="2417" cy="1029"/>
          </a:xfrm>
        </p:grpSpPr>
        <p:grpSp>
          <p:nvGrpSpPr>
            <p:cNvPr id="26" name="Group 7"/>
            <p:cNvGrpSpPr>
              <a:grpSpLocks/>
            </p:cNvGrpSpPr>
            <p:nvPr/>
          </p:nvGrpSpPr>
          <p:grpSpPr bwMode="auto">
            <a:xfrm>
              <a:off x="1675" y="1703"/>
              <a:ext cx="188" cy="1029"/>
              <a:chOff x="1675" y="1703"/>
              <a:chExt cx="188" cy="1029"/>
            </a:xfrm>
          </p:grpSpPr>
          <p:sp>
            <p:nvSpPr>
              <p:cNvPr id="32" name="Line 4"/>
              <p:cNvSpPr>
                <a:spLocks noChangeShapeType="1"/>
              </p:cNvSpPr>
              <p:nvPr/>
            </p:nvSpPr>
            <p:spPr bwMode="auto">
              <a:xfrm>
                <a:off x="1688" y="1716"/>
                <a:ext cx="0" cy="10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5"/>
              <p:cNvSpPr>
                <a:spLocks noChangeShapeType="1"/>
              </p:cNvSpPr>
              <p:nvPr/>
            </p:nvSpPr>
            <p:spPr bwMode="auto">
              <a:xfrm flipV="1">
                <a:off x="1675" y="1703"/>
                <a:ext cx="181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6"/>
              <p:cNvSpPr>
                <a:spLocks noChangeShapeType="1"/>
              </p:cNvSpPr>
              <p:nvPr/>
            </p:nvSpPr>
            <p:spPr bwMode="auto">
              <a:xfrm flipV="1">
                <a:off x="1683" y="2728"/>
                <a:ext cx="180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7" name="Group 11"/>
            <p:cNvGrpSpPr>
              <a:grpSpLocks/>
            </p:cNvGrpSpPr>
            <p:nvPr/>
          </p:nvGrpSpPr>
          <p:grpSpPr bwMode="auto">
            <a:xfrm>
              <a:off x="3871" y="1703"/>
              <a:ext cx="188" cy="1029"/>
              <a:chOff x="3871" y="1703"/>
              <a:chExt cx="188" cy="1029"/>
            </a:xfrm>
          </p:grpSpPr>
          <p:sp>
            <p:nvSpPr>
              <p:cNvPr id="29" name="Line 8"/>
              <p:cNvSpPr>
                <a:spLocks noChangeShapeType="1"/>
              </p:cNvSpPr>
              <p:nvPr/>
            </p:nvSpPr>
            <p:spPr bwMode="auto">
              <a:xfrm>
                <a:off x="4059" y="1716"/>
                <a:ext cx="0" cy="101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Line 9"/>
              <p:cNvSpPr>
                <a:spLocks noChangeShapeType="1"/>
              </p:cNvSpPr>
              <p:nvPr/>
            </p:nvSpPr>
            <p:spPr bwMode="auto">
              <a:xfrm flipH="1" flipV="1">
                <a:off x="3879" y="1703"/>
                <a:ext cx="180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10"/>
              <p:cNvSpPr>
                <a:spLocks noChangeShapeType="1"/>
              </p:cNvSpPr>
              <p:nvPr/>
            </p:nvSpPr>
            <p:spPr bwMode="auto">
              <a:xfrm flipH="1" flipV="1">
                <a:off x="3871" y="2728"/>
                <a:ext cx="181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8" name="Rectangle 12"/>
            <p:cNvSpPr>
              <a:spLocks noChangeArrowheads="1"/>
            </p:cNvSpPr>
            <p:nvPr/>
          </p:nvSpPr>
          <p:spPr bwMode="auto">
            <a:xfrm>
              <a:off x="1709" y="1792"/>
              <a:ext cx="2383" cy="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>
                  <a:solidFill>
                    <a:srgbClr val="0000FF"/>
                  </a:solidFill>
                </a:rPr>
                <a:t>a11</a:t>
              </a:r>
              <a:r>
                <a:rPr lang="en-US" dirty="0"/>
                <a:t>    </a:t>
              </a:r>
              <a:r>
                <a:rPr lang="en-US" dirty="0" smtClean="0"/>
                <a:t>a21    a31    a41</a:t>
              </a:r>
              <a:endParaRPr lang="en-US" dirty="0"/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 smtClean="0">
                  <a:solidFill>
                    <a:srgbClr val="0000FF"/>
                  </a:solidFill>
                </a:rPr>
                <a:t>a12</a:t>
              </a:r>
              <a:r>
                <a:rPr lang="en-US" dirty="0" smtClean="0"/>
                <a:t>    </a:t>
              </a:r>
              <a:r>
                <a:rPr lang="en-US" dirty="0"/>
                <a:t>a22    </a:t>
              </a:r>
              <a:r>
                <a:rPr lang="en-US" dirty="0" smtClean="0"/>
                <a:t>a32    a42</a:t>
              </a:r>
              <a:endParaRPr lang="en-US" dirty="0"/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 smtClean="0">
                  <a:solidFill>
                    <a:srgbClr val="0000FF"/>
                  </a:solidFill>
                </a:rPr>
                <a:t>a13</a:t>
              </a:r>
              <a:r>
                <a:rPr lang="en-US" dirty="0" smtClean="0"/>
                <a:t>    a23    </a:t>
              </a:r>
              <a:r>
                <a:rPr lang="en-US" dirty="0"/>
                <a:t>a33    </a:t>
              </a:r>
              <a:r>
                <a:rPr lang="en-US" dirty="0" smtClean="0"/>
                <a:t>a43</a:t>
              </a:r>
              <a:endParaRPr lang="en-US" dirty="0"/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 dirty="0" smtClean="0">
                  <a:solidFill>
                    <a:srgbClr val="0000FF"/>
                  </a:solidFill>
                </a:rPr>
                <a:t>a14</a:t>
              </a:r>
              <a:r>
                <a:rPr lang="en-US" dirty="0" smtClean="0"/>
                <a:t>    a24    a34    </a:t>
              </a:r>
              <a:r>
                <a:rPr lang="en-US" dirty="0"/>
                <a:t>a44</a:t>
              </a:r>
            </a:p>
          </p:txBody>
        </p:sp>
      </p:grpSp>
      <p:sp>
        <p:nvSpPr>
          <p:cNvPr id="36" name="Rectangle 35"/>
          <p:cNvSpPr/>
          <p:nvPr/>
        </p:nvSpPr>
        <p:spPr>
          <a:xfrm>
            <a:off x="4724400" y="2590800"/>
            <a:ext cx="394660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2438400" y="4114800"/>
            <a:ext cx="30489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667000" y="4419600"/>
            <a:ext cx="394660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39" name="Line 4"/>
          <p:cNvSpPr>
            <a:spLocks noChangeShapeType="1"/>
          </p:cNvSpPr>
          <p:nvPr/>
        </p:nvSpPr>
        <p:spPr bwMode="auto">
          <a:xfrm>
            <a:off x="5638800" y="3997325"/>
            <a:ext cx="0" cy="1612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0" name="Line 8"/>
          <p:cNvSpPr>
            <a:spLocks noChangeShapeType="1"/>
          </p:cNvSpPr>
          <p:nvPr/>
        </p:nvSpPr>
        <p:spPr bwMode="auto">
          <a:xfrm>
            <a:off x="6083300" y="3997325"/>
            <a:ext cx="0" cy="1612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1" name="Rectangle 12"/>
          <p:cNvSpPr>
            <a:spLocks noChangeArrowheads="1"/>
          </p:cNvSpPr>
          <p:nvPr/>
        </p:nvSpPr>
        <p:spPr bwMode="auto">
          <a:xfrm flipH="1">
            <a:off x="5657850" y="4117975"/>
            <a:ext cx="438150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dirty="0" smtClean="0"/>
              <a:t>x </a:t>
            </a:r>
            <a:endParaRPr lang="en-US" dirty="0"/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dirty="0" smtClean="0"/>
              <a:t>y</a:t>
            </a:r>
            <a:endParaRPr lang="en-US" dirty="0"/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dirty="0" smtClean="0"/>
              <a:t>z</a:t>
            </a:r>
            <a:endParaRPr lang="en-US" dirty="0"/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dirty="0" smtClean="0"/>
              <a:t>w</a:t>
            </a:r>
            <a:endParaRPr lang="en-US" dirty="0"/>
          </a:p>
        </p:txBody>
      </p:sp>
      <p:cxnSp>
        <p:nvCxnSpPr>
          <p:cNvPr id="42" name="Straight Connector 41"/>
          <p:cNvCxnSpPr/>
          <p:nvPr/>
        </p:nvCxnSpPr>
        <p:spPr bwMode="auto">
          <a:xfrm flipV="1">
            <a:off x="5624514" y="3996537"/>
            <a:ext cx="153194" cy="794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5943600" y="3996537"/>
            <a:ext cx="1524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 flipV="1">
            <a:off x="5624514" y="5605460"/>
            <a:ext cx="153194" cy="794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>
            <a:off x="5943600" y="5605460"/>
            <a:ext cx="1524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50" name="Rectangle 49"/>
          <p:cNvSpPr/>
          <p:nvPr/>
        </p:nvSpPr>
        <p:spPr>
          <a:xfrm>
            <a:off x="6096000" y="3810000"/>
            <a:ext cx="30489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219825" y="4419600"/>
            <a:ext cx="394660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6524625" y="4381500"/>
            <a:ext cx="1555811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x,y,z,w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Rotation about X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775" y="1371600"/>
            <a:ext cx="9032875" cy="4065588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Given					and mapping</a:t>
            </a:r>
          </a:p>
          <a:p>
            <a:pPr>
              <a:buFontTx/>
              <a:buNone/>
            </a:pPr>
            <a:r>
              <a:rPr lang="en-US" smtClean="0"/>
              <a:t>		x’ = x cos </a:t>
            </a:r>
            <a:r>
              <a:rPr lang="en-US" smtClean="0">
                <a:latin typeface="Symbol" pitchFamily="18" charset="2"/>
              </a:rPr>
              <a:t>q</a:t>
            </a:r>
            <a:r>
              <a:rPr lang="en-US" smtClean="0"/>
              <a:t> </a:t>
            </a:r>
            <a:r>
              <a:rPr lang="en-US" smtClean="0">
                <a:latin typeface="Symbol" pitchFamily="18" charset="2"/>
              </a:rPr>
              <a:t> - </a:t>
            </a:r>
            <a:r>
              <a:rPr lang="en-US" smtClean="0"/>
              <a:t>y sin </a:t>
            </a:r>
            <a:r>
              <a:rPr lang="en-US" smtClean="0">
                <a:latin typeface="Symbol" pitchFamily="18" charset="2"/>
              </a:rPr>
              <a:t>q		</a:t>
            </a:r>
            <a:r>
              <a:rPr lang="en-US" smtClean="0">
                <a:solidFill>
                  <a:srgbClr val="FF0000"/>
                </a:solidFill>
              </a:rPr>
              <a:t>x </a:t>
            </a:r>
            <a:r>
              <a:rPr lang="en-US" b="0" smtClean="0">
                <a:latin typeface="Symbol" pitchFamily="18" charset="2"/>
              </a:rPr>
              <a:t>Þ</a:t>
            </a:r>
            <a:r>
              <a:rPr lang="en-US" smtClean="0">
                <a:solidFill>
                  <a:srgbClr val="FF0000"/>
                </a:solidFill>
              </a:rPr>
              <a:t> y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y </a:t>
            </a:r>
            <a:r>
              <a:rPr lang="en-US" b="0" smtClean="0">
                <a:latin typeface="Symbol" pitchFamily="18" charset="2"/>
              </a:rPr>
              <a:t>Þ</a:t>
            </a:r>
            <a:r>
              <a:rPr lang="en-US" smtClean="0">
                <a:solidFill>
                  <a:srgbClr val="FF0000"/>
                </a:solidFill>
              </a:rPr>
              <a:t> z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z </a:t>
            </a:r>
            <a:r>
              <a:rPr lang="en-US" b="0" smtClean="0">
                <a:latin typeface="Symbol" pitchFamily="18" charset="2"/>
              </a:rPr>
              <a:t>Þ</a:t>
            </a:r>
            <a:r>
              <a:rPr lang="en-US" smtClean="0">
                <a:solidFill>
                  <a:srgbClr val="FF0000"/>
                </a:solidFill>
              </a:rPr>
              <a:t> x</a:t>
            </a:r>
            <a:r>
              <a:rPr lang="en-US" smtClean="0"/>
              <a:t>.</a:t>
            </a:r>
            <a:endParaRPr lang="en-US" smtClean="0">
              <a:latin typeface="Symbol" pitchFamily="18" charset="2"/>
            </a:endParaRPr>
          </a:p>
          <a:p>
            <a:pPr>
              <a:buFontTx/>
              <a:buNone/>
            </a:pPr>
            <a:r>
              <a:rPr lang="en-US" smtClean="0">
                <a:latin typeface="Symbol" pitchFamily="18" charset="2"/>
              </a:rPr>
              <a:t>	</a:t>
            </a:r>
            <a:r>
              <a:rPr lang="en-US" b="0" smtClean="0"/>
              <a:t>	</a:t>
            </a:r>
            <a:r>
              <a:rPr lang="en-US" smtClean="0"/>
              <a:t>y’ = y cos </a:t>
            </a:r>
            <a:r>
              <a:rPr lang="en-US" smtClean="0">
                <a:latin typeface="Symbol" pitchFamily="18" charset="2"/>
              </a:rPr>
              <a:t>q</a:t>
            </a:r>
            <a:r>
              <a:rPr lang="en-US" smtClean="0"/>
              <a:t> </a:t>
            </a:r>
            <a:r>
              <a:rPr lang="en-US" smtClean="0">
                <a:latin typeface="Symbol" pitchFamily="18" charset="2"/>
              </a:rPr>
              <a:t> + </a:t>
            </a:r>
            <a:r>
              <a:rPr lang="en-US" smtClean="0"/>
              <a:t>x sin </a:t>
            </a:r>
            <a:r>
              <a:rPr lang="en-US" smtClean="0">
                <a:latin typeface="Symbol" pitchFamily="18" charset="2"/>
              </a:rPr>
              <a:t>q</a:t>
            </a:r>
          </a:p>
          <a:p>
            <a:pPr>
              <a:buFontTx/>
              <a:buNone/>
            </a:pPr>
            <a:r>
              <a:rPr lang="en-US" smtClean="0">
                <a:latin typeface="Symbol" pitchFamily="18" charset="2"/>
              </a:rPr>
              <a:t>		</a:t>
            </a:r>
            <a:r>
              <a:rPr lang="en-US" smtClean="0"/>
              <a:t>z’ = z</a:t>
            </a:r>
            <a:endParaRPr lang="en-US" smtClean="0">
              <a:solidFill>
                <a:srgbClr val="0000FF"/>
              </a:solidFill>
            </a:endParaRPr>
          </a:p>
          <a:p>
            <a:r>
              <a:rPr lang="en-US" smtClean="0">
                <a:solidFill>
                  <a:srgbClr val="0000FF"/>
                </a:solidFill>
              </a:rPr>
              <a:t>New result is</a:t>
            </a:r>
            <a:r>
              <a:rPr lang="en-US" smtClean="0"/>
              <a:t>:</a:t>
            </a:r>
          </a:p>
          <a:p>
            <a:pPr>
              <a:buFontTx/>
              <a:buNone/>
            </a:pPr>
            <a:r>
              <a:rPr lang="en-US" smtClean="0"/>
              <a:t>		y’ = y cos </a:t>
            </a:r>
            <a:r>
              <a:rPr lang="en-US" smtClean="0">
                <a:latin typeface="Symbol" pitchFamily="18" charset="2"/>
              </a:rPr>
              <a:t>q</a:t>
            </a:r>
            <a:r>
              <a:rPr lang="en-US" smtClean="0"/>
              <a:t> </a:t>
            </a:r>
            <a:r>
              <a:rPr lang="en-US" smtClean="0">
                <a:latin typeface="Symbol" pitchFamily="18" charset="2"/>
              </a:rPr>
              <a:t> - </a:t>
            </a:r>
            <a:r>
              <a:rPr lang="en-US" smtClean="0"/>
              <a:t>z sin </a:t>
            </a:r>
            <a:r>
              <a:rPr lang="en-US" smtClean="0">
                <a:latin typeface="Symbol" pitchFamily="18" charset="2"/>
              </a:rPr>
              <a:t>q</a:t>
            </a:r>
          </a:p>
          <a:p>
            <a:pPr>
              <a:buFontTx/>
              <a:buNone/>
            </a:pPr>
            <a:r>
              <a:rPr lang="en-US" smtClean="0">
                <a:latin typeface="Symbol" pitchFamily="18" charset="2"/>
              </a:rPr>
              <a:t>	</a:t>
            </a:r>
            <a:r>
              <a:rPr lang="en-US" b="0" smtClean="0"/>
              <a:t>	</a:t>
            </a:r>
            <a:r>
              <a:rPr lang="en-US" smtClean="0"/>
              <a:t>z’ = z cos </a:t>
            </a:r>
            <a:r>
              <a:rPr lang="en-US" smtClean="0">
                <a:latin typeface="Symbol" pitchFamily="18" charset="2"/>
              </a:rPr>
              <a:t>q</a:t>
            </a:r>
            <a:r>
              <a:rPr lang="en-US" smtClean="0"/>
              <a:t> </a:t>
            </a:r>
            <a:r>
              <a:rPr lang="en-US" smtClean="0">
                <a:latin typeface="Symbol" pitchFamily="18" charset="2"/>
              </a:rPr>
              <a:t> + </a:t>
            </a:r>
            <a:r>
              <a:rPr lang="en-US" smtClean="0"/>
              <a:t>y sin </a:t>
            </a:r>
            <a:r>
              <a:rPr lang="en-US" smtClean="0">
                <a:latin typeface="Symbol" pitchFamily="18" charset="2"/>
              </a:rPr>
              <a:t>q</a:t>
            </a:r>
          </a:p>
          <a:p>
            <a:pPr>
              <a:buFontTx/>
              <a:buNone/>
            </a:pPr>
            <a:r>
              <a:rPr lang="en-US" smtClean="0">
                <a:latin typeface="Symbol" pitchFamily="18" charset="2"/>
              </a:rPr>
              <a:t>		</a:t>
            </a:r>
            <a:r>
              <a:rPr lang="en-US" smtClean="0"/>
              <a:t>x’ = x</a:t>
            </a:r>
          </a:p>
        </p:txBody>
      </p:sp>
      <p:grpSp>
        <p:nvGrpSpPr>
          <p:cNvPr id="25604" name="Group 13"/>
          <p:cNvGrpSpPr>
            <a:grpSpLocks/>
          </p:cNvGrpSpPr>
          <p:nvPr/>
        </p:nvGrpSpPr>
        <p:grpSpPr bwMode="auto">
          <a:xfrm>
            <a:off x="5268913" y="4021138"/>
            <a:ext cx="3468687" cy="1633537"/>
            <a:chOff x="3319" y="2533"/>
            <a:chExt cx="2185" cy="1029"/>
          </a:xfrm>
        </p:grpSpPr>
        <p:grpSp>
          <p:nvGrpSpPr>
            <p:cNvPr id="25615" name="Group 7"/>
            <p:cNvGrpSpPr>
              <a:grpSpLocks/>
            </p:cNvGrpSpPr>
            <p:nvPr/>
          </p:nvGrpSpPr>
          <p:grpSpPr bwMode="auto">
            <a:xfrm>
              <a:off x="3319" y="2533"/>
              <a:ext cx="188" cy="1029"/>
              <a:chOff x="3319" y="2533"/>
              <a:chExt cx="188" cy="1029"/>
            </a:xfrm>
          </p:grpSpPr>
          <p:sp>
            <p:nvSpPr>
              <p:cNvPr id="25621" name="Line 4"/>
              <p:cNvSpPr>
                <a:spLocks noChangeShapeType="1"/>
              </p:cNvSpPr>
              <p:nvPr/>
            </p:nvSpPr>
            <p:spPr bwMode="auto">
              <a:xfrm>
                <a:off x="3332" y="2546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22" name="Line 5"/>
              <p:cNvSpPr>
                <a:spLocks noChangeShapeType="1"/>
              </p:cNvSpPr>
              <p:nvPr/>
            </p:nvSpPr>
            <p:spPr bwMode="auto">
              <a:xfrm flipV="1">
                <a:off x="3319" y="2533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23" name="Line 6"/>
              <p:cNvSpPr>
                <a:spLocks noChangeShapeType="1"/>
              </p:cNvSpPr>
              <p:nvPr/>
            </p:nvSpPr>
            <p:spPr bwMode="auto">
              <a:xfrm flipV="1">
                <a:off x="3327" y="3558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5616" name="Group 11"/>
            <p:cNvGrpSpPr>
              <a:grpSpLocks/>
            </p:cNvGrpSpPr>
            <p:nvPr/>
          </p:nvGrpSpPr>
          <p:grpSpPr bwMode="auto">
            <a:xfrm>
              <a:off x="5316" y="2533"/>
              <a:ext cx="188" cy="1029"/>
              <a:chOff x="5316" y="2533"/>
              <a:chExt cx="188" cy="1029"/>
            </a:xfrm>
          </p:grpSpPr>
          <p:sp>
            <p:nvSpPr>
              <p:cNvPr id="25618" name="Line 8"/>
              <p:cNvSpPr>
                <a:spLocks noChangeShapeType="1"/>
              </p:cNvSpPr>
              <p:nvPr/>
            </p:nvSpPr>
            <p:spPr bwMode="auto">
              <a:xfrm>
                <a:off x="5504" y="2546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19" name="Line 9"/>
              <p:cNvSpPr>
                <a:spLocks noChangeShapeType="1"/>
              </p:cNvSpPr>
              <p:nvPr/>
            </p:nvSpPr>
            <p:spPr bwMode="auto">
              <a:xfrm flipH="1" flipV="1">
                <a:off x="5324" y="2533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20" name="Line 10"/>
              <p:cNvSpPr>
                <a:spLocks noChangeShapeType="1"/>
              </p:cNvSpPr>
              <p:nvPr/>
            </p:nvSpPr>
            <p:spPr bwMode="auto">
              <a:xfrm flipH="1" flipV="1">
                <a:off x="5316" y="3558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617" name="Rectangle 12"/>
            <p:cNvSpPr>
              <a:spLocks noChangeArrowheads="1"/>
            </p:cNvSpPr>
            <p:nvPr/>
          </p:nvSpPr>
          <p:spPr bwMode="auto">
            <a:xfrm>
              <a:off x="3396" y="2619"/>
              <a:ext cx="1993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1   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  </a:t>
              </a:r>
              <a:r>
                <a:rPr lang="en-US">
                  <a:solidFill>
                    <a:srgbClr val="0000FF"/>
                  </a:solidFill>
                </a:rPr>
                <a:t> 0        0   </a:t>
              </a:r>
              <a:r>
                <a:rPr lang="en-US" sz="1000">
                  <a:solidFill>
                    <a:srgbClr val="0000FF"/>
                  </a:solidFill>
                </a:rPr>
                <a:t>            </a:t>
              </a:r>
              <a:r>
                <a:rPr lang="en-US">
                  <a:solidFill>
                    <a:srgbClr val="0000FF"/>
                  </a:solidFill>
                </a:rPr>
                <a:t>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cos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</a:t>
              </a:r>
              <a:r>
                <a:rPr lang="en-US">
                  <a:solidFill>
                    <a:srgbClr val="0000FF"/>
                  </a:solidFill>
                </a:rPr>
                <a:t>  sin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 </a:t>
              </a:r>
              <a:r>
                <a:rPr lang="en-US">
                  <a:solidFill>
                    <a:srgbClr val="0000FF"/>
                  </a:solidFill>
                </a:rPr>
                <a:t>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-sin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  </a:t>
              </a:r>
              <a:r>
                <a:rPr lang="en-US">
                  <a:solidFill>
                    <a:srgbClr val="0000FF"/>
                  </a:solidFill>
                </a:rPr>
                <a:t>cos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</a:t>
              </a:r>
              <a:r>
                <a:rPr lang="en-US">
                  <a:solidFill>
                    <a:srgbClr val="0000FF"/>
                  </a:solidFill>
                </a:rPr>
                <a:t>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  </a:t>
              </a:r>
              <a:r>
                <a:rPr lang="en-US" sz="800">
                  <a:solidFill>
                    <a:srgbClr val="0000FF"/>
                  </a:solidFill>
                </a:rPr>
                <a:t>   </a:t>
              </a:r>
              <a:r>
                <a:rPr lang="en-US">
                  <a:solidFill>
                    <a:srgbClr val="0000FF"/>
                  </a:solidFill>
                </a:rPr>
                <a:t>0        0       1</a:t>
              </a:r>
            </a:p>
          </p:txBody>
        </p:sp>
      </p:grpSp>
      <p:sp>
        <p:nvSpPr>
          <p:cNvPr id="25605" name="Rectangle 14"/>
          <p:cNvSpPr>
            <a:spLocks noChangeArrowheads="1"/>
          </p:cNvSpPr>
          <p:nvPr/>
        </p:nvSpPr>
        <p:spPr bwMode="auto">
          <a:xfrm>
            <a:off x="4346575" y="5032375"/>
            <a:ext cx="7175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OR</a:t>
            </a:r>
          </a:p>
        </p:txBody>
      </p:sp>
      <p:grpSp>
        <p:nvGrpSpPr>
          <p:cNvPr id="25606" name="Group 23"/>
          <p:cNvGrpSpPr>
            <a:grpSpLocks/>
          </p:cNvGrpSpPr>
          <p:nvPr/>
        </p:nvGrpSpPr>
        <p:grpSpPr bwMode="auto">
          <a:xfrm>
            <a:off x="6199188" y="2452688"/>
            <a:ext cx="1455737" cy="1430337"/>
            <a:chOff x="3905" y="1545"/>
            <a:chExt cx="917" cy="901"/>
          </a:xfrm>
        </p:grpSpPr>
        <p:sp>
          <p:nvSpPr>
            <p:cNvPr id="25607" name="Rectangle 15"/>
            <p:cNvSpPr>
              <a:spLocks noChangeArrowheads="1"/>
            </p:cNvSpPr>
            <p:nvPr/>
          </p:nvSpPr>
          <p:spPr bwMode="auto">
            <a:xfrm>
              <a:off x="3905" y="1545"/>
              <a:ext cx="917" cy="869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8" name="Line 16"/>
            <p:cNvSpPr>
              <a:spLocks noChangeShapeType="1"/>
            </p:cNvSpPr>
            <p:nvPr/>
          </p:nvSpPr>
          <p:spPr bwMode="auto">
            <a:xfrm>
              <a:off x="4238" y="1761"/>
              <a:ext cx="0" cy="28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9" name="Line 17"/>
            <p:cNvSpPr>
              <a:spLocks noChangeShapeType="1"/>
            </p:cNvSpPr>
            <p:nvPr/>
          </p:nvSpPr>
          <p:spPr bwMode="auto">
            <a:xfrm flipH="1">
              <a:off x="4070" y="2045"/>
              <a:ext cx="168" cy="19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0" name="Line 18"/>
            <p:cNvSpPr>
              <a:spLocks noChangeShapeType="1"/>
            </p:cNvSpPr>
            <p:nvPr/>
          </p:nvSpPr>
          <p:spPr bwMode="auto">
            <a:xfrm>
              <a:off x="4238" y="2045"/>
              <a:ext cx="36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1" name="Rectangle 19"/>
            <p:cNvSpPr>
              <a:spLocks noChangeArrowheads="1"/>
            </p:cNvSpPr>
            <p:nvPr/>
          </p:nvSpPr>
          <p:spPr bwMode="auto">
            <a:xfrm>
              <a:off x="4606" y="1928"/>
              <a:ext cx="19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x</a:t>
              </a:r>
            </a:p>
          </p:txBody>
        </p:sp>
        <p:sp>
          <p:nvSpPr>
            <p:cNvPr id="25612" name="Rectangle 20"/>
            <p:cNvSpPr>
              <a:spLocks noChangeArrowheads="1"/>
            </p:cNvSpPr>
            <p:nvPr/>
          </p:nvSpPr>
          <p:spPr bwMode="auto">
            <a:xfrm>
              <a:off x="4133" y="1565"/>
              <a:ext cx="19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y</a:t>
              </a:r>
            </a:p>
          </p:txBody>
        </p:sp>
        <p:sp>
          <p:nvSpPr>
            <p:cNvPr id="25613" name="Rectangle 21"/>
            <p:cNvSpPr>
              <a:spLocks noChangeArrowheads="1"/>
            </p:cNvSpPr>
            <p:nvPr/>
          </p:nvSpPr>
          <p:spPr bwMode="auto">
            <a:xfrm>
              <a:off x="3915" y="2210"/>
              <a:ext cx="18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z</a:t>
              </a:r>
            </a:p>
          </p:txBody>
        </p:sp>
        <p:sp>
          <p:nvSpPr>
            <p:cNvPr id="25614" name="Arc 22"/>
            <p:cNvSpPr>
              <a:spLocks/>
            </p:cNvSpPr>
            <p:nvPr/>
          </p:nvSpPr>
          <p:spPr bwMode="auto">
            <a:xfrm>
              <a:off x="3985" y="1809"/>
              <a:ext cx="307" cy="386"/>
            </a:xfrm>
            <a:custGeom>
              <a:avLst/>
              <a:gdLst>
                <a:gd name="T0" fmla="*/ 0 w 21600"/>
                <a:gd name="T1" fmla="*/ 0 h 33728"/>
                <a:gd name="T2" fmla="*/ 0 w 21600"/>
                <a:gd name="T3" fmla="*/ 0 h 33728"/>
                <a:gd name="T4" fmla="*/ 0 w 21600"/>
                <a:gd name="T5" fmla="*/ 0 h 33728"/>
                <a:gd name="T6" fmla="*/ 0 60000 65536"/>
                <a:gd name="T7" fmla="*/ 0 60000 65536"/>
                <a:gd name="T8" fmla="*/ 0 60000 65536"/>
                <a:gd name="T9" fmla="*/ 0 w 21600"/>
                <a:gd name="T10" fmla="*/ 0 h 33728"/>
                <a:gd name="T11" fmla="*/ 21600 w 21600"/>
                <a:gd name="T12" fmla="*/ 33728 h 337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3728" fill="none" extrusionOk="0">
                  <a:moveTo>
                    <a:pt x="5068" y="33728"/>
                  </a:moveTo>
                  <a:cubicBezTo>
                    <a:pt x="1794" y="29835"/>
                    <a:pt x="0" y="24912"/>
                    <a:pt x="0" y="19826"/>
                  </a:cubicBezTo>
                  <a:cubicBezTo>
                    <a:pt x="-1" y="11210"/>
                    <a:pt x="5119" y="3419"/>
                    <a:pt x="13027" y="0"/>
                  </a:cubicBezTo>
                </a:path>
                <a:path w="21600" h="33728" stroke="0" extrusionOk="0">
                  <a:moveTo>
                    <a:pt x="5068" y="33728"/>
                  </a:moveTo>
                  <a:cubicBezTo>
                    <a:pt x="1794" y="29835"/>
                    <a:pt x="0" y="24912"/>
                    <a:pt x="0" y="19826"/>
                  </a:cubicBezTo>
                  <a:cubicBezTo>
                    <a:pt x="-1" y="11210"/>
                    <a:pt x="5119" y="3419"/>
                    <a:pt x="13027" y="0"/>
                  </a:cubicBezTo>
                  <a:lnTo>
                    <a:pt x="21600" y="19826"/>
                  </a:lnTo>
                  <a:close/>
                </a:path>
              </a:pathLst>
            </a:custGeom>
            <a:noFill/>
            <a:ln w="50800" cap="rnd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/>
          <p:cNvSpPr>
            <a:spLocks noGrp="1" noChangeArrowheads="1"/>
          </p:cNvSpPr>
          <p:nvPr>
            <p:ph type="title"/>
          </p:nvPr>
        </p:nvSpPr>
        <p:spPr>
          <a:xfrm>
            <a:off x="227013" y="277813"/>
            <a:ext cx="8666162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Translation/Scaling Summary (With Inverses)</a:t>
            </a:r>
          </a:p>
        </p:txBody>
      </p:sp>
      <p:grpSp>
        <p:nvGrpSpPr>
          <p:cNvPr id="26627" name="Group 12"/>
          <p:cNvGrpSpPr>
            <a:grpSpLocks/>
          </p:cNvGrpSpPr>
          <p:nvPr/>
        </p:nvGrpSpPr>
        <p:grpSpPr bwMode="auto">
          <a:xfrm>
            <a:off x="2981325" y="1166813"/>
            <a:ext cx="2263775" cy="1633537"/>
            <a:chOff x="1878" y="735"/>
            <a:chExt cx="1426" cy="1029"/>
          </a:xfrm>
        </p:grpSpPr>
        <p:grpSp>
          <p:nvGrpSpPr>
            <p:cNvPr id="26672" name="Group 6"/>
            <p:cNvGrpSpPr>
              <a:grpSpLocks/>
            </p:cNvGrpSpPr>
            <p:nvPr/>
          </p:nvGrpSpPr>
          <p:grpSpPr bwMode="auto">
            <a:xfrm>
              <a:off x="1878" y="735"/>
              <a:ext cx="188" cy="1029"/>
              <a:chOff x="1878" y="735"/>
              <a:chExt cx="188" cy="1029"/>
            </a:xfrm>
          </p:grpSpPr>
          <p:sp>
            <p:nvSpPr>
              <p:cNvPr id="26678" name="Line 3"/>
              <p:cNvSpPr>
                <a:spLocks noChangeShapeType="1"/>
              </p:cNvSpPr>
              <p:nvPr/>
            </p:nvSpPr>
            <p:spPr bwMode="auto">
              <a:xfrm>
                <a:off x="1891" y="748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9" name="Line 4"/>
              <p:cNvSpPr>
                <a:spLocks noChangeShapeType="1"/>
              </p:cNvSpPr>
              <p:nvPr/>
            </p:nvSpPr>
            <p:spPr bwMode="auto">
              <a:xfrm flipV="1">
                <a:off x="1878" y="735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80" name="Line 5"/>
              <p:cNvSpPr>
                <a:spLocks noChangeShapeType="1"/>
              </p:cNvSpPr>
              <p:nvPr/>
            </p:nvSpPr>
            <p:spPr bwMode="auto">
              <a:xfrm flipV="1">
                <a:off x="1886" y="1760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73" name="Group 10"/>
            <p:cNvGrpSpPr>
              <a:grpSpLocks/>
            </p:cNvGrpSpPr>
            <p:nvPr/>
          </p:nvGrpSpPr>
          <p:grpSpPr bwMode="auto">
            <a:xfrm>
              <a:off x="3116" y="735"/>
              <a:ext cx="188" cy="1029"/>
              <a:chOff x="3116" y="735"/>
              <a:chExt cx="188" cy="1029"/>
            </a:xfrm>
          </p:grpSpPr>
          <p:sp>
            <p:nvSpPr>
              <p:cNvPr id="26675" name="Line 7"/>
              <p:cNvSpPr>
                <a:spLocks noChangeShapeType="1"/>
              </p:cNvSpPr>
              <p:nvPr/>
            </p:nvSpPr>
            <p:spPr bwMode="auto">
              <a:xfrm>
                <a:off x="3304" y="748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6" name="Line 8"/>
              <p:cNvSpPr>
                <a:spLocks noChangeShapeType="1"/>
              </p:cNvSpPr>
              <p:nvPr/>
            </p:nvSpPr>
            <p:spPr bwMode="auto">
              <a:xfrm flipH="1" flipV="1">
                <a:off x="3124" y="735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7" name="Line 9"/>
              <p:cNvSpPr>
                <a:spLocks noChangeShapeType="1"/>
              </p:cNvSpPr>
              <p:nvPr/>
            </p:nvSpPr>
            <p:spPr bwMode="auto">
              <a:xfrm flipH="1" flipV="1">
                <a:off x="3116" y="1760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674" name="Rectangle 11"/>
            <p:cNvSpPr>
              <a:spLocks noChangeArrowheads="1"/>
            </p:cNvSpPr>
            <p:nvPr/>
          </p:nvSpPr>
          <p:spPr bwMode="auto">
            <a:xfrm>
              <a:off x="1912" y="824"/>
              <a:ext cx="1361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1    0    0    0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0    1    0    0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0    0    1    0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0    0    0   </a:t>
              </a:r>
              <a:r>
                <a:rPr lang="en-US" sz="1400">
                  <a:solidFill>
                    <a:srgbClr val="FF0000"/>
                  </a:solidFill>
                </a:rPr>
                <a:t> </a:t>
              </a:r>
              <a:r>
                <a:rPr lang="en-US">
                  <a:solidFill>
                    <a:srgbClr val="FF0000"/>
                  </a:solidFill>
                </a:rPr>
                <a:t>1</a:t>
              </a:r>
            </a:p>
          </p:txBody>
        </p:sp>
      </p:grpSp>
      <p:grpSp>
        <p:nvGrpSpPr>
          <p:cNvPr id="26628" name="Group 22"/>
          <p:cNvGrpSpPr>
            <a:grpSpLocks/>
          </p:cNvGrpSpPr>
          <p:nvPr/>
        </p:nvGrpSpPr>
        <p:grpSpPr bwMode="auto">
          <a:xfrm>
            <a:off x="2981325" y="2887663"/>
            <a:ext cx="2263775" cy="1633537"/>
            <a:chOff x="1878" y="1819"/>
            <a:chExt cx="1426" cy="1029"/>
          </a:xfrm>
        </p:grpSpPr>
        <p:grpSp>
          <p:nvGrpSpPr>
            <p:cNvPr id="26663" name="Group 16"/>
            <p:cNvGrpSpPr>
              <a:grpSpLocks/>
            </p:cNvGrpSpPr>
            <p:nvPr/>
          </p:nvGrpSpPr>
          <p:grpSpPr bwMode="auto">
            <a:xfrm>
              <a:off x="1878" y="1819"/>
              <a:ext cx="188" cy="1029"/>
              <a:chOff x="1878" y="1819"/>
              <a:chExt cx="188" cy="1029"/>
            </a:xfrm>
          </p:grpSpPr>
          <p:sp>
            <p:nvSpPr>
              <p:cNvPr id="26669" name="Line 13"/>
              <p:cNvSpPr>
                <a:spLocks noChangeShapeType="1"/>
              </p:cNvSpPr>
              <p:nvPr/>
            </p:nvSpPr>
            <p:spPr bwMode="auto">
              <a:xfrm>
                <a:off x="1891" y="1832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0" name="Line 14"/>
              <p:cNvSpPr>
                <a:spLocks noChangeShapeType="1"/>
              </p:cNvSpPr>
              <p:nvPr/>
            </p:nvSpPr>
            <p:spPr bwMode="auto">
              <a:xfrm flipV="1">
                <a:off x="1878" y="1819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71" name="Line 15"/>
              <p:cNvSpPr>
                <a:spLocks noChangeShapeType="1"/>
              </p:cNvSpPr>
              <p:nvPr/>
            </p:nvSpPr>
            <p:spPr bwMode="auto">
              <a:xfrm flipV="1">
                <a:off x="1886" y="2844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64" name="Group 20"/>
            <p:cNvGrpSpPr>
              <a:grpSpLocks/>
            </p:cNvGrpSpPr>
            <p:nvPr/>
          </p:nvGrpSpPr>
          <p:grpSpPr bwMode="auto">
            <a:xfrm>
              <a:off x="3116" y="1819"/>
              <a:ext cx="188" cy="1029"/>
              <a:chOff x="3116" y="1819"/>
              <a:chExt cx="188" cy="1029"/>
            </a:xfrm>
          </p:grpSpPr>
          <p:sp>
            <p:nvSpPr>
              <p:cNvPr id="26666" name="Line 17"/>
              <p:cNvSpPr>
                <a:spLocks noChangeShapeType="1"/>
              </p:cNvSpPr>
              <p:nvPr/>
            </p:nvSpPr>
            <p:spPr bwMode="auto">
              <a:xfrm>
                <a:off x="3304" y="1832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67" name="Line 18"/>
              <p:cNvSpPr>
                <a:spLocks noChangeShapeType="1"/>
              </p:cNvSpPr>
              <p:nvPr/>
            </p:nvSpPr>
            <p:spPr bwMode="auto">
              <a:xfrm flipH="1" flipV="1">
                <a:off x="3124" y="1819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68" name="Line 19"/>
              <p:cNvSpPr>
                <a:spLocks noChangeShapeType="1"/>
              </p:cNvSpPr>
              <p:nvPr/>
            </p:nvSpPr>
            <p:spPr bwMode="auto">
              <a:xfrm flipH="1" flipV="1">
                <a:off x="3116" y="2844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665" name="Rectangle 21"/>
            <p:cNvSpPr>
              <a:spLocks noChangeArrowheads="1"/>
            </p:cNvSpPr>
            <p:nvPr/>
          </p:nvSpPr>
          <p:spPr bwMode="auto">
            <a:xfrm>
              <a:off x="1912" y="1908"/>
              <a:ext cx="1361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1    0    0    0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0    1    0    0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0    0    1    0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tx  ty   tz   </a:t>
              </a:r>
              <a:r>
                <a:rPr lang="en-US" sz="1400">
                  <a:solidFill>
                    <a:srgbClr val="FF0000"/>
                  </a:solidFill>
                </a:rPr>
                <a:t> </a:t>
              </a:r>
              <a:r>
                <a:rPr lang="en-US">
                  <a:solidFill>
                    <a:srgbClr val="FF0000"/>
                  </a:solidFill>
                </a:rPr>
                <a:t>1</a:t>
              </a:r>
            </a:p>
          </p:txBody>
        </p:sp>
      </p:grpSp>
      <p:grpSp>
        <p:nvGrpSpPr>
          <p:cNvPr id="26629" name="Group 32"/>
          <p:cNvGrpSpPr>
            <a:grpSpLocks/>
          </p:cNvGrpSpPr>
          <p:nvPr/>
        </p:nvGrpSpPr>
        <p:grpSpPr bwMode="auto">
          <a:xfrm>
            <a:off x="2981325" y="4608513"/>
            <a:ext cx="2438400" cy="1633537"/>
            <a:chOff x="1878" y="2903"/>
            <a:chExt cx="1536" cy="1029"/>
          </a:xfrm>
        </p:grpSpPr>
        <p:grpSp>
          <p:nvGrpSpPr>
            <p:cNvPr id="26654" name="Group 26"/>
            <p:cNvGrpSpPr>
              <a:grpSpLocks/>
            </p:cNvGrpSpPr>
            <p:nvPr/>
          </p:nvGrpSpPr>
          <p:grpSpPr bwMode="auto">
            <a:xfrm>
              <a:off x="1878" y="2903"/>
              <a:ext cx="188" cy="1029"/>
              <a:chOff x="1878" y="2903"/>
              <a:chExt cx="188" cy="1029"/>
            </a:xfrm>
          </p:grpSpPr>
          <p:sp>
            <p:nvSpPr>
              <p:cNvPr id="26660" name="Line 23"/>
              <p:cNvSpPr>
                <a:spLocks noChangeShapeType="1"/>
              </p:cNvSpPr>
              <p:nvPr/>
            </p:nvSpPr>
            <p:spPr bwMode="auto">
              <a:xfrm>
                <a:off x="1891" y="2916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61" name="Line 24"/>
              <p:cNvSpPr>
                <a:spLocks noChangeShapeType="1"/>
              </p:cNvSpPr>
              <p:nvPr/>
            </p:nvSpPr>
            <p:spPr bwMode="auto">
              <a:xfrm flipV="1">
                <a:off x="1878" y="2903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62" name="Line 25"/>
              <p:cNvSpPr>
                <a:spLocks noChangeShapeType="1"/>
              </p:cNvSpPr>
              <p:nvPr/>
            </p:nvSpPr>
            <p:spPr bwMode="auto">
              <a:xfrm flipV="1">
                <a:off x="1886" y="3928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55" name="Group 30"/>
            <p:cNvGrpSpPr>
              <a:grpSpLocks/>
            </p:cNvGrpSpPr>
            <p:nvPr/>
          </p:nvGrpSpPr>
          <p:grpSpPr bwMode="auto">
            <a:xfrm>
              <a:off x="3226" y="2903"/>
              <a:ext cx="188" cy="1029"/>
              <a:chOff x="3226" y="2903"/>
              <a:chExt cx="188" cy="1029"/>
            </a:xfrm>
          </p:grpSpPr>
          <p:sp>
            <p:nvSpPr>
              <p:cNvPr id="26657" name="Line 27"/>
              <p:cNvSpPr>
                <a:spLocks noChangeShapeType="1"/>
              </p:cNvSpPr>
              <p:nvPr/>
            </p:nvSpPr>
            <p:spPr bwMode="auto">
              <a:xfrm>
                <a:off x="3414" y="2916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8" name="Line 28"/>
              <p:cNvSpPr>
                <a:spLocks noChangeShapeType="1"/>
              </p:cNvSpPr>
              <p:nvPr/>
            </p:nvSpPr>
            <p:spPr bwMode="auto">
              <a:xfrm flipH="1" flipV="1">
                <a:off x="3234" y="2903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9" name="Line 29"/>
              <p:cNvSpPr>
                <a:spLocks noChangeShapeType="1"/>
              </p:cNvSpPr>
              <p:nvPr/>
            </p:nvSpPr>
            <p:spPr bwMode="auto">
              <a:xfrm flipH="1" flipV="1">
                <a:off x="3226" y="3928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656" name="Rectangle 31"/>
            <p:cNvSpPr>
              <a:spLocks noChangeArrowheads="1"/>
            </p:cNvSpPr>
            <p:nvPr/>
          </p:nvSpPr>
          <p:spPr bwMode="auto">
            <a:xfrm>
              <a:off x="1912" y="2992"/>
              <a:ext cx="1486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sx   0 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0    sy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0     0    sz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0     0     0   </a:t>
              </a:r>
              <a:r>
                <a:rPr lang="en-US" sz="1400">
                  <a:solidFill>
                    <a:srgbClr val="FF0000"/>
                  </a:solidFill>
                </a:rPr>
                <a:t> </a:t>
              </a:r>
              <a:r>
                <a:rPr lang="en-US">
                  <a:solidFill>
                    <a:srgbClr val="FF0000"/>
                  </a:solidFill>
                </a:rPr>
                <a:t>1</a:t>
              </a:r>
            </a:p>
          </p:txBody>
        </p:sp>
      </p:grpSp>
      <p:sp>
        <p:nvSpPr>
          <p:cNvPr id="26630" name="Rectangle 33"/>
          <p:cNvSpPr>
            <a:spLocks noChangeArrowheads="1"/>
          </p:cNvSpPr>
          <p:nvPr/>
        </p:nvSpPr>
        <p:spPr bwMode="auto">
          <a:xfrm>
            <a:off x="539750" y="1489075"/>
            <a:ext cx="1447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0000FF"/>
                </a:solidFill>
              </a:rPr>
              <a:t>Identity</a:t>
            </a:r>
          </a:p>
        </p:txBody>
      </p:sp>
      <p:sp>
        <p:nvSpPr>
          <p:cNvPr id="26631" name="Rectangle 34"/>
          <p:cNvSpPr>
            <a:spLocks noChangeArrowheads="1"/>
          </p:cNvSpPr>
          <p:nvPr/>
        </p:nvSpPr>
        <p:spPr bwMode="auto">
          <a:xfrm>
            <a:off x="539750" y="2924175"/>
            <a:ext cx="21002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0000FF"/>
                </a:solidFill>
              </a:rPr>
              <a:t>Translation</a:t>
            </a:r>
          </a:p>
        </p:txBody>
      </p:sp>
      <p:sp>
        <p:nvSpPr>
          <p:cNvPr id="26632" name="Rectangle 35"/>
          <p:cNvSpPr>
            <a:spLocks noChangeArrowheads="1"/>
          </p:cNvSpPr>
          <p:nvPr/>
        </p:nvSpPr>
        <p:spPr bwMode="auto">
          <a:xfrm>
            <a:off x="539750" y="4762500"/>
            <a:ext cx="14493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0000FF"/>
                </a:solidFill>
              </a:rPr>
              <a:t>Scaling</a:t>
            </a:r>
          </a:p>
        </p:txBody>
      </p:sp>
      <p:sp>
        <p:nvSpPr>
          <p:cNvPr id="26633" name="Rectangle 36"/>
          <p:cNvSpPr>
            <a:spLocks noChangeArrowheads="1"/>
          </p:cNvSpPr>
          <p:nvPr/>
        </p:nvSpPr>
        <p:spPr bwMode="auto">
          <a:xfrm>
            <a:off x="6419850" y="1736725"/>
            <a:ext cx="11334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0000FF"/>
                </a:solidFill>
              </a:rPr>
              <a:t>Same</a:t>
            </a:r>
          </a:p>
        </p:txBody>
      </p:sp>
      <p:grpSp>
        <p:nvGrpSpPr>
          <p:cNvPr id="26634" name="Group 46"/>
          <p:cNvGrpSpPr>
            <a:grpSpLocks/>
          </p:cNvGrpSpPr>
          <p:nvPr/>
        </p:nvGrpSpPr>
        <p:grpSpPr bwMode="auto">
          <a:xfrm>
            <a:off x="6015038" y="2889250"/>
            <a:ext cx="2263775" cy="1633538"/>
            <a:chOff x="3789" y="1820"/>
            <a:chExt cx="1426" cy="1029"/>
          </a:xfrm>
        </p:grpSpPr>
        <p:grpSp>
          <p:nvGrpSpPr>
            <p:cNvPr id="26645" name="Group 40"/>
            <p:cNvGrpSpPr>
              <a:grpSpLocks/>
            </p:cNvGrpSpPr>
            <p:nvPr/>
          </p:nvGrpSpPr>
          <p:grpSpPr bwMode="auto">
            <a:xfrm>
              <a:off x="3789" y="1820"/>
              <a:ext cx="188" cy="1029"/>
              <a:chOff x="3789" y="1820"/>
              <a:chExt cx="188" cy="1029"/>
            </a:xfrm>
          </p:grpSpPr>
          <p:sp>
            <p:nvSpPr>
              <p:cNvPr id="26651" name="Line 37"/>
              <p:cNvSpPr>
                <a:spLocks noChangeShapeType="1"/>
              </p:cNvSpPr>
              <p:nvPr/>
            </p:nvSpPr>
            <p:spPr bwMode="auto">
              <a:xfrm>
                <a:off x="3802" y="1833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2" name="Line 38"/>
              <p:cNvSpPr>
                <a:spLocks noChangeShapeType="1"/>
              </p:cNvSpPr>
              <p:nvPr/>
            </p:nvSpPr>
            <p:spPr bwMode="auto">
              <a:xfrm flipV="1">
                <a:off x="3789" y="1820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3" name="Line 39"/>
              <p:cNvSpPr>
                <a:spLocks noChangeShapeType="1"/>
              </p:cNvSpPr>
              <p:nvPr/>
            </p:nvSpPr>
            <p:spPr bwMode="auto">
              <a:xfrm flipV="1">
                <a:off x="3797" y="2845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46" name="Group 44"/>
            <p:cNvGrpSpPr>
              <a:grpSpLocks/>
            </p:cNvGrpSpPr>
            <p:nvPr/>
          </p:nvGrpSpPr>
          <p:grpSpPr bwMode="auto">
            <a:xfrm>
              <a:off x="5027" y="1820"/>
              <a:ext cx="188" cy="1029"/>
              <a:chOff x="5027" y="1820"/>
              <a:chExt cx="188" cy="1029"/>
            </a:xfrm>
          </p:grpSpPr>
          <p:sp>
            <p:nvSpPr>
              <p:cNvPr id="26648" name="Line 41"/>
              <p:cNvSpPr>
                <a:spLocks noChangeShapeType="1"/>
              </p:cNvSpPr>
              <p:nvPr/>
            </p:nvSpPr>
            <p:spPr bwMode="auto">
              <a:xfrm>
                <a:off x="5215" y="1833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9" name="Line 42"/>
              <p:cNvSpPr>
                <a:spLocks noChangeShapeType="1"/>
              </p:cNvSpPr>
              <p:nvPr/>
            </p:nvSpPr>
            <p:spPr bwMode="auto">
              <a:xfrm flipH="1" flipV="1">
                <a:off x="5035" y="1820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50" name="Line 43"/>
              <p:cNvSpPr>
                <a:spLocks noChangeShapeType="1"/>
              </p:cNvSpPr>
              <p:nvPr/>
            </p:nvSpPr>
            <p:spPr bwMode="auto">
              <a:xfrm flipH="1" flipV="1">
                <a:off x="5027" y="2845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647" name="Rectangle 45"/>
            <p:cNvSpPr>
              <a:spLocks noChangeArrowheads="1"/>
            </p:cNvSpPr>
            <p:nvPr/>
          </p:nvSpPr>
          <p:spPr bwMode="auto">
            <a:xfrm>
              <a:off x="3823" y="1909"/>
              <a:ext cx="1361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1    0    0    0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0    1    0    0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0    0    1    0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-tx -ty -tz   1</a:t>
              </a:r>
            </a:p>
          </p:txBody>
        </p:sp>
      </p:grpSp>
      <p:grpSp>
        <p:nvGrpSpPr>
          <p:cNvPr id="26635" name="Group 56"/>
          <p:cNvGrpSpPr>
            <a:grpSpLocks/>
          </p:cNvGrpSpPr>
          <p:nvPr/>
        </p:nvGrpSpPr>
        <p:grpSpPr bwMode="auto">
          <a:xfrm>
            <a:off x="6015038" y="4603750"/>
            <a:ext cx="2438400" cy="1633538"/>
            <a:chOff x="3789" y="2900"/>
            <a:chExt cx="1536" cy="1029"/>
          </a:xfrm>
        </p:grpSpPr>
        <p:grpSp>
          <p:nvGrpSpPr>
            <p:cNvPr id="26636" name="Group 50"/>
            <p:cNvGrpSpPr>
              <a:grpSpLocks/>
            </p:cNvGrpSpPr>
            <p:nvPr/>
          </p:nvGrpSpPr>
          <p:grpSpPr bwMode="auto">
            <a:xfrm>
              <a:off x="3789" y="2900"/>
              <a:ext cx="188" cy="1029"/>
              <a:chOff x="3789" y="2900"/>
              <a:chExt cx="188" cy="1029"/>
            </a:xfrm>
          </p:grpSpPr>
          <p:sp>
            <p:nvSpPr>
              <p:cNvPr id="26642" name="Line 47"/>
              <p:cNvSpPr>
                <a:spLocks noChangeShapeType="1"/>
              </p:cNvSpPr>
              <p:nvPr/>
            </p:nvSpPr>
            <p:spPr bwMode="auto">
              <a:xfrm>
                <a:off x="3802" y="2913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3" name="Line 48"/>
              <p:cNvSpPr>
                <a:spLocks noChangeShapeType="1"/>
              </p:cNvSpPr>
              <p:nvPr/>
            </p:nvSpPr>
            <p:spPr bwMode="auto">
              <a:xfrm flipV="1">
                <a:off x="3789" y="2900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4" name="Line 49"/>
              <p:cNvSpPr>
                <a:spLocks noChangeShapeType="1"/>
              </p:cNvSpPr>
              <p:nvPr/>
            </p:nvSpPr>
            <p:spPr bwMode="auto">
              <a:xfrm flipV="1">
                <a:off x="3797" y="3925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37" name="Group 54"/>
            <p:cNvGrpSpPr>
              <a:grpSpLocks/>
            </p:cNvGrpSpPr>
            <p:nvPr/>
          </p:nvGrpSpPr>
          <p:grpSpPr bwMode="auto">
            <a:xfrm>
              <a:off x="5137" y="2900"/>
              <a:ext cx="188" cy="1029"/>
              <a:chOff x="5137" y="2900"/>
              <a:chExt cx="188" cy="1029"/>
            </a:xfrm>
          </p:grpSpPr>
          <p:sp>
            <p:nvSpPr>
              <p:cNvPr id="26639" name="Line 51"/>
              <p:cNvSpPr>
                <a:spLocks noChangeShapeType="1"/>
              </p:cNvSpPr>
              <p:nvPr/>
            </p:nvSpPr>
            <p:spPr bwMode="auto">
              <a:xfrm>
                <a:off x="5325" y="2913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0" name="Line 52"/>
              <p:cNvSpPr>
                <a:spLocks noChangeShapeType="1"/>
              </p:cNvSpPr>
              <p:nvPr/>
            </p:nvSpPr>
            <p:spPr bwMode="auto">
              <a:xfrm flipH="1" flipV="1">
                <a:off x="5145" y="2900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1" name="Line 53"/>
              <p:cNvSpPr>
                <a:spLocks noChangeShapeType="1"/>
              </p:cNvSpPr>
              <p:nvPr/>
            </p:nvSpPr>
            <p:spPr bwMode="auto">
              <a:xfrm flipH="1" flipV="1">
                <a:off x="5137" y="3925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638" name="Rectangle 55"/>
            <p:cNvSpPr>
              <a:spLocks noChangeArrowheads="1"/>
            </p:cNvSpPr>
            <p:nvPr/>
          </p:nvSpPr>
          <p:spPr bwMode="auto">
            <a:xfrm>
              <a:off x="3823" y="2989"/>
              <a:ext cx="1486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1/sx 0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0    1/sy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0      0  1/sz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FF0000"/>
                  </a:solidFill>
                </a:rPr>
                <a:t>0      0    0   </a:t>
              </a:r>
              <a:r>
                <a:rPr lang="en-US" sz="1400">
                  <a:solidFill>
                    <a:srgbClr val="FF0000"/>
                  </a:solidFill>
                </a:rPr>
                <a:t> </a:t>
              </a:r>
              <a:r>
                <a:rPr lang="en-US">
                  <a:solidFill>
                    <a:srgbClr val="FF0000"/>
                  </a:solidFill>
                </a:rPr>
                <a:t>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Rotation Summary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8300" y="1339850"/>
            <a:ext cx="8321675" cy="3917950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Around x-axis:</a:t>
            </a:r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en-US" sz="1000" smtClean="0"/>
          </a:p>
          <a:p>
            <a:r>
              <a:rPr lang="en-US" smtClean="0">
                <a:solidFill>
                  <a:srgbClr val="0000FF"/>
                </a:solidFill>
              </a:rPr>
              <a:t>Around y-axis</a:t>
            </a:r>
            <a:r>
              <a:rPr lang="en-US" smtClean="0"/>
              <a:t>:</a:t>
            </a:r>
            <a:endParaRPr lang="en-US" smtClean="0">
              <a:latin typeface="Symbol" pitchFamily="18" charset="2"/>
            </a:endParaRPr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en-US" sz="1000" smtClean="0"/>
          </a:p>
          <a:p>
            <a:r>
              <a:rPr lang="en-US" smtClean="0">
                <a:solidFill>
                  <a:srgbClr val="0000FF"/>
                </a:solidFill>
              </a:rPr>
              <a:t>Around z-axis:</a:t>
            </a:r>
          </a:p>
        </p:txBody>
      </p:sp>
      <p:grpSp>
        <p:nvGrpSpPr>
          <p:cNvPr id="27652" name="Group 13"/>
          <p:cNvGrpSpPr>
            <a:grpSpLocks/>
          </p:cNvGrpSpPr>
          <p:nvPr/>
        </p:nvGrpSpPr>
        <p:grpSpPr bwMode="auto">
          <a:xfrm>
            <a:off x="5121275" y="4940300"/>
            <a:ext cx="3625850" cy="1633538"/>
            <a:chOff x="3226" y="3112"/>
            <a:chExt cx="2284" cy="1029"/>
          </a:xfrm>
        </p:grpSpPr>
        <p:grpSp>
          <p:nvGrpSpPr>
            <p:cNvPr id="27700" name="Group 7"/>
            <p:cNvGrpSpPr>
              <a:grpSpLocks/>
            </p:cNvGrpSpPr>
            <p:nvPr/>
          </p:nvGrpSpPr>
          <p:grpSpPr bwMode="auto">
            <a:xfrm>
              <a:off x="3226" y="3112"/>
              <a:ext cx="188" cy="1029"/>
              <a:chOff x="3226" y="3112"/>
              <a:chExt cx="188" cy="1029"/>
            </a:xfrm>
          </p:grpSpPr>
          <p:sp>
            <p:nvSpPr>
              <p:cNvPr id="27706" name="Line 4"/>
              <p:cNvSpPr>
                <a:spLocks noChangeShapeType="1"/>
              </p:cNvSpPr>
              <p:nvPr/>
            </p:nvSpPr>
            <p:spPr bwMode="auto">
              <a:xfrm>
                <a:off x="3239" y="3125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07" name="Line 5"/>
              <p:cNvSpPr>
                <a:spLocks noChangeShapeType="1"/>
              </p:cNvSpPr>
              <p:nvPr/>
            </p:nvSpPr>
            <p:spPr bwMode="auto">
              <a:xfrm flipV="1">
                <a:off x="3226" y="3112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08" name="Line 6"/>
              <p:cNvSpPr>
                <a:spLocks noChangeShapeType="1"/>
              </p:cNvSpPr>
              <p:nvPr/>
            </p:nvSpPr>
            <p:spPr bwMode="auto">
              <a:xfrm flipV="1">
                <a:off x="3234" y="4137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7701" name="Group 11"/>
            <p:cNvGrpSpPr>
              <a:grpSpLocks/>
            </p:cNvGrpSpPr>
            <p:nvPr/>
          </p:nvGrpSpPr>
          <p:grpSpPr bwMode="auto">
            <a:xfrm>
              <a:off x="5322" y="3112"/>
              <a:ext cx="188" cy="1029"/>
              <a:chOff x="5322" y="3112"/>
              <a:chExt cx="188" cy="1029"/>
            </a:xfrm>
          </p:grpSpPr>
          <p:sp>
            <p:nvSpPr>
              <p:cNvPr id="27703" name="Line 8"/>
              <p:cNvSpPr>
                <a:spLocks noChangeShapeType="1"/>
              </p:cNvSpPr>
              <p:nvPr/>
            </p:nvSpPr>
            <p:spPr bwMode="auto">
              <a:xfrm>
                <a:off x="5510" y="3125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04" name="Line 9"/>
              <p:cNvSpPr>
                <a:spLocks noChangeShapeType="1"/>
              </p:cNvSpPr>
              <p:nvPr/>
            </p:nvSpPr>
            <p:spPr bwMode="auto">
              <a:xfrm flipH="1" flipV="1">
                <a:off x="5330" y="3112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705" name="Line 10"/>
              <p:cNvSpPr>
                <a:spLocks noChangeShapeType="1"/>
              </p:cNvSpPr>
              <p:nvPr/>
            </p:nvSpPr>
            <p:spPr bwMode="auto">
              <a:xfrm flipH="1" flipV="1">
                <a:off x="5322" y="4137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7702" name="Rectangle 12"/>
            <p:cNvSpPr>
              <a:spLocks noChangeArrowheads="1"/>
            </p:cNvSpPr>
            <p:nvPr/>
          </p:nvSpPr>
          <p:spPr bwMode="auto">
            <a:xfrm>
              <a:off x="3303" y="3198"/>
              <a:ext cx="2180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cos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  </a:t>
              </a:r>
              <a:r>
                <a:rPr lang="en-US">
                  <a:solidFill>
                    <a:srgbClr val="0000FF"/>
                  </a:solidFill>
                </a:rPr>
                <a:t> sin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  </a:t>
              </a:r>
              <a:r>
                <a:rPr lang="en-US">
                  <a:solidFill>
                    <a:srgbClr val="0000FF"/>
                  </a:solidFill>
                </a:rPr>
                <a:t> 0      0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-sin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</a:t>
              </a:r>
              <a:r>
                <a:rPr lang="en-US">
                  <a:solidFill>
                    <a:srgbClr val="0000FF"/>
                  </a:solidFill>
                </a:rPr>
                <a:t>  cos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  </a:t>
              </a:r>
              <a:r>
                <a:rPr lang="en-US">
                  <a:solidFill>
                    <a:srgbClr val="0000FF"/>
                  </a:solidFill>
                </a:rPr>
                <a:t> 0      0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  0          0       1      0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  0          0       0      1</a:t>
              </a:r>
            </a:p>
          </p:txBody>
        </p:sp>
      </p:grpSp>
      <p:grpSp>
        <p:nvGrpSpPr>
          <p:cNvPr id="27653" name="Group 23"/>
          <p:cNvGrpSpPr>
            <a:grpSpLocks/>
          </p:cNvGrpSpPr>
          <p:nvPr/>
        </p:nvGrpSpPr>
        <p:grpSpPr bwMode="auto">
          <a:xfrm>
            <a:off x="5121275" y="3152775"/>
            <a:ext cx="3625850" cy="1633538"/>
            <a:chOff x="3226" y="1986"/>
            <a:chExt cx="2284" cy="1029"/>
          </a:xfrm>
        </p:grpSpPr>
        <p:grpSp>
          <p:nvGrpSpPr>
            <p:cNvPr id="27691" name="Group 17"/>
            <p:cNvGrpSpPr>
              <a:grpSpLocks/>
            </p:cNvGrpSpPr>
            <p:nvPr/>
          </p:nvGrpSpPr>
          <p:grpSpPr bwMode="auto">
            <a:xfrm>
              <a:off x="3226" y="1986"/>
              <a:ext cx="188" cy="1029"/>
              <a:chOff x="3226" y="1986"/>
              <a:chExt cx="188" cy="1029"/>
            </a:xfrm>
          </p:grpSpPr>
          <p:sp>
            <p:nvSpPr>
              <p:cNvPr id="27697" name="Line 14"/>
              <p:cNvSpPr>
                <a:spLocks noChangeShapeType="1"/>
              </p:cNvSpPr>
              <p:nvPr/>
            </p:nvSpPr>
            <p:spPr bwMode="auto">
              <a:xfrm>
                <a:off x="3239" y="1999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98" name="Line 15"/>
              <p:cNvSpPr>
                <a:spLocks noChangeShapeType="1"/>
              </p:cNvSpPr>
              <p:nvPr/>
            </p:nvSpPr>
            <p:spPr bwMode="auto">
              <a:xfrm flipV="1">
                <a:off x="3226" y="1986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99" name="Line 16"/>
              <p:cNvSpPr>
                <a:spLocks noChangeShapeType="1"/>
              </p:cNvSpPr>
              <p:nvPr/>
            </p:nvSpPr>
            <p:spPr bwMode="auto">
              <a:xfrm flipV="1">
                <a:off x="3234" y="3011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7692" name="Group 21"/>
            <p:cNvGrpSpPr>
              <a:grpSpLocks/>
            </p:cNvGrpSpPr>
            <p:nvPr/>
          </p:nvGrpSpPr>
          <p:grpSpPr bwMode="auto">
            <a:xfrm>
              <a:off x="5322" y="1986"/>
              <a:ext cx="188" cy="1029"/>
              <a:chOff x="5322" y="1986"/>
              <a:chExt cx="188" cy="1029"/>
            </a:xfrm>
          </p:grpSpPr>
          <p:sp>
            <p:nvSpPr>
              <p:cNvPr id="27694" name="Line 18"/>
              <p:cNvSpPr>
                <a:spLocks noChangeShapeType="1"/>
              </p:cNvSpPr>
              <p:nvPr/>
            </p:nvSpPr>
            <p:spPr bwMode="auto">
              <a:xfrm>
                <a:off x="5510" y="1999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95" name="Line 19"/>
              <p:cNvSpPr>
                <a:spLocks noChangeShapeType="1"/>
              </p:cNvSpPr>
              <p:nvPr/>
            </p:nvSpPr>
            <p:spPr bwMode="auto">
              <a:xfrm flipH="1" flipV="1">
                <a:off x="5330" y="1986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96" name="Line 20"/>
              <p:cNvSpPr>
                <a:spLocks noChangeShapeType="1"/>
              </p:cNvSpPr>
              <p:nvPr/>
            </p:nvSpPr>
            <p:spPr bwMode="auto">
              <a:xfrm flipH="1" flipV="1">
                <a:off x="5322" y="3011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7693" name="Rectangle 22"/>
            <p:cNvSpPr>
              <a:spLocks noChangeArrowheads="1"/>
            </p:cNvSpPr>
            <p:nvPr/>
          </p:nvSpPr>
          <p:spPr bwMode="auto">
            <a:xfrm>
              <a:off x="3303" y="2072"/>
              <a:ext cx="2099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cos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  </a:t>
              </a:r>
              <a:r>
                <a:rPr lang="en-US">
                  <a:solidFill>
                    <a:srgbClr val="0000FF"/>
                  </a:solidFill>
                </a:rPr>
                <a:t> 0   -sin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</a:t>
              </a:r>
              <a:r>
                <a:rPr lang="en-US">
                  <a:solidFill>
                    <a:srgbClr val="0000FF"/>
                  </a:solidFill>
                </a:rPr>
                <a:t>   </a:t>
              </a:r>
              <a:r>
                <a:rPr lang="en-US" sz="1000">
                  <a:solidFill>
                    <a:srgbClr val="0000FF"/>
                  </a:solidFill>
                </a:rPr>
                <a:t> </a:t>
              </a:r>
              <a:r>
                <a:rPr lang="en-US">
                  <a:solidFill>
                    <a:srgbClr val="0000FF"/>
                  </a:solidFill>
                </a:rPr>
                <a:t>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   0   	  </a:t>
              </a:r>
              <a:r>
                <a:rPr lang="en-US" sz="800">
                  <a:solidFill>
                    <a:srgbClr val="0000FF"/>
                  </a:solidFill>
                </a:rPr>
                <a:t> </a:t>
              </a:r>
              <a:r>
                <a:rPr lang="en-US">
                  <a:solidFill>
                    <a:srgbClr val="0000FF"/>
                  </a:solidFill>
                </a:rPr>
                <a:t>1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  </a:t>
              </a:r>
              <a:r>
                <a:rPr lang="en-US">
                  <a:solidFill>
                    <a:srgbClr val="0000FF"/>
                  </a:solidFill>
                </a:rPr>
                <a:t>     0       </a:t>
              </a:r>
              <a:r>
                <a:rPr lang="en-US" sz="800">
                  <a:solidFill>
                    <a:srgbClr val="0000FF"/>
                  </a:solidFill>
                </a:rPr>
                <a:t> </a:t>
              </a:r>
              <a:r>
                <a:rPr lang="en-US">
                  <a:solidFill>
                    <a:srgbClr val="0000FF"/>
                  </a:solidFill>
                </a:rPr>
                <a:t>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sin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</a:t>
              </a:r>
              <a:r>
                <a:rPr lang="en-US">
                  <a:solidFill>
                    <a:srgbClr val="0000FF"/>
                  </a:solidFill>
                </a:rPr>
                <a:t>   </a:t>
              </a:r>
              <a:r>
                <a:rPr lang="en-US" sz="800">
                  <a:solidFill>
                    <a:srgbClr val="0000FF"/>
                  </a:solidFill>
                </a:rPr>
                <a:t>  </a:t>
              </a:r>
              <a:r>
                <a:rPr lang="en-US">
                  <a:solidFill>
                    <a:srgbClr val="0000FF"/>
                  </a:solidFill>
                </a:rPr>
                <a:t>0    cos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</a:t>
              </a:r>
              <a:r>
                <a:rPr lang="en-US">
                  <a:solidFill>
                    <a:srgbClr val="0000FF"/>
                  </a:solidFill>
                </a:rPr>
                <a:t>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   0      </a:t>
              </a:r>
              <a:r>
                <a:rPr lang="en-US" sz="800">
                  <a:solidFill>
                    <a:srgbClr val="0000FF"/>
                  </a:solidFill>
                </a:rPr>
                <a:t>   </a:t>
              </a:r>
              <a:r>
                <a:rPr lang="en-US">
                  <a:solidFill>
                    <a:srgbClr val="0000FF"/>
                  </a:solidFill>
                </a:rPr>
                <a:t>0       0       1</a:t>
              </a:r>
            </a:p>
          </p:txBody>
        </p:sp>
      </p:grpSp>
      <p:grpSp>
        <p:nvGrpSpPr>
          <p:cNvPr id="27654" name="Group 33"/>
          <p:cNvGrpSpPr>
            <a:grpSpLocks/>
          </p:cNvGrpSpPr>
          <p:nvPr/>
        </p:nvGrpSpPr>
        <p:grpSpPr bwMode="auto">
          <a:xfrm>
            <a:off x="5121275" y="1328738"/>
            <a:ext cx="3590925" cy="1633537"/>
            <a:chOff x="3226" y="837"/>
            <a:chExt cx="2262" cy="1029"/>
          </a:xfrm>
        </p:grpSpPr>
        <p:grpSp>
          <p:nvGrpSpPr>
            <p:cNvPr id="27682" name="Group 27"/>
            <p:cNvGrpSpPr>
              <a:grpSpLocks/>
            </p:cNvGrpSpPr>
            <p:nvPr/>
          </p:nvGrpSpPr>
          <p:grpSpPr bwMode="auto">
            <a:xfrm>
              <a:off x="3226" y="837"/>
              <a:ext cx="188" cy="1029"/>
              <a:chOff x="3226" y="837"/>
              <a:chExt cx="188" cy="1029"/>
            </a:xfrm>
          </p:grpSpPr>
          <p:sp>
            <p:nvSpPr>
              <p:cNvPr id="27688" name="Line 24"/>
              <p:cNvSpPr>
                <a:spLocks noChangeShapeType="1"/>
              </p:cNvSpPr>
              <p:nvPr/>
            </p:nvSpPr>
            <p:spPr bwMode="auto">
              <a:xfrm>
                <a:off x="3239" y="850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89" name="Line 25"/>
              <p:cNvSpPr>
                <a:spLocks noChangeShapeType="1"/>
              </p:cNvSpPr>
              <p:nvPr/>
            </p:nvSpPr>
            <p:spPr bwMode="auto">
              <a:xfrm flipV="1">
                <a:off x="3226" y="837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90" name="Line 26"/>
              <p:cNvSpPr>
                <a:spLocks noChangeShapeType="1"/>
              </p:cNvSpPr>
              <p:nvPr/>
            </p:nvSpPr>
            <p:spPr bwMode="auto">
              <a:xfrm flipV="1">
                <a:off x="3234" y="1862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7683" name="Group 31"/>
            <p:cNvGrpSpPr>
              <a:grpSpLocks/>
            </p:cNvGrpSpPr>
            <p:nvPr/>
          </p:nvGrpSpPr>
          <p:grpSpPr bwMode="auto">
            <a:xfrm>
              <a:off x="5300" y="837"/>
              <a:ext cx="188" cy="1029"/>
              <a:chOff x="5300" y="837"/>
              <a:chExt cx="188" cy="1029"/>
            </a:xfrm>
          </p:grpSpPr>
          <p:sp>
            <p:nvSpPr>
              <p:cNvPr id="27685" name="Line 28"/>
              <p:cNvSpPr>
                <a:spLocks noChangeShapeType="1"/>
              </p:cNvSpPr>
              <p:nvPr/>
            </p:nvSpPr>
            <p:spPr bwMode="auto">
              <a:xfrm>
                <a:off x="5488" y="850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86" name="Line 29"/>
              <p:cNvSpPr>
                <a:spLocks noChangeShapeType="1"/>
              </p:cNvSpPr>
              <p:nvPr/>
            </p:nvSpPr>
            <p:spPr bwMode="auto">
              <a:xfrm flipH="1" flipV="1">
                <a:off x="5308" y="837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687" name="Line 30"/>
              <p:cNvSpPr>
                <a:spLocks noChangeShapeType="1"/>
              </p:cNvSpPr>
              <p:nvPr/>
            </p:nvSpPr>
            <p:spPr bwMode="auto">
              <a:xfrm flipH="1" flipV="1">
                <a:off x="5300" y="1862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7684" name="Rectangle 32"/>
            <p:cNvSpPr>
              <a:spLocks noChangeArrowheads="1"/>
            </p:cNvSpPr>
            <p:nvPr/>
          </p:nvSpPr>
          <p:spPr bwMode="auto">
            <a:xfrm>
              <a:off x="3303" y="923"/>
              <a:ext cx="2055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1   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  </a:t>
              </a:r>
              <a:r>
                <a:rPr lang="en-US">
                  <a:solidFill>
                    <a:srgbClr val="0000FF"/>
                  </a:solidFill>
                </a:rPr>
                <a:t>  0        0   </a:t>
              </a:r>
              <a:r>
                <a:rPr lang="en-US" sz="1000">
                  <a:solidFill>
                    <a:srgbClr val="0000FF"/>
                  </a:solidFill>
                </a:rPr>
                <a:t>            </a:t>
              </a:r>
              <a:r>
                <a:rPr lang="en-US">
                  <a:solidFill>
                    <a:srgbClr val="0000FF"/>
                  </a:solidFill>
                </a:rPr>
                <a:t>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 cos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</a:t>
              </a:r>
              <a:r>
                <a:rPr lang="en-US">
                  <a:solidFill>
                    <a:srgbClr val="0000FF"/>
                  </a:solidFill>
                </a:rPr>
                <a:t>  sin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 </a:t>
              </a:r>
              <a:r>
                <a:rPr lang="en-US">
                  <a:solidFill>
                    <a:srgbClr val="0000FF"/>
                  </a:solidFill>
                </a:rPr>
                <a:t>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 -sin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  </a:t>
              </a:r>
              <a:r>
                <a:rPr lang="en-US">
                  <a:solidFill>
                    <a:srgbClr val="0000FF"/>
                  </a:solidFill>
                </a:rPr>
                <a:t>cos </a:t>
              </a:r>
              <a:r>
                <a:rPr lang="en-US">
                  <a:solidFill>
                    <a:srgbClr val="0000FF"/>
                  </a:solidFill>
                  <a:latin typeface="Symbol" pitchFamily="18" charset="2"/>
                </a:rPr>
                <a:t>q</a:t>
              </a:r>
              <a:r>
                <a:rPr lang="en-US">
                  <a:solidFill>
                    <a:srgbClr val="0000FF"/>
                  </a:solidFill>
                </a:rPr>
                <a:t>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  </a:t>
              </a:r>
              <a:r>
                <a:rPr lang="en-US" sz="800">
                  <a:solidFill>
                    <a:srgbClr val="0000FF"/>
                  </a:solidFill>
                </a:rPr>
                <a:t>      </a:t>
              </a:r>
              <a:r>
                <a:rPr lang="en-US">
                  <a:solidFill>
                    <a:srgbClr val="0000FF"/>
                  </a:solidFill>
                </a:rPr>
                <a:t>0        0       1</a:t>
              </a:r>
            </a:p>
          </p:txBody>
        </p:sp>
      </p:grpSp>
      <p:grpSp>
        <p:nvGrpSpPr>
          <p:cNvPr id="27655" name="Group 42"/>
          <p:cNvGrpSpPr>
            <a:grpSpLocks/>
          </p:cNvGrpSpPr>
          <p:nvPr/>
        </p:nvGrpSpPr>
        <p:grpSpPr bwMode="auto">
          <a:xfrm>
            <a:off x="3392488" y="3200400"/>
            <a:ext cx="1455737" cy="1430338"/>
            <a:chOff x="2137" y="2016"/>
            <a:chExt cx="917" cy="901"/>
          </a:xfrm>
        </p:grpSpPr>
        <p:sp>
          <p:nvSpPr>
            <p:cNvPr id="27674" name="Rectangle 34"/>
            <p:cNvSpPr>
              <a:spLocks noChangeArrowheads="1"/>
            </p:cNvSpPr>
            <p:nvPr/>
          </p:nvSpPr>
          <p:spPr bwMode="auto">
            <a:xfrm>
              <a:off x="2137" y="2016"/>
              <a:ext cx="917" cy="869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75" name="Line 35"/>
            <p:cNvSpPr>
              <a:spLocks noChangeShapeType="1"/>
            </p:cNvSpPr>
            <p:nvPr/>
          </p:nvSpPr>
          <p:spPr bwMode="auto">
            <a:xfrm>
              <a:off x="2470" y="2232"/>
              <a:ext cx="0" cy="28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76" name="Line 36"/>
            <p:cNvSpPr>
              <a:spLocks noChangeShapeType="1"/>
            </p:cNvSpPr>
            <p:nvPr/>
          </p:nvSpPr>
          <p:spPr bwMode="auto">
            <a:xfrm flipH="1">
              <a:off x="2302" y="2516"/>
              <a:ext cx="168" cy="19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77" name="Line 37"/>
            <p:cNvSpPr>
              <a:spLocks noChangeShapeType="1"/>
            </p:cNvSpPr>
            <p:nvPr/>
          </p:nvSpPr>
          <p:spPr bwMode="auto">
            <a:xfrm>
              <a:off x="2470" y="2516"/>
              <a:ext cx="36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78" name="Rectangle 38"/>
            <p:cNvSpPr>
              <a:spLocks noChangeArrowheads="1"/>
            </p:cNvSpPr>
            <p:nvPr/>
          </p:nvSpPr>
          <p:spPr bwMode="auto">
            <a:xfrm>
              <a:off x="2838" y="2399"/>
              <a:ext cx="19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x</a:t>
              </a:r>
            </a:p>
          </p:txBody>
        </p:sp>
        <p:sp>
          <p:nvSpPr>
            <p:cNvPr id="27679" name="Rectangle 39"/>
            <p:cNvSpPr>
              <a:spLocks noChangeArrowheads="1"/>
            </p:cNvSpPr>
            <p:nvPr/>
          </p:nvSpPr>
          <p:spPr bwMode="auto">
            <a:xfrm>
              <a:off x="2365" y="2036"/>
              <a:ext cx="19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y</a:t>
              </a:r>
            </a:p>
          </p:txBody>
        </p:sp>
        <p:sp>
          <p:nvSpPr>
            <p:cNvPr id="27680" name="Rectangle 40"/>
            <p:cNvSpPr>
              <a:spLocks noChangeArrowheads="1"/>
            </p:cNvSpPr>
            <p:nvPr/>
          </p:nvSpPr>
          <p:spPr bwMode="auto">
            <a:xfrm>
              <a:off x="2147" y="2681"/>
              <a:ext cx="18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z</a:t>
              </a:r>
            </a:p>
          </p:txBody>
        </p:sp>
        <p:sp>
          <p:nvSpPr>
            <p:cNvPr id="27681" name="Arc 41"/>
            <p:cNvSpPr>
              <a:spLocks/>
            </p:cNvSpPr>
            <p:nvPr/>
          </p:nvSpPr>
          <p:spPr bwMode="auto">
            <a:xfrm>
              <a:off x="2338" y="2541"/>
              <a:ext cx="473" cy="244"/>
            </a:xfrm>
            <a:custGeom>
              <a:avLst/>
              <a:gdLst>
                <a:gd name="T0" fmla="*/ 0 w 35561"/>
                <a:gd name="T1" fmla="*/ 0 h 26502"/>
                <a:gd name="T2" fmla="*/ 0 w 35561"/>
                <a:gd name="T3" fmla="*/ 0 h 26502"/>
                <a:gd name="T4" fmla="*/ 0 w 35561"/>
                <a:gd name="T5" fmla="*/ 0 h 26502"/>
                <a:gd name="T6" fmla="*/ 0 60000 65536"/>
                <a:gd name="T7" fmla="*/ 0 60000 65536"/>
                <a:gd name="T8" fmla="*/ 0 60000 65536"/>
                <a:gd name="T9" fmla="*/ 0 w 35561"/>
                <a:gd name="T10" fmla="*/ 0 h 26502"/>
                <a:gd name="T11" fmla="*/ 35561 w 35561"/>
                <a:gd name="T12" fmla="*/ 26502 h 265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561" h="26502" fill="none" extrusionOk="0">
                  <a:moveTo>
                    <a:pt x="34997" y="-1"/>
                  </a:moveTo>
                  <a:cubicBezTo>
                    <a:pt x="35371" y="1607"/>
                    <a:pt x="35561" y="3251"/>
                    <a:pt x="35561" y="4902"/>
                  </a:cubicBezTo>
                  <a:cubicBezTo>
                    <a:pt x="35561" y="16831"/>
                    <a:pt x="25890" y="26502"/>
                    <a:pt x="13961" y="26502"/>
                  </a:cubicBezTo>
                  <a:cubicBezTo>
                    <a:pt x="8848" y="26502"/>
                    <a:pt x="3901" y="24688"/>
                    <a:pt x="0" y="21383"/>
                  </a:cubicBezTo>
                </a:path>
                <a:path w="35561" h="26502" stroke="0" extrusionOk="0">
                  <a:moveTo>
                    <a:pt x="34997" y="-1"/>
                  </a:moveTo>
                  <a:cubicBezTo>
                    <a:pt x="35371" y="1607"/>
                    <a:pt x="35561" y="3251"/>
                    <a:pt x="35561" y="4902"/>
                  </a:cubicBezTo>
                  <a:cubicBezTo>
                    <a:pt x="35561" y="16831"/>
                    <a:pt x="25890" y="26502"/>
                    <a:pt x="13961" y="26502"/>
                  </a:cubicBezTo>
                  <a:cubicBezTo>
                    <a:pt x="8848" y="26502"/>
                    <a:pt x="3901" y="24688"/>
                    <a:pt x="0" y="21383"/>
                  </a:cubicBezTo>
                  <a:lnTo>
                    <a:pt x="13961" y="4902"/>
                  </a:lnTo>
                  <a:close/>
                </a:path>
              </a:pathLst>
            </a:custGeom>
            <a:noFill/>
            <a:ln w="50800" cap="rnd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656" name="Group 51"/>
          <p:cNvGrpSpPr>
            <a:grpSpLocks/>
          </p:cNvGrpSpPr>
          <p:nvPr/>
        </p:nvGrpSpPr>
        <p:grpSpPr bwMode="auto">
          <a:xfrm>
            <a:off x="3392488" y="4991100"/>
            <a:ext cx="1455737" cy="1430338"/>
            <a:chOff x="2137" y="3144"/>
            <a:chExt cx="917" cy="901"/>
          </a:xfrm>
        </p:grpSpPr>
        <p:sp>
          <p:nvSpPr>
            <p:cNvPr id="27666" name="Rectangle 43"/>
            <p:cNvSpPr>
              <a:spLocks noChangeArrowheads="1"/>
            </p:cNvSpPr>
            <p:nvPr/>
          </p:nvSpPr>
          <p:spPr bwMode="auto">
            <a:xfrm>
              <a:off x="2137" y="3144"/>
              <a:ext cx="917" cy="869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67" name="Line 44"/>
            <p:cNvSpPr>
              <a:spLocks noChangeShapeType="1"/>
            </p:cNvSpPr>
            <p:nvPr/>
          </p:nvSpPr>
          <p:spPr bwMode="auto">
            <a:xfrm>
              <a:off x="2470" y="3360"/>
              <a:ext cx="0" cy="28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68" name="Line 45"/>
            <p:cNvSpPr>
              <a:spLocks noChangeShapeType="1"/>
            </p:cNvSpPr>
            <p:nvPr/>
          </p:nvSpPr>
          <p:spPr bwMode="auto">
            <a:xfrm flipH="1">
              <a:off x="2302" y="3644"/>
              <a:ext cx="168" cy="19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69" name="Line 46"/>
            <p:cNvSpPr>
              <a:spLocks noChangeShapeType="1"/>
            </p:cNvSpPr>
            <p:nvPr/>
          </p:nvSpPr>
          <p:spPr bwMode="auto">
            <a:xfrm>
              <a:off x="2470" y="3644"/>
              <a:ext cx="36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70" name="Rectangle 47"/>
            <p:cNvSpPr>
              <a:spLocks noChangeArrowheads="1"/>
            </p:cNvSpPr>
            <p:nvPr/>
          </p:nvSpPr>
          <p:spPr bwMode="auto">
            <a:xfrm>
              <a:off x="2838" y="3527"/>
              <a:ext cx="19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x</a:t>
              </a:r>
            </a:p>
          </p:txBody>
        </p:sp>
        <p:sp>
          <p:nvSpPr>
            <p:cNvPr id="27671" name="Rectangle 48"/>
            <p:cNvSpPr>
              <a:spLocks noChangeArrowheads="1"/>
            </p:cNvSpPr>
            <p:nvPr/>
          </p:nvSpPr>
          <p:spPr bwMode="auto">
            <a:xfrm>
              <a:off x="2365" y="3164"/>
              <a:ext cx="19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y</a:t>
              </a:r>
            </a:p>
          </p:txBody>
        </p:sp>
        <p:sp>
          <p:nvSpPr>
            <p:cNvPr id="27672" name="Rectangle 49"/>
            <p:cNvSpPr>
              <a:spLocks noChangeArrowheads="1"/>
            </p:cNvSpPr>
            <p:nvPr/>
          </p:nvSpPr>
          <p:spPr bwMode="auto">
            <a:xfrm>
              <a:off x="2147" y="3809"/>
              <a:ext cx="18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z</a:t>
              </a:r>
            </a:p>
          </p:txBody>
        </p:sp>
        <p:sp>
          <p:nvSpPr>
            <p:cNvPr id="27673" name="Arc 50"/>
            <p:cNvSpPr>
              <a:spLocks/>
            </p:cNvSpPr>
            <p:nvPr/>
          </p:nvSpPr>
          <p:spPr bwMode="auto">
            <a:xfrm>
              <a:off x="2512" y="3332"/>
              <a:ext cx="317" cy="274"/>
            </a:xfrm>
            <a:custGeom>
              <a:avLst/>
              <a:gdLst>
                <a:gd name="T0" fmla="*/ 0 w 33447"/>
                <a:gd name="T1" fmla="*/ 0 h 30578"/>
                <a:gd name="T2" fmla="*/ 0 w 33447"/>
                <a:gd name="T3" fmla="*/ 0 h 30578"/>
                <a:gd name="T4" fmla="*/ 0 w 33447"/>
                <a:gd name="T5" fmla="*/ 0 h 30578"/>
                <a:gd name="T6" fmla="*/ 0 60000 65536"/>
                <a:gd name="T7" fmla="*/ 0 60000 65536"/>
                <a:gd name="T8" fmla="*/ 0 60000 65536"/>
                <a:gd name="T9" fmla="*/ 0 w 33447"/>
                <a:gd name="T10" fmla="*/ 0 h 30578"/>
                <a:gd name="T11" fmla="*/ 33447 w 33447"/>
                <a:gd name="T12" fmla="*/ 30578 h 3057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447" h="30578" fill="none" extrusionOk="0">
                  <a:moveTo>
                    <a:pt x="-1" y="3538"/>
                  </a:moveTo>
                  <a:cubicBezTo>
                    <a:pt x="3519" y="1230"/>
                    <a:pt x="7637" y="-1"/>
                    <a:pt x="11847" y="0"/>
                  </a:cubicBezTo>
                  <a:cubicBezTo>
                    <a:pt x="23776" y="0"/>
                    <a:pt x="33447" y="9670"/>
                    <a:pt x="33447" y="21600"/>
                  </a:cubicBezTo>
                  <a:cubicBezTo>
                    <a:pt x="33447" y="24698"/>
                    <a:pt x="32780" y="27760"/>
                    <a:pt x="31492" y="30577"/>
                  </a:cubicBezTo>
                </a:path>
                <a:path w="33447" h="30578" stroke="0" extrusionOk="0">
                  <a:moveTo>
                    <a:pt x="-1" y="3538"/>
                  </a:moveTo>
                  <a:cubicBezTo>
                    <a:pt x="3519" y="1230"/>
                    <a:pt x="7637" y="-1"/>
                    <a:pt x="11847" y="0"/>
                  </a:cubicBezTo>
                  <a:cubicBezTo>
                    <a:pt x="23776" y="0"/>
                    <a:pt x="33447" y="9670"/>
                    <a:pt x="33447" y="21600"/>
                  </a:cubicBezTo>
                  <a:cubicBezTo>
                    <a:pt x="33447" y="24698"/>
                    <a:pt x="32780" y="27760"/>
                    <a:pt x="31492" y="30577"/>
                  </a:cubicBezTo>
                  <a:lnTo>
                    <a:pt x="11847" y="21600"/>
                  </a:lnTo>
                  <a:close/>
                </a:path>
              </a:pathLst>
            </a:custGeom>
            <a:noFill/>
            <a:ln w="50800" cap="rnd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657" name="Group 60"/>
          <p:cNvGrpSpPr>
            <a:grpSpLocks/>
          </p:cNvGrpSpPr>
          <p:nvPr/>
        </p:nvGrpSpPr>
        <p:grpSpPr bwMode="auto">
          <a:xfrm>
            <a:off x="3392488" y="1400175"/>
            <a:ext cx="1455737" cy="1430338"/>
            <a:chOff x="2137" y="882"/>
            <a:chExt cx="917" cy="901"/>
          </a:xfrm>
        </p:grpSpPr>
        <p:sp>
          <p:nvSpPr>
            <p:cNvPr id="27658" name="Rectangle 52"/>
            <p:cNvSpPr>
              <a:spLocks noChangeArrowheads="1"/>
            </p:cNvSpPr>
            <p:nvPr/>
          </p:nvSpPr>
          <p:spPr bwMode="auto">
            <a:xfrm>
              <a:off x="2137" y="882"/>
              <a:ext cx="917" cy="869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9" name="Line 53"/>
            <p:cNvSpPr>
              <a:spLocks noChangeShapeType="1"/>
            </p:cNvSpPr>
            <p:nvPr/>
          </p:nvSpPr>
          <p:spPr bwMode="auto">
            <a:xfrm>
              <a:off x="2470" y="1098"/>
              <a:ext cx="0" cy="28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60" name="Line 54"/>
            <p:cNvSpPr>
              <a:spLocks noChangeShapeType="1"/>
            </p:cNvSpPr>
            <p:nvPr/>
          </p:nvSpPr>
          <p:spPr bwMode="auto">
            <a:xfrm flipH="1">
              <a:off x="2302" y="1382"/>
              <a:ext cx="168" cy="19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61" name="Line 55"/>
            <p:cNvSpPr>
              <a:spLocks noChangeShapeType="1"/>
            </p:cNvSpPr>
            <p:nvPr/>
          </p:nvSpPr>
          <p:spPr bwMode="auto">
            <a:xfrm>
              <a:off x="2470" y="1382"/>
              <a:ext cx="36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62" name="Rectangle 56"/>
            <p:cNvSpPr>
              <a:spLocks noChangeArrowheads="1"/>
            </p:cNvSpPr>
            <p:nvPr/>
          </p:nvSpPr>
          <p:spPr bwMode="auto">
            <a:xfrm>
              <a:off x="2838" y="1265"/>
              <a:ext cx="19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x</a:t>
              </a:r>
            </a:p>
          </p:txBody>
        </p:sp>
        <p:sp>
          <p:nvSpPr>
            <p:cNvPr id="27663" name="Rectangle 57"/>
            <p:cNvSpPr>
              <a:spLocks noChangeArrowheads="1"/>
            </p:cNvSpPr>
            <p:nvPr/>
          </p:nvSpPr>
          <p:spPr bwMode="auto">
            <a:xfrm>
              <a:off x="2365" y="902"/>
              <a:ext cx="19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y</a:t>
              </a:r>
            </a:p>
          </p:txBody>
        </p:sp>
        <p:sp>
          <p:nvSpPr>
            <p:cNvPr id="27664" name="Rectangle 58"/>
            <p:cNvSpPr>
              <a:spLocks noChangeArrowheads="1"/>
            </p:cNvSpPr>
            <p:nvPr/>
          </p:nvSpPr>
          <p:spPr bwMode="auto">
            <a:xfrm>
              <a:off x="2147" y="1547"/>
              <a:ext cx="180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3" rIns="73025" bIns="36513">
              <a:spAutoFit/>
            </a:bodyPr>
            <a:lstStyle/>
            <a:p>
              <a:pPr algn="l" defTabSz="585788"/>
              <a:r>
                <a:rPr lang="en-US" sz="2200"/>
                <a:t>z</a:t>
              </a:r>
            </a:p>
          </p:txBody>
        </p:sp>
        <p:sp>
          <p:nvSpPr>
            <p:cNvPr id="27665" name="Arc 59"/>
            <p:cNvSpPr>
              <a:spLocks/>
            </p:cNvSpPr>
            <p:nvPr/>
          </p:nvSpPr>
          <p:spPr bwMode="auto">
            <a:xfrm>
              <a:off x="2217" y="1146"/>
              <a:ext cx="307" cy="386"/>
            </a:xfrm>
            <a:custGeom>
              <a:avLst/>
              <a:gdLst>
                <a:gd name="T0" fmla="*/ 0 w 21600"/>
                <a:gd name="T1" fmla="*/ 0 h 33728"/>
                <a:gd name="T2" fmla="*/ 0 w 21600"/>
                <a:gd name="T3" fmla="*/ 0 h 33728"/>
                <a:gd name="T4" fmla="*/ 0 w 21600"/>
                <a:gd name="T5" fmla="*/ 0 h 33728"/>
                <a:gd name="T6" fmla="*/ 0 60000 65536"/>
                <a:gd name="T7" fmla="*/ 0 60000 65536"/>
                <a:gd name="T8" fmla="*/ 0 60000 65536"/>
                <a:gd name="T9" fmla="*/ 0 w 21600"/>
                <a:gd name="T10" fmla="*/ 0 h 33728"/>
                <a:gd name="T11" fmla="*/ 21600 w 21600"/>
                <a:gd name="T12" fmla="*/ 33728 h 337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3728" fill="none" extrusionOk="0">
                  <a:moveTo>
                    <a:pt x="5068" y="33728"/>
                  </a:moveTo>
                  <a:cubicBezTo>
                    <a:pt x="1794" y="29835"/>
                    <a:pt x="0" y="24912"/>
                    <a:pt x="0" y="19826"/>
                  </a:cubicBezTo>
                  <a:cubicBezTo>
                    <a:pt x="-1" y="11210"/>
                    <a:pt x="5119" y="3419"/>
                    <a:pt x="13027" y="0"/>
                  </a:cubicBezTo>
                </a:path>
                <a:path w="21600" h="33728" stroke="0" extrusionOk="0">
                  <a:moveTo>
                    <a:pt x="5068" y="33728"/>
                  </a:moveTo>
                  <a:cubicBezTo>
                    <a:pt x="1794" y="29835"/>
                    <a:pt x="0" y="24912"/>
                    <a:pt x="0" y="19826"/>
                  </a:cubicBezTo>
                  <a:cubicBezTo>
                    <a:pt x="-1" y="11210"/>
                    <a:pt x="5119" y="3419"/>
                    <a:pt x="13027" y="0"/>
                  </a:cubicBezTo>
                  <a:lnTo>
                    <a:pt x="21600" y="19826"/>
                  </a:lnTo>
                  <a:close/>
                </a:path>
              </a:pathLst>
            </a:custGeom>
            <a:noFill/>
            <a:ln w="50800" cap="rnd">
              <a:solidFill>
                <a:srgbClr val="FF0000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72038" y="1795463"/>
            <a:ext cx="450850" cy="1457325"/>
          </a:xfrm>
          <a:noFill/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mtClean="0"/>
              <a:t>0</a:t>
            </a:r>
            <a:endParaRPr lang="en-US" smtClean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mtClean="0"/>
              <a:t>0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mtClean="0"/>
              <a:t>0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mtClean="0"/>
              <a:t>1</a:t>
            </a:r>
          </a:p>
        </p:txBody>
      </p:sp>
      <p:sp>
        <p:nvSpPr>
          <p:cNvPr id="56323" name="AutoShape 3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Transformation Matrix Observations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3028950" y="1819275"/>
            <a:ext cx="1752600" cy="968375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 rot="-9240000">
            <a:off x="2982913" y="2151063"/>
            <a:ext cx="1797050" cy="322262"/>
          </a:xfrm>
          <a:prstGeom prst="rect">
            <a:avLst/>
          </a:prstGeom>
          <a:solidFill>
            <a:srgbClr val="8000B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3003550" y="2882900"/>
            <a:ext cx="1762125" cy="306388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8679" name="Group 10"/>
          <p:cNvGrpSpPr>
            <a:grpSpLocks/>
          </p:cNvGrpSpPr>
          <p:nvPr/>
        </p:nvGrpSpPr>
        <p:grpSpPr bwMode="auto">
          <a:xfrm>
            <a:off x="2917825" y="1716088"/>
            <a:ext cx="315913" cy="1612900"/>
            <a:chOff x="1838" y="1081"/>
            <a:chExt cx="199" cy="1016"/>
          </a:xfrm>
        </p:grpSpPr>
        <p:sp>
          <p:nvSpPr>
            <p:cNvPr id="28692" name="Line 7"/>
            <p:cNvSpPr>
              <a:spLocks noChangeShapeType="1"/>
            </p:cNvSpPr>
            <p:nvPr/>
          </p:nvSpPr>
          <p:spPr bwMode="auto">
            <a:xfrm>
              <a:off x="1843" y="1094"/>
              <a:ext cx="0" cy="99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3" name="Line 8"/>
            <p:cNvSpPr>
              <a:spLocks noChangeShapeType="1"/>
            </p:cNvSpPr>
            <p:nvPr/>
          </p:nvSpPr>
          <p:spPr bwMode="auto">
            <a:xfrm flipV="1">
              <a:off x="1843" y="1081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4" name="Line 9"/>
            <p:cNvSpPr>
              <a:spLocks noChangeShapeType="1"/>
            </p:cNvSpPr>
            <p:nvPr/>
          </p:nvSpPr>
          <p:spPr bwMode="auto">
            <a:xfrm>
              <a:off x="1838" y="2097"/>
              <a:ext cx="19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8680" name="Group 14"/>
          <p:cNvGrpSpPr>
            <a:grpSpLocks/>
          </p:cNvGrpSpPr>
          <p:nvPr/>
        </p:nvGrpSpPr>
        <p:grpSpPr bwMode="auto">
          <a:xfrm>
            <a:off x="5108575" y="1700213"/>
            <a:ext cx="319088" cy="1598612"/>
            <a:chOff x="3218" y="1071"/>
            <a:chExt cx="201" cy="1007"/>
          </a:xfrm>
        </p:grpSpPr>
        <p:sp>
          <p:nvSpPr>
            <p:cNvPr id="28689" name="Line 11"/>
            <p:cNvSpPr>
              <a:spLocks noChangeShapeType="1"/>
            </p:cNvSpPr>
            <p:nvPr/>
          </p:nvSpPr>
          <p:spPr bwMode="auto">
            <a:xfrm>
              <a:off x="3419" y="1084"/>
              <a:ext cx="0" cy="9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0" name="Line 12"/>
            <p:cNvSpPr>
              <a:spLocks noChangeShapeType="1"/>
            </p:cNvSpPr>
            <p:nvPr/>
          </p:nvSpPr>
          <p:spPr bwMode="auto">
            <a:xfrm flipH="1" flipV="1">
              <a:off x="3225" y="1071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91" name="Line 13"/>
            <p:cNvSpPr>
              <a:spLocks noChangeShapeType="1"/>
            </p:cNvSpPr>
            <p:nvPr/>
          </p:nvSpPr>
          <p:spPr bwMode="auto">
            <a:xfrm flipH="1" flipV="1">
              <a:off x="3218" y="2074"/>
              <a:ext cx="193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8681" name="Group 21"/>
          <p:cNvGrpSpPr>
            <a:grpSpLocks/>
          </p:cNvGrpSpPr>
          <p:nvPr/>
        </p:nvGrpSpPr>
        <p:grpSpPr bwMode="auto">
          <a:xfrm>
            <a:off x="2019300" y="3743325"/>
            <a:ext cx="4803775" cy="1417638"/>
            <a:chOff x="1272" y="2358"/>
            <a:chExt cx="3026" cy="893"/>
          </a:xfrm>
        </p:grpSpPr>
        <p:sp>
          <p:nvSpPr>
            <p:cNvPr id="28683" name="Oval 15"/>
            <p:cNvSpPr>
              <a:spLocks noChangeArrowheads="1"/>
            </p:cNvSpPr>
            <p:nvPr/>
          </p:nvSpPr>
          <p:spPr bwMode="auto">
            <a:xfrm>
              <a:off x="1274" y="2452"/>
              <a:ext cx="755" cy="76"/>
            </a:xfrm>
            <a:prstGeom prst="ellipse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4" name="Rectangle 16"/>
            <p:cNvSpPr>
              <a:spLocks noChangeArrowheads="1"/>
            </p:cNvSpPr>
            <p:nvPr/>
          </p:nvSpPr>
          <p:spPr bwMode="auto">
            <a:xfrm>
              <a:off x="2631" y="2358"/>
              <a:ext cx="1667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marL="342900" indent="-342900" algn="l">
                <a:spcBef>
                  <a:spcPct val="30000"/>
                </a:spcBef>
                <a:tabLst>
                  <a:tab pos="914400" algn="l"/>
                  <a:tab pos="1143000" algn="l"/>
                  <a:tab pos="1371600" algn="l"/>
                  <a:tab pos="1600200" algn="l"/>
                  <a:tab pos="1828800" algn="l"/>
                  <a:tab pos="2057400" algn="l"/>
                  <a:tab pos="2286000" algn="l"/>
                  <a:tab pos="2514600" algn="l"/>
                  <a:tab pos="2743200" algn="l"/>
                  <a:tab pos="2971800" algn="l"/>
                  <a:tab pos="3200400" algn="l"/>
                  <a:tab pos="3429000" algn="l"/>
                  <a:tab pos="3657600" algn="l"/>
                </a:tabLst>
              </a:pPr>
              <a:r>
                <a:rPr lang="en-US">
                  <a:solidFill>
                    <a:srgbClr val="0000FF"/>
                  </a:solidFill>
                </a:rPr>
                <a:t>translation</a:t>
              </a:r>
            </a:p>
          </p:txBody>
        </p:sp>
        <p:sp>
          <p:nvSpPr>
            <p:cNvPr id="28685" name="Rectangle 17"/>
            <p:cNvSpPr>
              <a:spLocks noChangeArrowheads="1"/>
            </p:cNvSpPr>
            <p:nvPr/>
          </p:nvSpPr>
          <p:spPr bwMode="auto">
            <a:xfrm>
              <a:off x="1304" y="3020"/>
              <a:ext cx="695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6" name="Rectangle 18"/>
            <p:cNvSpPr>
              <a:spLocks noChangeArrowheads="1"/>
            </p:cNvSpPr>
            <p:nvPr/>
          </p:nvSpPr>
          <p:spPr bwMode="auto">
            <a:xfrm>
              <a:off x="2631" y="2639"/>
              <a:ext cx="1667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marL="342900" indent="-342900" algn="l">
                <a:spcBef>
                  <a:spcPct val="30000"/>
                </a:spcBef>
                <a:tabLst>
                  <a:tab pos="914400" algn="l"/>
                  <a:tab pos="1143000" algn="l"/>
                  <a:tab pos="1371600" algn="l"/>
                  <a:tab pos="1600200" algn="l"/>
                  <a:tab pos="1828800" algn="l"/>
                  <a:tab pos="2057400" algn="l"/>
                  <a:tab pos="2286000" algn="l"/>
                  <a:tab pos="2514600" algn="l"/>
                  <a:tab pos="2743200" algn="l"/>
                  <a:tab pos="2971800" algn="l"/>
                  <a:tab pos="3200400" algn="l"/>
                  <a:tab pos="3429000" algn="l"/>
                  <a:tab pos="3657600" algn="l"/>
                </a:tabLst>
              </a:pPr>
              <a:r>
                <a:rPr lang="en-US">
                  <a:solidFill>
                    <a:srgbClr val="0000FF"/>
                  </a:solidFill>
                </a:rPr>
                <a:t>scaling</a:t>
              </a:r>
            </a:p>
          </p:txBody>
        </p:sp>
        <p:sp>
          <p:nvSpPr>
            <p:cNvPr id="28687" name="Rectangle 19"/>
            <p:cNvSpPr>
              <a:spLocks noChangeArrowheads="1"/>
            </p:cNvSpPr>
            <p:nvPr/>
          </p:nvSpPr>
          <p:spPr bwMode="auto">
            <a:xfrm>
              <a:off x="2631" y="2951"/>
              <a:ext cx="1667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marL="342900" indent="-342900" algn="l">
                <a:spcBef>
                  <a:spcPct val="30000"/>
                </a:spcBef>
                <a:tabLst>
                  <a:tab pos="914400" algn="l"/>
                  <a:tab pos="1143000" algn="l"/>
                  <a:tab pos="1371600" algn="l"/>
                  <a:tab pos="1600200" algn="l"/>
                  <a:tab pos="1828800" algn="l"/>
                  <a:tab pos="2057400" algn="l"/>
                  <a:tab pos="2286000" algn="l"/>
                  <a:tab pos="2514600" algn="l"/>
                  <a:tab pos="2743200" algn="l"/>
                  <a:tab pos="2971800" algn="l"/>
                  <a:tab pos="3200400" algn="l"/>
                  <a:tab pos="3429000" algn="l"/>
                  <a:tab pos="3657600" algn="l"/>
                </a:tabLst>
              </a:pPr>
              <a:r>
                <a:rPr lang="en-US">
                  <a:solidFill>
                    <a:srgbClr val="0000FF"/>
                  </a:solidFill>
                </a:rPr>
                <a:t>rotation</a:t>
              </a:r>
            </a:p>
          </p:txBody>
        </p:sp>
        <p:sp>
          <p:nvSpPr>
            <p:cNvPr id="28688" name="Rectangle 20"/>
            <p:cNvSpPr>
              <a:spLocks noChangeArrowheads="1"/>
            </p:cNvSpPr>
            <p:nvPr/>
          </p:nvSpPr>
          <p:spPr bwMode="auto">
            <a:xfrm rot="-9240000">
              <a:off x="1272" y="2751"/>
              <a:ext cx="758" cy="87"/>
            </a:xfrm>
            <a:prstGeom prst="rect">
              <a:avLst/>
            </a:prstGeom>
            <a:solidFill>
              <a:srgbClr val="8000B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6342" name="AutoShape 22"/>
          <p:cNvSpPr>
            <a:spLocks noChangeArrowheads="1"/>
          </p:cNvSpPr>
          <p:nvPr/>
        </p:nvSpPr>
        <p:spPr bwMode="auto">
          <a:xfrm>
            <a:off x="304800" y="5638800"/>
            <a:ext cx="8543925" cy="519113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Rotation and scaling get MUSHED together.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>
          <a:xfrm>
            <a:off x="214313" y="277813"/>
            <a:ext cx="8693150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Perspective Transformations</a:t>
            </a:r>
            <a:endParaRPr lang="en-US" dirty="0"/>
          </a:p>
        </p:txBody>
      </p:sp>
      <p:sp>
        <p:nvSpPr>
          <p:cNvPr id="29699" name="Freeform 3"/>
          <p:cNvSpPr>
            <a:spLocks/>
          </p:cNvSpPr>
          <p:nvPr/>
        </p:nvSpPr>
        <p:spPr bwMode="auto">
          <a:xfrm>
            <a:off x="1222375" y="5170488"/>
            <a:ext cx="792163" cy="388937"/>
          </a:xfrm>
          <a:custGeom>
            <a:avLst/>
            <a:gdLst>
              <a:gd name="T0" fmla="*/ 0 w 499"/>
              <a:gd name="T1" fmla="*/ 614917380 h 245"/>
              <a:gd name="T2" fmla="*/ 1255038695 w 499"/>
              <a:gd name="T3" fmla="*/ 0 h 245"/>
              <a:gd name="T4" fmla="*/ 1255038695 w 499"/>
              <a:gd name="T5" fmla="*/ 438506713 h 245"/>
              <a:gd name="T6" fmla="*/ 0 w 499"/>
              <a:gd name="T7" fmla="*/ 614917380 h 245"/>
              <a:gd name="T8" fmla="*/ 0 60000 65536"/>
              <a:gd name="T9" fmla="*/ 0 60000 65536"/>
              <a:gd name="T10" fmla="*/ 0 60000 65536"/>
              <a:gd name="T11" fmla="*/ 0 60000 65536"/>
              <a:gd name="T12" fmla="*/ 0 w 499"/>
              <a:gd name="T13" fmla="*/ 0 h 245"/>
              <a:gd name="T14" fmla="*/ 499 w 499"/>
              <a:gd name="T15" fmla="*/ 245 h 2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99" h="245">
                <a:moveTo>
                  <a:pt x="0" y="244"/>
                </a:moveTo>
                <a:lnTo>
                  <a:pt x="498" y="0"/>
                </a:lnTo>
                <a:lnTo>
                  <a:pt x="498" y="174"/>
                </a:lnTo>
                <a:lnTo>
                  <a:pt x="0" y="244"/>
                </a:lnTo>
              </a:path>
            </a:pathLst>
          </a:custGeom>
          <a:solidFill>
            <a:schemeClr val="bg2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9700" name="Freeform 4"/>
          <p:cNvSpPr>
            <a:spLocks/>
          </p:cNvSpPr>
          <p:nvPr/>
        </p:nvSpPr>
        <p:spPr bwMode="auto">
          <a:xfrm>
            <a:off x="901700" y="5665788"/>
            <a:ext cx="1271588" cy="473075"/>
          </a:xfrm>
          <a:custGeom>
            <a:avLst/>
            <a:gdLst>
              <a:gd name="T0" fmla="*/ 0 w 801"/>
              <a:gd name="T1" fmla="*/ 748487092 h 298"/>
              <a:gd name="T2" fmla="*/ 1446570212 w 801"/>
              <a:gd name="T3" fmla="*/ 0 h 298"/>
              <a:gd name="T4" fmla="*/ 2016125972 w 801"/>
              <a:gd name="T5" fmla="*/ 131048121 h 298"/>
              <a:gd name="T6" fmla="*/ 0 w 801"/>
              <a:gd name="T7" fmla="*/ 748487092 h 298"/>
              <a:gd name="T8" fmla="*/ 0 60000 65536"/>
              <a:gd name="T9" fmla="*/ 0 60000 65536"/>
              <a:gd name="T10" fmla="*/ 0 60000 65536"/>
              <a:gd name="T11" fmla="*/ 0 60000 65536"/>
              <a:gd name="T12" fmla="*/ 0 w 801"/>
              <a:gd name="T13" fmla="*/ 0 h 298"/>
              <a:gd name="T14" fmla="*/ 801 w 801"/>
              <a:gd name="T15" fmla="*/ 298 h 29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01" h="298">
                <a:moveTo>
                  <a:pt x="0" y="297"/>
                </a:moveTo>
                <a:lnTo>
                  <a:pt x="574" y="0"/>
                </a:lnTo>
                <a:lnTo>
                  <a:pt x="800" y="52"/>
                </a:lnTo>
                <a:lnTo>
                  <a:pt x="0" y="297"/>
                </a:lnTo>
              </a:path>
            </a:pathLst>
          </a:custGeom>
          <a:solidFill>
            <a:schemeClr val="accent2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320925" y="5156200"/>
            <a:ext cx="5822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dirty="0"/>
              <a:t>(z-y plane) </a:t>
            </a:r>
            <a:r>
              <a:rPr lang="en-US" dirty="0">
                <a:solidFill>
                  <a:srgbClr val="FF0000"/>
                </a:solidFill>
              </a:rPr>
              <a:t>y</a:t>
            </a:r>
            <a:r>
              <a:rPr lang="en-US" dirty="0" smtClean="0">
                <a:solidFill>
                  <a:srgbClr val="FF0000"/>
                </a:solidFill>
              </a:rPr>
              <a:t>’</a:t>
            </a:r>
            <a:r>
              <a:rPr lang="en-US" dirty="0" smtClean="0"/>
              <a:t>/d=</a:t>
            </a:r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dirty="0" smtClean="0"/>
              <a:t>/z </a:t>
            </a:r>
            <a:r>
              <a:rPr lang="en-US" dirty="0">
                <a:latin typeface="Symbol" pitchFamily="18" charset="2"/>
              </a:rPr>
              <a:t>Þ</a:t>
            </a:r>
            <a:r>
              <a:rPr lang="en-US" dirty="0"/>
              <a:t> y’ = yd/z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2320925" y="5627688"/>
            <a:ext cx="5822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dirty="0"/>
              <a:t>(z-x plane) </a:t>
            </a:r>
            <a:r>
              <a:rPr lang="en-US" dirty="0">
                <a:solidFill>
                  <a:srgbClr val="0000FF"/>
                </a:solidFill>
              </a:rPr>
              <a:t>x</a:t>
            </a:r>
            <a:r>
              <a:rPr lang="en-US" dirty="0" smtClean="0">
                <a:solidFill>
                  <a:srgbClr val="0000FF"/>
                </a:solidFill>
              </a:rPr>
              <a:t>’</a:t>
            </a:r>
            <a:r>
              <a:rPr lang="en-US" dirty="0" smtClean="0"/>
              <a:t>/d=</a:t>
            </a:r>
            <a:r>
              <a:rPr lang="en-US" dirty="0" smtClean="0">
                <a:solidFill>
                  <a:srgbClr val="0000FF"/>
                </a:solidFill>
              </a:rPr>
              <a:t>x</a:t>
            </a:r>
            <a:r>
              <a:rPr lang="en-US" dirty="0" smtClean="0"/>
              <a:t>/z </a:t>
            </a:r>
            <a:r>
              <a:rPr lang="en-US" dirty="0">
                <a:latin typeface="Symbol" pitchFamily="18" charset="2"/>
              </a:rPr>
              <a:t>Þ</a:t>
            </a:r>
            <a:r>
              <a:rPr lang="en-US" dirty="0"/>
              <a:t> x’ = </a:t>
            </a:r>
            <a:r>
              <a:rPr lang="en-US" dirty="0" err="1"/>
              <a:t>xd</a:t>
            </a:r>
            <a:r>
              <a:rPr lang="en-US" dirty="0"/>
              <a:t>/z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2320925" y="6086475"/>
            <a:ext cx="58229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/>
              <a:t>z’=d</a:t>
            </a: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976313" y="1328738"/>
            <a:ext cx="6915150" cy="371475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Freeform 9"/>
          <p:cNvSpPr>
            <a:spLocks/>
          </p:cNvSpPr>
          <p:nvPr/>
        </p:nvSpPr>
        <p:spPr bwMode="auto">
          <a:xfrm>
            <a:off x="2703513" y="2020888"/>
            <a:ext cx="2509837" cy="2776537"/>
          </a:xfrm>
          <a:custGeom>
            <a:avLst/>
            <a:gdLst>
              <a:gd name="T0" fmla="*/ 75604674 w 1581"/>
              <a:gd name="T1" fmla="*/ 68043419 h 1749"/>
              <a:gd name="T2" fmla="*/ 2147483647 w 1581"/>
              <a:gd name="T3" fmla="*/ 420865305 h 1749"/>
              <a:gd name="T4" fmla="*/ 2147483647 w 1581"/>
              <a:gd name="T5" fmla="*/ 2147483647 h 1749"/>
              <a:gd name="T6" fmla="*/ 0 w 1581"/>
              <a:gd name="T7" fmla="*/ 2147483647 h 1749"/>
              <a:gd name="T8" fmla="*/ 0 w 1581"/>
              <a:gd name="T9" fmla="*/ 0 h 17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81"/>
              <a:gd name="T16" fmla="*/ 0 h 1749"/>
              <a:gd name="T17" fmla="*/ 1581 w 1581"/>
              <a:gd name="T18" fmla="*/ 1749 h 17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81" h="1749">
                <a:moveTo>
                  <a:pt x="30" y="27"/>
                </a:moveTo>
                <a:lnTo>
                  <a:pt x="1580" y="167"/>
                </a:lnTo>
                <a:lnTo>
                  <a:pt x="1580" y="1748"/>
                </a:lnTo>
                <a:lnTo>
                  <a:pt x="0" y="1497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9706" name="Freeform 10"/>
          <p:cNvSpPr>
            <a:spLocks/>
          </p:cNvSpPr>
          <p:nvPr/>
        </p:nvSpPr>
        <p:spPr bwMode="auto">
          <a:xfrm>
            <a:off x="2166938" y="1846263"/>
            <a:ext cx="3287712" cy="2008187"/>
          </a:xfrm>
          <a:custGeom>
            <a:avLst/>
            <a:gdLst>
              <a:gd name="T0" fmla="*/ 0 w 2071"/>
              <a:gd name="T1" fmla="*/ 2147483647 h 1265"/>
              <a:gd name="T2" fmla="*/ 2147483647 w 2071"/>
              <a:gd name="T3" fmla="*/ 0 h 1265"/>
              <a:gd name="T4" fmla="*/ 2147483647 w 2071"/>
              <a:gd name="T5" fmla="*/ 2147483647 h 1265"/>
              <a:gd name="T6" fmla="*/ 0 w 2071"/>
              <a:gd name="T7" fmla="*/ 2147483647 h 1265"/>
              <a:gd name="T8" fmla="*/ 0 60000 65536"/>
              <a:gd name="T9" fmla="*/ 0 60000 65536"/>
              <a:gd name="T10" fmla="*/ 0 60000 65536"/>
              <a:gd name="T11" fmla="*/ 0 60000 65536"/>
              <a:gd name="T12" fmla="*/ 0 w 2071"/>
              <a:gd name="T13" fmla="*/ 0 h 1265"/>
              <a:gd name="T14" fmla="*/ 2071 w 2071"/>
              <a:gd name="T15" fmla="*/ 1265 h 12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71" h="1265">
                <a:moveTo>
                  <a:pt x="0" y="1264"/>
                </a:moveTo>
                <a:lnTo>
                  <a:pt x="2070" y="0"/>
                </a:lnTo>
                <a:lnTo>
                  <a:pt x="2070" y="902"/>
                </a:lnTo>
                <a:lnTo>
                  <a:pt x="0" y="1264"/>
                </a:lnTo>
              </a:path>
            </a:pathLst>
          </a:custGeom>
          <a:solidFill>
            <a:schemeClr val="bg2"/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9707" name="Freeform 11"/>
          <p:cNvSpPr>
            <a:spLocks/>
          </p:cNvSpPr>
          <p:nvPr/>
        </p:nvSpPr>
        <p:spPr bwMode="auto">
          <a:xfrm>
            <a:off x="2189163" y="3278188"/>
            <a:ext cx="4606925" cy="576262"/>
          </a:xfrm>
          <a:custGeom>
            <a:avLst/>
            <a:gdLst>
              <a:gd name="T0" fmla="*/ 0 w 2902"/>
              <a:gd name="T1" fmla="*/ 912295861 h 363"/>
              <a:gd name="T2" fmla="*/ 2147483647 w 2902"/>
              <a:gd name="T3" fmla="*/ 0 h 363"/>
              <a:gd name="T4" fmla="*/ 2147483647 w 2902"/>
              <a:gd name="T5" fmla="*/ 158768908 h 363"/>
              <a:gd name="T6" fmla="*/ 0 w 2902"/>
              <a:gd name="T7" fmla="*/ 912295861 h 363"/>
              <a:gd name="T8" fmla="*/ 0 60000 65536"/>
              <a:gd name="T9" fmla="*/ 0 60000 65536"/>
              <a:gd name="T10" fmla="*/ 0 60000 65536"/>
              <a:gd name="T11" fmla="*/ 0 60000 65536"/>
              <a:gd name="T12" fmla="*/ 0 w 2902"/>
              <a:gd name="T13" fmla="*/ 0 h 363"/>
              <a:gd name="T14" fmla="*/ 2902 w 2902"/>
              <a:gd name="T15" fmla="*/ 363 h 3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02" h="363">
                <a:moveTo>
                  <a:pt x="0" y="362"/>
                </a:moveTo>
                <a:lnTo>
                  <a:pt x="2084" y="0"/>
                </a:lnTo>
                <a:lnTo>
                  <a:pt x="2901" y="63"/>
                </a:lnTo>
                <a:lnTo>
                  <a:pt x="0" y="362"/>
                </a:lnTo>
              </a:path>
            </a:pathLst>
          </a:custGeom>
          <a:solidFill>
            <a:schemeClr val="accent2"/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2625725" y="3757613"/>
            <a:ext cx="1423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3025" tIns="36513" rIns="73025" bIns="36513">
            <a:spAutoFit/>
          </a:bodyPr>
          <a:lstStyle/>
          <a:p>
            <a:pPr marL="274638" indent="-274638" defTabSz="585788">
              <a:spcBef>
                <a:spcPct val="30000"/>
              </a:spcBef>
              <a:tabLst>
                <a:tab pos="731838" algn="l"/>
                <a:tab pos="914400" algn="l"/>
                <a:tab pos="1096963" algn="l"/>
                <a:tab pos="1279525" algn="l"/>
                <a:tab pos="1463675" algn="l"/>
                <a:tab pos="1646238" algn="l"/>
                <a:tab pos="1828800" algn="l"/>
                <a:tab pos="2011363" algn="l"/>
                <a:tab pos="2193925" algn="l"/>
                <a:tab pos="2378075" algn="l"/>
                <a:tab pos="2560638" algn="l"/>
                <a:tab pos="2743200" algn="l"/>
                <a:tab pos="2925763" algn="l"/>
              </a:tabLst>
            </a:pPr>
            <a:r>
              <a:rPr lang="en-US"/>
              <a:t>d</a:t>
            </a:r>
          </a:p>
        </p:txBody>
      </p:sp>
      <p:grpSp>
        <p:nvGrpSpPr>
          <p:cNvPr id="29709" name="Group 15"/>
          <p:cNvGrpSpPr>
            <a:grpSpLocks/>
          </p:cNvGrpSpPr>
          <p:nvPr/>
        </p:nvGrpSpPr>
        <p:grpSpPr bwMode="auto">
          <a:xfrm>
            <a:off x="1524000" y="3778250"/>
            <a:ext cx="428625" cy="331788"/>
            <a:chOff x="960" y="2380"/>
            <a:chExt cx="270" cy="209"/>
          </a:xfrm>
        </p:grpSpPr>
        <p:sp>
          <p:nvSpPr>
            <p:cNvPr id="29728" name="Freeform 13"/>
            <p:cNvSpPr>
              <a:spLocks/>
            </p:cNvSpPr>
            <p:nvPr/>
          </p:nvSpPr>
          <p:spPr bwMode="auto">
            <a:xfrm>
              <a:off x="960" y="2400"/>
              <a:ext cx="270" cy="163"/>
            </a:xfrm>
            <a:custGeom>
              <a:avLst/>
              <a:gdLst>
                <a:gd name="T0" fmla="*/ 0 w 270"/>
                <a:gd name="T1" fmla="*/ 130 h 163"/>
                <a:gd name="T2" fmla="*/ 206 w 270"/>
                <a:gd name="T3" fmla="*/ 0 h 163"/>
                <a:gd name="T4" fmla="*/ 269 w 270"/>
                <a:gd name="T5" fmla="*/ 162 h 163"/>
                <a:gd name="T6" fmla="*/ 0 w 270"/>
                <a:gd name="T7" fmla="*/ 130 h 16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0"/>
                <a:gd name="T13" fmla="*/ 0 h 163"/>
                <a:gd name="T14" fmla="*/ 270 w 270"/>
                <a:gd name="T15" fmla="*/ 163 h 16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0" h="163">
                  <a:moveTo>
                    <a:pt x="0" y="130"/>
                  </a:moveTo>
                  <a:lnTo>
                    <a:pt x="206" y="0"/>
                  </a:lnTo>
                  <a:lnTo>
                    <a:pt x="269" y="162"/>
                  </a:lnTo>
                  <a:lnTo>
                    <a:pt x="0" y="130"/>
                  </a:lnTo>
                </a:path>
              </a:pathLst>
            </a:custGeom>
            <a:solidFill>
              <a:schemeClr val="bg1"/>
            </a:solidFill>
            <a:ln w="12700" cap="rnd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29" name="Oval 14"/>
            <p:cNvSpPr>
              <a:spLocks noChangeArrowheads="1"/>
            </p:cNvSpPr>
            <p:nvPr/>
          </p:nvSpPr>
          <p:spPr bwMode="auto">
            <a:xfrm rot="-960000">
              <a:off x="1149" y="2380"/>
              <a:ext cx="80" cy="20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9710" name="Line 16"/>
          <p:cNvSpPr>
            <a:spLocks noChangeShapeType="1"/>
          </p:cNvSpPr>
          <p:nvPr/>
        </p:nvSpPr>
        <p:spPr bwMode="auto">
          <a:xfrm flipH="1">
            <a:off x="2165350" y="3160713"/>
            <a:ext cx="3970338" cy="708025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9711" name="Oval 17"/>
          <p:cNvSpPr>
            <a:spLocks noChangeArrowheads="1"/>
          </p:cNvSpPr>
          <p:nvPr/>
        </p:nvSpPr>
        <p:spPr bwMode="auto">
          <a:xfrm>
            <a:off x="6634163" y="1876425"/>
            <a:ext cx="209550" cy="1524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2" name="Rectangle 18"/>
          <p:cNvSpPr>
            <a:spLocks noChangeArrowheads="1"/>
          </p:cNvSpPr>
          <p:nvPr/>
        </p:nvSpPr>
        <p:spPr bwMode="auto">
          <a:xfrm>
            <a:off x="6738938" y="1792288"/>
            <a:ext cx="1192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3025" tIns="36513" rIns="73025" bIns="36513">
            <a:spAutoFit/>
          </a:bodyPr>
          <a:lstStyle/>
          <a:p>
            <a:pPr marL="274638" indent="-274638" defTabSz="585788">
              <a:spcBef>
                <a:spcPct val="30000"/>
              </a:spcBef>
              <a:tabLst>
                <a:tab pos="731838" algn="l"/>
                <a:tab pos="914400" algn="l"/>
                <a:tab pos="1096963" algn="l"/>
                <a:tab pos="1279525" algn="l"/>
                <a:tab pos="1463675" algn="l"/>
                <a:tab pos="1646238" algn="l"/>
                <a:tab pos="1828800" algn="l"/>
                <a:tab pos="2011363" algn="l"/>
                <a:tab pos="2193925" algn="l"/>
                <a:tab pos="2378075" algn="l"/>
                <a:tab pos="2560638" algn="l"/>
                <a:tab pos="2743200" algn="l"/>
                <a:tab pos="2925763" algn="l"/>
              </a:tabLst>
            </a:pPr>
            <a:r>
              <a:rPr lang="en-US" dirty="0"/>
              <a:t>[</a:t>
            </a:r>
            <a:r>
              <a:rPr lang="en-US" dirty="0" err="1">
                <a:solidFill>
                  <a:srgbClr val="0000FF"/>
                </a:solidFill>
              </a:rPr>
              <a:t>x</a:t>
            </a:r>
            <a:r>
              <a:rPr lang="en-US" dirty="0" err="1"/>
              <a:t>,</a:t>
            </a:r>
            <a:r>
              <a:rPr lang="en-US" dirty="0" err="1">
                <a:solidFill>
                  <a:srgbClr val="FF0000"/>
                </a:solidFill>
              </a:rPr>
              <a:t>y</a:t>
            </a:r>
            <a:r>
              <a:rPr lang="en-US" dirty="0" err="1"/>
              <a:t>,z</a:t>
            </a:r>
            <a:r>
              <a:rPr lang="en-US" dirty="0"/>
              <a:t>]</a:t>
            </a:r>
          </a:p>
        </p:txBody>
      </p:sp>
      <p:sp>
        <p:nvSpPr>
          <p:cNvPr id="29713" name="Oval 19"/>
          <p:cNvSpPr>
            <a:spLocks noChangeArrowheads="1"/>
          </p:cNvSpPr>
          <p:nvPr/>
        </p:nvSpPr>
        <p:spPr bwMode="auto">
          <a:xfrm>
            <a:off x="4545013" y="2724150"/>
            <a:ext cx="206375" cy="149225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4" name="Line 20"/>
          <p:cNvSpPr>
            <a:spLocks noChangeShapeType="1"/>
          </p:cNvSpPr>
          <p:nvPr/>
        </p:nvSpPr>
        <p:spPr bwMode="auto">
          <a:xfrm>
            <a:off x="2305050" y="3346450"/>
            <a:ext cx="3624263" cy="388938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9715" name="Rectangle 21"/>
          <p:cNvSpPr>
            <a:spLocks noChangeArrowheads="1"/>
          </p:cNvSpPr>
          <p:nvPr/>
        </p:nvSpPr>
        <p:spPr bwMode="auto">
          <a:xfrm>
            <a:off x="779463" y="4068763"/>
            <a:ext cx="2078037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3025" tIns="36513" rIns="73025" bIns="36513">
            <a:spAutoFit/>
          </a:bodyPr>
          <a:lstStyle/>
          <a:p>
            <a:pPr defTabSz="585788">
              <a:spcBef>
                <a:spcPct val="30000"/>
              </a:spcBef>
              <a:tabLst>
                <a:tab pos="731838" algn="l"/>
                <a:tab pos="914400" algn="l"/>
                <a:tab pos="1096963" algn="l"/>
                <a:tab pos="1279525" algn="l"/>
                <a:tab pos="1463675" algn="l"/>
                <a:tab pos="1646238" algn="l"/>
                <a:tab pos="1828800" algn="l"/>
                <a:tab pos="2011363" algn="l"/>
                <a:tab pos="2193925" algn="l"/>
                <a:tab pos="2378075" algn="l"/>
                <a:tab pos="2560638" algn="l"/>
                <a:tab pos="2743200" algn="l"/>
                <a:tab pos="2925763" algn="l"/>
              </a:tabLst>
            </a:pPr>
            <a:r>
              <a:rPr lang="en-US"/>
              <a:t>camera</a:t>
            </a:r>
            <a:br>
              <a:rPr lang="en-US"/>
            </a:br>
            <a:r>
              <a:rPr lang="en-US"/>
              <a:t>at origin</a:t>
            </a:r>
          </a:p>
        </p:txBody>
      </p:sp>
      <p:sp>
        <p:nvSpPr>
          <p:cNvPr id="29716" name="Line 22"/>
          <p:cNvSpPr>
            <a:spLocks noChangeShapeType="1"/>
          </p:cNvSpPr>
          <p:nvPr/>
        </p:nvSpPr>
        <p:spPr bwMode="auto">
          <a:xfrm>
            <a:off x="3992563" y="2740025"/>
            <a:ext cx="673100" cy="666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9717" name="Line 23"/>
          <p:cNvSpPr>
            <a:spLocks noChangeShapeType="1"/>
          </p:cNvSpPr>
          <p:nvPr/>
        </p:nvSpPr>
        <p:spPr bwMode="auto">
          <a:xfrm>
            <a:off x="4684713" y="2859088"/>
            <a:ext cx="0" cy="7397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9718" name="Line 24"/>
          <p:cNvSpPr>
            <a:spLocks noChangeShapeType="1"/>
          </p:cNvSpPr>
          <p:nvPr/>
        </p:nvSpPr>
        <p:spPr bwMode="auto">
          <a:xfrm flipH="1">
            <a:off x="6716713" y="1960563"/>
            <a:ext cx="3175" cy="14176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9719" name="Line 25"/>
          <p:cNvSpPr>
            <a:spLocks noChangeShapeType="1"/>
          </p:cNvSpPr>
          <p:nvPr/>
        </p:nvSpPr>
        <p:spPr bwMode="auto">
          <a:xfrm>
            <a:off x="5430838" y="1852613"/>
            <a:ext cx="1314450" cy="1000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9720" name="Line 26"/>
          <p:cNvSpPr>
            <a:spLocks noChangeShapeType="1"/>
          </p:cNvSpPr>
          <p:nvPr/>
        </p:nvSpPr>
        <p:spPr bwMode="auto">
          <a:xfrm flipH="1">
            <a:off x="2163763" y="1998663"/>
            <a:ext cx="4533900" cy="1889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9721" name="Rectangle 27"/>
          <p:cNvSpPr>
            <a:spLocks noChangeArrowheads="1"/>
          </p:cNvSpPr>
          <p:nvPr/>
        </p:nvSpPr>
        <p:spPr bwMode="auto">
          <a:xfrm>
            <a:off x="4700588" y="2638425"/>
            <a:ext cx="162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3025" tIns="36513" rIns="73025" bIns="36513">
            <a:spAutoFit/>
          </a:bodyPr>
          <a:lstStyle/>
          <a:p>
            <a:pPr marL="274638" indent="-274638" defTabSz="585788">
              <a:spcBef>
                <a:spcPct val="30000"/>
              </a:spcBef>
              <a:tabLst>
                <a:tab pos="731838" algn="l"/>
                <a:tab pos="914400" algn="l"/>
                <a:tab pos="1096963" algn="l"/>
                <a:tab pos="1279525" algn="l"/>
                <a:tab pos="1463675" algn="l"/>
                <a:tab pos="1646238" algn="l"/>
                <a:tab pos="1828800" algn="l"/>
                <a:tab pos="2011363" algn="l"/>
                <a:tab pos="2193925" algn="l"/>
                <a:tab pos="2378075" algn="l"/>
                <a:tab pos="2560638" algn="l"/>
                <a:tab pos="2743200" algn="l"/>
                <a:tab pos="2925763" algn="l"/>
              </a:tabLst>
            </a:pPr>
            <a:r>
              <a:rPr lang="en-US" dirty="0"/>
              <a:t>[</a:t>
            </a:r>
            <a:r>
              <a:rPr lang="en-US" dirty="0" err="1">
                <a:solidFill>
                  <a:srgbClr val="0000FF"/>
                </a:solidFill>
              </a:rPr>
              <a:t>x’</a:t>
            </a:r>
            <a:r>
              <a:rPr lang="en-US" dirty="0" err="1"/>
              <a:t>,</a:t>
            </a:r>
            <a:r>
              <a:rPr lang="en-US" dirty="0" err="1">
                <a:solidFill>
                  <a:srgbClr val="FF0000"/>
                </a:solidFill>
              </a:rPr>
              <a:t>y’</a:t>
            </a:r>
            <a:r>
              <a:rPr lang="en-US" dirty="0" err="1"/>
              <a:t>,z</a:t>
            </a:r>
            <a:r>
              <a:rPr lang="en-US" dirty="0"/>
              <a:t>’]</a:t>
            </a:r>
          </a:p>
        </p:txBody>
      </p:sp>
      <p:sp>
        <p:nvSpPr>
          <p:cNvPr id="29722" name="Rectangle 28"/>
          <p:cNvSpPr>
            <a:spLocks noChangeArrowheads="1"/>
          </p:cNvSpPr>
          <p:nvPr/>
        </p:nvSpPr>
        <p:spPr bwMode="auto">
          <a:xfrm>
            <a:off x="3738563" y="1489075"/>
            <a:ext cx="509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3025" tIns="36513" rIns="73025" bIns="36513">
            <a:spAutoFit/>
          </a:bodyPr>
          <a:lstStyle/>
          <a:p>
            <a:pPr marL="274638" indent="-274638" defTabSz="585788">
              <a:spcBef>
                <a:spcPct val="30000"/>
              </a:spcBef>
              <a:tabLst>
                <a:tab pos="731838" algn="l"/>
                <a:tab pos="914400" algn="l"/>
                <a:tab pos="1096963" algn="l"/>
                <a:tab pos="1279525" algn="l"/>
                <a:tab pos="1463675" algn="l"/>
                <a:tab pos="1646238" algn="l"/>
                <a:tab pos="1828800" algn="l"/>
                <a:tab pos="2011363" algn="l"/>
                <a:tab pos="2193925" algn="l"/>
                <a:tab pos="2378075" algn="l"/>
                <a:tab pos="2560638" algn="l"/>
                <a:tab pos="2743200" algn="l"/>
                <a:tab pos="2925763" algn="l"/>
              </a:tabLst>
            </a:pPr>
            <a:r>
              <a:rPr lang="en-US" dirty="0">
                <a:solidFill>
                  <a:srgbClr val="0000FF"/>
                </a:solidFill>
              </a:rPr>
              <a:t>Y</a:t>
            </a:r>
          </a:p>
        </p:txBody>
      </p:sp>
      <p:sp>
        <p:nvSpPr>
          <p:cNvPr id="29723" name="Rectangle 29"/>
          <p:cNvSpPr>
            <a:spLocks noChangeArrowheads="1"/>
          </p:cNvSpPr>
          <p:nvPr/>
        </p:nvSpPr>
        <p:spPr bwMode="auto">
          <a:xfrm>
            <a:off x="6096000" y="3633788"/>
            <a:ext cx="509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3025" tIns="36513" rIns="73025" bIns="36513">
            <a:spAutoFit/>
          </a:bodyPr>
          <a:lstStyle/>
          <a:p>
            <a:pPr marL="274638" indent="-274638" defTabSz="585788">
              <a:spcBef>
                <a:spcPct val="30000"/>
              </a:spcBef>
              <a:tabLst>
                <a:tab pos="731838" algn="l"/>
                <a:tab pos="914400" algn="l"/>
                <a:tab pos="1096963" algn="l"/>
                <a:tab pos="1279525" algn="l"/>
                <a:tab pos="1463675" algn="l"/>
                <a:tab pos="1646238" algn="l"/>
                <a:tab pos="1828800" algn="l"/>
                <a:tab pos="2011363" algn="l"/>
                <a:tab pos="2193925" algn="l"/>
                <a:tab pos="2378075" algn="l"/>
                <a:tab pos="2560638" algn="l"/>
                <a:tab pos="2743200" algn="l"/>
                <a:tab pos="2925763" algn="l"/>
              </a:tabLst>
            </a:pPr>
            <a:r>
              <a:rPr lang="en-US" dirty="0">
                <a:solidFill>
                  <a:srgbClr val="0000FF"/>
                </a:solidFill>
              </a:rPr>
              <a:t>X</a:t>
            </a:r>
          </a:p>
        </p:txBody>
      </p:sp>
      <p:sp>
        <p:nvSpPr>
          <p:cNvPr id="29724" name="Rectangle 30"/>
          <p:cNvSpPr>
            <a:spLocks noChangeArrowheads="1"/>
          </p:cNvSpPr>
          <p:nvPr/>
        </p:nvSpPr>
        <p:spPr bwMode="auto">
          <a:xfrm>
            <a:off x="6142038" y="2974975"/>
            <a:ext cx="51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3025" tIns="36513" rIns="73025" bIns="36513">
            <a:spAutoFit/>
          </a:bodyPr>
          <a:lstStyle/>
          <a:p>
            <a:pPr marL="274638" indent="-274638" defTabSz="585788">
              <a:spcBef>
                <a:spcPct val="30000"/>
              </a:spcBef>
              <a:tabLst>
                <a:tab pos="731838" algn="l"/>
                <a:tab pos="914400" algn="l"/>
                <a:tab pos="1096963" algn="l"/>
                <a:tab pos="1279525" algn="l"/>
                <a:tab pos="1463675" algn="l"/>
                <a:tab pos="1646238" algn="l"/>
                <a:tab pos="1828800" algn="l"/>
                <a:tab pos="2011363" algn="l"/>
                <a:tab pos="2193925" algn="l"/>
                <a:tab pos="2378075" algn="l"/>
                <a:tab pos="2560638" algn="l"/>
                <a:tab pos="2743200" algn="l"/>
                <a:tab pos="2925763" algn="l"/>
              </a:tabLst>
            </a:pPr>
            <a:r>
              <a:rPr lang="en-US" dirty="0">
                <a:solidFill>
                  <a:srgbClr val="0000FF"/>
                </a:solidFill>
              </a:rPr>
              <a:t>Z</a:t>
            </a:r>
          </a:p>
        </p:txBody>
      </p:sp>
      <p:sp>
        <p:nvSpPr>
          <p:cNvPr id="29725" name="Line 31"/>
          <p:cNvSpPr>
            <a:spLocks noChangeShapeType="1"/>
          </p:cNvSpPr>
          <p:nvPr/>
        </p:nvSpPr>
        <p:spPr bwMode="auto">
          <a:xfrm>
            <a:off x="5211763" y="2284413"/>
            <a:ext cx="0" cy="180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9726" name="Line 32"/>
          <p:cNvSpPr>
            <a:spLocks noChangeShapeType="1"/>
          </p:cNvSpPr>
          <p:nvPr/>
        </p:nvSpPr>
        <p:spPr bwMode="auto">
          <a:xfrm>
            <a:off x="3875088" y="2163763"/>
            <a:ext cx="1325562" cy="1222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9727" name="Line 33"/>
          <p:cNvSpPr>
            <a:spLocks noChangeShapeType="1"/>
          </p:cNvSpPr>
          <p:nvPr/>
        </p:nvSpPr>
        <p:spPr bwMode="auto">
          <a:xfrm>
            <a:off x="3987800" y="1992313"/>
            <a:ext cx="4763" cy="2855912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>
          <a:xfrm>
            <a:off x="214313" y="277813"/>
            <a:ext cx="8693150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/>
              <a:t>The Matrix Solution to Perspective Coordinates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57313"/>
            <a:ext cx="8537575" cy="4573587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Perspective transformation</a:t>
            </a:r>
            <a:r>
              <a:rPr lang="en-US" dirty="0" smtClean="0"/>
              <a:t>:</a:t>
            </a:r>
          </a:p>
          <a:p>
            <a:pPr>
              <a:buFontTx/>
              <a:buNone/>
            </a:pPr>
            <a:r>
              <a:rPr lang="en-US" dirty="0" smtClean="0"/>
              <a:t>		x’ = </a:t>
            </a:r>
            <a:r>
              <a:rPr lang="en-US" dirty="0" err="1" smtClean="0"/>
              <a:t>xd</a:t>
            </a:r>
            <a:r>
              <a:rPr lang="en-US" dirty="0" smtClean="0"/>
              <a:t>/z      y’ = yd/z       </a:t>
            </a:r>
            <a:r>
              <a:rPr lang="en-US" dirty="0" err="1" smtClean="0"/>
              <a:t>z</a:t>
            </a:r>
            <a:r>
              <a:rPr lang="en-US" dirty="0" smtClean="0"/>
              <a:t>’=d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The Matrix Solution</a:t>
            </a:r>
            <a:r>
              <a:rPr lang="en-US" dirty="0" smtClean="0"/>
              <a:t>: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 	[x’,y’,z’,1] = [x,y,z,1]  *    </a:t>
            </a:r>
            <a:r>
              <a:rPr lang="en-US" sz="1600" dirty="0" smtClean="0"/>
              <a:t> </a:t>
            </a:r>
            <a:r>
              <a:rPr lang="en-US" dirty="0" smtClean="0"/>
              <a:t>1    0    0    0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                                                   0    1    0    0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		              0    0    1   </a:t>
            </a:r>
            <a:r>
              <a:rPr lang="en-US" dirty="0" smtClean="0">
                <a:solidFill>
                  <a:srgbClr val="FF0000"/>
                </a:solidFill>
              </a:rPr>
              <a:t> 1/d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		              0    0    0    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	= [x, y, z, z/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]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	= [</a:t>
            </a:r>
            <a:r>
              <a:rPr lang="en-US" dirty="0" smtClean="0">
                <a:solidFill>
                  <a:srgbClr val="0000FF"/>
                </a:solidFill>
              </a:rPr>
              <a:t>x </a:t>
            </a:r>
            <a:r>
              <a:rPr lang="en-US" b="0" dirty="0" smtClean="0">
                <a:solidFill>
                  <a:srgbClr val="0000FF"/>
                </a:solidFill>
                <a:latin typeface="Symbol" pitchFamily="18" charset="2"/>
              </a:rPr>
              <a:t>¸ </a:t>
            </a:r>
            <a:r>
              <a:rPr lang="en-US" dirty="0" smtClean="0">
                <a:solidFill>
                  <a:srgbClr val="0000FF"/>
                </a:solidFill>
              </a:rPr>
              <a:t>z/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, y </a:t>
            </a:r>
            <a:r>
              <a:rPr lang="en-US" b="0" dirty="0" smtClean="0">
                <a:latin typeface="Symbol" pitchFamily="18" charset="2"/>
              </a:rPr>
              <a:t>¸ </a:t>
            </a:r>
            <a:r>
              <a:rPr lang="en-US" dirty="0" smtClean="0"/>
              <a:t>z/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, z </a:t>
            </a:r>
            <a:r>
              <a:rPr lang="en-US" b="0" dirty="0" smtClean="0">
                <a:latin typeface="Symbol" pitchFamily="18" charset="2"/>
              </a:rPr>
              <a:t>¸ </a:t>
            </a:r>
            <a:r>
              <a:rPr lang="en-US" dirty="0" smtClean="0"/>
              <a:t>z/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, 1]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	= [</a:t>
            </a:r>
            <a:r>
              <a:rPr lang="en-US" dirty="0" smtClean="0">
                <a:solidFill>
                  <a:srgbClr val="0000FF"/>
                </a:solidFill>
              </a:rPr>
              <a:t>x</a:t>
            </a:r>
            <a:r>
              <a:rPr lang="en-US" b="0" dirty="0" smtClean="0">
                <a:solidFill>
                  <a:srgbClr val="0000FF"/>
                </a:solidFill>
                <a:latin typeface="Symbol" pitchFamily="18" charset="2"/>
              </a:rPr>
              <a:t>*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0000FF"/>
                </a:solidFill>
              </a:rPr>
              <a:t>/z</a:t>
            </a:r>
            <a:r>
              <a:rPr lang="en-US" dirty="0" smtClean="0"/>
              <a:t>, y</a:t>
            </a:r>
            <a:r>
              <a:rPr lang="en-US" b="0" dirty="0" smtClean="0">
                <a:latin typeface="Symbol" pitchFamily="18" charset="2"/>
              </a:rPr>
              <a:t>*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/z, z</a:t>
            </a:r>
            <a:r>
              <a:rPr lang="en-US" b="0" dirty="0" smtClean="0">
                <a:latin typeface="Symbol" pitchFamily="18" charset="2"/>
              </a:rPr>
              <a:t>*</a:t>
            </a:r>
            <a:r>
              <a:rPr lang="en-US" dirty="0" smtClean="0">
                <a:solidFill>
                  <a:srgbClr val="FF0000"/>
                </a:solidFill>
              </a:rPr>
              <a:t>d/</a:t>
            </a:r>
            <a:r>
              <a:rPr lang="en-US" dirty="0" smtClean="0"/>
              <a:t>z, 1]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			= [</a:t>
            </a:r>
            <a:r>
              <a:rPr lang="en-US" dirty="0" err="1" smtClean="0">
                <a:solidFill>
                  <a:srgbClr val="0000FF"/>
                </a:solidFill>
              </a:rPr>
              <a:t>x</a:t>
            </a:r>
            <a:r>
              <a:rPr lang="en-US" dirty="0" err="1" smtClean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0000FF"/>
                </a:solidFill>
              </a:rPr>
              <a:t>/z</a:t>
            </a:r>
            <a:r>
              <a:rPr lang="en-US" dirty="0" smtClean="0"/>
              <a:t>, y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/z, 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/>
              <a:t>, 1]</a:t>
            </a:r>
          </a:p>
        </p:txBody>
      </p:sp>
      <p:grpSp>
        <p:nvGrpSpPr>
          <p:cNvPr id="30724" name="Group 7"/>
          <p:cNvGrpSpPr>
            <a:grpSpLocks/>
          </p:cNvGrpSpPr>
          <p:nvPr/>
        </p:nvGrpSpPr>
        <p:grpSpPr bwMode="auto">
          <a:xfrm>
            <a:off x="5240338" y="2720975"/>
            <a:ext cx="280987" cy="1487488"/>
            <a:chOff x="3301" y="1714"/>
            <a:chExt cx="177" cy="937"/>
          </a:xfrm>
        </p:grpSpPr>
        <p:sp>
          <p:nvSpPr>
            <p:cNvPr id="30729" name="Line 4"/>
            <p:cNvSpPr>
              <a:spLocks noChangeShapeType="1"/>
            </p:cNvSpPr>
            <p:nvPr/>
          </p:nvSpPr>
          <p:spPr bwMode="auto">
            <a:xfrm>
              <a:off x="3306" y="1718"/>
              <a:ext cx="0" cy="9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0" name="Line 5"/>
            <p:cNvSpPr>
              <a:spLocks noChangeShapeType="1"/>
            </p:cNvSpPr>
            <p:nvPr/>
          </p:nvSpPr>
          <p:spPr bwMode="auto">
            <a:xfrm flipV="1">
              <a:off x="3306" y="1714"/>
              <a:ext cx="17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31" name="Line 6"/>
            <p:cNvSpPr>
              <a:spLocks noChangeShapeType="1"/>
            </p:cNvSpPr>
            <p:nvPr/>
          </p:nvSpPr>
          <p:spPr bwMode="auto">
            <a:xfrm flipV="1">
              <a:off x="3301" y="2650"/>
              <a:ext cx="17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725" name="Group 11"/>
          <p:cNvGrpSpPr>
            <a:grpSpLocks/>
          </p:cNvGrpSpPr>
          <p:nvPr/>
        </p:nvGrpSpPr>
        <p:grpSpPr bwMode="auto">
          <a:xfrm>
            <a:off x="7562850" y="2720975"/>
            <a:ext cx="280988" cy="1487488"/>
            <a:chOff x="4764" y="1714"/>
            <a:chExt cx="177" cy="937"/>
          </a:xfrm>
        </p:grpSpPr>
        <p:sp>
          <p:nvSpPr>
            <p:cNvPr id="30726" name="Line 8"/>
            <p:cNvSpPr>
              <a:spLocks noChangeShapeType="1"/>
            </p:cNvSpPr>
            <p:nvPr/>
          </p:nvSpPr>
          <p:spPr bwMode="auto">
            <a:xfrm>
              <a:off x="4936" y="1718"/>
              <a:ext cx="0" cy="9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27" name="Line 9"/>
            <p:cNvSpPr>
              <a:spLocks noChangeShapeType="1"/>
            </p:cNvSpPr>
            <p:nvPr/>
          </p:nvSpPr>
          <p:spPr bwMode="auto">
            <a:xfrm flipH="1" flipV="1">
              <a:off x="4764" y="1714"/>
              <a:ext cx="17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28" name="Line 10"/>
            <p:cNvSpPr>
              <a:spLocks noChangeShapeType="1"/>
            </p:cNvSpPr>
            <p:nvPr/>
          </p:nvSpPr>
          <p:spPr bwMode="auto">
            <a:xfrm flipH="1" flipV="1">
              <a:off x="4769" y="2650"/>
              <a:ext cx="172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>
          <a:xfrm>
            <a:off x="201613" y="276225"/>
            <a:ext cx="8716962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/>
              <a:t>The Real Perspective Matrix is More Complex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08975" cy="1885950"/>
          </a:xfrm>
          <a:solidFill>
            <a:srgbClr val="F0FD23"/>
          </a:solidFill>
        </p:spPr>
        <p:txBody>
          <a:bodyPr/>
          <a:lstStyle/>
          <a:p>
            <a:r>
              <a:rPr lang="en-US" smtClean="0"/>
              <a:t>Instead of mapping z to d, </a:t>
            </a:r>
            <a:r>
              <a:rPr lang="en-US" smtClean="0">
                <a:solidFill>
                  <a:srgbClr val="FF0000"/>
                </a:solidFill>
              </a:rPr>
              <a:t>z is mapped to the range 0..1</a:t>
            </a:r>
          </a:p>
          <a:p>
            <a:pPr lvl="3">
              <a:buFontTx/>
              <a:buChar char="•"/>
            </a:pPr>
            <a:r>
              <a:rPr lang="en-US" smtClean="0">
                <a:solidFill>
                  <a:srgbClr val="FF0000"/>
                </a:solidFill>
              </a:rPr>
              <a:t>0 for near </a:t>
            </a:r>
          </a:p>
          <a:p>
            <a:pPr lvl="3">
              <a:buFontTx/>
              <a:buChar char="•"/>
            </a:pPr>
            <a:r>
              <a:rPr lang="en-US" smtClean="0">
                <a:solidFill>
                  <a:srgbClr val="FF0000"/>
                </a:solidFill>
              </a:rPr>
              <a:t>1 for far.</a:t>
            </a:r>
          </a:p>
        </p:txBody>
      </p:sp>
      <p:sp>
        <p:nvSpPr>
          <p:cNvPr id="35844" name="AutoShape 4"/>
          <p:cNvSpPr>
            <a:spLocks noChangeArrowheads="1"/>
          </p:cNvSpPr>
          <p:nvPr/>
        </p:nvSpPr>
        <p:spPr bwMode="auto">
          <a:xfrm>
            <a:off x="212725" y="4937125"/>
            <a:ext cx="8509000" cy="933450"/>
          </a:xfrm>
          <a:prstGeom prst="roundRect">
            <a:avLst>
              <a:gd name="adj" fmla="val 12458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We will see the REAL </a:t>
            </a:r>
            <a:br>
              <a:rPr lang="en-US"/>
            </a:br>
            <a:r>
              <a:rPr lang="en-US"/>
              <a:t>perspective transformation later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72038" y="1795463"/>
            <a:ext cx="450850" cy="1457325"/>
          </a:xfrm>
          <a:noFill/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mtClean="0"/>
              <a:t>0</a:t>
            </a:r>
            <a:endParaRPr lang="en-US" smtClean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mtClean="0"/>
              <a:t>0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mtClean="0"/>
              <a:t>0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mtClean="0"/>
              <a:t>1</a:t>
            </a:r>
          </a:p>
        </p:txBody>
      </p:sp>
      <p:sp>
        <p:nvSpPr>
          <p:cNvPr id="56323" name="AutoShape 3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Transformation Matrix Observations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3028950" y="1819275"/>
            <a:ext cx="1752600" cy="968375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 rot="-9240000">
            <a:off x="2982913" y="2151063"/>
            <a:ext cx="1797050" cy="322262"/>
          </a:xfrm>
          <a:prstGeom prst="rect">
            <a:avLst/>
          </a:prstGeom>
          <a:solidFill>
            <a:srgbClr val="8000B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3003550" y="2882900"/>
            <a:ext cx="1762125" cy="306388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2775" name="Group 10"/>
          <p:cNvGrpSpPr>
            <a:grpSpLocks/>
          </p:cNvGrpSpPr>
          <p:nvPr/>
        </p:nvGrpSpPr>
        <p:grpSpPr bwMode="auto">
          <a:xfrm>
            <a:off x="2917825" y="1716088"/>
            <a:ext cx="315913" cy="1612900"/>
            <a:chOff x="1838" y="1081"/>
            <a:chExt cx="199" cy="1016"/>
          </a:xfrm>
        </p:grpSpPr>
        <p:sp>
          <p:nvSpPr>
            <p:cNvPr id="32791" name="Line 7"/>
            <p:cNvSpPr>
              <a:spLocks noChangeShapeType="1"/>
            </p:cNvSpPr>
            <p:nvPr/>
          </p:nvSpPr>
          <p:spPr bwMode="auto">
            <a:xfrm>
              <a:off x="1843" y="1094"/>
              <a:ext cx="0" cy="99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2" name="Line 8"/>
            <p:cNvSpPr>
              <a:spLocks noChangeShapeType="1"/>
            </p:cNvSpPr>
            <p:nvPr/>
          </p:nvSpPr>
          <p:spPr bwMode="auto">
            <a:xfrm flipV="1">
              <a:off x="1843" y="1081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3" name="Line 9"/>
            <p:cNvSpPr>
              <a:spLocks noChangeShapeType="1"/>
            </p:cNvSpPr>
            <p:nvPr/>
          </p:nvSpPr>
          <p:spPr bwMode="auto">
            <a:xfrm>
              <a:off x="1838" y="2097"/>
              <a:ext cx="19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2776" name="Group 14"/>
          <p:cNvGrpSpPr>
            <a:grpSpLocks/>
          </p:cNvGrpSpPr>
          <p:nvPr/>
        </p:nvGrpSpPr>
        <p:grpSpPr bwMode="auto">
          <a:xfrm>
            <a:off x="5108575" y="1700213"/>
            <a:ext cx="319088" cy="1598612"/>
            <a:chOff x="3218" y="1071"/>
            <a:chExt cx="201" cy="1007"/>
          </a:xfrm>
        </p:grpSpPr>
        <p:sp>
          <p:nvSpPr>
            <p:cNvPr id="32788" name="Line 11"/>
            <p:cNvSpPr>
              <a:spLocks noChangeShapeType="1"/>
            </p:cNvSpPr>
            <p:nvPr/>
          </p:nvSpPr>
          <p:spPr bwMode="auto">
            <a:xfrm>
              <a:off x="3419" y="1084"/>
              <a:ext cx="0" cy="9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9" name="Line 12"/>
            <p:cNvSpPr>
              <a:spLocks noChangeShapeType="1"/>
            </p:cNvSpPr>
            <p:nvPr/>
          </p:nvSpPr>
          <p:spPr bwMode="auto">
            <a:xfrm flipH="1" flipV="1">
              <a:off x="3225" y="1071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0" name="Line 13"/>
            <p:cNvSpPr>
              <a:spLocks noChangeShapeType="1"/>
            </p:cNvSpPr>
            <p:nvPr/>
          </p:nvSpPr>
          <p:spPr bwMode="auto">
            <a:xfrm flipH="1" flipV="1">
              <a:off x="3218" y="2074"/>
              <a:ext cx="193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2777" name="Group 21"/>
          <p:cNvGrpSpPr>
            <a:grpSpLocks/>
          </p:cNvGrpSpPr>
          <p:nvPr/>
        </p:nvGrpSpPr>
        <p:grpSpPr bwMode="auto">
          <a:xfrm>
            <a:off x="2019300" y="3743325"/>
            <a:ext cx="4803775" cy="1417638"/>
            <a:chOff x="1272" y="2358"/>
            <a:chExt cx="3026" cy="893"/>
          </a:xfrm>
        </p:grpSpPr>
        <p:sp>
          <p:nvSpPr>
            <p:cNvPr id="32782" name="Oval 15"/>
            <p:cNvSpPr>
              <a:spLocks noChangeArrowheads="1"/>
            </p:cNvSpPr>
            <p:nvPr/>
          </p:nvSpPr>
          <p:spPr bwMode="auto">
            <a:xfrm>
              <a:off x="1274" y="2452"/>
              <a:ext cx="755" cy="76"/>
            </a:xfrm>
            <a:prstGeom prst="ellipse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3" name="Rectangle 16"/>
            <p:cNvSpPr>
              <a:spLocks noChangeArrowheads="1"/>
            </p:cNvSpPr>
            <p:nvPr/>
          </p:nvSpPr>
          <p:spPr bwMode="auto">
            <a:xfrm>
              <a:off x="2631" y="2358"/>
              <a:ext cx="1667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marL="342900" indent="-342900" algn="l">
                <a:spcBef>
                  <a:spcPct val="30000"/>
                </a:spcBef>
                <a:tabLst>
                  <a:tab pos="914400" algn="l"/>
                  <a:tab pos="1143000" algn="l"/>
                  <a:tab pos="1371600" algn="l"/>
                  <a:tab pos="1600200" algn="l"/>
                  <a:tab pos="1828800" algn="l"/>
                  <a:tab pos="2057400" algn="l"/>
                  <a:tab pos="2286000" algn="l"/>
                  <a:tab pos="2514600" algn="l"/>
                  <a:tab pos="2743200" algn="l"/>
                  <a:tab pos="2971800" algn="l"/>
                  <a:tab pos="3200400" algn="l"/>
                  <a:tab pos="3429000" algn="l"/>
                  <a:tab pos="3657600" algn="l"/>
                </a:tabLst>
              </a:pPr>
              <a:r>
                <a:rPr lang="en-US">
                  <a:solidFill>
                    <a:srgbClr val="0000FF"/>
                  </a:solidFill>
                </a:rPr>
                <a:t>translation</a:t>
              </a:r>
            </a:p>
          </p:txBody>
        </p:sp>
        <p:sp>
          <p:nvSpPr>
            <p:cNvPr id="32784" name="Rectangle 17"/>
            <p:cNvSpPr>
              <a:spLocks noChangeArrowheads="1"/>
            </p:cNvSpPr>
            <p:nvPr/>
          </p:nvSpPr>
          <p:spPr bwMode="auto">
            <a:xfrm>
              <a:off x="1304" y="3020"/>
              <a:ext cx="695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5" name="Rectangle 18"/>
            <p:cNvSpPr>
              <a:spLocks noChangeArrowheads="1"/>
            </p:cNvSpPr>
            <p:nvPr/>
          </p:nvSpPr>
          <p:spPr bwMode="auto">
            <a:xfrm>
              <a:off x="2631" y="2639"/>
              <a:ext cx="1667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marL="342900" indent="-342900" algn="l">
                <a:spcBef>
                  <a:spcPct val="30000"/>
                </a:spcBef>
                <a:tabLst>
                  <a:tab pos="914400" algn="l"/>
                  <a:tab pos="1143000" algn="l"/>
                  <a:tab pos="1371600" algn="l"/>
                  <a:tab pos="1600200" algn="l"/>
                  <a:tab pos="1828800" algn="l"/>
                  <a:tab pos="2057400" algn="l"/>
                  <a:tab pos="2286000" algn="l"/>
                  <a:tab pos="2514600" algn="l"/>
                  <a:tab pos="2743200" algn="l"/>
                  <a:tab pos="2971800" algn="l"/>
                  <a:tab pos="3200400" algn="l"/>
                  <a:tab pos="3429000" algn="l"/>
                  <a:tab pos="3657600" algn="l"/>
                </a:tabLst>
              </a:pPr>
              <a:r>
                <a:rPr lang="en-US">
                  <a:solidFill>
                    <a:srgbClr val="0000FF"/>
                  </a:solidFill>
                </a:rPr>
                <a:t>scaling</a:t>
              </a:r>
            </a:p>
          </p:txBody>
        </p:sp>
        <p:sp>
          <p:nvSpPr>
            <p:cNvPr id="32786" name="Rectangle 19"/>
            <p:cNvSpPr>
              <a:spLocks noChangeArrowheads="1"/>
            </p:cNvSpPr>
            <p:nvPr/>
          </p:nvSpPr>
          <p:spPr bwMode="auto">
            <a:xfrm>
              <a:off x="2631" y="2951"/>
              <a:ext cx="1667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marL="342900" indent="-342900" algn="l">
                <a:spcBef>
                  <a:spcPct val="30000"/>
                </a:spcBef>
                <a:tabLst>
                  <a:tab pos="914400" algn="l"/>
                  <a:tab pos="1143000" algn="l"/>
                  <a:tab pos="1371600" algn="l"/>
                  <a:tab pos="1600200" algn="l"/>
                  <a:tab pos="1828800" algn="l"/>
                  <a:tab pos="2057400" algn="l"/>
                  <a:tab pos="2286000" algn="l"/>
                  <a:tab pos="2514600" algn="l"/>
                  <a:tab pos="2743200" algn="l"/>
                  <a:tab pos="2971800" algn="l"/>
                  <a:tab pos="3200400" algn="l"/>
                  <a:tab pos="3429000" algn="l"/>
                  <a:tab pos="3657600" algn="l"/>
                </a:tabLst>
              </a:pPr>
              <a:r>
                <a:rPr lang="en-US">
                  <a:solidFill>
                    <a:srgbClr val="0000FF"/>
                  </a:solidFill>
                </a:rPr>
                <a:t>rotation</a:t>
              </a:r>
            </a:p>
          </p:txBody>
        </p:sp>
        <p:sp>
          <p:nvSpPr>
            <p:cNvPr id="32787" name="Rectangle 20"/>
            <p:cNvSpPr>
              <a:spLocks noChangeArrowheads="1"/>
            </p:cNvSpPr>
            <p:nvPr/>
          </p:nvSpPr>
          <p:spPr bwMode="auto">
            <a:xfrm rot="-9240000">
              <a:off x="1272" y="2751"/>
              <a:ext cx="758" cy="87"/>
            </a:xfrm>
            <a:prstGeom prst="rect">
              <a:avLst/>
            </a:prstGeom>
            <a:solidFill>
              <a:srgbClr val="8000B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6342" name="AutoShape 22"/>
          <p:cNvSpPr>
            <a:spLocks noChangeArrowheads="1"/>
          </p:cNvSpPr>
          <p:nvPr/>
        </p:nvSpPr>
        <p:spPr bwMode="auto">
          <a:xfrm>
            <a:off x="304800" y="6096000"/>
            <a:ext cx="8543925" cy="519113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Rotation and scaling get MUSHED together.</a:t>
            </a: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 rot="16200000">
            <a:off x="4294981" y="2305844"/>
            <a:ext cx="1512888" cy="34925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 rot="16200000">
            <a:off x="2367756" y="5328444"/>
            <a:ext cx="598488" cy="1524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781" name="Rectangle 19"/>
          <p:cNvSpPr>
            <a:spLocks noChangeArrowheads="1"/>
          </p:cNvSpPr>
          <p:nvPr/>
        </p:nvSpPr>
        <p:spPr bwMode="auto">
          <a:xfrm>
            <a:off x="4191000" y="5257800"/>
            <a:ext cx="43434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>
                <a:solidFill>
                  <a:srgbClr val="0000FF"/>
                </a:solidFill>
              </a:rPr>
              <a:t>Perspective (3D warp)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OpenGL Extensions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032875" cy="4449763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glTranslated</a:t>
            </a:r>
            <a:r>
              <a:rPr lang="en-US" smtClean="0"/>
              <a:t> (x, y, z)</a:t>
            </a:r>
          </a:p>
          <a:p>
            <a:pPr lvl="2"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e.g., glTranslated (4.0, 0.0, 0.0); //Move right</a:t>
            </a:r>
          </a:p>
          <a:p>
            <a:r>
              <a:rPr lang="en-US" smtClean="0">
                <a:solidFill>
                  <a:srgbClr val="0000FF"/>
                </a:solidFill>
              </a:rPr>
              <a:t>glScaled</a:t>
            </a:r>
            <a:r>
              <a:rPr lang="en-US" smtClean="0"/>
              <a:t> (x, y, z)</a:t>
            </a:r>
          </a:p>
          <a:p>
            <a:pPr lvl="1"/>
            <a:r>
              <a:rPr lang="en-US" smtClean="0">
                <a:solidFill>
                  <a:srgbClr val="FF0000"/>
                </a:solidFill>
              </a:rPr>
              <a:t> e.g., glScaled (2.0, 2.0, 2.0); //Double size</a:t>
            </a:r>
          </a:p>
          <a:p>
            <a:r>
              <a:rPr lang="en-US" smtClean="0">
                <a:solidFill>
                  <a:srgbClr val="0000FF"/>
                </a:solidFill>
              </a:rPr>
              <a:t>glRotated</a:t>
            </a:r>
            <a:r>
              <a:rPr lang="en-US" smtClean="0"/>
              <a:t> (degrees, x, y, z) where</a:t>
            </a:r>
          </a:p>
          <a:p>
            <a:pPr lvl="1"/>
            <a:r>
              <a:rPr lang="en-US" smtClean="0"/>
              <a:t>x, y, z: the vector around which to rotate</a:t>
            </a:r>
            <a:br>
              <a:rPr lang="en-US" smtClean="0"/>
            </a:b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e.g., glRotated (5.0, 1.0, 0.0, 0.0); //around x-axis</a:t>
            </a:r>
            <a:br>
              <a:rPr lang="en-US" smtClean="0">
                <a:solidFill>
                  <a:srgbClr val="FF0000"/>
                </a:solidFill>
              </a:rPr>
            </a:br>
            <a:r>
              <a:rPr lang="en-US" smtClean="0">
                <a:solidFill>
                  <a:srgbClr val="FF0000"/>
                </a:solidFill>
              </a:rPr>
              <a:t> e.g., glRotated (5.0, 0.0, 1.0, 0.0); //around y-axis</a:t>
            </a:r>
            <a:br>
              <a:rPr lang="en-US" smtClean="0">
                <a:solidFill>
                  <a:srgbClr val="FF0000"/>
                </a:solidFill>
              </a:rPr>
            </a:br>
            <a:r>
              <a:rPr lang="en-US" smtClean="0">
                <a:solidFill>
                  <a:srgbClr val="FF0000"/>
                </a:solidFill>
              </a:rPr>
              <a:t> e.g., glRotated (5.0, 0.0, 0.0, 1.0); //around z-axis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839200" cy="3756025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Sequencing order doesn’t matter:</a:t>
            </a:r>
          </a:p>
          <a:p>
            <a:pPr lvl="1"/>
            <a:r>
              <a:rPr lang="en-US" dirty="0" smtClean="0"/>
              <a:t>(AB)C = A(BC)			</a:t>
            </a:r>
          </a:p>
          <a:p>
            <a:pPr lvl="1"/>
            <a:r>
              <a:rPr lang="en-US" dirty="0" smtClean="0"/>
              <a:t>((</a:t>
            </a:r>
            <a:r>
              <a:rPr lang="en-US" dirty="0" err="1" smtClean="0"/>
              <a:t>pA</a:t>
            </a:r>
            <a:r>
              <a:rPr lang="en-US" dirty="0" smtClean="0"/>
              <a:t>)B)C = p(ABC)	</a:t>
            </a:r>
            <a:r>
              <a:rPr lang="en-US" sz="2400" dirty="0" smtClean="0"/>
              <a:t>point transformation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But you CANNOT flip the order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AB ≠ BA</a:t>
            </a:r>
          </a:p>
          <a:p>
            <a:r>
              <a:rPr lang="en-US" dirty="0" smtClean="0">
                <a:solidFill>
                  <a:srgbClr val="8000B3"/>
                </a:solidFill>
              </a:rPr>
              <a:t>Instead of dividing by M, multiply by its inverse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Use either </a:t>
            </a:r>
            <a:r>
              <a:rPr lang="en-US" dirty="0" smtClean="0">
                <a:solidFill>
                  <a:srgbClr val="0000FF"/>
                </a:solidFill>
              </a:rPr>
              <a:t>AM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0000FF"/>
                </a:solidFill>
              </a:rPr>
              <a:t>M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  <a:r>
              <a:rPr lang="en-US" dirty="0" smtClean="0">
                <a:solidFill>
                  <a:srgbClr val="0000FF"/>
                </a:solidFill>
              </a:rPr>
              <a:t>A</a:t>
            </a:r>
            <a:r>
              <a:rPr lang="en-US" dirty="0" smtClean="0"/>
              <a:t> (they are different)</a:t>
            </a:r>
          </a:p>
        </p:txBody>
      </p:sp>
      <p:sp>
        <p:nvSpPr>
          <p:cNvPr id="60419" name="AutoShape 3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5050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Transformation Manipulations</a:t>
            </a:r>
          </a:p>
        </p:txBody>
      </p:sp>
      <p:sp>
        <p:nvSpPr>
          <p:cNvPr id="60420" name="AutoShape 4"/>
          <p:cNvSpPr>
            <a:spLocks noChangeArrowheads="1"/>
          </p:cNvSpPr>
          <p:nvPr/>
        </p:nvSpPr>
        <p:spPr bwMode="auto">
          <a:xfrm>
            <a:off x="381000" y="5848350"/>
            <a:ext cx="8307388" cy="704850"/>
          </a:xfrm>
          <a:prstGeom prst="roundRect">
            <a:avLst>
              <a:gd name="adj" fmla="val 12384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defRPr/>
            </a:pPr>
            <a:r>
              <a:rPr lang="en-US"/>
              <a:t>You should already know the above.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Vectors can represent position and directions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1463" y="1589088"/>
            <a:ext cx="8634412" cy="5134355"/>
          </a:xfrm>
          <a:noFill/>
        </p:spPr>
        <p:txBody>
          <a:bodyPr/>
          <a:lstStyle/>
          <a:p>
            <a:r>
              <a:rPr lang="en-US" dirty="0" smtClean="0"/>
              <a:t>4D vector </a:t>
            </a:r>
            <a:r>
              <a:rPr lang="en-US" dirty="0" smtClean="0">
                <a:solidFill>
                  <a:srgbClr val="0000FF"/>
                </a:solidFill>
              </a:rPr>
              <a:t>[</a:t>
            </a:r>
            <a:r>
              <a:rPr lang="en-US" dirty="0" err="1" smtClean="0">
                <a:solidFill>
                  <a:srgbClr val="0000FF"/>
                </a:solidFill>
              </a:rPr>
              <a:t>x,y,z,w</a:t>
            </a:r>
            <a:r>
              <a:rPr lang="en-US" dirty="0" smtClean="0">
                <a:solidFill>
                  <a:srgbClr val="0000FF"/>
                </a:solidFill>
              </a:rPr>
              <a:t>] </a:t>
            </a:r>
            <a:r>
              <a:rPr lang="en-US" dirty="0" smtClean="0"/>
              <a:t>or it’s transpose can be used to represent a </a:t>
            </a:r>
            <a:r>
              <a:rPr lang="en-US" dirty="0" smtClean="0">
                <a:solidFill>
                  <a:srgbClr val="FF0000"/>
                </a:solidFill>
              </a:rPr>
              <a:t>3D position </a:t>
            </a:r>
            <a:r>
              <a:rPr lang="en-US" dirty="0" smtClean="0"/>
              <a:t>(also called a </a:t>
            </a:r>
            <a:r>
              <a:rPr lang="en-US" dirty="0" smtClean="0">
                <a:solidFill>
                  <a:srgbClr val="FF0000"/>
                </a:solidFill>
              </a:rPr>
              <a:t>point</a:t>
            </a:r>
            <a:r>
              <a:rPr lang="en-US" dirty="0" smtClean="0"/>
              <a:t>) </a:t>
            </a:r>
            <a:r>
              <a:rPr lang="en-US" dirty="0" smtClean="0">
                <a:solidFill>
                  <a:srgbClr val="FF0000"/>
                </a:solidFill>
              </a:rPr>
              <a:t>[x/</a:t>
            </a:r>
            <a:r>
              <a:rPr lang="en-US" dirty="0" err="1" smtClean="0">
                <a:solidFill>
                  <a:srgbClr val="FF0000"/>
                </a:solidFill>
              </a:rPr>
              <a:t>w,y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err="1" smtClean="0">
                <a:solidFill>
                  <a:srgbClr val="FF0000"/>
                </a:solidFill>
              </a:rPr>
              <a:t>w,z</a:t>
            </a:r>
            <a:r>
              <a:rPr lang="en-US" dirty="0" smtClean="0">
                <a:solidFill>
                  <a:srgbClr val="FF0000"/>
                </a:solidFill>
              </a:rPr>
              <a:t>/w</a:t>
            </a:r>
            <a:r>
              <a:rPr lang="en-US" dirty="0" smtClean="0"/>
              <a:t>] provided w≠0.</a:t>
            </a:r>
          </a:p>
          <a:p>
            <a:endParaRPr lang="en-US" dirty="0" smtClean="0"/>
          </a:p>
          <a:p>
            <a:r>
              <a:rPr lang="en-US" dirty="0" smtClean="0"/>
              <a:t>4D vector </a:t>
            </a:r>
            <a:r>
              <a:rPr lang="en-US" dirty="0" smtClean="0">
                <a:solidFill>
                  <a:srgbClr val="0000FF"/>
                </a:solidFill>
              </a:rPr>
              <a:t>[</a:t>
            </a:r>
            <a:r>
              <a:rPr lang="en-US" dirty="0" err="1" smtClean="0">
                <a:solidFill>
                  <a:srgbClr val="0000FF"/>
                </a:solidFill>
              </a:rPr>
              <a:t>x,y,z,w</a:t>
            </a:r>
            <a:r>
              <a:rPr lang="en-US" dirty="0" smtClean="0">
                <a:solidFill>
                  <a:srgbClr val="0000FF"/>
                </a:solidFill>
              </a:rPr>
              <a:t>=0] </a:t>
            </a:r>
            <a:r>
              <a:rPr lang="en-US" dirty="0" smtClean="0"/>
              <a:t>or it’s transpose can be used to represent a </a:t>
            </a:r>
            <a:r>
              <a:rPr lang="en-US" dirty="0" smtClean="0">
                <a:solidFill>
                  <a:srgbClr val="FF0000"/>
                </a:solidFill>
              </a:rPr>
              <a:t>3D direction </a:t>
            </a:r>
            <a:r>
              <a:rPr lang="en-US" dirty="0" smtClean="0"/>
              <a:t>(also called a </a:t>
            </a:r>
            <a:r>
              <a:rPr lang="en-US" dirty="0" smtClean="0">
                <a:solidFill>
                  <a:srgbClr val="FF0000"/>
                </a:solidFill>
              </a:rPr>
              <a:t>vector</a:t>
            </a:r>
            <a:r>
              <a:rPr lang="en-US" dirty="0" smtClean="0"/>
              <a:t>) [</a:t>
            </a:r>
            <a:r>
              <a:rPr lang="en-US" dirty="0" err="1" smtClean="0"/>
              <a:t>x,y,z</a:t>
            </a:r>
            <a:r>
              <a:rPr lang="en-US" dirty="0" smtClean="0"/>
              <a:t>].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Examples:</a:t>
            </a: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	 	[4,10,6,2] = [2,5,3,1] = [2,5,3] is a 3D position</a:t>
            </a:r>
          </a:p>
          <a:p>
            <a:pPr>
              <a:buFontTx/>
              <a:buNone/>
            </a:pPr>
            <a:r>
              <a:rPr lang="en-US" dirty="0" smtClean="0"/>
              <a:t>		[4,10,6,0] is a 3D direction.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rot="10800000">
            <a:off x="1295400" y="4572000"/>
            <a:ext cx="1447800" cy="3048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rot="16200000" flipV="1">
            <a:off x="1790700" y="3924300"/>
            <a:ext cx="1066800" cy="8382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5" name="Rectangle 4"/>
          <p:cNvSpPr/>
          <p:nvPr/>
        </p:nvSpPr>
        <p:spPr bwMode="auto">
          <a:xfrm>
            <a:off x="2667000" y="4724400"/>
            <a:ext cx="2209800" cy="3048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/>
              <a:t>Ambiguity tolerated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686800" cy="5611813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Solve transformation equations by repeatedly</a:t>
            </a:r>
          </a:p>
          <a:p>
            <a:pPr lvl="2"/>
            <a:r>
              <a:rPr lang="en-US" smtClean="0"/>
              <a:t>Pre-multiplying both sides, </a:t>
            </a:r>
            <a:r>
              <a:rPr lang="en-US" smtClean="0">
                <a:solidFill>
                  <a:srgbClr val="FF0000"/>
                </a:solidFill>
              </a:rPr>
              <a:t>OR</a:t>
            </a:r>
          </a:p>
          <a:p>
            <a:pPr lvl="2"/>
            <a:r>
              <a:rPr lang="en-US" smtClean="0"/>
              <a:t>Post-multiplying both sides.</a:t>
            </a:r>
          </a:p>
          <a:p>
            <a:pPr>
              <a:buFontTx/>
              <a:buNone/>
            </a:pPr>
            <a:r>
              <a:rPr lang="en-US" smtClean="0"/>
              <a:t>	</a:t>
            </a:r>
            <a:r>
              <a:rPr lang="en-US" smtClean="0">
                <a:solidFill>
                  <a:srgbClr val="0000FF"/>
                </a:solidFill>
              </a:rPr>
              <a:t>by some transformation</a:t>
            </a: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M</a:t>
            </a:r>
            <a:r>
              <a:rPr lang="en-US" smtClean="0"/>
              <a:t> </a:t>
            </a:r>
            <a:r>
              <a:rPr lang="en-US" smtClean="0">
                <a:solidFill>
                  <a:srgbClr val="0000FF"/>
                </a:solidFill>
              </a:rPr>
              <a:t>or an inverse</a:t>
            </a:r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M</a:t>
            </a:r>
            <a:r>
              <a:rPr lang="en-US" baseline="30000" smtClean="0">
                <a:solidFill>
                  <a:srgbClr val="FF0000"/>
                </a:solidFill>
              </a:rPr>
              <a:t>-1</a:t>
            </a:r>
            <a:r>
              <a:rPr lang="en-US" smtClean="0">
                <a:solidFill>
                  <a:srgbClr val="0000FF"/>
                </a:solidFill>
              </a:rPr>
              <a:t>.</a:t>
            </a:r>
          </a:p>
          <a:p>
            <a:pPr>
              <a:buFontTx/>
              <a:buNone/>
            </a:pPr>
            <a:endParaRPr lang="en-US" sz="1200" smtClean="0"/>
          </a:p>
          <a:p>
            <a:r>
              <a:rPr lang="en-US" smtClean="0">
                <a:solidFill>
                  <a:srgbClr val="0000FF"/>
                </a:solidFill>
              </a:rPr>
              <a:t>Example</a:t>
            </a:r>
            <a:r>
              <a:rPr lang="en-US" smtClean="0"/>
              <a:t>: </a:t>
            </a:r>
            <a:r>
              <a:rPr lang="en-US" smtClean="0">
                <a:solidFill>
                  <a:srgbClr val="FF0000"/>
                </a:solidFill>
              </a:rPr>
              <a:t>Solve for X in AXB = C</a:t>
            </a:r>
          </a:p>
          <a:p>
            <a:pPr lvl="2">
              <a:buFontTx/>
              <a:buNone/>
            </a:pPr>
            <a:r>
              <a:rPr lang="en-US" smtClean="0"/>
              <a:t>AXB = C			start</a:t>
            </a:r>
          </a:p>
          <a:p>
            <a:pPr lvl="2"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A</a:t>
            </a:r>
            <a:r>
              <a:rPr lang="en-US" baseline="30000" smtClean="0">
                <a:solidFill>
                  <a:srgbClr val="FF0000"/>
                </a:solidFill>
              </a:rPr>
              <a:t>-1</a:t>
            </a:r>
            <a:r>
              <a:rPr lang="en-US" smtClean="0"/>
              <a:t>AXB = </a:t>
            </a:r>
            <a:r>
              <a:rPr lang="en-US" smtClean="0">
                <a:solidFill>
                  <a:srgbClr val="FF0000"/>
                </a:solidFill>
              </a:rPr>
              <a:t>A</a:t>
            </a:r>
            <a:r>
              <a:rPr lang="en-US" baseline="30000" smtClean="0">
                <a:solidFill>
                  <a:srgbClr val="FF0000"/>
                </a:solidFill>
              </a:rPr>
              <a:t>-1</a:t>
            </a:r>
            <a:r>
              <a:rPr lang="en-US" smtClean="0"/>
              <a:t>C		premultiply by A</a:t>
            </a:r>
            <a:r>
              <a:rPr lang="en-US" baseline="30000" smtClean="0"/>
              <a:t>-1</a:t>
            </a:r>
          </a:p>
          <a:p>
            <a:pPr lvl="2">
              <a:buFontTx/>
              <a:buNone/>
            </a:pPr>
            <a:r>
              <a:rPr lang="en-US" smtClean="0"/>
              <a:t>XB = A</a:t>
            </a:r>
            <a:r>
              <a:rPr lang="en-US" baseline="30000" smtClean="0"/>
              <a:t>-1</a:t>
            </a:r>
            <a:r>
              <a:rPr lang="en-US" smtClean="0"/>
              <a:t>C			simplify</a:t>
            </a:r>
            <a:endParaRPr lang="en-US" baseline="30000" smtClean="0"/>
          </a:p>
          <a:p>
            <a:pPr lvl="2">
              <a:buFontTx/>
              <a:buNone/>
            </a:pPr>
            <a:r>
              <a:rPr lang="en-US" smtClean="0"/>
              <a:t>XB</a:t>
            </a:r>
            <a:r>
              <a:rPr lang="en-US" smtClean="0">
                <a:solidFill>
                  <a:srgbClr val="FF0000"/>
                </a:solidFill>
              </a:rPr>
              <a:t>B</a:t>
            </a:r>
            <a:r>
              <a:rPr lang="en-US" baseline="30000" smtClean="0">
                <a:solidFill>
                  <a:srgbClr val="FF0000"/>
                </a:solidFill>
              </a:rPr>
              <a:t>-1</a:t>
            </a:r>
            <a:r>
              <a:rPr lang="en-US" smtClean="0"/>
              <a:t> = A</a:t>
            </a:r>
            <a:r>
              <a:rPr lang="en-US" baseline="30000" smtClean="0"/>
              <a:t>-1</a:t>
            </a:r>
            <a:r>
              <a:rPr lang="en-US" smtClean="0"/>
              <a:t>C</a:t>
            </a:r>
            <a:r>
              <a:rPr lang="en-US" smtClean="0">
                <a:solidFill>
                  <a:srgbClr val="FF0000"/>
                </a:solidFill>
              </a:rPr>
              <a:t>B</a:t>
            </a:r>
            <a:r>
              <a:rPr lang="en-US" baseline="30000" smtClean="0">
                <a:solidFill>
                  <a:srgbClr val="FF0000"/>
                </a:solidFill>
              </a:rPr>
              <a:t>-1</a:t>
            </a:r>
            <a:r>
              <a:rPr lang="en-US" smtClean="0"/>
              <a:t> 		postmultiply by B</a:t>
            </a:r>
            <a:r>
              <a:rPr lang="en-US" baseline="30000" smtClean="0"/>
              <a:t>-1</a:t>
            </a:r>
          </a:p>
          <a:p>
            <a:pPr lvl="2">
              <a:buFontTx/>
              <a:buNone/>
            </a:pPr>
            <a:r>
              <a:rPr lang="en-US" smtClean="0"/>
              <a:t>X = A</a:t>
            </a:r>
            <a:r>
              <a:rPr lang="en-US" baseline="30000" smtClean="0"/>
              <a:t>-1</a:t>
            </a:r>
            <a:r>
              <a:rPr lang="en-US" smtClean="0"/>
              <a:t>CB</a:t>
            </a:r>
            <a:r>
              <a:rPr lang="en-US" baseline="30000" smtClean="0"/>
              <a:t>-1</a:t>
            </a:r>
            <a:r>
              <a:rPr lang="en-US" smtClean="0"/>
              <a:t> 			simplify</a:t>
            </a:r>
          </a:p>
        </p:txBody>
      </p:sp>
      <p:sp>
        <p:nvSpPr>
          <p:cNvPr id="62467" name="AutoShape 3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5050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Implications for solving equations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6629400" y="1600200"/>
            <a:ext cx="2154238" cy="10445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You can’t</a:t>
            </a:r>
          </a:p>
          <a:p>
            <a:r>
              <a:rPr lang="en-US"/>
              <a:t>mix the two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AutoShape 2"/>
          <p:cNvSpPr>
            <a:spLocks noGrp="1" noChangeArrowheads="1"/>
          </p:cNvSpPr>
          <p:nvPr>
            <p:ph type="title"/>
          </p:nvPr>
        </p:nvSpPr>
        <p:spPr>
          <a:xfrm>
            <a:off x="222250" y="306388"/>
            <a:ext cx="8699500" cy="704850"/>
          </a:xfrm>
          <a:prstGeom prst="roundRect">
            <a:avLst>
              <a:gd name="adj" fmla="val 12431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Another example: Proving an Inverse Fact</a:t>
            </a:r>
          </a:p>
        </p:txBody>
      </p:sp>
      <p:sp>
        <p:nvSpPr>
          <p:cNvPr id="64515" name="AutoShape 3"/>
          <p:cNvSpPr>
            <a:spLocks noChangeArrowheads="1"/>
          </p:cNvSpPr>
          <p:nvPr/>
        </p:nvSpPr>
        <p:spPr bwMode="auto">
          <a:xfrm>
            <a:off x="293688" y="1336675"/>
            <a:ext cx="8447087" cy="525463"/>
          </a:xfrm>
          <a:prstGeom prst="roundRect">
            <a:avLst>
              <a:gd name="adj" fmla="val 12431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/>
              <a:t>Fact:     If A = B</a:t>
            </a:r>
            <a:r>
              <a:rPr lang="en-US" baseline="30000" dirty="0"/>
              <a:t>-1	</a:t>
            </a:r>
            <a:r>
              <a:rPr lang="en-US" dirty="0"/>
              <a:t>Then B = A</a:t>
            </a:r>
            <a:r>
              <a:rPr lang="en-US" baseline="30000" dirty="0"/>
              <a:t>-1	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384175" y="2322513"/>
            <a:ext cx="8528050" cy="390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/>
              <a:t>Proof:</a:t>
            </a:r>
          </a:p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/>
              <a:t>	I = </a:t>
            </a:r>
            <a:r>
              <a:rPr lang="en-US">
                <a:solidFill>
                  <a:srgbClr val="FF0000"/>
                </a:solidFill>
              </a:rPr>
              <a:t>A</a:t>
            </a:r>
            <a:r>
              <a:rPr lang="en-US"/>
              <a:t>A</a:t>
            </a:r>
            <a:r>
              <a:rPr lang="en-US" baseline="30000"/>
              <a:t>-1</a:t>
            </a:r>
            <a:r>
              <a:rPr lang="en-US"/>
              <a:t>									definition of inverse for A</a:t>
            </a:r>
          </a:p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/>
              <a:t>	I = </a:t>
            </a:r>
            <a:r>
              <a:rPr lang="en-US">
                <a:solidFill>
                  <a:srgbClr val="FF0000"/>
                </a:solidFill>
              </a:rPr>
              <a:t>B</a:t>
            </a:r>
            <a:r>
              <a:rPr lang="en-US" baseline="30000">
                <a:solidFill>
                  <a:srgbClr val="FF0000"/>
                </a:solidFill>
              </a:rPr>
              <a:t>-1</a:t>
            </a:r>
            <a:r>
              <a:rPr lang="en-US"/>
              <a:t>A</a:t>
            </a:r>
            <a:r>
              <a:rPr lang="en-US" baseline="30000"/>
              <a:t>-1</a:t>
            </a:r>
            <a:r>
              <a:rPr lang="en-US"/>
              <a:t>								substituting A = B</a:t>
            </a:r>
            <a:r>
              <a:rPr lang="en-US" baseline="30000"/>
              <a:t>-1</a:t>
            </a:r>
          </a:p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endParaRPr lang="en-US" baseline="30000"/>
          </a:p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baseline="30000"/>
              <a:t>	</a:t>
            </a:r>
            <a:r>
              <a:rPr lang="en-US"/>
              <a:t>	</a:t>
            </a:r>
            <a:r>
              <a:rPr lang="en-US">
                <a:solidFill>
                  <a:srgbClr val="0000FF"/>
                </a:solidFill>
              </a:rPr>
              <a:t>Solve for B by placing B on the left</a:t>
            </a:r>
          </a:p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endParaRPr lang="en-US">
              <a:solidFill>
                <a:srgbClr val="0000FF"/>
              </a:solidFill>
            </a:endParaRPr>
          </a:p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/>
              <a:t>	</a:t>
            </a:r>
            <a:r>
              <a:rPr lang="en-US">
                <a:solidFill>
                  <a:srgbClr val="FF0000"/>
                </a:solidFill>
              </a:rPr>
              <a:t>B</a:t>
            </a:r>
            <a:r>
              <a:rPr lang="en-US"/>
              <a:t>I = </a:t>
            </a:r>
            <a:r>
              <a:rPr lang="en-US">
                <a:solidFill>
                  <a:srgbClr val="FF0000"/>
                </a:solidFill>
              </a:rPr>
              <a:t>B</a:t>
            </a:r>
            <a:r>
              <a:rPr lang="en-US"/>
              <a:t>B</a:t>
            </a:r>
            <a:r>
              <a:rPr lang="en-US" baseline="30000"/>
              <a:t>-1</a:t>
            </a:r>
            <a:r>
              <a:rPr lang="en-US"/>
              <a:t>A</a:t>
            </a:r>
            <a:r>
              <a:rPr lang="en-US" baseline="30000"/>
              <a:t>-1</a:t>
            </a:r>
            <a:r>
              <a:rPr lang="en-US"/>
              <a:t>					premultiply by B</a:t>
            </a:r>
          </a:p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/>
              <a:t>	B = A</a:t>
            </a:r>
            <a:r>
              <a:rPr lang="en-US" baseline="30000"/>
              <a:t>-1</a:t>
            </a:r>
            <a:r>
              <a:rPr lang="en-US"/>
              <a:t>									simplify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307975"/>
            <a:ext cx="8696325" cy="661988"/>
          </a:xfrm>
          <a:prstGeom prst="roundRect">
            <a:avLst>
              <a:gd name="adj" fmla="val 12431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Inverse Facts</a:t>
            </a: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454025" y="2274888"/>
            <a:ext cx="8501063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/>
              <a:t>Proof:</a:t>
            </a:r>
          </a:p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/>
              <a:t>	</a:t>
            </a:r>
            <a:r>
              <a:rPr lang="en-US">
                <a:solidFill>
                  <a:srgbClr val="FF0000"/>
                </a:solidFill>
              </a:rPr>
              <a:t>AB</a:t>
            </a:r>
            <a:r>
              <a:rPr lang="en-US"/>
              <a:t>(AB)</a:t>
            </a:r>
            <a:r>
              <a:rPr lang="en-US" baseline="30000"/>
              <a:t>-1</a:t>
            </a:r>
            <a:r>
              <a:rPr lang="en-US"/>
              <a:t>	= I							definition of inverse</a:t>
            </a:r>
          </a:p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/>
              <a:t>		</a:t>
            </a:r>
            <a:r>
              <a:rPr lang="en-US">
                <a:solidFill>
                  <a:srgbClr val="0000FF"/>
                </a:solidFill>
              </a:rPr>
              <a:t>SOLVE FOR (AB)</a:t>
            </a:r>
            <a:r>
              <a:rPr lang="en-US" baseline="30000">
                <a:solidFill>
                  <a:srgbClr val="0000FF"/>
                </a:solidFill>
              </a:rPr>
              <a:t>-1</a:t>
            </a:r>
          </a:p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/>
              <a:t>	</a:t>
            </a:r>
            <a:r>
              <a:rPr lang="en-US">
                <a:solidFill>
                  <a:srgbClr val="FF0000"/>
                </a:solidFill>
              </a:rPr>
              <a:t>A</a:t>
            </a:r>
            <a:r>
              <a:rPr lang="en-US" baseline="30000">
                <a:solidFill>
                  <a:srgbClr val="FF0000"/>
                </a:solidFill>
              </a:rPr>
              <a:t>-1</a:t>
            </a:r>
            <a:r>
              <a:rPr lang="en-US">
                <a:solidFill>
                  <a:srgbClr val="FF0000"/>
                </a:solidFill>
              </a:rPr>
              <a:t>A</a:t>
            </a:r>
            <a:r>
              <a:rPr lang="en-US"/>
              <a:t>B(AB)</a:t>
            </a:r>
            <a:r>
              <a:rPr lang="en-US" baseline="30000"/>
              <a:t>-1</a:t>
            </a:r>
            <a:r>
              <a:rPr lang="en-US"/>
              <a:t>	= A</a:t>
            </a:r>
            <a:r>
              <a:rPr lang="en-US" baseline="30000"/>
              <a:t>-1</a:t>
            </a:r>
            <a:r>
              <a:rPr lang="en-US"/>
              <a:t>I		premultiply by A</a:t>
            </a:r>
            <a:r>
              <a:rPr lang="en-US" baseline="30000"/>
              <a:t>-1</a:t>
            </a:r>
            <a:endParaRPr lang="en-US"/>
          </a:p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/>
              <a:t>	</a:t>
            </a:r>
            <a:r>
              <a:rPr lang="en-US">
                <a:solidFill>
                  <a:srgbClr val="FF0000"/>
                </a:solidFill>
              </a:rPr>
              <a:t>B</a:t>
            </a:r>
            <a:r>
              <a:rPr lang="en-US"/>
              <a:t>(AB)</a:t>
            </a:r>
            <a:r>
              <a:rPr lang="en-US" baseline="30000"/>
              <a:t>-1</a:t>
            </a:r>
            <a:r>
              <a:rPr lang="en-US"/>
              <a:t>	= A</a:t>
            </a:r>
            <a:r>
              <a:rPr lang="en-US" baseline="30000"/>
              <a:t>-1</a:t>
            </a:r>
            <a:r>
              <a:rPr lang="en-US"/>
              <a:t>						simplifying</a:t>
            </a:r>
          </a:p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/>
              <a:t>	</a:t>
            </a:r>
            <a:r>
              <a:rPr lang="en-US">
                <a:solidFill>
                  <a:srgbClr val="FF0000"/>
                </a:solidFill>
              </a:rPr>
              <a:t>B</a:t>
            </a:r>
            <a:r>
              <a:rPr lang="en-US" baseline="30000">
                <a:solidFill>
                  <a:srgbClr val="FF0000"/>
                </a:solidFill>
              </a:rPr>
              <a:t>-1</a:t>
            </a:r>
            <a:r>
              <a:rPr lang="en-US">
                <a:solidFill>
                  <a:srgbClr val="FF0000"/>
                </a:solidFill>
              </a:rPr>
              <a:t>B</a:t>
            </a:r>
            <a:r>
              <a:rPr lang="en-US"/>
              <a:t>(AB)</a:t>
            </a:r>
            <a:r>
              <a:rPr lang="en-US" baseline="30000"/>
              <a:t>-1</a:t>
            </a:r>
            <a:r>
              <a:rPr lang="en-US"/>
              <a:t>	= B</a:t>
            </a:r>
            <a:r>
              <a:rPr lang="en-US" baseline="30000"/>
              <a:t>-1</a:t>
            </a:r>
            <a:r>
              <a:rPr lang="en-US"/>
              <a:t>A</a:t>
            </a:r>
            <a:r>
              <a:rPr lang="en-US" baseline="30000"/>
              <a:t>-1</a:t>
            </a:r>
            <a:r>
              <a:rPr lang="en-US"/>
              <a:t>		premultiplying by B</a:t>
            </a:r>
            <a:r>
              <a:rPr lang="en-US" baseline="30000"/>
              <a:t>-1</a:t>
            </a:r>
            <a:endParaRPr lang="en-US"/>
          </a:p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/>
              <a:t>	(AB)</a:t>
            </a:r>
            <a:r>
              <a:rPr lang="en-US" baseline="30000"/>
              <a:t>-1</a:t>
            </a:r>
            <a:r>
              <a:rPr lang="en-US"/>
              <a:t>	= B</a:t>
            </a:r>
            <a:r>
              <a:rPr lang="en-US" baseline="30000"/>
              <a:t>-1</a:t>
            </a:r>
            <a:r>
              <a:rPr lang="en-US"/>
              <a:t>A</a:t>
            </a:r>
            <a:r>
              <a:rPr lang="en-US" baseline="30000"/>
              <a:t>-1</a:t>
            </a:r>
            <a:r>
              <a:rPr lang="en-US"/>
              <a:t>					simplifying</a:t>
            </a:r>
          </a:p>
        </p:txBody>
      </p:sp>
      <p:sp>
        <p:nvSpPr>
          <p:cNvPr id="66564" name="AutoShape 4"/>
          <p:cNvSpPr>
            <a:spLocks noChangeArrowheads="1"/>
          </p:cNvSpPr>
          <p:nvPr/>
        </p:nvSpPr>
        <p:spPr bwMode="auto">
          <a:xfrm>
            <a:off x="293688" y="1308100"/>
            <a:ext cx="8461375" cy="525463"/>
          </a:xfrm>
          <a:prstGeom prst="roundRect">
            <a:avLst>
              <a:gd name="adj" fmla="val 12431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Fact:               (AB)</a:t>
            </a:r>
            <a:r>
              <a:rPr lang="en-US" baseline="30000"/>
              <a:t>-1 </a:t>
            </a:r>
            <a:r>
              <a:rPr lang="en-US"/>
              <a:t>=</a:t>
            </a:r>
            <a:r>
              <a:rPr lang="en-US" baseline="30000"/>
              <a:t> </a:t>
            </a:r>
            <a:r>
              <a:rPr lang="en-US"/>
              <a:t>B</a:t>
            </a:r>
            <a:r>
              <a:rPr lang="en-US" baseline="30000"/>
              <a:t>-1</a:t>
            </a:r>
            <a:r>
              <a:rPr lang="en-US"/>
              <a:t>A</a:t>
            </a:r>
            <a:r>
              <a:rPr lang="en-US" baseline="30000"/>
              <a:t>-1</a:t>
            </a:r>
            <a:r>
              <a:rPr lang="en-US" sz="2400" baseline="30000">
                <a:latin typeface="Times New Roman" pitchFamily="18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5091113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If M is			 	    without</a:t>
            </a:r>
          </a:p>
          <a:p>
            <a:pPr>
              <a:buFontTx/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R must be 			         and T must be</a:t>
            </a:r>
          </a:p>
          <a:p>
            <a:pPr>
              <a:buFontTx/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Hence M = RT </a:t>
            </a:r>
            <a:r>
              <a:rPr lang="en-US" dirty="0" smtClean="0">
                <a:solidFill>
                  <a:srgbClr val="FF0000"/>
                </a:solidFill>
              </a:rPr>
              <a:t>(someone check this).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So M</a:t>
            </a:r>
            <a:r>
              <a:rPr lang="en-US" baseline="30000" dirty="0" smtClean="0">
                <a:solidFill>
                  <a:srgbClr val="0000FF"/>
                </a:solidFill>
              </a:rPr>
              <a:t>-1 </a:t>
            </a:r>
            <a:r>
              <a:rPr lang="en-US" dirty="0" smtClean="0">
                <a:solidFill>
                  <a:srgbClr val="0000FF"/>
                </a:solidFill>
              </a:rPr>
              <a:t>= (RT)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  <a:r>
              <a:rPr lang="en-US" dirty="0" smtClean="0">
                <a:solidFill>
                  <a:srgbClr val="0000FF"/>
                </a:solidFill>
              </a:rPr>
              <a:t> = T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  <a:r>
              <a:rPr lang="en-US" dirty="0" smtClean="0">
                <a:solidFill>
                  <a:srgbClr val="0000FF"/>
                </a:solidFill>
              </a:rPr>
              <a:t>R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</a:p>
        </p:txBody>
      </p:sp>
      <p:sp>
        <p:nvSpPr>
          <p:cNvPr id="68611" name="AutoShape 3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5050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If M </a:t>
            </a:r>
            <a:r>
              <a:rPr lang="en-US" smtClean="0">
                <a:solidFill>
                  <a:srgbClr val="0000FF"/>
                </a:solidFill>
              </a:rPr>
              <a:t>HAS NO SCALE</a:t>
            </a:r>
            <a:r>
              <a:rPr lang="en-US" smtClean="0"/>
              <a:t>, what is M</a:t>
            </a:r>
            <a:r>
              <a:rPr lang="en-US" baseline="30000" smtClean="0"/>
              <a:t>-1</a:t>
            </a:r>
            <a:r>
              <a:rPr lang="en-US" smtClean="0"/>
              <a:t>?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4764088" y="1274763"/>
            <a:ext cx="4508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</a:t>
            </a:r>
            <a:endParaRPr lang="en-US">
              <a:solidFill>
                <a:srgbClr val="0000FF"/>
              </a:solidFill>
            </a:endParaRP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</a:t>
            </a: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</a:t>
            </a: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1</a:t>
            </a: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2921000" y="1298575"/>
            <a:ext cx="1752600" cy="968375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 rot="-9240000">
            <a:off x="2874963" y="1630363"/>
            <a:ext cx="1797050" cy="322262"/>
          </a:xfrm>
          <a:prstGeom prst="rect">
            <a:avLst/>
          </a:prstGeom>
          <a:solidFill>
            <a:srgbClr val="8000B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2895600" y="2362200"/>
            <a:ext cx="1762125" cy="306388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8920" name="Group 11"/>
          <p:cNvGrpSpPr>
            <a:grpSpLocks/>
          </p:cNvGrpSpPr>
          <p:nvPr/>
        </p:nvGrpSpPr>
        <p:grpSpPr bwMode="auto">
          <a:xfrm>
            <a:off x="2809875" y="1195388"/>
            <a:ext cx="315913" cy="1612900"/>
            <a:chOff x="1770" y="753"/>
            <a:chExt cx="199" cy="1016"/>
          </a:xfrm>
        </p:grpSpPr>
        <p:sp>
          <p:nvSpPr>
            <p:cNvPr id="38958" name="Line 8"/>
            <p:cNvSpPr>
              <a:spLocks noChangeShapeType="1"/>
            </p:cNvSpPr>
            <p:nvPr/>
          </p:nvSpPr>
          <p:spPr bwMode="auto">
            <a:xfrm>
              <a:off x="1775" y="766"/>
              <a:ext cx="0" cy="99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9" name="Line 9"/>
            <p:cNvSpPr>
              <a:spLocks noChangeShapeType="1"/>
            </p:cNvSpPr>
            <p:nvPr/>
          </p:nvSpPr>
          <p:spPr bwMode="auto">
            <a:xfrm flipV="1">
              <a:off x="1775" y="753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0" name="Line 10"/>
            <p:cNvSpPr>
              <a:spLocks noChangeShapeType="1"/>
            </p:cNvSpPr>
            <p:nvPr/>
          </p:nvSpPr>
          <p:spPr bwMode="auto">
            <a:xfrm>
              <a:off x="1770" y="1769"/>
              <a:ext cx="19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8921" name="Group 15"/>
          <p:cNvGrpSpPr>
            <a:grpSpLocks/>
          </p:cNvGrpSpPr>
          <p:nvPr/>
        </p:nvGrpSpPr>
        <p:grpSpPr bwMode="auto">
          <a:xfrm>
            <a:off x="5000625" y="1179513"/>
            <a:ext cx="319088" cy="1598612"/>
            <a:chOff x="3150" y="743"/>
            <a:chExt cx="201" cy="1007"/>
          </a:xfrm>
        </p:grpSpPr>
        <p:sp>
          <p:nvSpPr>
            <p:cNvPr id="38955" name="Line 12"/>
            <p:cNvSpPr>
              <a:spLocks noChangeShapeType="1"/>
            </p:cNvSpPr>
            <p:nvPr/>
          </p:nvSpPr>
          <p:spPr bwMode="auto">
            <a:xfrm>
              <a:off x="3351" y="756"/>
              <a:ext cx="0" cy="9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6" name="Line 13"/>
            <p:cNvSpPr>
              <a:spLocks noChangeShapeType="1"/>
            </p:cNvSpPr>
            <p:nvPr/>
          </p:nvSpPr>
          <p:spPr bwMode="auto">
            <a:xfrm flipH="1" flipV="1">
              <a:off x="3157" y="743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7" name="Line 14"/>
            <p:cNvSpPr>
              <a:spLocks noChangeShapeType="1"/>
            </p:cNvSpPr>
            <p:nvPr/>
          </p:nvSpPr>
          <p:spPr bwMode="auto">
            <a:xfrm flipH="1" flipV="1">
              <a:off x="3150" y="1746"/>
              <a:ext cx="193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922" name="Rectangle 16"/>
          <p:cNvSpPr>
            <a:spLocks noChangeArrowheads="1"/>
          </p:cNvSpPr>
          <p:nvPr/>
        </p:nvSpPr>
        <p:spPr bwMode="auto">
          <a:xfrm>
            <a:off x="4764088" y="3571875"/>
            <a:ext cx="4508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</a:t>
            </a:r>
            <a:endParaRPr lang="en-US">
              <a:solidFill>
                <a:srgbClr val="0000FF"/>
              </a:solidFill>
            </a:endParaRP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</a:t>
            </a: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</a:t>
            </a: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1</a:t>
            </a:r>
          </a:p>
        </p:txBody>
      </p:sp>
      <p:sp>
        <p:nvSpPr>
          <p:cNvPr id="38923" name="Rectangle 17"/>
          <p:cNvSpPr>
            <a:spLocks noChangeArrowheads="1"/>
          </p:cNvSpPr>
          <p:nvPr/>
        </p:nvSpPr>
        <p:spPr bwMode="auto">
          <a:xfrm>
            <a:off x="2921000" y="3595688"/>
            <a:ext cx="1752600" cy="968375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8924" name="Group 21"/>
          <p:cNvGrpSpPr>
            <a:grpSpLocks/>
          </p:cNvGrpSpPr>
          <p:nvPr/>
        </p:nvGrpSpPr>
        <p:grpSpPr bwMode="auto">
          <a:xfrm>
            <a:off x="2809875" y="3492500"/>
            <a:ext cx="315913" cy="1612900"/>
            <a:chOff x="1770" y="2200"/>
            <a:chExt cx="199" cy="1016"/>
          </a:xfrm>
        </p:grpSpPr>
        <p:sp>
          <p:nvSpPr>
            <p:cNvPr id="38952" name="Line 18"/>
            <p:cNvSpPr>
              <a:spLocks noChangeShapeType="1"/>
            </p:cNvSpPr>
            <p:nvPr/>
          </p:nvSpPr>
          <p:spPr bwMode="auto">
            <a:xfrm>
              <a:off x="1775" y="2213"/>
              <a:ext cx="0" cy="99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3" name="Line 19"/>
            <p:cNvSpPr>
              <a:spLocks noChangeShapeType="1"/>
            </p:cNvSpPr>
            <p:nvPr/>
          </p:nvSpPr>
          <p:spPr bwMode="auto">
            <a:xfrm flipV="1">
              <a:off x="1775" y="2200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4" name="Line 20"/>
            <p:cNvSpPr>
              <a:spLocks noChangeShapeType="1"/>
            </p:cNvSpPr>
            <p:nvPr/>
          </p:nvSpPr>
          <p:spPr bwMode="auto">
            <a:xfrm>
              <a:off x="1770" y="3216"/>
              <a:ext cx="19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8925" name="Group 25"/>
          <p:cNvGrpSpPr>
            <a:grpSpLocks/>
          </p:cNvGrpSpPr>
          <p:nvPr/>
        </p:nvGrpSpPr>
        <p:grpSpPr bwMode="auto">
          <a:xfrm>
            <a:off x="5000625" y="3476625"/>
            <a:ext cx="319088" cy="1598613"/>
            <a:chOff x="3150" y="2190"/>
            <a:chExt cx="201" cy="1007"/>
          </a:xfrm>
        </p:grpSpPr>
        <p:sp>
          <p:nvSpPr>
            <p:cNvPr id="38949" name="Line 22"/>
            <p:cNvSpPr>
              <a:spLocks noChangeShapeType="1"/>
            </p:cNvSpPr>
            <p:nvPr/>
          </p:nvSpPr>
          <p:spPr bwMode="auto">
            <a:xfrm>
              <a:off x="3351" y="2203"/>
              <a:ext cx="0" cy="9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0" name="Line 23"/>
            <p:cNvSpPr>
              <a:spLocks noChangeShapeType="1"/>
            </p:cNvSpPr>
            <p:nvPr/>
          </p:nvSpPr>
          <p:spPr bwMode="auto">
            <a:xfrm flipH="1" flipV="1">
              <a:off x="3157" y="2190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1" name="Line 24"/>
            <p:cNvSpPr>
              <a:spLocks noChangeShapeType="1"/>
            </p:cNvSpPr>
            <p:nvPr/>
          </p:nvSpPr>
          <p:spPr bwMode="auto">
            <a:xfrm flipH="1" flipV="1">
              <a:off x="3150" y="3193"/>
              <a:ext cx="193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926" name="Rectangle 26"/>
          <p:cNvSpPr>
            <a:spLocks noChangeArrowheads="1"/>
          </p:cNvSpPr>
          <p:nvPr/>
        </p:nvSpPr>
        <p:spPr bwMode="auto">
          <a:xfrm>
            <a:off x="7993063" y="3571875"/>
            <a:ext cx="4508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</a:t>
            </a:r>
            <a:endParaRPr lang="en-US">
              <a:solidFill>
                <a:srgbClr val="0000FF"/>
              </a:solidFill>
            </a:endParaRP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</a:t>
            </a: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</a:t>
            </a: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1</a:t>
            </a:r>
          </a:p>
        </p:txBody>
      </p:sp>
      <p:sp>
        <p:nvSpPr>
          <p:cNvPr id="38927" name="Rectangle 27"/>
          <p:cNvSpPr>
            <a:spLocks noChangeArrowheads="1"/>
          </p:cNvSpPr>
          <p:nvPr/>
        </p:nvSpPr>
        <p:spPr bwMode="auto">
          <a:xfrm>
            <a:off x="6181725" y="4659313"/>
            <a:ext cx="1762125" cy="306387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8928" name="Group 31"/>
          <p:cNvGrpSpPr>
            <a:grpSpLocks/>
          </p:cNvGrpSpPr>
          <p:nvPr/>
        </p:nvGrpSpPr>
        <p:grpSpPr bwMode="auto">
          <a:xfrm>
            <a:off x="6096000" y="3492500"/>
            <a:ext cx="315913" cy="1612900"/>
            <a:chOff x="3840" y="2200"/>
            <a:chExt cx="199" cy="1016"/>
          </a:xfrm>
        </p:grpSpPr>
        <p:sp>
          <p:nvSpPr>
            <p:cNvPr id="38946" name="Line 28"/>
            <p:cNvSpPr>
              <a:spLocks noChangeShapeType="1"/>
            </p:cNvSpPr>
            <p:nvPr/>
          </p:nvSpPr>
          <p:spPr bwMode="auto">
            <a:xfrm>
              <a:off x="3845" y="2213"/>
              <a:ext cx="0" cy="99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7" name="Line 29"/>
            <p:cNvSpPr>
              <a:spLocks noChangeShapeType="1"/>
            </p:cNvSpPr>
            <p:nvPr/>
          </p:nvSpPr>
          <p:spPr bwMode="auto">
            <a:xfrm flipV="1">
              <a:off x="3845" y="2200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8" name="Line 30"/>
            <p:cNvSpPr>
              <a:spLocks noChangeShapeType="1"/>
            </p:cNvSpPr>
            <p:nvPr/>
          </p:nvSpPr>
          <p:spPr bwMode="auto">
            <a:xfrm>
              <a:off x="3840" y="3216"/>
              <a:ext cx="19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8929" name="Group 35"/>
          <p:cNvGrpSpPr>
            <a:grpSpLocks/>
          </p:cNvGrpSpPr>
          <p:nvPr/>
        </p:nvGrpSpPr>
        <p:grpSpPr bwMode="auto">
          <a:xfrm>
            <a:off x="8105775" y="3476625"/>
            <a:ext cx="319088" cy="1598613"/>
            <a:chOff x="5106" y="2190"/>
            <a:chExt cx="201" cy="1007"/>
          </a:xfrm>
        </p:grpSpPr>
        <p:sp>
          <p:nvSpPr>
            <p:cNvPr id="38943" name="Line 32"/>
            <p:cNvSpPr>
              <a:spLocks noChangeShapeType="1"/>
            </p:cNvSpPr>
            <p:nvPr/>
          </p:nvSpPr>
          <p:spPr bwMode="auto">
            <a:xfrm>
              <a:off x="5307" y="2203"/>
              <a:ext cx="0" cy="9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4" name="Line 33"/>
            <p:cNvSpPr>
              <a:spLocks noChangeShapeType="1"/>
            </p:cNvSpPr>
            <p:nvPr/>
          </p:nvSpPr>
          <p:spPr bwMode="auto">
            <a:xfrm flipH="1" flipV="1">
              <a:off x="5113" y="2190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5" name="Line 34"/>
            <p:cNvSpPr>
              <a:spLocks noChangeShapeType="1"/>
            </p:cNvSpPr>
            <p:nvPr/>
          </p:nvSpPr>
          <p:spPr bwMode="auto">
            <a:xfrm flipH="1" flipV="1">
              <a:off x="5106" y="3193"/>
              <a:ext cx="193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930" name="Rectangle 36"/>
          <p:cNvSpPr>
            <a:spLocks noChangeArrowheads="1"/>
          </p:cNvSpPr>
          <p:nvPr/>
        </p:nvSpPr>
        <p:spPr bwMode="auto">
          <a:xfrm>
            <a:off x="2981325" y="4587875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8931" name="Rectangle 37"/>
          <p:cNvSpPr>
            <a:spLocks noChangeArrowheads="1"/>
          </p:cNvSpPr>
          <p:nvPr/>
        </p:nvSpPr>
        <p:spPr bwMode="auto">
          <a:xfrm>
            <a:off x="3589338" y="4587875"/>
            <a:ext cx="3825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8932" name="Rectangle 38"/>
          <p:cNvSpPr>
            <a:spLocks noChangeArrowheads="1"/>
          </p:cNvSpPr>
          <p:nvPr/>
        </p:nvSpPr>
        <p:spPr bwMode="auto">
          <a:xfrm>
            <a:off x="4198938" y="4587875"/>
            <a:ext cx="3825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8933" name="Rectangle 39"/>
          <p:cNvSpPr>
            <a:spLocks noChangeArrowheads="1"/>
          </p:cNvSpPr>
          <p:nvPr/>
        </p:nvSpPr>
        <p:spPr bwMode="auto">
          <a:xfrm>
            <a:off x="6169025" y="3516313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38934" name="Rectangle 40"/>
          <p:cNvSpPr>
            <a:spLocks noChangeArrowheads="1"/>
          </p:cNvSpPr>
          <p:nvPr/>
        </p:nvSpPr>
        <p:spPr bwMode="auto">
          <a:xfrm>
            <a:off x="6775450" y="3516313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8935" name="Rectangle 41"/>
          <p:cNvSpPr>
            <a:spLocks noChangeArrowheads="1"/>
          </p:cNvSpPr>
          <p:nvPr/>
        </p:nvSpPr>
        <p:spPr bwMode="auto">
          <a:xfrm>
            <a:off x="7385050" y="3516313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8936" name="Rectangle 42"/>
          <p:cNvSpPr>
            <a:spLocks noChangeArrowheads="1"/>
          </p:cNvSpPr>
          <p:nvPr/>
        </p:nvSpPr>
        <p:spPr bwMode="auto">
          <a:xfrm>
            <a:off x="6169025" y="3868738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8937" name="Rectangle 43"/>
          <p:cNvSpPr>
            <a:spLocks noChangeArrowheads="1"/>
          </p:cNvSpPr>
          <p:nvPr/>
        </p:nvSpPr>
        <p:spPr bwMode="auto">
          <a:xfrm>
            <a:off x="6775450" y="3868738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38938" name="Rectangle 44"/>
          <p:cNvSpPr>
            <a:spLocks noChangeArrowheads="1"/>
          </p:cNvSpPr>
          <p:nvPr/>
        </p:nvSpPr>
        <p:spPr bwMode="auto">
          <a:xfrm>
            <a:off x="7385050" y="3868738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8939" name="Rectangle 45"/>
          <p:cNvSpPr>
            <a:spLocks noChangeArrowheads="1"/>
          </p:cNvSpPr>
          <p:nvPr/>
        </p:nvSpPr>
        <p:spPr bwMode="auto">
          <a:xfrm>
            <a:off x="6169025" y="4202113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8940" name="Rectangle 46"/>
          <p:cNvSpPr>
            <a:spLocks noChangeArrowheads="1"/>
          </p:cNvSpPr>
          <p:nvPr/>
        </p:nvSpPr>
        <p:spPr bwMode="auto">
          <a:xfrm>
            <a:off x="6775450" y="4202113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8941" name="Rectangle 47"/>
          <p:cNvSpPr>
            <a:spLocks noChangeArrowheads="1"/>
          </p:cNvSpPr>
          <p:nvPr/>
        </p:nvSpPr>
        <p:spPr bwMode="auto">
          <a:xfrm>
            <a:off x="7385050" y="4202113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38942" name="Rectangle 48"/>
          <p:cNvSpPr>
            <a:spLocks noChangeArrowheads="1"/>
          </p:cNvSpPr>
          <p:nvPr/>
        </p:nvSpPr>
        <p:spPr bwMode="auto">
          <a:xfrm rot="-9240000">
            <a:off x="7270750" y="1676400"/>
            <a:ext cx="1797050" cy="322263"/>
          </a:xfrm>
          <a:prstGeom prst="rect">
            <a:avLst/>
          </a:prstGeom>
          <a:solidFill>
            <a:srgbClr val="8000B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2895600" y="3738670"/>
            <a:ext cx="19812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1800" dirty="0" smtClean="0">
                <a:solidFill>
                  <a:schemeClr val="accent4"/>
                </a:solidFill>
              </a:rPr>
              <a:t>m11, m12, m13 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1800" dirty="0" smtClean="0">
                <a:solidFill>
                  <a:schemeClr val="accent4"/>
                </a:solidFill>
              </a:rPr>
              <a:t>m21, m22, m23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1800" dirty="0" smtClean="0">
                <a:solidFill>
                  <a:schemeClr val="accent4"/>
                </a:solidFill>
              </a:rPr>
              <a:t>m31, m32, m33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 bwMode="auto">
          <a:xfrm flipH="1">
            <a:off x="1447800" y="4572000"/>
            <a:ext cx="1143000" cy="457200"/>
          </a:xfrm>
          <a:prstGeom prst="wedgeEllipseCallout">
            <a:avLst>
              <a:gd name="adj1" fmla="val -4998"/>
              <a:gd name="adj2" fmla="val 160453"/>
            </a:avLst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Arial" pitchFamily="34" charset="0"/>
              </a:rPr>
              <a:t>Dot product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4531113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M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  <a:r>
              <a:rPr lang="en-US" dirty="0" smtClean="0">
                <a:solidFill>
                  <a:srgbClr val="0000FF"/>
                </a:solidFill>
              </a:rPr>
              <a:t> is 			</a:t>
            </a:r>
          </a:p>
          <a:p>
            <a:pPr>
              <a:buFontTx/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Translation part is messy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[-</a:t>
            </a:r>
            <a:r>
              <a:rPr lang="en-US" dirty="0" err="1" smtClean="0">
                <a:solidFill>
                  <a:srgbClr val="0000FF"/>
                </a:solidFill>
              </a:rPr>
              <a:t>Tx</a:t>
            </a:r>
            <a:r>
              <a:rPr lang="en-US" dirty="0" smtClean="0">
                <a:solidFill>
                  <a:srgbClr val="0000FF"/>
                </a:solidFill>
              </a:rPr>
              <a:t>*m</a:t>
            </a:r>
            <a:r>
              <a:rPr lang="en-US" baseline="-25000" dirty="0" smtClean="0">
                <a:solidFill>
                  <a:srgbClr val="0000FF"/>
                </a:solidFill>
              </a:rPr>
              <a:t>11</a:t>
            </a:r>
            <a:r>
              <a:rPr lang="en-US" dirty="0" smtClean="0">
                <a:solidFill>
                  <a:srgbClr val="0000FF"/>
                </a:solidFill>
              </a:rPr>
              <a:t>-Ty*m</a:t>
            </a:r>
            <a:r>
              <a:rPr lang="en-US" baseline="-25000" dirty="0" smtClean="0">
                <a:solidFill>
                  <a:srgbClr val="0000FF"/>
                </a:solidFill>
              </a:rPr>
              <a:t>12</a:t>
            </a:r>
            <a:r>
              <a:rPr lang="en-US" dirty="0" smtClean="0">
                <a:solidFill>
                  <a:srgbClr val="0000FF"/>
                </a:solidFill>
              </a:rPr>
              <a:t>-Tz*m</a:t>
            </a:r>
            <a:r>
              <a:rPr lang="en-US" baseline="-25000" dirty="0" smtClean="0">
                <a:solidFill>
                  <a:srgbClr val="0000FF"/>
                </a:solidFill>
              </a:rPr>
              <a:t>13</a:t>
            </a:r>
            <a:r>
              <a:rPr lang="en-US" dirty="0" smtClean="0">
                <a:solidFill>
                  <a:srgbClr val="0000FF"/>
                </a:solidFill>
              </a:rPr>
              <a:t>,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		-</a:t>
            </a:r>
            <a:r>
              <a:rPr lang="en-US" dirty="0" err="1" smtClean="0">
                <a:solidFill>
                  <a:srgbClr val="0000FF"/>
                </a:solidFill>
              </a:rPr>
              <a:t>Tx</a:t>
            </a:r>
            <a:r>
              <a:rPr lang="en-US" dirty="0" smtClean="0">
                <a:solidFill>
                  <a:srgbClr val="0000FF"/>
                </a:solidFill>
              </a:rPr>
              <a:t>*m</a:t>
            </a:r>
            <a:r>
              <a:rPr lang="en-US" baseline="-25000" dirty="0" smtClean="0">
                <a:solidFill>
                  <a:srgbClr val="0000FF"/>
                </a:solidFill>
              </a:rPr>
              <a:t>21</a:t>
            </a:r>
            <a:r>
              <a:rPr lang="en-US" dirty="0" smtClean="0">
                <a:solidFill>
                  <a:srgbClr val="0000FF"/>
                </a:solidFill>
              </a:rPr>
              <a:t>-Ty*m</a:t>
            </a:r>
            <a:r>
              <a:rPr lang="en-US" baseline="-25000" dirty="0" smtClean="0">
                <a:solidFill>
                  <a:srgbClr val="0000FF"/>
                </a:solidFill>
              </a:rPr>
              <a:t>22</a:t>
            </a:r>
            <a:r>
              <a:rPr lang="en-US" dirty="0" smtClean="0">
                <a:solidFill>
                  <a:srgbClr val="0000FF"/>
                </a:solidFill>
              </a:rPr>
              <a:t>-Tz*m</a:t>
            </a:r>
            <a:r>
              <a:rPr lang="en-US" baseline="-25000" dirty="0" smtClean="0">
                <a:solidFill>
                  <a:srgbClr val="0000FF"/>
                </a:solidFill>
              </a:rPr>
              <a:t>23</a:t>
            </a:r>
            <a:r>
              <a:rPr lang="en-US" dirty="0" smtClean="0">
                <a:solidFill>
                  <a:srgbClr val="0000FF"/>
                </a:solidFill>
              </a:rPr>
              <a:t>,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				-</a:t>
            </a:r>
            <a:r>
              <a:rPr lang="en-US" dirty="0" err="1" smtClean="0">
                <a:solidFill>
                  <a:srgbClr val="0000FF"/>
                </a:solidFill>
              </a:rPr>
              <a:t>Tx</a:t>
            </a:r>
            <a:r>
              <a:rPr lang="en-US" dirty="0" smtClean="0">
                <a:solidFill>
                  <a:srgbClr val="0000FF"/>
                </a:solidFill>
              </a:rPr>
              <a:t>*m</a:t>
            </a:r>
            <a:r>
              <a:rPr lang="en-US" baseline="-25000" dirty="0" smtClean="0">
                <a:solidFill>
                  <a:srgbClr val="0000FF"/>
                </a:solidFill>
              </a:rPr>
              <a:t>31</a:t>
            </a:r>
            <a:r>
              <a:rPr lang="en-US" dirty="0" smtClean="0">
                <a:solidFill>
                  <a:srgbClr val="0000FF"/>
                </a:solidFill>
              </a:rPr>
              <a:t>-Ty*m</a:t>
            </a:r>
            <a:r>
              <a:rPr lang="en-US" baseline="-25000" dirty="0" smtClean="0">
                <a:solidFill>
                  <a:srgbClr val="0000FF"/>
                </a:solidFill>
              </a:rPr>
              <a:t>32</a:t>
            </a:r>
            <a:r>
              <a:rPr lang="en-US" dirty="0" smtClean="0">
                <a:solidFill>
                  <a:srgbClr val="0000FF"/>
                </a:solidFill>
              </a:rPr>
              <a:t>-Tz*m</a:t>
            </a:r>
            <a:r>
              <a:rPr lang="en-US" baseline="-25000" dirty="0" smtClean="0">
                <a:solidFill>
                  <a:srgbClr val="0000FF"/>
                </a:solidFill>
              </a:rPr>
              <a:t>33</a:t>
            </a:r>
            <a:r>
              <a:rPr lang="en-US" dirty="0" smtClean="0">
                <a:solidFill>
                  <a:srgbClr val="0000FF"/>
                </a:solidFill>
              </a:rPr>
              <a:t>]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= [-T.row1, -T.row2, -T.row3]</a:t>
            </a: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70659" name="AutoShape 3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5050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FF"/>
                </a:solidFill>
              </a:rPr>
              <a:t>So what is M</a:t>
            </a:r>
            <a:r>
              <a:rPr lang="en-US" baseline="30000" smtClean="0">
                <a:solidFill>
                  <a:srgbClr val="0000FF"/>
                </a:solidFill>
              </a:rPr>
              <a:t>-1 </a:t>
            </a:r>
            <a:r>
              <a:rPr lang="en-US" smtClean="0">
                <a:solidFill>
                  <a:srgbClr val="0000FF"/>
                </a:solidFill>
              </a:rPr>
              <a:t>= (RT)</a:t>
            </a:r>
            <a:r>
              <a:rPr lang="en-US" baseline="30000" smtClean="0">
                <a:solidFill>
                  <a:srgbClr val="0000FF"/>
                </a:solidFill>
              </a:rPr>
              <a:t>-1</a:t>
            </a:r>
            <a:r>
              <a:rPr lang="en-US" smtClean="0">
                <a:solidFill>
                  <a:srgbClr val="0000FF"/>
                </a:solidFill>
              </a:rPr>
              <a:t> = T</a:t>
            </a:r>
            <a:r>
              <a:rPr lang="en-US" baseline="30000" smtClean="0">
                <a:solidFill>
                  <a:srgbClr val="0000FF"/>
                </a:solidFill>
              </a:rPr>
              <a:t>-1</a:t>
            </a:r>
            <a:r>
              <a:rPr lang="en-US" smtClean="0">
                <a:solidFill>
                  <a:srgbClr val="0000FF"/>
                </a:solidFill>
              </a:rPr>
              <a:t>R</a:t>
            </a:r>
            <a:r>
              <a:rPr lang="en-US" baseline="30000" smtClean="0">
                <a:solidFill>
                  <a:srgbClr val="0000FF"/>
                </a:solidFill>
              </a:rPr>
              <a:t>-1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7939088" y="1271588"/>
            <a:ext cx="4508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 dirty="0"/>
              <a:t>0</a:t>
            </a:r>
            <a:endParaRPr lang="en-US" dirty="0">
              <a:solidFill>
                <a:srgbClr val="0000FF"/>
              </a:solidFill>
            </a:endParaRP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 dirty="0"/>
              <a:t>0</a:t>
            </a: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 dirty="0"/>
              <a:t>0</a:t>
            </a: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 dirty="0"/>
              <a:t>1</a:t>
            </a: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6138863" y="1295400"/>
            <a:ext cx="1600200" cy="1109663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9942" name="Group 9"/>
          <p:cNvGrpSpPr>
            <a:grpSpLocks/>
          </p:cNvGrpSpPr>
          <p:nvPr/>
        </p:nvGrpSpPr>
        <p:grpSpPr bwMode="auto">
          <a:xfrm>
            <a:off x="5984875" y="1192213"/>
            <a:ext cx="315913" cy="1612900"/>
            <a:chOff x="3770" y="751"/>
            <a:chExt cx="199" cy="1016"/>
          </a:xfrm>
        </p:grpSpPr>
        <p:sp>
          <p:nvSpPr>
            <p:cNvPr id="39974" name="Line 6"/>
            <p:cNvSpPr>
              <a:spLocks noChangeShapeType="1"/>
            </p:cNvSpPr>
            <p:nvPr/>
          </p:nvSpPr>
          <p:spPr bwMode="auto">
            <a:xfrm>
              <a:off x="3775" y="764"/>
              <a:ext cx="0" cy="99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5" name="Line 7"/>
            <p:cNvSpPr>
              <a:spLocks noChangeShapeType="1"/>
            </p:cNvSpPr>
            <p:nvPr/>
          </p:nvSpPr>
          <p:spPr bwMode="auto">
            <a:xfrm flipV="1">
              <a:off x="3775" y="751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6" name="Line 8"/>
            <p:cNvSpPr>
              <a:spLocks noChangeShapeType="1"/>
            </p:cNvSpPr>
            <p:nvPr/>
          </p:nvSpPr>
          <p:spPr bwMode="auto">
            <a:xfrm>
              <a:off x="3770" y="1767"/>
              <a:ext cx="19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9943" name="Group 13"/>
          <p:cNvGrpSpPr>
            <a:grpSpLocks/>
          </p:cNvGrpSpPr>
          <p:nvPr/>
        </p:nvGrpSpPr>
        <p:grpSpPr bwMode="auto">
          <a:xfrm>
            <a:off x="8175625" y="1176338"/>
            <a:ext cx="319088" cy="1598612"/>
            <a:chOff x="5150" y="741"/>
            <a:chExt cx="201" cy="1007"/>
          </a:xfrm>
        </p:grpSpPr>
        <p:sp>
          <p:nvSpPr>
            <p:cNvPr id="39971" name="Line 10"/>
            <p:cNvSpPr>
              <a:spLocks noChangeShapeType="1"/>
            </p:cNvSpPr>
            <p:nvPr/>
          </p:nvSpPr>
          <p:spPr bwMode="auto">
            <a:xfrm>
              <a:off x="5351" y="754"/>
              <a:ext cx="0" cy="9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2" name="Line 11"/>
            <p:cNvSpPr>
              <a:spLocks noChangeShapeType="1"/>
            </p:cNvSpPr>
            <p:nvPr/>
          </p:nvSpPr>
          <p:spPr bwMode="auto">
            <a:xfrm flipH="1" flipV="1">
              <a:off x="5157" y="741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3" name="Line 12"/>
            <p:cNvSpPr>
              <a:spLocks noChangeShapeType="1"/>
            </p:cNvSpPr>
            <p:nvPr/>
          </p:nvSpPr>
          <p:spPr bwMode="auto">
            <a:xfrm flipH="1" flipV="1">
              <a:off x="5150" y="1744"/>
              <a:ext cx="193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944" name="Rectangle 14"/>
          <p:cNvSpPr>
            <a:spLocks noChangeArrowheads="1"/>
          </p:cNvSpPr>
          <p:nvPr/>
        </p:nvSpPr>
        <p:spPr bwMode="auto">
          <a:xfrm>
            <a:off x="4554538" y="1350963"/>
            <a:ext cx="4508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</a:t>
            </a:r>
            <a:endParaRPr lang="en-US">
              <a:solidFill>
                <a:srgbClr val="0000FF"/>
              </a:solidFill>
            </a:endParaRP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</a:t>
            </a: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</a:t>
            </a: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1</a:t>
            </a:r>
          </a:p>
        </p:txBody>
      </p:sp>
      <p:sp>
        <p:nvSpPr>
          <p:cNvPr id="39945" name="Rectangle 15"/>
          <p:cNvSpPr>
            <a:spLocks noChangeArrowheads="1"/>
          </p:cNvSpPr>
          <p:nvPr/>
        </p:nvSpPr>
        <p:spPr bwMode="auto">
          <a:xfrm>
            <a:off x="2714625" y="2376488"/>
            <a:ext cx="1905000" cy="45720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9946" name="Group 19"/>
          <p:cNvGrpSpPr>
            <a:grpSpLocks/>
          </p:cNvGrpSpPr>
          <p:nvPr/>
        </p:nvGrpSpPr>
        <p:grpSpPr bwMode="auto">
          <a:xfrm>
            <a:off x="2657475" y="1271588"/>
            <a:ext cx="315913" cy="1612900"/>
            <a:chOff x="1674" y="801"/>
            <a:chExt cx="199" cy="1016"/>
          </a:xfrm>
        </p:grpSpPr>
        <p:sp>
          <p:nvSpPr>
            <p:cNvPr id="39968" name="Line 16"/>
            <p:cNvSpPr>
              <a:spLocks noChangeShapeType="1"/>
            </p:cNvSpPr>
            <p:nvPr/>
          </p:nvSpPr>
          <p:spPr bwMode="auto">
            <a:xfrm>
              <a:off x="1679" y="814"/>
              <a:ext cx="0" cy="99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69" name="Line 17"/>
            <p:cNvSpPr>
              <a:spLocks noChangeShapeType="1"/>
            </p:cNvSpPr>
            <p:nvPr/>
          </p:nvSpPr>
          <p:spPr bwMode="auto">
            <a:xfrm flipV="1">
              <a:off x="1679" y="801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70" name="Line 18"/>
            <p:cNvSpPr>
              <a:spLocks noChangeShapeType="1"/>
            </p:cNvSpPr>
            <p:nvPr/>
          </p:nvSpPr>
          <p:spPr bwMode="auto">
            <a:xfrm>
              <a:off x="1674" y="1817"/>
              <a:ext cx="19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9947" name="Group 23"/>
          <p:cNvGrpSpPr>
            <a:grpSpLocks/>
          </p:cNvGrpSpPr>
          <p:nvPr/>
        </p:nvGrpSpPr>
        <p:grpSpPr bwMode="auto">
          <a:xfrm>
            <a:off x="4667250" y="1255713"/>
            <a:ext cx="319088" cy="1598612"/>
            <a:chOff x="2940" y="791"/>
            <a:chExt cx="201" cy="1007"/>
          </a:xfrm>
        </p:grpSpPr>
        <p:sp>
          <p:nvSpPr>
            <p:cNvPr id="39965" name="Line 20"/>
            <p:cNvSpPr>
              <a:spLocks noChangeShapeType="1"/>
            </p:cNvSpPr>
            <p:nvPr/>
          </p:nvSpPr>
          <p:spPr bwMode="auto">
            <a:xfrm>
              <a:off x="3141" y="804"/>
              <a:ext cx="0" cy="9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66" name="Line 21"/>
            <p:cNvSpPr>
              <a:spLocks noChangeShapeType="1"/>
            </p:cNvSpPr>
            <p:nvPr/>
          </p:nvSpPr>
          <p:spPr bwMode="auto">
            <a:xfrm flipH="1" flipV="1">
              <a:off x="2947" y="791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67" name="Line 22"/>
            <p:cNvSpPr>
              <a:spLocks noChangeShapeType="1"/>
            </p:cNvSpPr>
            <p:nvPr/>
          </p:nvSpPr>
          <p:spPr bwMode="auto">
            <a:xfrm flipH="1" flipV="1">
              <a:off x="2940" y="1794"/>
              <a:ext cx="193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948" name="Rectangle 24"/>
          <p:cNvSpPr>
            <a:spLocks noChangeArrowheads="1"/>
          </p:cNvSpPr>
          <p:nvPr/>
        </p:nvSpPr>
        <p:spPr bwMode="auto">
          <a:xfrm>
            <a:off x="6156325" y="2373313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949" name="Rectangle 25"/>
          <p:cNvSpPr>
            <a:spLocks noChangeArrowheads="1"/>
          </p:cNvSpPr>
          <p:nvPr/>
        </p:nvSpPr>
        <p:spPr bwMode="auto">
          <a:xfrm>
            <a:off x="6764338" y="2373313"/>
            <a:ext cx="3825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950" name="Rectangle 26"/>
          <p:cNvSpPr>
            <a:spLocks noChangeArrowheads="1"/>
          </p:cNvSpPr>
          <p:nvPr/>
        </p:nvSpPr>
        <p:spPr bwMode="auto">
          <a:xfrm>
            <a:off x="7373938" y="2373313"/>
            <a:ext cx="3825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951" name="Rectangle 27"/>
          <p:cNvSpPr>
            <a:spLocks noChangeArrowheads="1"/>
          </p:cNvSpPr>
          <p:nvPr/>
        </p:nvSpPr>
        <p:spPr bwMode="auto">
          <a:xfrm>
            <a:off x="2730500" y="1295400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39952" name="Rectangle 28"/>
          <p:cNvSpPr>
            <a:spLocks noChangeArrowheads="1"/>
          </p:cNvSpPr>
          <p:nvPr/>
        </p:nvSpPr>
        <p:spPr bwMode="auto">
          <a:xfrm>
            <a:off x="3336925" y="1295400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953" name="Rectangle 29"/>
          <p:cNvSpPr>
            <a:spLocks noChangeArrowheads="1"/>
          </p:cNvSpPr>
          <p:nvPr/>
        </p:nvSpPr>
        <p:spPr bwMode="auto">
          <a:xfrm>
            <a:off x="3946525" y="1295400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954" name="Rectangle 30"/>
          <p:cNvSpPr>
            <a:spLocks noChangeArrowheads="1"/>
          </p:cNvSpPr>
          <p:nvPr/>
        </p:nvSpPr>
        <p:spPr bwMode="auto">
          <a:xfrm>
            <a:off x="2730500" y="1647825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955" name="Rectangle 31"/>
          <p:cNvSpPr>
            <a:spLocks noChangeArrowheads="1"/>
          </p:cNvSpPr>
          <p:nvPr/>
        </p:nvSpPr>
        <p:spPr bwMode="auto">
          <a:xfrm>
            <a:off x="3336925" y="1647825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39956" name="Rectangle 32"/>
          <p:cNvSpPr>
            <a:spLocks noChangeArrowheads="1"/>
          </p:cNvSpPr>
          <p:nvPr/>
        </p:nvSpPr>
        <p:spPr bwMode="auto">
          <a:xfrm>
            <a:off x="3946525" y="1647825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957" name="Rectangle 33"/>
          <p:cNvSpPr>
            <a:spLocks noChangeArrowheads="1"/>
          </p:cNvSpPr>
          <p:nvPr/>
        </p:nvSpPr>
        <p:spPr bwMode="auto">
          <a:xfrm>
            <a:off x="2730500" y="1981200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958" name="Rectangle 34"/>
          <p:cNvSpPr>
            <a:spLocks noChangeArrowheads="1"/>
          </p:cNvSpPr>
          <p:nvPr/>
        </p:nvSpPr>
        <p:spPr bwMode="auto">
          <a:xfrm>
            <a:off x="3336925" y="1981200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9959" name="Rectangle 35"/>
          <p:cNvSpPr>
            <a:spLocks noChangeArrowheads="1"/>
          </p:cNvSpPr>
          <p:nvPr/>
        </p:nvSpPr>
        <p:spPr bwMode="auto">
          <a:xfrm>
            <a:off x="3946525" y="1981200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1</a:t>
            </a:r>
          </a:p>
        </p:txBody>
      </p:sp>
      <p:sp>
        <p:nvSpPr>
          <p:cNvPr id="39960" name="Rectangle 36"/>
          <p:cNvSpPr>
            <a:spLocks noChangeArrowheads="1"/>
          </p:cNvSpPr>
          <p:nvPr/>
        </p:nvSpPr>
        <p:spPr bwMode="auto">
          <a:xfrm>
            <a:off x="5334000" y="1676400"/>
            <a:ext cx="3222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39961" name="Rectangle 37"/>
          <p:cNvSpPr>
            <a:spLocks noChangeArrowheads="1"/>
          </p:cNvSpPr>
          <p:nvPr/>
        </p:nvSpPr>
        <p:spPr bwMode="auto">
          <a:xfrm>
            <a:off x="2667000" y="2362200"/>
            <a:ext cx="1965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-Tx -Ty -Tz</a:t>
            </a:r>
          </a:p>
        </p:txBody>
      </p:sp>
      <p:sp>
        <p:nvSpPr>
          <p:cNvPr id="39962" name="Rectangle 38"/>
          <p:cNvSpPr>
            <a:spLocks noChangeArrowheads="1"/>
          </p:cNvSpPr>
          <p:nvPr/>
        </p:nvSpPr>
        <p:spPr bwMode="auto">
          <a:xfrm>
            <a:off x="6149975" y="1252538"/>
            <a:ext cx="1698625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000" dirty="0"/>
              <a:t>m</a:t>
            </a:r>
            <a:r>
              <a:rPr lang="en-US" sz="2000" baseline="-25000" dirty="0"/>
              <a:t>11</a:t>
            </a:r>
            <a:r>
              <a:rPr lang="en-US" sz="2000" dirty="0"/>
              <a:t> m</a:t>
            </a:r>
            <a:r>
              <a:rPr lang="en-US" sz="2000" baseline="-25000" dirty="0"/>
              <a:t>21</a:t>
            </a:r>
            <a:r>
              <a:rPr lang="en-US" sz="2000" dirty="0"/>
              <a:t> m</a:t>
            </a:r>
            <a:r>
              <a:rPr lang="en-US" sz="2000" baseline="-25000" dirty="0"/>
              <a:t>31</a:t>
            </a:r>
          </a:p>
          <a:p>
            <a:r>
              <a:rPr lang="en-US" sz="2000" dirty="0"/>
              <a:t>m</a:t>
            </a:r>
            <a:r>
              <a:rPr lang="en-US" sz="2000" baseline="-25000" dirty="0"/>
              <a:t>12</a:t>
            </a:r>
            <a:r>
              <a:rPr lang="en-US" sz="2000" dirty="0"/>
              <a:t> m</a:t>
            </a:r>
            <a:r>
              <a:rPr lang="en-US" sz="2000" baseline="-25000" dirty="0"/>
              <a:t>22</a:t>
            </a:r>
            <a:r>
              <a:rPr lang="en-US" sz="2000" dirty="0"/>
              <a:t> m</a:t>
            </a:r>
            <a:r>
              <a:rPr lang="en-US" sz="2000" baseline="-25000" dirty="0"/>
              <a:t>32</a:t>
            </a:r>
          </a:p>
          <a:p>
            <a:r>
              <a:rPr lang="en-US" sz="2000" dirty="0"/>
              <a:t>m</a:t>
            </a:r>
            <a:r>
              <a:rPr lang="en-US" sz="2000" baseline="-25000" dirty="0"/>
              <a:t>13</a:t>
            </a:r>
            <a:r>
              <a:rPr lang="en-US" sz="2000" dirty="0"/>
              <a:t> m</a:t>
            </a:r>
            <a:r>
              <a:rPr lang="en-US" sz="2000" baseline="-25000" dirty="0"/>
              <a:t>23</a:t>
            </a:r>
            <a:r>
              <a:rPr lang="en-US" sz="2000" dirty="0"/>
              <a:t> m</a:t>
            </a:r>
            <a:r>
              <a:rPr lang="en-US" sz="2000" baseline="-25000" dirty="0"/>
              <a:t>33</a:t>
            </a:r>
          </a:p>
        </p:txBody>
      </p:sp>
      <p:sp>
        <p:nvSpPr>
          <p:cNvPr id="39963" name="Rectangle 39"/>
          <p:cNvSpPr>
            <a:spLocks noChangeArrowheads="1"/>
          </p:cNvSpPr>
          <p:nvPr/>
        </p:nvSpPr>
        <p:spPr bwMode="auto">
          <a:xfrm>
            <a:off x="6013450" y="3048000"/>
            <a:ext cx="252095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R</a:t>
            </a:r>
            <a:r>
              <a:rPr lang="en-US" baseline="30000">
                <a:solidFill>
                  <a:srgbClr val="0000FF"/>
                </a:solidFill>
              </a:rPr>
              <a:t>-1</a:t>
            </a:r>
            <a:r>
              <a:rPr lang="en-US">
                <a:solidFill>
                  <a:srgbClr val="0000FF"/>
                </a:solidFill>
              </a:rPr>
              <a:t> is actually</a:t>
            </a:r>
            <a:br>
              <a:rPr lang="en-US">
                <a:solidFill>
                  <a:srgbClr val="0000FF"/>
                </a:solidFill>
              </a:rPr>
            </a:br>
            <a:r>
              <a:rPr lang="en-US">
                <a:solidFill>
                  <a:srgbClr val="0000FF"/>
                </a:solidFill>
              </a:rPr>
              <a:t>the transpose</a:t>
            </a:r>
            <a:br>
              <a:rPr lang="en-US">
                <a:solidFill>
                  <a:srgbClr val="0000FF"/>
                </a:solidFill>
              </a:rPr>
            </a:br>
            <a:r>
              <a:rPr lang="en-US">
                <a:solidFill>
                  <a:srgbClr val="0000FF"/>
                </a:solidFill>
              </a:rPr>
              <a:t>of R</a:t>
            </a:r>
          </a:p>
        </p:txBody>
      </p:sp>
      <p:sp>
        <p:nvSpPr>
          <p:cNvPr id="70696" name="AutoShape 40"/>
          <p:cNvSpPr>
            <a:spLocks noChangeArrowheads="1"/>
          </p:cNvSpPr>
          <p:nvPr/>
        </p:nvSpPr>
        <p:spPr bwMode="auto">
          <a:xfrm>
            <a:off x="381000" y="5848350"/>
            <a:ext cx="8307388" cy="704850"/>
          </a:xfrm>
          <a:prstGeom prst="roundRect">
            <a:avLst>
              <a:gd name="adj" fmla="val 12384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defRPr/>
            </a:pPr>
            <a:r>
              <a:rPr lang="en-US" dirty="0"/>
              <a:t>Can’t just negate translation and flip rotation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2475166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If M is			 	</a:t>
            </a:r>
          </a:p>
          <a:p>
            <a:pPr>
              <a:buFontTx/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sz="2600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sz="2600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M</a:t>
            </a:r>
            <a:r>
              <a:rPr lang="en-US" baseline="30000" dirty="0" smtClean="0">
                <a:solidFill>
                  <a:srgbClr val="0000FF"/>
                </a:solidFill>
              </a:rPr>
              <a:t>-1 </a:t>
            </a:r>
            <a:r>
              <a:rPr lang="en-US" dirty="0" smtClean="0">
                <a:solidFill>
                  <a:srgbClr val="0000FF"/>
                </a:solidFill>
              </a:rPr>
              <a:t>=</a:t>
            </a:r>
            <a:endParaRPr lang="en-US" baseline="30000" dirty="0" smtClean="0">
              <a:solidFill>
                <a:srgbClr val="0000FF"/>
              </a:solidFill>
            </a:endParaRPr>
          </a:p>
        </p:txBody>
      </p:sp>
      <p:sp>
        <p:nvSpPr>
          <p:cNvPr id="68611" name="AutoShape 3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5050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If M </a:t>
            </a:r>
            <a:r>
              <a:rPr lang="en-US" smtClean="0">
                <a:solidFill>
                  <a:srgbClr val="0000FF"/>
                </a:solidFill>
              </a:rPr>
              <a:t>HAS NO SCALE</a:t>
            </a:r>
            <a:r>
              <a:rPr lang="en-US" smtClean="0"/>
              <a:t>, what is M</a:t>
            </a:r>
            <a:r>
              <a:rPr lang="en-US" baseline="30000" smtClean="0"/>
              <a:t>-1</a:t>
            </a:r>
            <a:r>
              <a:rPr lang="en-US" smtClean="0"/>
              <a:t>?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4764088" y="1274763"/>
            <a:ext cx="4508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</a:t>
            </a:r>
            <a:endParaRPr lang="en-US">
              <a:solidFill>
                <a:srgbClr val="0000FF"/>
              </a:solidFill>
            </a:endParaRP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</a:t>
            </a: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</a:t>
            </a: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1</a:t>
            </a: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2921000" y="1298575"/>
            <a:ext cx="1752600" cy="968375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809875" y="1195388"/>
            <a:ext cx="315913" cy="1612900"/>
            <a:chOff x="1770" y="753"/>
            <a:chExt cx="199" cy="1016"/>
          </a:xfrm>
        </p:grpSpPr>
        <p:sp>
          <p:nvSpPr>
            <p:cNvPr id="38958" name="Line 8"/>
            <p:cNvSpPr>
              <a:spLocks noChangeShapeType="1"/>
            </p:cNvSpPr>
            <p:nvPr/>
          </p:nvSpPr>
          <p:spPr bwMode="auto">
            <a:xfrm>
              <a:off x="1775" y="766"/>
              <a:ext cx="0" cy="99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9" name="Line 9"/>
            <p:cNvSpPr>
              <a:spLocks noChangeShapeType="1"/>
            </p:cNvSpPr>
            <p:nvPr/>
          </p:nvSpPr>
          <p:spPr bwMode="auto">
            <a:xfrm flipV="1">
              <a:off x="1775" y="753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0" name="Line 10"/>
            <p:cNvSpPr>
              <a:spLocks noChangeShapeType="1"/>
            </p:cNvSpPr>
            <p:nvPr/>
          </p:nvSpPr>
          <p:spPr bwMode="auto">
            <a:xfrm>
              <a:off x="1770" y="1769"/>
              <a:ext cx="19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5000625" y="1179513"/>
            <a:ext cx="319088" cy="1598612"/>
            <a:chOff x="3150" y="743"/>
            <a:chExt cx="201" cy="1007"/>
          </a:xfrm>
        </p:grpSpPr>
        <p:sp>
          <p:nvSpPr>
            <p:cNvPr id="38955" name="Line 12"/>
            <p:cNvSpPr>
              <a:spLocks noChangeShapeType="1"/>
            </p:cNvSpPr>
            <p:nvPr/>
          </p:nvSpPr>
          <p:spPr bwMode="auto">
            <a:xfrm>
              <a:off x="3351" y="756"/>
              <a:ext cx="0" cy="9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6" name="Line 13"/>
            <p:cNvSpPr>
              <a:spLocks noChangeShapeType="1"/>
            </p:cNvSpPr>
            <p:nvPr/>
          </p:nvSpPr>
          <p:spPr bwMode="auto">
            <a:xfrm flipH="1" flipV="1">
              <a:off x="3157" y="743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7" name="Line 14"/>
            <p:cNvSpPr>
              <a:spLocks noChangeShapeType="1"/>
            </p:cNvSpPr>
            <p:nvPr/>
          </p:nvSpPr>
          <p:spPr bwMode="auto">
            <a:xfrm flipH="1" flipV="1">
              <a:off x="3150" y="1746"/>
              <a:ext cx="193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927" name="Rectangle 27"/>
          <p:cNvSpPr>
            <a:spLocks noChangeArrowheads="1"/>
          </p:cNvSpPr>
          <p:nvPr/>
        </p:nvSpPr>
        <p:spPr bwMode="auto">
          <a:xfrm>
            <a:off x="2924175" y="2362200"/>
            <a:ext cx="1762125" cy="306387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r>
              <a:rPr lang="en-US" dirty="0" err="1" smtClean="0"/>
              <a:t>tx</a:t>
            </a:r>
            <a:r>
              <a:rPr lang="en-US" dirty="0" smtClean="0"/>
              <a:t>   </a:t>
            </a:r>
            <a:r>
              <a:rPr lang="en-US" dirty="0" err="1" smtClean="0"/>
              <a:t>ty</a:t>
            </a:r>
            <a:r>
              <a:rPr lang="en-US" dirty="0" smtClean="0"/>
              <a:t>   </a:t>
            </a:r>
            <a:r>
              <a:rPr lang="en-US" dirty="0" err="1" smtClean="0"/>
              <a:t>tz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429000" y="1600200"/>
            <a:ext cx="6858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1800" dirty="0" smtClean="0">
                <a:solidFill>
                  <a:schemeClr val="accent4"/>
                </a:solidFill>
              </a:rPr>
              <a:t>M</a:t>
            </a:r>
            <a:r>
              <a:rPr lang="en-US" sz="1800" baseline="-25000" dirty="0" smtClean="0">
                <a:solidFill>
                  <a:schemeClr val="accent4"/>
                </a:solidFill>
              </a:rPr>
              <a:t>3x3</a:t>
            </a:r>
            <a:endParaRPr lang="en-US" sz="1800" baseline="-25000" dirty="0" smtClean="0">
              <a:solidFill>
                <a:schemeClr val="accent4"/>
              </a:solidFill>
            </a:endParaRPr>
          </a:p>
        </p:txBody>
      </p:sp>
      <p:sp>
        <p:nvSpPr>
          <p:cNvPr id="50" name="Rectangle 16"/>
          <p:cNvSpPr>
            <a:spLocks noChangeArrowheads="1"/>
          </p:cNvSpPr>
          <p:nvPr/>
        </p:nvSpPr>
        <p:spPr bwMode="auto">
          <a:xfrm>
            <a:off x="4773613" y="3279775"/>
            <a:ext cx="4508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</a:t>
            </a:r>
            <a:endParaRPr lang="en-US">
              <a:solidFill>
                <a:srgbClr val="0000FF"/>
              </a:solidFill>
            </a:endParaRP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</a:t>
            </a: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</a:t>
            </a:r>
          </a:p>
          <a:p>
            <a:pPr marL="342900" indent="-342900"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1</a:t>
            </a:r>
          </a:p>
        </p:txBody>
      </p:sp>
      <p:sp>
        <p:nvSpPr>
          <p:cNvPr id="51" name="Rectangle 17"/>
          <p:cNvSpPr>
            <a:spLocks noChangeArrowheads="1"/>
          </p:cNvSpPr>
          <p:nvPr/>
        </p:nvSpPr>
        <p:spPr bwMode="auto">
          <a:xfrm>
            <a:off x="2930525" y="3303588"/>
            <a:ext cx="1752600" cy="968375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2" name="Group 21"/>
          <p:cNvGrpSpPr>
            <a:grpSpLocks/>
          </p:cNvGrpSpPr>
          <p:nvPr/>
        </p:nvGrpSpPr>
        <p:grpSpPr bwMode="auto">
          <a:xfrm>
            <a:off x="2819400" y="3200400"/>
            <a:ext cx="315913" cy="1612900"/>
            <a:chOff x="1770" y="2200"/>
            <a:chExt cx="199" cy="1016"/>
          </a:xfrm>
        </p:grpSpPr>
        <p:sp>
          <p:nvSpPr>
            <p:cNvPr id="53" name="Line 18"/>
            <p:cNvSpPr>
              <a:spLocks noChangeShapeType="1"/>
            </p:cNvSpPr>
            <p:nvPr/>
          </p:nvSpPr>
          <p:spPr bwMode="auto">
            <a:xfrm>
              <a:off x="1775" y="2213"/>
              <a:ext cx="0" cy="99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19"/>
            <p:cNvSpPr>
              <a:spLocks noChangeShapeType="1"/>
            </p:cNvSpPr>
            <p:nvPr/>
          </p:nvSpPr>
          <p:spPr bwMode="auto">
            <a:xfrm flipV="1">
              <a:off x="1775" y="2200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20"/>
            <p:cNvSpPr>
              <a:spLocks noChangeShapeType="1"/>
            </p:cNvSpPr>
            <p:nvPr/>
          </p:nvSpPr>
          <p:spPr bwMode="auto">
            <a:xfrm>
              <a:off x="1770" y="3216"/>
              <a:ext cx="19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6" name="Group 25"/>
          <p:cNvGrpSpPr>
            <a:grpSpLocks/>
          </p:cNvGrpSpPr>
          <p:nvPr/>
        </p:nvGrpSpPr>
        <p:grpSpPr bwMode="auto">
          <a:xfrm>
            <a:off x="5010150" y="3184525"/>
            <a:ext cx="319088" cy="1598613"/>
            <a:chOff x="3150" y="2190"/>
            <a:chExt cx="201" cy="1007"/>
          </a:xfrm>
        </p:grpSpPr>
        <p:sp>
          <p:nvSpPr>
            <p:cNvPr id="57" name="Line 22"/>
            <p:cNvSpPr>
              <a:spLocks noChangeShapeType="1"/>
            </p:cNvSpPr>
            <p:nvPr/>
          </p:nvSpPr>
          <p:spPr bwMode="auto">
            <a:xfrm>
              <a:off x="3351" y="2203"/>
              <a:ext cx="0" cy="9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23"/>
            <p:cNvSpPr>
              <a:spLocks noChangeShapeType="1"/>
            </p:cNvSpPr>
            <p:nvPr/>
          </p:nvSpPr>
          <p:spPr bwMode="auto">
            <a:xfrm flipH="1" flipV="1">
              <a:off x="3157" y="2190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Line 24"/>
            <p:cNvSpPr>
              <a:spLocks noChangeShapeType="1"/>
            </p:cNvSpPr>
            <p:nvPr/>
          </p:nvSpPr>
          <p:spPr bwMode="auto">
            <a:xfrm flipH="1" flipV="1">
              <a:off x="3150" y="3193"/>
              <a:ext cx="193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0" name="Rectangle 36"/>
          <p:cNvSpPr>
            <a:spLocks noChangeArrowheads="1"/>
          </p:cNvSpPr>
          <p:nvPr/>
        </p:nvSpPr>
        <p:spPr bwMode="auto">
          <a:xfrm>
            <a:off x="2819400" y="4432300"/>
            <a:ext cx="2088393" cy="286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400" dirty="0" smtClean="0"/>
              <a:t>-T.row</a:t>
            </a:r>
            <a:r>
              <a:rPr lang="en-US" sz="1400" baseline="-25000" dirty="0" smtClean="0"/>
              <a:t>1</a:t>
            </a:r>
            <a:r>
              <a:rPr lang="en-US" sz="1400" dirty="0" smtClean="0"/>
              <a:t> -T.row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 -T.row</a:t>
            </a:r>
            <a:r>
              <a:rPr lang="en-US" sz="1400" baseline="-25000" dirty="0" smtClean="0"/>
              <a:t>3</a:t>
            </a:r>
            <a:endParaRPr lang="en-US" sz="1400" baseline="-25000" dirty="0"/>
          </a:p>
        </p:txBody>
      </p:sp>
      <p:sp>
        <p:nvSpPr>
          <p:cNvPr id="63" name="Rectangle 62"/>
          <p:cNvSpPr/>
          <p:nvPr/>
        </p:nvSpPr>
        <p:spPr>
          <a:xfrm>
            <a:off x="3514725" y="3594100"/>
            <a:ext cx="68580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1800" dirty="0" smtClean="0">
                <a:solidFill>
                  <a:schemeClr val="accent4"/>
                </a:solidFill>
              </a:rPr>
              <a:t>M</a:t>
            </a:r>
            <a:r>
              <a:rPr lang="en-US" sz="1800" baseline="-25000" dirty="0" smtClean="0">
                <a:solidFill>
                  <a:schemeClr val="accent4"/>
                </a:solidFill>
              </a:rPr>
              <a:t>3x3</a:t>
            </a:r>
            <a:r>
              <a:rPr lang="en-US" sz="1800" baseline="30000" dirty="0" smtClean="0">
                <a:solidFill>
                  <a:schemeClr val="accent4"/>
                </a:solidFill>
              </a:rPr>
              <a:t>t</a:t>
            </a:r>
            <a:endParaRPr lang="en-US" sz="1800" baseline="-25000" dirty="0" smtClean="0">
              <a:solidFill>
                <a:schemeClr val="accent4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5486400" y="3517900"/>
            <a:ext cx="3105337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where T = [</a:t>
            </a:r>
            <a:r>
              <a:rPr lang="en-US" sz="2400" dirty="0" err="1" smtClean="0">
                <a:solidFill>
                  <a:srgbClr val="0000FF"/>
                </a:solidFill>
              </a:rPr>
              <a:t>tx</a:t>
            </a:r>
            <a:r>
              <a:rPr lang="en-US" sz="2400" dirty="0" smtClean="0">
                <a:solidFill>
                  <a:srgbClr val="0000FF"/>
                </a:solidFill>
              </a:rPr>
              <a:t>, </a:t>
            </a:r>
            <a:r>
              <a:rPr lang="en-US" sz="2400" dirty="0" err="1" smtClean="0">
                <a:solidFill>
                  <a:srgbClr val="0000FF"/>
                </a:solidFill>
              </a:rPr>
              <a:t>ty</a:t>
            </a:r>
            <a:r>
              <a:rPr lang="en-US" sz="2400" dirty="0" smtClean="0">
                <a:solidFill>
                  <a:srgbClr val="0000FF"/>
                </a:solidFill>
              </a:rPr>
              <a:t>, </a:t>
            </a:r>
            <a:r>
              <a:rPr lang="en-US" sz="2400" dirty="0" err="1" smtClean="0">
                <a:solidFill>
                  <a:srgbClr val="0000FF"/>
                </a:solidFill>
              </a:rPr>
              <a:t>tz</a:t>
            </a:r>
            <a:r>
              <a:rPr lang="en-US" sz="2400" dirty="0" smtClean="0">
                <a:solidFill>
                  <a:srgbClr val="0000FF"/>
                </a:solidFill>
              </a:rPr>
              <a:t>]</a:t>
            </a:r>
          </a:p>
          <a:p>
            <a:r>
              <a:rPr lang="en-US" sz="2400" dirty="0" err="1" smtClean="0">
                <a:solidFill>
                  <a:srgbClr val="0000FF"/>
                </a:solidFill>
              </a:rPr>
              <a:t>row</a:t>
            </a:r>
            <a:r>
              <a:rPr lang="en-US" sz="2400" baseline="-25000" dirty="0" err="1" smtClean="0">
                <a:solidFill>
                  <a:srgbClr val="0000FF"/>
                </a:solidFill>
              </a:rPr>
              <a:t>i</a:t>
            </a:r>
            <a:r>
              <a:rPr lang="en-US" sz="2400" dirty="0" smtClean="0">
                <a:solidFill>
                  <a:srgbClr val="0000FF"/>
                </a:solidFill>
              </a:rPr>
              <a:t> = [m</a:t>
            </a:r>
            <a:r>
              <a:rPr lang="en-US" sz="2400" baseline="-25000" dirty="0" smtClean="0">
                <a:solidFill>
                  <a:srgbClr val="0000FF"/>
                </a:solidFill>
              </a:rPr>
              <a:t>i1</a:t>
            </a:r>
            <a:r>
              <a:rPr lang="en-US" sz="2400" dirty="0" smtClean="0">
                <a:solidFill>
                  <a:srgbClr val="0000FF"/>
                </a:solidFill>
              </a:rPr>
              <a:t>, m</a:t>
            </a:r>
            <a:r>
              <a:rPr lang="en-US" sz="2400" baseline="-25000" dirty="0" smtClean="0">
                <a:solidFill>
                  <a:srgbClr val="0000FF"/>
                </a:solidFill>
              </a:rPr>
              <a:t>i2</a:t>
            </a:r>
            <a:r>
              <a:rPr lang="en-US" sz="2400" dirty="0" smtClean="0">
                <a:solidFill>
                  <a:srgbClr val="0000FF"/>
                </a:solidFill>
              </a:rPr>
              <a:t>, m</a:t>
            </a:r>
            <a:r>
              <a:rPr lang="en-US" sz="2400" baseline="-25000" dirty="0" smtClean="0">
                <a:solidFill>
                  <a:srgbClr val="0000FF"/>
                </a:solidFill>
              </a:rPr>
              <a:t>i3</a:t>
            </a:r>
            <a:r>
              <a:rPr lang="en-US" sz="2400" dirty="0" smtClean="0">
                <a:solidFill>
                  <a:srgbClr val="0000FF"/>
                </a:solidFill>
              </a:rPr>
              <a:t>] </a:t>
            </a:r>
            <a:endParaRPr lang="en-US" sz="2400" dirty="0"/>
          </a:p>
        </p:txBody>
      </p:sp>
      <p:sp>
        <p:nvSpPr>
          <p:cNvPr id="65" name="Rectangle 64"/>
          <p:cNvSpPr/>
          <p:nvPr/>
        </p:nvSpPr>
        <p:spPr>
          <a:xfrm>
            <a:off x="5638800" y="1295400"/>
            <a:ext cx="2497863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with no scale</a:t>
            </a:r>
            <a:endParaRPr lang="en-US" dirty="0"/>
          </a:p>
        </p:txBody>
      </p:sp>
      <p:sp>
        <p:nvSpPr>
          <p:cNvPr id="67" name="Oval Callout 66"/>
          <p:cNvSpPr/>
          <p:nvPr/>
        </p:nvSpPr>
        <p:spPr bwMode="auto">
          <a:xfrm flipH="1">
            <a:off x="1676400" y="5562600"/>
            <a:ext cx="1981200" cy="457200"/>
          </a:xfrm>
          <a:prstGeom prst="wedgeEllipseCallout">
            <a:avLst>
              <a:gd name="adj1" fmla="val -21837"/>
              <a:gd name="adj2" fmla="val -237464"/>
            </a:avLst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Arial" pitchFamily="34" charset="0"/>
              </a:rPr>
              <a:t>Dot product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AutoShape 3"/>
          <p:cNvSpPr>
            <a:spLocks noGrp="1" noChangeArrowheads="1"/>
          </p:cNvSpPr>
          <p:nvPr>
            <p:ph type="title"/>
          </p:nvPr>
        </p:nvSpPr>
        <p:spPr>
          <a:xfrm>
            <a:off x="100013" y="277813"/>
            <a:ext cx="8893175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FF"/>
                </a:solidFill>
              </a:rPr>
              <a:t>	What is M = </a:t>
            </a:r>
            <a:r>
              <a:rPr lang="en-US" dirty="0" err="1" smtClean="0">
                <a:solidFill>
                  <a:srgbClr val="0000FF"/>
                </a:solidFill>
              </a:rPr>
              <a:t>glRotated</a:t>
            </a:r>
            <a:r>
              <a:rPr lang="en-US" dirty="0" smtClean="0"/>
              <a:t> (   , R</a:t>
            </a:r>
            <a:r>
              <a:rPr lang="en-US" baseline="-25000" dirty="0" smtClean="0"/>
              <a:t>x</a:t>
            </a:r>
            <a:r>
              <a:rPr lang="en-US" dirty="0" smtClean="0"/>
              <a:t>,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y</a:t>
            </a:r>
            <a:r>
              <a:rPr lang="en-US" dirty="0" smtClean="0"/>
              <a:t>,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z</a:t>
            </a:r>
            <a:r>
              <a:rPr lang="en-US" dirty="0" smtClean="0"/>
              <a:t>), R is axis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0967" name="Rectangle 5"/>
          <p:cNvSpPr>
            <a:spLocks noChangeArrowheads="1"/>
          </p:cNvSpPr>
          <p:nvPr/>
        </p:nvSpPr>
        <p:spPr bwMode="auto">
          <a:xfrm>
            <a:off x="4953000" y="409575"/>
            <a:ext cx="39687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3200">
                <a:latin typeface="Symbol" pitchFamily="18" charset="2"/>
              </a:rPr>
              <a:t>q</a:t>
            </a:r>
          </a:p>
        </p:txBody>
      </p:sp>
      <p:grpSp>
        <p:nvGrpSpPr>
          <p:cNvPr id="20" name="Group 6"/>
          <p:cNvGrpSpPr>
            <a:grpSpLocks/>
          </p:cNvGrpSpPr>
          <p:nvPr/>
        </p:nvGrpSpPr>
        <p:grpSpPr bwMode="auto">
          <a:xfrm>
            <a:off x="1905000" y="2909887"/>
            <a:ext cx="1622425" cy="2876549"/>
            <a:chOff x="1152" y="1833"/>
            <a:chExt cx="1022" cy="1812"/>
          </a:xfrm>
        </p:grpSpPr>
        <p:sp>
          <p:nvSpPr>
            <p:cNvPr id="49" name="Oval 4"/>
            <p:cNvSpPr>
              <a:spLocks noChangeArrowheads="1"/>
            </p:cNvSpPr>
            <p:nvPr/>
          </p:nvSpPr>
          <p:spPr bwMode="auto">
            <a:xfrm rot="2820000">
              <a:off x="768" y="2253"/>
              <a:ext cx="1776" cy="1008"/>
            </a:xfrm>
            <a:prstGeom prst="ellipse">
              <a:avLst/>
            </a:prstGeom>
            <a:solidFill>
              <a:srgbClr val="02B19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Oval 5"/>
            <p:cNvSpPr>
              <a:spLocks noChangeArrowheads="1"/>
            </p:cNvSpPr>
            <p:nvPr/>
          </p:nvSpPr>
          <p:spPr bwMode="auto">
            <a:xfrm rot="2820000">
              <a:off x="782" y="2217"/>
              <a:ext cx="1776" cy="100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3729038" y="5310187"/>
            <a:ext cx="4206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P</a:t>
            </a:r>
          </a:p>
        </p:txBody>
      </p:sp>
      <p:sp>
        <p:nvSpPr>
          <p:cNvPr id="24" name="Line 10"/>
          <p:cNvSpPr>
            <a:spLocks noChangeShapeType="1"/>
          </p:cNvSpPr>
          <p:nvPr/>
        </p:nvSpPr>
        <p:spPr bwMode="auto">
          <a:xfrm flipV="1">
            <a:off x="682625" y="5481637"/>
            <a:ext cx="2851150" cy="444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 flipV="1">
            <a:off x="711200" y="3424237"/>
            <a:ext cx="2744788" cy="2514599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26" name="Rectangle 12"/>
          <p:cNvSpPr>
            <a:spLocks noChangeArrowheads="1"/>
          </p:cNvSpPr>
          <p:nvPr/>
        </p:nvSpPr>
        <p:spPr bwMode="auto">
          <a:xfrm>
            <a:off x="2787650" y="4222750"/>
            <a:ext cx="3429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400" dirty="0">
                <a:latin typeface="Symbol" pitchFamily="18" charset="2"/>
              </a:rPr>
              <a:t>q</a:t>
            </a:r>
          </a:p>
        </p:txBody>
      </p:sp>
      <p:sp>
        <p:nvSpPr>
          <p:cNvPr id="28" name="Arc 14"/>
          <p:cNvSpPr>
            <a:spLocks/>
          </p:cNvSpPr>
          <p:nvPr/>
        </p:nvSpPr>
        <p:spPr bwMode="auto">
          <a:xfrm rot="1620000">
            <a:off x="3533775" y="4568824"/>
            <a:ext cx="374650" cy="777875"/>
          </a:xfrm>
          <a:custGeom>
            <a:avLst/>
            <a:gdLst>
              <a:gd name="T0" fmla="*/ 0 w 21600"/>
              <a:gd name="T1" fmla="*/ 0 h 20686"/>
              <a:gd name="T2" fmla="*/ 0 w 21600"/>
              <a:gd name="T3" fmla="*/ 0 h 20686"/>
              <a:gd name="T4" fmla="*/ 0 w 21600"/>
              <a:gd name="T5" fmla="*/ 0 h 20686"/>
              <a:gd name="T6" fmla="*/ 0 60000 65536"/>
              <a:gd name="T7" fmla="*/ 0 60000 65536"/>
              <a:gd name="T8" fmla="*/ 0 60000 65536"/>
              <a:gd name="T9" fmla="*/ 0 w 21600"/>
              <a:gd name="T10" fmla="*/ 0 h 20686"/>
              <a:gd name="T11" fmla="*/ 21600 w 21600"/>
              <a:gd name="T12" fmla="*/ 20686 h 2068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686" fill="none" extrusionOk="0">
                <a:moveTo>
                  <a:pt x="6215" y="-1"/>
                </a:moveTo>
                <a:cubicBezTo>
                  <a:pt x="15347" y="2743"/>
                  <a:pt x="21600" y="11150"/>
                  <a:pt x="21600" y="20686"/>
                </a:cubicBezTo>
              </a:path>
              <a:path w="21600" h="20686" stroke="0" extrusionOk="0">
                <a:moveTo>
                  <a:pt x="6215" y="-1"/>
                </a:moveTo>
                <a:cubicBezTo>
                  <a:pt x="15347" y="2743"/>
                  <a:pt x="21600" y="11150"/>
                  <a:pt x="21600" y="20686"/>
                </a:cubicBezTo>
                <a:lnTo>
                  <a:pt x="0" y="20686"/>
                </a:lnTo>
                <a:close/>
              </a:path>
            </a:pathLst>
          </a:custGeom>
          <a:noFill/>
          <a:ln w="50800" cap="rnd">
            <a:solidFill>
              <a:srgbClr val="0000FF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34" name="Rectangle 20"/>
          <p:cNvSpPr>
            <a:spLocks noChangeArrowheads="1"/>
          </p:cNvSpPr>
          <p:nvPr/>
        </p:nvSpPr>
        <p:spPr bwMode="auto">
          <a:xfrm rot="8520000">
            <a:off x="2532063" y="4256087"/>
            <a:ext cx="142875" cy="160337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Oval 21"/>
          <p:cNvSpPr>
            <a:spLocks noChangeArrowheads="1"/>
          </p:cNvSpPr>
          <p:nvPr/>
        </p:nvSpPr>
        <p:spPr bwMode="auto">
          <a:xfrm>
            <a:off x="3511550" y="5297487"/>
            <a:ext cx="192088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Line 22"/>
          <p:cNvSpPr>
            <a:spLocks noChangeShapeType="1"/>
          </p:cNvSpPr>
          <p:nvPr/>
        </p:nvSpPr>
        <p:spPr bwMode="auto">
          <a:xfrm>
            <a:off x="2603500" y="4216400"/>
            <a:ext cx="936625" cy="1127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37" name="Oval 23"/>
          <p:cNvSpPr>
            <a:spLocks noChangeArrowheads="1"/>
          </p:cNvSpPr>
          <p:nvPr/>
        </p:nvSpPr>
        <p:spPr bwMode="auto">
          <a:xfrm>
            <a:off x="3663950" y="4332287"/>
            <a:ext cx="192088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Line 24"/>
          <p:cNvSpPr>
            <a:spLocks noChangeShapeType="1"/>
          </p:cNvSpPr>
          <p:nvPr/>
        </p:nvSpPr>
        <p:spPr bwMode="auto">
          <a:xfrm>
            <a:off x="2625725" y="4205287"/>
            <a:ext cx="1076325" cy="2095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1" name="Rectangle 27"/>
          <p:cNvSpPr>
            <a:spLocks noChangeArrowheads="1"/>
          </p:cNvSpPr>
          <p:nvPr/>
        </p:nvSpPr>
        <p:spPr bwMode="auto">
          <a:xfrm>
            <a:off x="3922713" y="3962400"/>
            <a:ext cx="504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P'</a:t>
            </a:r>
          </a:p>
        </p:txBody>
      </p:sp>
      <p:sp>
        <p:nvSpPr>
          <p:cNvPr id="46" name="Rectangle 32"/>
          <p:cNvSpPr>
            <a:spLocks noChangeArrowheads="1"/>
          </p:cNvSpPr>
          <p:nvPr/>
        </p:nvSpPr>
        <p:spPr bwMode="auto">
          <a:xfrm>
            <a:off x="3463925" y="3043237"/>
            <a:ext cx="441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78" name="Rectangle 77"/>
          <p:cNvSpPr/>
          <p:nvPr/>
        </p:nvSpPr>
        <p:spPr>
          <a:xfrm>
            <a:off x="1447800" y="1371600"/>
            <a:ext cx="6914650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Let A = normalized (R</a:t>
            </a:r>
            <a:r>
              <a:rPr lang="en-US" dirty="0" smtClean="0"/>
              <a:t>); i.e., unit length. </a:t>
            </a:r>
            <a:endParaRPr lang="en-US" dirty="0"/>
          </a:p>
        </p:txBody>
      </p:sp>
      <p:sp>
        <p:nvSpPr>
          <p:cNvPr id="80" name="Line 41"/>
          <p:cNvSpPr>
            <a:spLocks noChangeShapeType="1"/>
          </p:cNvSpPr>
          <p:nvPr/>
        </p:nvSpPr>
        <p:spPr bwMode="auto">
          <a:xfrm flipV="1">
            <a:off x="685800" y="4495800"/>
            <a:ext cx="2971800" cy="1447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96" name="Group 95"/>
          <p:cNvGrpSpPr/>
          <p:nvPr/>
        </p:nvGrpSpPr>
        <p:grpSpPr>
          <a:xfrm>
            <a:off x="342900" y="5257800"/>
            <a:ext cx="889030" cy="1199364"/>
            <a:chOff x="4438650" y="2076843"/>
            <a:chExt cx="889030" cy="1199364"/>
          </a:xfrm>
        </p:grpSpPr>
        <p:cxnSp>
          <p:nvCxnSpPr>
            <p:cNvPr id="97" name="Straight Arrow Connector 96"/>
            <p:cNvCxnSpPr/>
            <p:nvPr/>
          </p:nvCxnSpPr>
          <p:spPr bwMode="auto">
            <a:xfrm rot="5400000" flipH="1" flipV="1">
              <a:off x="4609306" y="2552700"/>
              <a:ext cx="381794" cy="794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8000B3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98" name="Straight Arrow Connector 97"/>
            <p:cNvCxnSpPr/>
            <p:nvPr/>
          </p:nvCxnSpPr>
          <p:spPr bwMode="auto">
            <a:xfrm>
              <a:off x="4800600" y="2743200"/>
              <a:ext cx="304800" cy="1588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8000B3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99" name="Straight Arrow Connector 98"/>
            <p:cNvCxnSpPr/>
            <p:nvPr/>
          </p:nvCxnSpPr>
          <p:spPr bwMode="auto">
            <a:xfrm rot="5400000">
              <a:off x="4572000" y="2819400"/>
              <a:ext cx="304800" cy="15240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8000B3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100" name="Rectangle 99"/>
            <p:cNvSpPr/>
            <p:nvPr/>
          </p:nvSpPr>
          <p:spPr>
            <a:xfrm>
              <a:off x="4667250" y="2076843"/>
              <a:ext cx="298480" cy="3139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y</a:t>
              </a:r>
              <a:endParaRPr lang="en-US" sz="1600" dirty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5029200" y="2590800"/>
              <a:ext cx="298480" cy="313932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x</a:t>
              </a:r>
              <a:endParaRPr lang="en-US" sz="1600" dirty="0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4438650" y="2962275"/>
              <a:ext cx="298480" cy="3139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z</a:t>
              </a:r>
              <a:endParaRPr lang="en-US" sz="1600" dirty="0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4695825" y="2916238"/>
            <a:ext cx="4092575" cy="3540926"/>
            <a:chOff x="4695825" y="2916238"/>
            <a:chExt cx="4092575" cy="3540926"/>
          </a:xfrm>
        </p:grpSpPr>
        <p:sp>
          <p:nvSpPr>
            <p:cNvPr id="51" name="Oval 36"/>
            <p:cNvSpPr>
              <a:spLocks noChangeArrowheads="1"/>
            </p:cNvSpPr>
            <p:nvPr/>
          </p:nvSpPr>
          <p:spPr bwMode="auto">
            <a:xfrm rot="2820000">
              <a:off x="5639594" y="4064794"/>
              <a:ext cx="2819400" cy="604838"/>
            </a:xfrm>
            <a:prstGeom prst="ellipse">
              <a:avLst/>
            </a:prstGeom>
            <a:solidFill>
              <a:srgbClr val="02B19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Oval 37"/>
            <p:cNvSpPr>
              <a:spLocks noChangeArrowheads="1"/>
            </p:cNvSpPr>
            <p:nvPr/>
          </p:nvSpPr>
          <p:spPr bwMode="auto">
            <a:xfrm rot="2820000">
              <a:off x="5645150" y="4027488"/>
              <a:ext cx="2819400" cy="59690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Rectangle 40"/>
            <p:cNvSpPr>
              <a:spLocks noChangeArrowheads="1"/>
            </p:cNvSpPr>
            <p:nvPr/>
          </p:nvSpPr>
          <p:spPr bwMode="auto">
            <a:xfrm>
              <a:off x="8089900" y="5291138"/>
              <a:ext cx="420688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/>
                <a:t>P</a:t>
              </a:r>
            </a:p>
          </p:txBody>
        </p:sp>
        <p:sp>
          <p:nvSpPr>
            <p:cNvPr id="56" name="Line 41"/>
            <p:cNvSpPr>
              <a:spLocks noChangeShapeType="1"/>
            </p:cNvSpPr>
            <p:nvPr/>
          </p:nvSpPr>
          <p:spPr bwMode="auto">
            <a:xfrm flipV="1">
              <a:off x="5043488" y="5462588"/>
              <a:ext cx="2851150" cy="4445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42"/>
            <p:cNvSpPr>
              <a:spLocks noChangeShapeType="1"/>
            </p:cNvSpPr>
            <p:nvPr/>
          </p:nvSpPr>
          <p:spPr bwMode="auto">
            <a:xfrm flipV="1">
              <a:off x="5072063" y="3405188"/>
              <a:ext cx="2744787" cy="25146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Arc 44"/>
            <p:cNvSpPr>
              <a:spLocks/>
            </p:cNvSpPr>
            <p:nvPr/>
          </p:nvSpPr>
          <p:spPr bwMode="auto">
            <a:xfrm rot="420000">
              <a:off x="7596188" y="4791075"/>
              <a:ext cx="457200" cy="609600"/>
            </a:xfrm>
            <a:custGeom>
              <a:avLst/>
              <a:gdLst>
                <a:gd name="T0" fmla="*/ 2147483647 w 21600"/>
                <a:gd name="T1" fmla="*/ 0 h 20000"/>
                <a:gd name="T2" fmla="*/ 2147483647 w 21600"/>
                <a:gd name="T3" fmla="*/ 2147483647 h 20000"/>
                <a:gd name="T4" fmla="*/ 0 w 21600"/>
                <a:gd name="T5" fmla="*/ 2147483647 h 200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0000"/>
                <a:gd name="T11" fmla="*/ 21600 w 21600"/>
                <a:gd name="T12" fmla="*/ 20000 h 200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0000" fill="none" extrusionOk="0">
                  <a:moveTo>
                    <a:pt x="8158" y="0"/>
                  </a:moveTo>
                  <a:cubicBezTo>
                    <a:pt x="16287" y="3316"/>
                    <a:pt x="21600" y="11221"/>
                    <a:pt x="21600" y="20000"/>
                  </a:cubicBezTo>
                </a:path>
                <a:path w="21600" h="20000" stroke="0" extrusionOk="0">
                  <a:moveTo>
                    <a:pt x="8158" y="0"/>
                  </a:moveTo>
                  <a:cubicBezTo>
                    <a:pt x="16287" y="3316"/>
                    <a:pt x="21600" y="11221"/>
                    <a:pt x="21600" y="20000"/>
                  </a:cubicBezTo>
                  <a:lnTo>
                    <a:pt x="0" y="20000"/>
                  </a:lnTo>
                  <a:close/>
                </a:path>
              </a:pathLst>
            </a:custGeom>
            <a:noFill/>
            <a:ln w="50800" cap="rnd">
              <a:solidFill>
                <a:srgbClr val="0000FF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Rectangle 50"/>
            <p:cNvSpPr>
              <a:spLocks noChangeArrowheads="1"/>
            </p:cNvSpPr>
            <p:nvPr/>
          </p:nvSpPr>
          <p:spPr bwMode="auto">
            <a:xfrm rot="8520000">
              <a:off x="6892925" y="4217988"/>
              <a:ext cx="142875" cy="16033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Oval 51"/>
            <p:cNvSpPr>
              <a:spLocks noChangeArrowheads="1"/>
            </p:cNvSpPr>
            <p:nvPr/>
          </p:nvSpPr>
          <p:spPr bwMode="auto">
            <a:xfrm>
              <a:off x="7872413" y="5278438"/>
              <a:ext cx="192087" cy="2286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Line 52"/>
            <p:cNvSpPr>
              <a:spLocks noChangeShapeType="1"/>
            </p:cNvSpPr>
            <p:nvPr/>
          </p:nvSpPr>
          <p:spPr bwMode="auto">
            <a:xfrm>
              <a:off x="6964363" y="4197350"/>
              <a:ext cx="936625" cy="11271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Oval 53"/>
            <p:cNvSpPr>
              <a:spLocks noChangeArrowheads="1"/>
            </p:cNvSpPr>
            <p:nvPr/>
          </p:nvSpPr>
          <p:spPr bwMode="auto">
            <a:xfrm>
              <a:off x="7748588" y="4643438"/>
              <a:ext cx="192087" cy="2286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Line 54"/>
            <p:cNvSpPr>
              <a:spLocks noChangeShapeType="1"/>
            </p:cNvSpPr>
            <p:nvPr/>
          </p:nvSpPr>
          <p:spPr bwMode="auto">
            <a:xfrm>
              <a:off x="6986588" y="4186238"/>
              <a:ext cx="762000" cy="5334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Rectangle 56"/>
            <p:cNvSpPr>
              <a:spLocks noChangeArrowheads="1"/>
            </p:cNvSpPr>
            <p:nvPr/>
          </p:nvSpPr>
          <p:spPr bwMode="auto">
            <a:xfrm>
              <a:off x="8283575" y="3943350"/>
              <a:ext cx="5048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P'</a:t>
              </a:r>
            </a:p>
          </p:txBody>
        </p:sp>
        <p:sp>
          <p:nvSpPr>
            <p:cNvPr id="75" name="Rectangle 60"/>
            <p:cNvSpPr>
              <a:spLocks noChangeArrowheads="1"/>
            </p:cNvSpPr>
            <p:nvPr/>
          </p:nvSpPr>
          <p:spPr bwMode="auto">
            <a:xfrm>
              <a:off x="7824788" y="3024188"/>
              <a:ext cx="4413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A</a:t>
              </a:r>
            </a:p>
          </p:txBody>
        </p:sp>
        <p:sp>
          <p:nvSpPr>
            <p:cNvPr id="79" name="Line 41"/>
            <p:cNvSpPr>
              <a:spLocks noChangeShapeType="1"/>
            </p:cNvSpPr>
            <p:nvPr/>
          </p:nvSpPr>
          <p:spPr bwMode="auto">
            <a:xfrm flipV="1">
              <a:off x="5181600" y="4724400"/>
              <a:ext cx="2667000" cy="11430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Rectangle 12"/>
            <p:cNvSpPr>
              <a:spLocks noChangeArrowheads="1"/>
            </p:cNvSpPr>
            <p:nvPr/>
          </p:nvSpPr>
          <p:spPr bwMode="auto">
            <a:xfrm>
              <a:off x="7239000" y="4419600"/>
              <a:ext cx="293350" cy="314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 sz="1600" dirty="0">
                  <a:latin typeface="Symbol" pitchFamily="18" charset="2"/>
                </a:rPr>
                <a:t>q</a:t>
              </a:r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4695825" y="5257800"/>
              <a:ext cx="889030" cy="1199364"/>
              <a:chOff x="4438650" y="2076843"/>
              <a:chExt cx="889030" cy="1199364"/>
            </a:xfrm>
          </p:grpSpPr>
          <p:cxnSp>
            <p:nvCxnSpPr>
              <p:cNvPr id="104" name="Straight Arrow Connector 103"/>
              <p:cNvCxnSpPr/>
              <p:nvPr/>
            </p:nvCxnSpPr>
            <p:spPr bwMode="auto">
              <a:xfrm rot="5400000" flipH="1" flipV="1">
                <a:off x="4609306" y="2552700"/>
                <a:ext cx="381794" cy="794"/>
              </a:xfrm>
              <a:prstGeom prst="straightConnector1">
                <a:avLst/>
              </a:prstGeom>
              <a:solidFill>
                <a:srgbClr val="C0C0C0"/>
              </a:solidFill>
              <a:ln w="25400" cap="flat" cmpd="sng" algn="ctr">
                <a:solidFill>
                  <a:srgbClr val="8000B3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cxnSp>
            <p:nvCxnSpPr>
              <p:cNvPr id="105" name="Straight Arrow Connector 104"/>
              <p:cNvCxnSpPr/>
              <p:nvPr/>
            </p:nvCxnSpPr>
            <p:spPr bwMode="auto">
              <a:xfrm>
                <a:off x="4800600" y="2743200"/>
                <a:ext cx="304800" cy="1588"/>
              </a:xfrm>
              <a:prstGeom prst="straightConnector1">
                <a:avLst/>
              </a:prstGeom>
              <a:solidFill>
                <a:srgbClr val="C0C0C0"/>
              </a:solidFill>
              <a:ln w="25400" cap="flat" cmpd="sng" algn="ctr">
                <a:solidFill>
                  <a:srgbClr val="8000B3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cxnSp>
            <p:nvCxnSpPr>
              <p:cNvPr id="106" name="Straight Arrow Connector 105"/>
              <p:cNvCxnSpPr/>
              <p:nvPr/>
            </p:nvCxnSpPr>
            <p:spPr bwMode="auto">
              <a:xfrm rot="5400000">
                <a:off x="4572000" y="2819400"/>
                <a:ext cx="304800" cy="152400"/>
              </a:xfrm>
              <a:prstGeom prst="straightConnector1">
                <a:avLst/>
              </a:prstGeom>
              <a:solidFill>
                <a:srgbClr val="C0C0C0"/>
              </a:solidFill>
              <a:ln w="25400" cap="flat" cmpd="sng" algn="ctr">
                <a:solidFill>
                  <a:srgbClr val="8000B3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sp>
            <p:nvSpPr>
              <p:cNvPr id="107" name="Rectangle 106"/>
              <p:cNvSpPr/>
              <p:nvPr/>
            </p:nvSpPr>
            <p:spPr>
              <a:xfrm>
                <a:off x="4667250" y="2076843"/>
                <a:ext cx="298480" cy="313932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/>
                  <a:t>y</a:t>
                </a:r>
                <a:endParaRPr lang="en-US" sz="1600" dirty="0"/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5029200" y="2590800"/>
                <a:ext cx="298480" cy="3139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/>
                  <a:t>x</a:t>
                </a:r>
                <a:endParaRPr lang="en-US" sz="1600" dirty="0"/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4438650" y="2962275"/>
                <a:ext cx="298480" cy="313932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/>
                  <a:t>z</a:t>
                </a:r>
                <a:endParaRPr lang="en-US" sz="1600" dirty="0"/>
              </a:p>
            </p:txBody>
          </p:sp>
        </p:grpSp>
      </p:grpSp>
      <p:sp>
        <p:nvSpPr>
          <p:cNvPr id="111" name="Rectangle 110"/>
          <p:cNvSpPr/>
          <p:nvPr/>
        </p:nvSpPr>
        <p:spPr>
          <a:xfrm>
            <a:off x="5257800" y="2286000"/>
            <a:ext cx="3106941" cy="424732"/>
          </a:xfrm>
          <a:prstGeom prst="rect">
            <a:avLst/>
          </a:prstGeom>
          <a:solidFill>
            <a:srgbClr val="F0FD23"/>
          </a:solidFill>
        </p:spPr>
        <p:txBody>
          <a:bodyPr wrap="none">
            <a:spAutoFit/>
          </a:bodyPr>
          <a:lstStyle/>
          <a:p>
            <a:pPr algn="l"/>
            <a:r>
              <a:rPr lang="en-US" sz="2400" dirty="0" smtClean="0"/>
              <a:t>very long derivation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304800" y="1204913"/>
            <a:ext cx="8610600" cy="412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endParaRPr lang="en-US" dirty="0" smtClean="0">
              <a:solidFill>
                <a:srgbClr val="0000FF"/>
              </a:solidFill>
            </a:endParaRPr>
          </a:p>
          <a:p>
            <a:pPr algn="l"/>
            <a:endParaRPr lang="en-US" dirty="0" smtClean="0">
              <a:solidFill>
                <a:srgbClr val="0000FF"/>
              </a:solidFill>
            </a:endParaRPr>
          </a:p>
          <a:p>
            <a:pPr algn="l"/>
            <a:endParaRPr lang="en-US" dirty="0">
              <a:solidFill>
                <a:srgbClr val="0000FF"/>
              </a:solidFill>
            </a:endParaRPr>
          </a:p>
          <a:p>
            <a:pPr algn="l"/>
            <a:r>
              <a:rPr lang="en-US" dirty="0"/>
              <a:t>Step 1: </a:t>
            </a:r>
            <a:r>
              <a:rPr lang="en-US" dirty="0">
                <a:solidFill>
                  <a:srgbClr val="FF0000"/>
                </a:solidFill>
              </a:rPr>
              <a:t>Write P' as a vector function of P and A</a:t>
            </a:r>
            <a:r>
              <a:rPr lang="en-US" dirty="0"/>
              <a:t>.</a:t>
            </a:r>
          </a:p>
          <a:p>
            <a:pPr algn="l"/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</a:rPr>
              <a:t>P'</a:t>
            </a:r>
            <a:r>
              <a:rPr lang="en-US" dirty="0"/>
              <a:t> = </a:t>
            </a:r>
            <a:r>
              <a:rPr lang="en-US" dirty="0" err="1">
                <a:solidFill>
                  <a:srgbClr val="0000FF"/>
                </a:solidFill>
              </a:rPr>
              <a:t>cos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dirty="0">
                <a:solidFill>
                  <a:srgbClr val="0000FF"/>
                </a:solidFill>
              </a:rPr>
              <a:t> P + sin </a:t>
            </a:r>
            <a:r>
              <a:rPr lang="en-US" dirty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AxP</a:t>
            </a:r>
            <a:r>
              <a:rPr lang="en-US" dirty="0">
                <a:solidFill>
                  <a:srgbClr val="0000FF"/>
                </a:solidFill>
              </a:rPr>
              <a:t> + (1 - </a:t>
            </a:r>
            <a:r>
              <a:rPr lang="en-US" dirty="0" err="1">
                <a:solidFill>
                  <a:srgbClr val="0000FF"/>
                </a:solidFill>
              </a:rPr>
              <a:t>cos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dirty="0">
                <a:solidFill>
                  <a:srgbClr val="0000FF"/>
                </a:solidFill>
              </a:rPr>
              <a:t>) (A.P)A</a:t>
            </a:r>
            <a:r>
              <a:rPr lang="en-US" dirty="0"/>
              <a:t> </a:t>
            </a:r>
          </a:p>
          <a:p>
            <a:pPr algn="l"/>
            <a:endParaRPr lang="en-US" sz="1400" dirty="0"/>
          </a:p>
          <a:p>
            <a:pPr algn="l"/>
            <a:r>
              <a:rPr lang="en-US" dirty="0"/>
              <a:t>Step 2: </a:t>
            </a:r>
            <a:r>
              <a:rPr lang="en-US" dirty="0">
                <a:solidFill>
                  <a:srgbClr val="FF0000"/>
                </a:solidFill>
              </a:rPr>
              <a:t>Convert to matrix </a:t>
            </a:r>
            <a:r>
              <a:rPr lang="en-US" dirty="0" smtClean="0">
                <a:solidFill>
                  <a:srgbClr val="FF0000"/>
                </a:solidFill>
              </a:rPr>
              <a:t>form M; </a:t>
            </a:r>
            <a:r>
              <a:rPr lang="en-US" dirty="0">
                <a:solidFill>
                  <a:srgbClr val="FF0000"/>
                </a:solidFill>
              </a:rPr>
              <a:t>i.e. P'=P*M</a:t>
            </a:r>
            <a:r>
              <a:rPr lang="en-US" dirty="0"/>
              <a:t>.</a:t>
            </a:r>
          </a:p>
          <a:p>
            <a:pPr algn="l"/>
            <a:r>
              <a:rPr lang="en-US" dirty="0"/>
              <a:t>	</a:t>
            </a:r>
          </a:p>
        </p:txBody>
      </p:sp>
      <p:sp>
        <p:nvSpPr>
          <p:cNvPr id="87043" name="AutoShape 3"/>
          <p:cNvSpPr>
            <a:spLocks noGrp="1" noChangeArrowheads="1"/>
          </p:cNvSpPr>
          <p:nvPr>
            <p:ph type="title"/>
          </p:nvPr>
        </p:nvSpPr>
        <p:spPr>
          <a:xfrm>
            <a:off x="100013" y="277813"/>
            <a:ext cx="8893175" cy="703661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'</a:t>
            </a:r>
            <a:r>
              <a:rPr lang="en-US" dirty="0" smtClean="0"/>
              <a:t> = </a:t>
            </a:r>
            <a:r>
              <a:rPr lang="en-US" dirty="0" smtClean="0">
                <a:solidFill>
                  <a:srgbClr val="0000FF"/>
                </a:solidFill>
              </a:rPr>
              <a:t>P</a:t>
            </a:r>
            <a:r>
              <a:rPr lang="en-US" dirty="0" smtClean="0"/>
              <a:t> </a:t>
            </a:r>
            <a:r>
              <a:rPr lang="en-US" dirty="0" smtClean="0"/>
              <a:t>rotated around </a:t>
            </a:r>
            <a:r>
              <a:rPr lang="en-US" dirty="0" smtClean="0">
                <a:solidFill>
                  <a:srgbClr val="FF0000"/>
                </a:solidFill>
              </a:rPr>
              <a:t>unit length axis </a:t>
            </a:r>
            <a:r>
              <a:rPr lang="en-US" dirty="0" smtClean="0">
                <a:solidFill>
                  <a:srgbClr val="FF0000"/>
                </a:solidFill>
              </a:rPr>
              <a:t>A </a:t>
            </a:r>
            <a:r>
              <a:rPr lang="en-US" dirty="0" smtClean="0"/>
              <a:t>by </a:t>
            </a:r>
            <a:r>
              <a:rPr lang="en-US" dirty="0" smtClean="0">
                <a:solidFill>
                  <a:srgbClr val="FF0000"/>
                </a:solidFill>
              </a:rPr>
              <a:t>angle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dirty="0" smtClean="0"/>
              <a:t> </a:t>
            </a:r>
            <a:endParaRPr lang="en-US" dirty="0" smtClean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3429000" y="990600"/>
            <a:ext cx="2455546" cy="2124556"/>
            <a:chOff x="4695825" y="2916238"/>
            <a:chExt cx="4092575" cy="3540926"/>
          </a:xfrm>
        </p:grpSpPr>
        <p:sp>
          <p:nvSpPr>
            <p:cNvPr id="5" name="Oval 36"/>
            <p:cNvSpPr>
              <a:spLocks noChangeArrowheads="1"/>
            </p:cNvSpPr>
            <p:nvPr/>
          </p:nvSpPr>
          <p:spPr bwMode="auto">
            <a:xfrm rot="2820000">
              <a:off x="5639594" y="4064794"/>
              <a:ext cx="2819400" cy="604838"/>
            </a:xfrm>
            <a:prstGeom prst="ellipse">
              <a:avLst/>
            </a:prstGeom>
            <a:solidFill>
              <a:srgbClr val="02B19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Oval 37"/>
            <p:cNvSpPr>
              <a:spLocks noChangeArrowheads="1"/>
            </p:cNvSpPr>
            <p:nvPr/>
          </p:nvSpPr>
          <p:spPr bwMode="auto">
            <a:xfrm rot="2820000">
              <a:off x="5645150" y="4027488"/>
              <a:ext cx="2819400" cy="59690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40"/>
            <p:cNvSpPr>
              <a:spLocks noChangeArrowheads="1"/>
            </p:cNvSpPr>
            <p:nvPr/>
          </p:nvSpPr>
          <p:spPr bwMode="auto">
            <a:xfrm>
              <a:off x="8089900" y="5291138"/>
              <a:ext cx="420688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/>
                <a:t>P</a:t>
              </a:r>
            </a:p>
          </p:txBody>
        </p:sp>
        <p:sp>
          <p:nvSpPr>
            <p:cNvPr id="8" name="Line 41"/>
            <p:cNvSpPr>
              <a:spLocks noChangeShapeType="1"/>
            </p:cNvSpPr>
            <p:nvPr/>
          </p:nvSpPr>
          <p:spPr bwMode="auto">
            <a:xfrm flipV="1">
              <a:off x="5043488" y="5462588"/>
              <a:ext cx="2851150" cy="4445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42"/>
            <p:cNvSpPr>
              <a:spLocks noChangeShapeType="1"/>
            </p:cNvSpPr>
            <p:nvPr/>
          </p:nvSpPr>
          <p:spPr bwMode="auto">
            <a:xfrm flipV="1">
              <a:off x="5072063" y="3405188"/>
              <a:ext cx="2744787" cy="25146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Arc 44"/>
            <p:cNvSpPr>
              <a:spLocks/>
            </p:cNvSpPr>
            <p:nvPr/>
          </p:nvSpPr>
          <p:spPr bwMode="auto">
            <a:xfrm rot="420000">
              <a:off x="7596188" y="4791075"/>
              <a:ext cx="457200" cy="609600"/>
            </a:xfrm>
            <a:custGeom>
              <a:avLst/>
              <a:gdLst>
                <a:gd name="T0" fmla="*/ 2147483647 w 21600"/>
                <a:gd name="T1" fmla="*/ 0 h 20000"/>
                <a:gd name="T2" fmla="*/ 2147483647 w 21600"/>
                <a:gd name="T3" fmla="*/ 2147483647 h 20000"/>
                <a:gd name="T4" fmla="*/ 0 w 21600"/>
                <a:gd name="T5" fmla="*/ 2147483647 h 200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0000"/>
                <a:gd name="T11" fmla="*/ 21600 w 21600"/>
                <a:gd name="T12" fmla="*/ 20000 h 200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0000" fill="none" extrusionOk="0">
                  <a:moveTo>
                    <a:pt x="8158" y="0"/>
                  </a:moveTo>
                  <a:cubicBezTo>
                    <a:pt x="16287" y="3316"/>
                    <a:pt x="21600" y="11221"/>
                    <a:pt x="21600" y="20000"/>
                  </a:cubicBezTo>
                </a:path>
                <a:path w="21600" h="20000" stroke="0" extrusionOk="0">
                  <a:moveTo>
                    <a:pt x="8158" y="0"/>
                  </a:moveTo>
                  <a:cubicBezTo>
                    <a:pt x="16287" y="3316"/>
                    <a:pt x="21600" y="11221"/>
                    <a:pt x="21600" y="20000"/>
                  </a:cubicBezTo>
                  <a:lnTo>
                    <a:pt x="0" y="20000"/>
                  </a:lnTo>
                  <a:close/>
                </a:path>
              </a:pathLst>
            </a:custGeom>
            <a:noFill/>
            <a:ln w="50800" cap="rnd">
              <a:solidFill>
                <a:srgbClr val="0000FF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50"/>
            <p:cNvSpPr>
              <a:spLocks noChangeArrowheads="1"/>
            </p:cNvSpPr>
            <p:nvPr/>
          </p:nvSpPr>
          <p:spPr bwMode="auto">
            <a:xfrm rot="8520000">
              <a:off x="6892925" y="4217988"/>
              <a:ext cx="142875" cy="16033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51"/>
            <p:cNvSpPr>
              <a:spLocks noChangeArrowheads="1"/>
            </p:cNvSpPr>
            <p:nvPr/>
          </p:nvSpPr>
          <p:spPr bwMode="auto">
            <a:xfrm>
              <a:off x="7872413" y="5278438"/>
              <a:ext cx="192087" cy="2286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52"/>
            <p:cNvSpPr>
              <a:spLocks noChangeShapeType="1"/>
            </p:cNvSpPr>
            <p:nvPr/>
          </p:nvSpPr>
          <p:spPr bwMode="auto">
            <a:xfrm>
              <a:off x="6964363" y="4197350"/>
              <a:ext cx="936625" cy="112712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Oval 53"/>
            <p:cNvSpPr>
              <a:spLocks noChangeArrowheads="1"/>
            </p:cNvSpPr>
            <p:nvPr/>
          </p:nvSpPr>
          <p:spPr bwMode="auto">
            <a:xfrm>
              <a:off x="7748588" y="4643438"/>
              <a:ext cx="192087" cy="2286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54"/>
            <p:cNvSpPr>
              <a:spLocks noChangeShapeType="1"/>
            </p:cNvSpPr>
            <p:nvPr/>
          </p:nvSpPr>
          <p:spPr bwMode="auto">
            <a:xfrm>
              <a:off x="6986588" y="4186238"/>
              <a:ext cx="762000" cy="5334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56"/>
            <p:cNvSpPr>
              <a:spLocks noChangeArrowheads="1"/>
            </p:cNvSpPr>
            <p:nvPr/>
          </p:nvSpPr>
          <p:spPr bwMode="auto">
            <a:xfrm>
              <a:off x="8283575" y="3943350"/>
              <a:ext cx="5048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P'</a:t>
              </a:r>
            </a:p>
          </p:txBody>
        </p:sp>
        <p:sp>
          <p:nvSpPr>
            <p:cNvPr id="17" name="Rectangle 60"/>
            <p:cNvSpPr>
              <a:spLocks noChangeArrowheads="1"/>
            </p:cNvSpPr>
            <p:nvPr/>
          </p:nvSpPr>
          <p:spPr bwMode="auto">
            <a:xfrm>
              <a:off x="7824788" y="3024188"/>
              <a:ext cx="4413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A</a:t>
              </a:r>
            </a:p>
          </p:txBody>
        </p:sp>
        <p:sp>
          <p:nvSpPr>
            <p:cNvPr id="18" name="Line 41"/>
            <p:cNvSpPr>
              <a:spLocks noChangeShapeType="1"/>
            </p:cNvSpPr>
            <p:nvPr/>
          </p:nvSpPr>
          <p:spPr bwMode="auto">
            <a:xfrm flipV="1">
              <a:off x="5181600" y="4724400"/>
              <a:ext cx="2667000" cy="11430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>
              <a:off x="7239000" y="4419600"/>
              <a:ext cx="293350" cy="3145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 sz="1600" dirty="0">
                  <a:latin typeface="Symbol" pitchFamily="18" charset="2"/>
                </a:rPr>
                <a:t>q</a:t>
              </a:r>
            </a:p>
          </p:txBody>
        </p:sp>
        <p:grpSp>
          <p:nvGrpSpPr>
            <p:cNvPr id="20" name="Group 102"/>
            <p:cNvGrpSpPr/>
            <p:nvPr/>
          </p:nvGrpSpPr>
          <p:grpSpPr>
            <a:xfrm>
              <a:off x="4695825" y="5257800"/>
              <a:ext cx="889030" cy="1199364"/>
              <a:chOff x="4438650" y="2076843"/>
              <a:chExt cx="889030" cy="1199364"/>
            </a:xfrm>
          </p:grpSpPr>
          <p:cxnSp>
            <p:nvCxnSpPr>
              <p:cNvPr id="21" name="Straight Arrow Connector 20"/>
              <p:cNvCxnSpPr/>
              <p:nvPr/>
            </p:nvCxnSpPr>
            <p:spPr bwMode="auto">
              <a:xfrm rot="5400000" flipH="1" flipV="1">
                <a:off x="4609306" y="2552700"/>
                <a:ext cx="381794" cy="794"/>
              </a:xfrm>
              <a:prstGeom prst="straightConnector1">
                <a:avLst/>
              </a:prstGeom>
              <a:solidFill>
                <a:srgbClr val="C0C0C0"/>
              </a:solidFill>
              <a:ln w="25400" cap="flat" cmpd="sng" algn="ctr">
                <a:solidFill>
                  <a:srgbClr val="8000B3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cxnSp>
            <p:nvCxnSpPr>
              <p:cNvPr id="22" name="Straight Arrow Connector 21"/>
              <p:cNvCxnSpPr/>
              <p:nvPr/>
            </p:nvCxnSpPr>
            <p:spPr bwMode="auto">
              <a:xfrm>
                <a:off x="4800600" y="2743200"/>
                <a:ext cx="304800" cy="1588"/>
              </a:xfrm>
              <a:prstGeom prst="straightConnector1">
                <a:avLst/>
              </a:prstGeom>
              <a:solidFill>
                <a:srgbClr val="C0C0C0"/>
              </a:solidFill>
              <a:ln w="25400" cap="flat" cmpd="sng" algn="ctr">
                <a:solidFill>
                  <a:srgbClr val="8000B3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cxnSp>
            <p:nvCxnSpPr>
              <p:cNvPr id="23" name="Straight Arrow Connector 22"/>
              <p:cNvCxnSpPr/>
              <p:nvPr/>
            </p:nvCxnSpPr>
            <p:spPr bwMode="auto">
              <a:xfrm rot="5400000">
                <a:off x="4572000" y="2819400"/>
                <a:ext cx="304800" cy="152400"/>
              </a:xfrm>
              <a:prstGeom prst="straightConnector1">
                <a:avLst/>
              </a:prstGeom>
              <a:solidFill>
                <a:srgbClr val="C0C0C0"/>
              </a:solidFill>
              <a:ln w="25400" cap="flat" cmpd="sng" algn="ctr">
                <a:solidFill>
                  <a:srgbClr val="8000B3"/>
                </a:solidFill>
                <a:prstDash val="solid"/>
                <a:round/>
                <a:headEnd type="none" w="sm" len="sm"/>
                <a:tailEnd type="arrow"/>
              </a:ln>
              <a:effectLst/>
            </p:spPr>
          </p:cxnSp>
          <p:sp>
            <p:nvSpPr>
              <p:cNvPr id="24" name="Rectangle 23"/>
              <p:cNvSpPr/>
              <p:nvPr/>
            </p:nvSpPr>
            <p:spPr>
              <a:xfrm>
                <a:off x="4667250" y="2076843"/>
                <a:ext cx="298480" cy="313932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/>
                  <a:t>y</a:t>
                </a:r>
                <a:endParaRPr lang="en-US" sz="1600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5029200" y="2590800"/>
                <a:ext cx="298480" cy="3139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/>
                  <a:t>x</a:t>
                </a:r>
                <a:endParaRPr lang="en-US" sz="1600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4438650" y="2962275"/>
                <a:ext cx="298480" cy="313932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/>
                  <a:t>z</a:t>
                </a:r>
                <a:endParaRPr lang="en-US" sz="1600" dirty="0"/>
              </a:p>
            </p:txBody>
          </p:sp>
        </p:grpSp>
      </p:grpSp>
      <p:sp>
        <p:nvSpPr>
          <p:cNvPr id="35" name="Rectangle 13"/>
          <p:cNvSpPr>
            <a:spLocks noChangeArrowheads="1"/>
          </p:cNvSpPr>
          <p:nvPr/>
        </p:nvSpPr>
        <p:spPr bwMode="auto">
          <a:xfrm>
            <a:off x="1375389" y="4800600"/>
            <a:ext cx="7159011" cy="12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/>
              <a:t>c+(1-c)</a:t>
            </a:r>
            <a:r>
              <a:rPr lang="en-US" sz="2400" dirty="0" err="1"/>
              <a:t>A</a:t>
            </a:r>
            <a:r>
              <a:rPr lang="en-US" sz="2400" baseline="-25000" dirty="0" err="1"/>
              <a:t>x</a:t>
            </a:r>
            <a:r>
              <a:rPr lang="en-US" sz="2400" dirty="0" err="1"/>
              <a:t>A</a:t>
            </a:r>
            <a:r>
              <a:rPr lang="en-US" sz="2400" baseline="-25000" dirty="0" err="1"/>
              <a:t>x</a:t>
            </a:r>
            <a:r>
              <a:rPr lang="en-US" sz="2400" baseline="-25000" dirty="0"/>
              <a:t> </a:t>
            </a:r>
            <a:r>
              <a:rPr lang="en-US" sz="2400" dirty="0"/>
              <a:t>      (1-c)</a:t>
            </a:r>
            <a:r>
              <a:rPr lang="en-US" sz="2400" dirty="0" err="1"/>
              <a:t>A</a:t>
            </a:r>
            <a:r>
              <a:rPr lang="en-US" sz="2400" baseline="-25000" dirty="0" err="1"/>
              <a:t>x</a:t>
            </a:r>
            <a:r>
              <a:rPr lang="en-US" sz="2400" dirty="0" err="1"/>
              <a:t>A</a:t>
            </a:r>
            <a:r>
              <a:rPr lang="en-US" sz="2400" baseline="-25000" dirty="0" err="1"/>
              <a:t>y</a:t>
            </a:r>
            <a:r>
              <a:rPr lang="en-US" sz="2400" dirty="0" err="1"/>
              <a:t>+sA</a:t>
            </a:r>
            <a:r>
              <a:rPr lang="en-US" sz="2400" baseline="-25000" dirty="0" err="1"/>
              <a:t>z</a:t>
            </a:r>
            <a:r>
              <a:rPr lang="en-US" sz="2400" dirty="0"/>
              <a:t>    (1-c)</a:t>
            </a:r>
            <a:r>
              <a:rPr lang="en-US" sz="2400" dirty="0" err="1"/>
              <a:t>A</a:t>
            </a:r>
            <a:r>
              <a:rPr lang="en-US" sz="2400" baseline="-25000" dirty="0" err="1"/>
              <a:t>x</a:t>
            </a:r>
            <a:r>
              <a:rPr lang="en-US" sz="2400" dirty="0" err="1"/>
              <a:t>A</a:t>
            </a:r>
            <a:r>
              <a:rPr lang="en-US" sz="2400" baseline="-25000" dirty="0" err="1"/>
              <a:t>z</a:t>
            </a:r>
            <a:r>
              <a:rPr lang="en-US" sz="2400" dirty="0" err="1"/>
              <a:t>-sA</a:t>
            </a:r>
            <a:r>
              <a:rPr lang="en-US" sz="2400" baseline="-25000" dirty="0" err="1"/>
              <a:t>y</a:t>
            </a:r>
            <a:r>
              <a:rPr lang="en-US" sz="2400" baseline="-25000" dirty="0"/>
              <a:t> </a:t>
            </a:r>
            <a:r>
              <a:rPr lang="en-US" sz="2400" dirty="0"/>
              <a:t>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/>
              <a:t>(1-c)</a:t>
            </a:r>
            <a:r>
              <a:rPr lang="en-US" sz="2400" dirty="0" err="1"/>
              <a:t>A</a:t>
            </a:r>
            <a:r>
              <a:rPr lang="en-US" sz="2400" baseline="-25000" dirty="0" err="1"/>
              <a:t>y</a:t>
            </a:r>
            <a:r>
              <a:rPr lang="en-US" sz="2400" dirty="0" err="1"/>
              <a:t>A</a:t>
            </a:r>
            <a:r>
              <a:rPr lang="en-US" sz="2400" baseline="-25000" dirty="0" err="1"/>
              <a:t>x</a:t>
            </a:r>
            <a:r>
              <a:rPr lang="en-US" sz="2400" dirty="0" err="1"/>
              <a:t>-sA</a:t>
            </a:r>
            <a:r>
              <a:rPr lang="en-US" sz="2400" baseline="-25000" dirty="0" err="1"/>
              <a:t>z</a:t>
            </a:r>
            <a:r>
              <a:rPr lang="en-US" sz="2400" dirty="0"/>
              <a:t>    c+(1-c)</a:t>
            </a:r>
            <a:r>
              <a:rPr lang="en-US" sz="2400" dirty="0" err="1"/>
              <a:t>A</a:t>
            </a:r>
            <a:r>
              <a:rPr lang="en-US" sz="2400" baseline="-25000" dirty="0" err="1"/>
              <a:t>y</a:t>
            </a:r>
            <a:r>
              <a:rPr lang="en-US" sz="2400" dirty="0" err="1"/>
              <a:t>A</a:t>
            </a:r>
            <a:r>
              <a:rPr lang="en-US" sz="2400" baseline="-25000" dirty="0" err="1"/>
              <a:t>y</a:t>
            </a:r>
            <a:r>
              <a:rPr lang="en-US" sz="2400" baseline="-25000" dirty="0"/>
              <a:t> </a:t>
            </a:r>
            <a:r>
              <a:rPr lang="en-US" sz="2400" dirty="0"/>
              <a:t>      (1-c)</a:t>
            </a:r>
            <a:r>
              <a:rPr lang="en-US" sz="2400" dirty="0" err="1"/>
              <a:t>A</a:t>
            </a:r>
            <a:r>
              <a:rPr lang="en-US" sz="2400" baseline="-25000" dirty="0" err="1"/>
              <a:t>y</a:t>
            </a:r>
            <a:r>
              <a:rPr lang="en-US" sz="2400" dirty="0" err="1"/>
              <a:t>A</a:t>
            </a:r>
            <a:r>
              <a:rPr lang="en-US" sz="2400" baseline="-25000" dirty="0" err="1"/>
              <a:t>z</a:t>
            </a:r>
            <a:r>
              <a:rPr lang="en-US" sz="2400" dirty="0" err="1"/>
              <a:t>+sA</a:t>
            </a:r>
            <a:r>
              <a:rPr lang="en-US" sz="2400" baseline="-25000" dirty="0" err="1"/>
              <a:t>x</a:t>
            </a:r>
            <a:r>
              <a:rPr lang="en-US" sz="2400" dirty="0"/>
              <a:t>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/>
              <a:t>(1-c)</a:t>
            </a:r>
            <a:r>
              <a:rPr lang="en-US" sz="2400" dirty="0" err="1"/>
              <a:t>A</a:t>
            </a:r>
            <a:r>
              <a:rPr lang="en-US" sz="2400" baseline="-25000" dirty="0" err="1"/>
              <a:t>z</a:t>
            </a:r>
            <a:r>
              <a:rPr lang="en-US" sz="2400" dirty="0" err="1"/>
              <a:t>A</a:t>
            </a:r>
            <a:r>
              <a:rPr lang="en-US" sz="2400" baseline="-25000" dirty="0" err="1"/>
              <a:t>x</a:t>
            </a:r>
            <a:r>
              <a:rPr lang="en-US" sz="2400" dirty="0" err="1"/>
              <a:t>+sA</a:t>
            </a:r>
            <a:r>
              <a:rPr lang="en-US" sz="2400" baseline="-25000" dirty="0" err="1"/>
              <a:t>y</a:t>
            </a:r>
            <a:r>
              <a:rPr lang="en-US" sz="2400" dirty="0"/>
              <a:t>    (1-c)</a:t>
            </a:r>
            <a:r>
              <a:rPr lang="en-US" sz="2400" dirty="0" err="1"/>
              <a:t>A</a:t>
            </a:r>
            <a:r>
              <a:rPr lang="en-US" sz="2400" baseline="-25000" dirty="0" err="1"/>
              <a:t>z</a:t>
            </a:r>
            <a:r>
              <a:rPr lang="en-US" sz="2400" dirty="0" err="1"/>
              <a:t>A</a:t>
            </a:r>
            <a:r>
              <a:rPr lang="en-US" sz="2400" baseline="-25000" dirty="0" err="1"/>
              <a:t>y</a:t>
            </a:r>
            <a:r>
              <a:rPr lang="en-US" sz="2400" dirty="0" err="1"/>
              <a:t>-sA</a:t>
            </a:r>
            <a:r>
              <a:rPr lang="en-US" sz="2400" baseline="-25000" dirty="0" err="1"/>
              <a:t>x</a:t>
            </a:r>
            <a:r>
              <a:rPr lang="en-US" sz="2400" dirty="0"/>
              <a:t>   c+(1-c)</a:t>
            </a:r>
            <a:r>
              <a:rPr lang="en-US" sz="2400" dirty="0" err="1"/>
              <a:t>A</a:t>
            </a:r>
            <a:r>
              <a:rPr lang="en-US" sz="2400" baseline="-25000" dirty="0" err="1"/>
              <a:t>z</a:t>
            </a:r>
            <a:r>
              <a:rPr lang="en-US" sz="2400" dirty="0" err="1"/>
              <a:t>A</a:t>
            </a:r>
            <a:r>
              <a:rPr lang="en-US" sz="2400" baseline="-25000" dirty="0" err="1"/>
              <a:t>z</a:t>
            </a:r>
            <a:r>
              <a:rPr lang="en-US" sz="2400" dirty="0"/>
              <a:t>  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sz="2400" dirty="0"/>
              <a:t>0                                 0                          0             </a:t>
            </a:r>
            <a:r>
              <a:rPr lang="en-US" sz="2400" dirty="0" smtClean="0"/>
              <a:t>1</a:t>
            </a:r>
            <a:endParaRPr lang="en-US" sz="2400" dirty="0"/>
          </a:p>
        </p:txBody>
      </p:sp>
      <p:grpSp>
        <p:nvGrpSpPr>
          <p:cNvPr id="36" name="Group 35"/>
          <p:cNvGrpSpPr/>
          <p:nvPr/>
        </p:nvGrpSpPr>
        <p:grpSpPr>
          <a:xfrm>
            <a:off x="1375389" y="4800600"/>
            <a:ext cx="169048" cy="1296035"/>
            <a:chOff x="3199606" y="5106194"/>
            <a:chExt cx="169048" cy="1296035"/>
          </a:xfrm>
        </p:grpSpPr>
        <p:sp>
          <p:nvSpPr>
            <p:cNvPr id="37" name="Line 9"/>
            <p:cNvSpPr>
              <a:spLocks noChangeShapeType="1"/>
            </p:cNvSpPr>
            <p:nvPr/>
          </p:nvSpPr>
          <p:spPr bwMode="auto">
            <a:xfrm flipV="1">
              <a:off x="3200400" y="5115401"/>
              <a:ext cx="161094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38" name="Line 10"/>
            <p:cNvSpPr>
              <a:spLocks noChangeShapeType="1"/>
            </p:cNvSpPr>
            <p:nvPr/>
          </p:nvSpPr>
          <p:spPr bwMode="auto">
            <a:xfrm flipV="1">
              <a:off x="3206665" y="6400800"/>
              <a:ext cx="161989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cxnSp>
          <p:nvCxnSpPr>
            <p:cNvPr id="39" name="Straight Connector 38"/>
            <p:cNvCxnSpPr/>
            <p:nvPr/>
          </p:nvCxnSpPr>
          <p:spPr bwMode="auto">
            <a:xfrm rot="5400000">
              <a:off x="2552700" y="5753100"/>
              <a:ext cx="1295400" cy="1588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40" name="Group 39"/>
          <p:cNvGrpSpPr/>
          <p:nvPr/>
        </p:nvGrpSpPr>
        <p:grpSpPr>
          <a:xfrm flipH="1">
            <a:off x="8157189" y="4724400"/>
            <a:ext cx="169048" cy="1296035"/>
            <a:chOff x="3199606" y="5106194"/>
            <a:chExt cx="169048" cy="1296035"/>
          </a:xfrm>
        </p:grpSpPr>
        <p:sp>
          <p:nvSpPr>
            <p:cNvPr id="41" name="Line 9"/>
            <p:cNvSpPr>
              <a:spLocks noChangeShapeType="1"/>
            </p:cNvSpPr>
            <p:nvPr/>
          </p:nvSpPr>
          <p:spPr bwMode="auto">
            <a:xfrm flipV="1">
              <a:off x="3200400" y="5115401"/>
              <a:ext cx="161094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42" name="Line 10"/>
            <p:cNvSpPr>
              <a:spLocks noChangeShapeType="1"/>
            </p:cNvSpPr>
            <p:nvPr/>
          </p:nvSpPr>
          <p:spPr bwMode="auto">
            <a:xfrm flipV="1">
              <a:off x="3206665" y="6400800"/>
              <a:ext cx="161989" cy="142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sz="2400"/>
            </a:p>
          </p:txBody>
        </p:sp>
        <p:cxnSp>
          <p:nvCxnSpPr>
            <p:cNvPr id="43" name="Straight Connector 42"/>
            <p:cNvCxnSpPr/>
            <p:nvPr/>
          </p:nvCxnSpPr>
          <p:spPr bwMode="auto">
            <a:xfrm rot="5400000">
              <a:off x="2552700" y="5753100"/>
              <a:ext cx="1295400" cy="1588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44" name="Rectangle 43"/>
          <p:cNvSpPr/>
          <p:nvPr/>
        </p:nvSpPr>
        <p:spPr>
          <a:xfrm>
            <a:off x="7086600" y="1295400"/>
            <a:ext cx="1481496" cy="904863"/>
          </a:xfrm>
          <a:prstGeom prst="rect">
            <a:avLst/>
          </a:prstGeom>
          <a:solidFill>
            <a:srgbClr val="F0FD23"/>
          </a:solidFill>
        </p:spPr>
        <p:txBody>
          <a:bodyPr wrap="none">
            <a:spAutoFit/>
          </a:bodyPr>
          <a:lstStyle/>
          <a:p>
            <a:pPr algn="l"/>
            <a:r>
              <a:rPr lang="en-US" sz="2400" dirty="0" smtClean="0"/>
              <a:t>c </a:t>
            </a:r>
            <a:r>
              <a:rPr lang="en-US" sz="2400" dirty="0" smtClean="0"/>
              <a:t>= </a:t>
            </a:r>
            <a:r>
              <a:rPr lang="en-US" sz="2400" dirty="0" err="1" smtClean="0"/>
              <a:t>cos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Symbol" pitchFamily="18" charset="2"/>
              </a:rPr>
              <a:t>q</a:t>
            </a:r>
            <a:endParaRPr lang="en-US" sz="2400" dirty="0" smtClean="0"/>
          </a:p>
          <a:p>
            <a:pPr algn="l"/>
            <a:r>
              <a:rPr lang="en-US" sz="2400" dirty="0" smtClean="0"/>
              <a:t>s </a:t>
            </a:r>
            <a:r>
              <a:rPr lang="en-US" sz="2400" dirty="0" smtClean="0"/>
              <a:t>= sin </a:t>
            </a:r>
            <a:r>
              <a:rPr lang="en-US" sz="2400" dirty="0" smtClean="0">
                <a:latin typeface="Symbol" pitchFamily="18" charset="2"/>
              </a:rPr>
              <a:t>q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04800" y="2590800"/>
            <a:ext cx="8610600" cy="188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 smtClean="0">
                <a:solidFill>
                  <a:srgbClr val="FF0000"/>
                </a:solidFill>
                <a:latin typeface="Times" charset="0"/>
              </a:rPr>
              <a:t>Step 1: Show</a:t>
            </a:r>
          </a:p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3200" dirty="0" smtClean="0">
                <a:solidFill>
                  <a:srgbClr val="FF0000"/>
                </a:solidFill>
              </a:rPr>
              <a:t>P</a:t>
            </a:r>
            <a:r>
              <a:rPr lang="en-US" sz="3200" dirty="0" smtClean="0">
                <a:solidFill>
                  <a:srgbClr val="FF0000"/>
                </a:solidFill>
              </a:rPr>
              <a:t>'</a:t>
            </a:r>
            <a:r>
              <a:rPr lang="en-US" sz="3200" dirty="0" smtClean="0"/>
              <a:t> = </a:t>
            </a:r>
            <a:r>
              <a:rPr lang="en-US" sz="3200" dirty="0" err="1" smtClean="0">
                <a:solidFill>
                  <a:srgbClr val="0000FF"/>
                </a:solidFill>
              </a:rPr>
              <a:t>cos</a:t>
            </a:r>
            <a:r>
              <a:rPr lang="en-US" sz="3200" dirty="0" smtClean="0">
                <a:solidFill>
                  <a:srgbClr val="0000FF"/>
                </a:solidFill>
              </a:rPr>
              <a:t> </a:t>
            </a:r>
            <a:r>
              <a:rPr lang="en-US" sz="3200" dirty="0" smtClean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sz="3200" dirty="0" smtClean="0">
                <a:solidFill>
                  <a:srgbClr val="0000FF"/>
                </a:solidFill>
              </a:rPr>
              <a:t> P + sin </a:t>
            </a:r>
            <a:r>
              <a:rPr lang="en-US" sz="3200" dirty="0" smtClean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sz="3200" dirty="0" smtClean="0">
                <a:solidFill>
                  <a:srgbClr val="0000FF"/>
                </a:solidFill>
              </a:rPr>
              <a:t> </a:t>
            </a:r>
            <a:r>
              <a:rPr lang="en-US" sz="3200" dirty="0" err="1" smtClean="0">
                <a:solidFill>
                  <a:srgbClr val="0000FF"/>
                </a:solidFill>
              </a:rPr>
              <a:t>AxP</a:t>
            </a:r>
            <a:r>
              <a:rPr lang="en-US" sz="3200" dirty="0" smtClean="0">
                <a:solidFill>
                  <a:srgbClr val="0000FF"/>
                </a:solidFill>
              </a:rPr>
              <a:t> + (1 - </a:t>
            </a:r>
            <a:r>
              <a:rPr lang="en-US" sz="3200" dirty="0" err="1" smtClean="0">
                <a:solidFill>
                  <a:srgbClr val="0000FF"/>
                </a:solidFill>
              </a:rPr>
              <a:t>cos</a:t>
            </a:r>
            <a:r>
              <a:rPr lang="en-US" sz="3200" dirty="0" smtClean="0">
                <a:solidFill>
                  <a:srgbClr val="0000FF"/>
                </a:solidFill>
              </a:rPr>
              <a:t> </a:t>
            </a:r>
            <a:r>
              <a:rPr lang="en-US" sz="3200" dirty="0" smtClean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sz="3200" dirty="0" smtClean="0">
                <a:solidFill>
                  <a:srgbClr val="0000FF"/>
                </a:solidFill>
              </a:rPr>
              <a:t>) (A.P)A</a:t>
            </a:r>
            <a:r>
              <a:rPr lang="en-US" sz="3200" dirty="0" smtClean="0"/>
              <a:t> </a:t>
            </a:r>
            <a:endParaRPr lang="en-US" sz="3200" dirty="0">
              <a:solidFill>
                <a:srgbClr val="FF0000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381000" y="1295400"/>
            <a:ext cx="5715000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04" name="AutoShape 4"/>
          <p:cNvSpPr>
            <a:spLocks noGrp="1" noChangeArrowheads="1"/>
          </p:cNvSpPr>
          <p:nvPr>
            <p:ph type="title"/>
          </p:nvPr>
        </p:nvSpPr>
        <p:spPr>
          <a:xfrm>
            <a:off x="100013" y="277813"/>
            <a:ext cx="8893175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Observation</a:t>
            </a:r>
            <a:endParaRPr lang="en-US" dirty="0" smtClean="0"/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447800" y="1143000"/>
            <a:ext cx="5468869" cy="1644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dirty="0" smtClean="0"/>
              <a:t>Compare</a:t>
            </a:r>
          </a:p>
          <a:p>
            <a:pPr lvl="1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	</a:t>
            </a:r>
            <a:r>
              <a:rPr lang="en-US" dirty="0" err="1" smtClean="0">
                <a:solidFill>
                  <a:srgbClr val="0000FF"/>
                </a:solidFill>
              </a:rPr>
              <a:t>AxP</a:t>
            </a:r>
            <a:r>
              <a:rPr lang="en-US" dirty="0" smtClean="0"/>
              <a:t> </a:t>
            </a:r>
          </a:p>
          <a:p>
            <a:pPr lvl="1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0000FF"/>
                </a:solidFill>
              </a:rPr>
              <a:t>vector into P</a:t>
            </a:r>
            <a:r>
              <a:rPr lang="en-US" dirty="0" smtClean="0">
                <a:solidFill>
                  <a:srgbClr val="0000FF"/>
                </a:solidFill>
              </a:rPr>
              <a:t>'</a:t>
            </a:r>
            <a:r>
              <a:rPr lang="en-US" dirty="0" smtClean="0"/>
              <a:t> on left view</a:t>
            </a:r>
          </a:p>
          <a:p>
            <a:pPr lvl="1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   </a:t>
            </a:r>
            <a:r>
              <a:rPr lang="en-US" dirty="0" smtClean="0">
                <a:solidFill>
                  <a:srgbClr val="0000FF"/>
                </a:solidFill>
              </a:rPr>
              <a:t>b</a:t>
            </a:r>
            <a:r>
              <a:rPr lang="en-US" dirty="0" smtClean="0"/>
              <a:t> on right view</a:t>
            </a:r>
            <a:endParaRPr lang="en-US" dirty="0"/>
          </a:p>
        </p:txBody>
      </p:sp>
      <p:grpSp>
        <p:nvGrpSpPr>
          <p:cNvPr id="6" name="Group 62"/>
          <p:cNvGrpSpPr>
            <a:grpSpLocks/>
          </p:cNvGrpSpPr>
          <p:nvPr/>
        </p:nvGrpSpPr>
        <p:grpSpPr bwMode="auto">
          <a:xfrm>
            <a:off x="682625" y="3381375"/>
            <a:ext cx="7299327" cy="2895600"/>
            <a:chOff x="382" y="2109"/>
            <a:chExt cx="4598" cy="1824"/>
          </a:xfrm>
        </p:grpSpPr>
        <p:sp>
          <p:nvSpPr>
            <p:cNvPr id="44056" name="Rectangle 36"/>
            <p:cNvSpPr>
              <a:spLocks noChangeArrowheads="1"/>
            </p:cNvSpPr>
            <p:nvPr/>
          </p:nvSpPr>
          <p:spPr bwMode="auto">
            <a:xfrm>
              <a:off x="2301" y="3537"/>
              <a:ext cx="265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 dirty="0"/>
                <a:t>P</a:t>
              </a:r>
            </a:p>
          </p:txBody>
        </p:sp>
        <p:sp>
          <p:nvSpPr>
            <p:cNvPr id="44057" name="Line 37"/>
            <p:cNvSpPr>
              <a:spLocks noChangeShapeType="1"/>
            </p:cNvSpPr>
            <p:nvPr/>
          </p:nvSpPr>
          <p:spPr bwMode="auto">
            <a:xfrm flipV="1">
              <a:off x="382" y="3645"/>
              <a:ext cx="1796" cy="28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58" name="Line 38"/>
            <p:cNvSpPr>
              <a:spLocks noChangeShapeType="1"/>
            </p:cNvSpPr>
            <p:nvPr/>
          </p:nvSpPr>
          <p:spPr bwMode="auto">
            <a:xfrm flipV="1">
              <a:off x="400" y="2349"/>
              <a:ext cx="1729" cy="158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61" name="Arc 41"/>
            <p:cNvSpPr>
              <a:spLocks/>
            </p:cNvSpPr>
            <p:nvPr/>
          </p:nvSpPr>
          <p:spPr bwMode="auto">
            <a:xfrm rot="3224666">
              <a:off x="4606" y="3147"/>
              <a:ext cx="339" cy="408"/>
            </a:xfrm>
            <a:custGeom>
              <a:avLst/>
              <a:gdLst>
                <a:gd name="T0" fmla="*/ 0 w 21600"/>
                <a:gd name="T1" fmla="*/ 0 h 20686"/>
                <a:gd name="T2" fmla="*/ 0 w 21600"/>
                <a:gd name="T3" fmla="*/ 0 h 20686"/>
                <a:gd name="T4" fmla="*/ 0 w 21600"/>
                <a:gd name="T5" fmla="*/ 0 h 2068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0686"/>
                <a:gd name="T11" fmla="*/ 21600 w 21600"/>
                <a:gd name="T12" fmla="*/ 20686 h 2068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0686" fill="none" extrusionOk="0">
                  <a:moveTo>
                    <a:pt x="6215" y="-1"/>
                  </a:moveTo>
                  <a:cubicBezTo>
                    <a:pt x="15347" y="2743"/>
                    <a:pt x="21600" y="11150"/>
                    <a:pt x="21600" y="20686"/>
                  </a:cubicBezTo>
                </a:path>
                <a:path w="21600" h="20686" stroke="0" extrusionOk="0">
                  <a:moveTo>
                    <a:pt x="6215" y="-1"/>
                  </a:moveTo>
                  <a:cubicBezTo>
                    <a:pt x="15347" y="2743"/>
                    <a:pt x="21600" y="11150"/>
                    <a:pt x="21600" y="20686"/>
                  </a:cubicBezTo>
                  <a:lnTo>
                    <a:pt x="0" y="20686"/>
                  </a:lnTo>
                  <a:close/>
                </a:path>
              </a:pathLst>
            </a:custGeom>
            <a:noFill/>
            <a:ln w="50800" cap="rnd">
              <a:solidFill>
                <a:srgbClr val="0000FF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67" name="Rectangle 47"/>
            <p:cNvSpPr>
              <a:spLocks noChangeArrowheads="1"/>
            </p:cNvSpPr>
            <p:nvPr/>
          </p:nvSpPr>
          <p:spPr bwMode="auto">
            <a:xfrm rot="8520000">
              <a:off x="1628" y="2798"/>
              <a:ext cx="90" cy="10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68" name="Oval 48"/>
            <p:cNvSpPr>
              <a:spLocks noChangeArrowheads="1"/>
            </p:cNvSpPr>
            <p:nvPr/>
          </p:nvSpPr>
          <p:spPr bwMode="auto">
            <a:xfrm>
              <a:off x="2164" y="3529"/>
              <a:ext cx="121" cy="14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69" name="Line 49"/>
            <p:cNvSpPr>
              <a:spLocks noChangeShapeType="1"/>
            </p:cNvSpPr>
            <p:nvPr/>
          </p:nvSpPr>
          <p:spPr bwMode="auto">
            <a:xfrm>
              <a:off x="1680" y="2763"/>
              <a:ext cx="502" cy="79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70" name="Oval 50"/>
            <p:cNvSpPr>
              <a:spLocks noChangeArrowheads="1"/>
            </p:cNvSpPr>
            <p:nvPr/>
          </p:nvSpPr>
          <p:spPr bwMode="auto">
            <a:xfrm>
              <a:off x="1968" y="3264"/>
              <a:ext cx="121" cy="14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74" name="Rectangle 54"/>
            <p:cNvSpPr>
              <a:spLocks noChangeArrowheads="1"/>
            </p:cNvSpPr>
            <p:nvPr/>
          </p:nvSpPr>
          <p:spPr bwMode="auto">
            <a:xfrm>
              <a:off x="2112" y="3051"/>
              <a:ext cx="318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P'</a:t>
              </a:r>
            </a:p>
          </p:txBody>
        </p:sp>
        <p:sp>
          <p:nvSpPr>
            <p:cNvPr id="44077" name="Line 57"/>
            <p:cNvSpPr>
              <a:spLocks noChangeShapeType="1"/>
            </p:cNvSpPr>
            <p:nvPr/>
          </p:nvSpPr>
          <p:spPr bwMode="auto">
            <a:xfrm>
              <a:off x="1988" y="3331"/>
              <a:ext cx="48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79" name="Rectangle 59"/>
            <p:cNvSpPr>
              <a:spLocks noChangeArrowheads="1"/>
            </p:cNvSpPr>
            <p:nvPr/>
          </p:nvSpPr>
          <p:spPr bwMode="auto">
            <a:xfrm>
              <a:off x="2134" y="2109"/>
              <a:ext cx="278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A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342900" y="5611011"/>
            <a:ext cx="889030" cy="1199364"/>
            <a:chOff x="4438650" y="2076843"/>
            <a:chExt cx="889030" cy="1199364"/>
          </a:xfrm>
        </p:grpSpPr>
        <p:cxnSp>
          <p:nvCxnSpPr>
            <p:cNvPr id="64" name="Straight Arrow Connector 63"/>
            <p:cNvCxnSpPr/>
            <p:nvPr/>
          </p:nvCxnSpPr>
          <p:spPr bwMode="auto">
            <a:xfrm rot="5400000" flipH="1" flipV="1">
              <a:off x="4609306" y="2552700"/>
              <a:ext cx="381794" cy="794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8000B3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65" name="Straight Arrow Connector 64"/>
            <p:cNvCxnSpPr/>
            <p:nvPr/>
          </p:nvCxnSpPr>
          <p:spPr bwMode="auto">
            <a:xfrm>
              <a:off x="4800600" y="2743200"/>
              <a:ext cx="304800" cy="1588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8000B3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66" name="Straight Arrow Connector 65"/>
            <p:cNvCxnSpPr/>
            <p:nvPr/>
          </p:nvCxnSpPr>
          <p:spPr bwMode="auto">
            <a:xfrm rot="5400000">
              <a:off x="4572000" y="2819400"/>
              <a:ext cx="304800" cy="15240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8000B3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67" name="Rectangle 66"/>
            <p:cNvSpPr/>
            <p:nvPr/>
          </p:nvSpPr>
          <p:spPr>
            <a:xfrm>
              <a:off x="4667250" y="2076843"/>
              <a:ext cx="298480" cy="3139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y</a:t>
              </a:r>
              <a:endParaRPr lang="en-US" sz="1600" dirty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029200" y="2590800"/>
              <a:ext cx="298480" cy="313932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x</a:t>
              </a:r>
              <a:endParaRPr lang="en-US" sz="1600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438650" y="2962275"/>
              <a:ext cx="298480" cy="3139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z</a:t>
              </a:r>
              <a:endParaRPr lang="en-US" sz="1600" dirty="0"/>
            </a:p>
          </p:txBody>
        </p:sp>
      </p:grpSp>
      <p:sp>
        <p:nvSpPr>
          <p:cNvPr id="70" name="Rectangle 69"/>
          <p:cNvSpPr/>
          <p:nvPr/>
        </p:nvSpPr>
        <p:spPr>
          <a:xfrm>
            <a:off x="457200" y="2971800"/>
            <a:ext cx="1821332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Side view</a:t>
            </a:r>
            <a:endParaRPr lang="en-US" dirty="0"/>
          </a:p>
        </p:txBody>
      </p:sp>
      <p:cxnSp>
        <p:nvCxnSpPr>
          <p:cNvPr id="72" name="Straight Connector 71"/>
          <p:cNvCxnSpPr/>
          <p:nvPr/>
        </p:nvCxnSpPr>
        <p:spPr bwMode="auto">
          <a:xfrm rot="5400000">
            <a:off x="2971800" y="4800600"/>
            <a:ext cx="3048000" cy="1588"/>
          </a:xfrm>
          <a:prstGeom prst="line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73" name="Rectangle 72"/>
          <p:cNvSpPr/>
          <p:nvPr/>
        </p:nvSpPr>
        <p:spPr>
          <a:xfrm>
            <a:off x="5486400" y="2895600"/>
            <a:ext cx="2686441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Looking into A</a:t>
            </a:r>
            <a:endParaRPr lang="en-US" dirty="0"/>
          </a:p>
        </p:txBody>
      </p:sp>
      <p:sp>
        <p:nvSpPr>
          <p:cNvPr id="74" name="Oval 73"/>
          <p:cNvSpPr/>
          <p:nvPr/>
        </p:nvSpPr>
        <p:spPr bwMode="auto">
          <a:xfrm>
            <a:off x="5791200" y="3581400"/>
            <a:ext cx="1905000" cy="2286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5" name="Oval 48"/>
          <p:cNvSpPr>
            <a:spLocks noChangeArrowheads="1"/>
          </p:cNvSpPr>
          <p:nvPr/>
        </p:nvSpPr>
        <p:spPr bwMode="auto">
          <a:xfrm>
            <a:off x="7162800" y="5562600"/>
            <a:ext cx="192088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Oval 48"/>
          <p:cNvSpPr>
            <a:spLocks noChangeArrowheads="1"/>
          </p:cNvSpPr>
          <p:nvPr/>
        </p:nvSpPr>
        <p:spPr bwMode="auto">
          <a:xfrm>
            <a:off x="7620000" y="4648200"/>
            <a:ext cx="192088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Oval 48"/>
          <p:cNvSpPr>
            <a:spLocks noChangeArrowheads="1"/>
          </p:cNvSpPr>
          <p:nvPr/>
        </p:nvSpPr>
        <p:spPr bwMode="auto">
          <a:xfrm>
            <a:off x="6629400" y="4572000"/>
            <a:ext cx="192088" cy="2286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Rectangle 59"/>
          <p:cNvSpPr>
            <a:spLocks noChangeArrowheads="1"/>
          </p:cNvSpPr>
          <p:nvPr/>
        </p:nvSpPr>
        <p:spPr bwMode="auto">
          <a:xfrm>
            <a:off x="6515100" y="4114800"/>
            <a:ext cx="441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79" name="Rectangle 36"/>
          <p:cNvSpPr>
            <a:spLocks noChangeArrowheads="1"/>
          </p:cNvSpPr>
          <p:nvPr/>
        </p:nvSpPr>
        <p:spPr bwMode="auto">
          <a:xfrm>
            <a:off x="7239000" y="5715000"/>
            <a:ext cx="4206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dirty="0"/>
              <a:t>P</a:t>
            </a:r>
          </a:p>
        </p:txBody>
      </p:sp>
      <p:sp>
        <p:nvSpPr>
          <p:cNvPr id="80" name="Rectangle 54"/>
          <p:cNvSpPr>
            <a:spLocks noChangeArrowheads="1"/>
          </p:cNvSpPr>
          <p:nvPr/>
        </p:nvSpPr>
        <p:spPr bwMode="auto">
          <a:xfrm>
            <a:off x="7848600" y="4572000"/>
            <a:ext cx="504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P'</a:t>
            </a:r>
          </a:p>
        </p:txBody>
      </p:sp>
      <p:cxnSp>
        <p:nvCxnSpPr>
          <p:cNvPr id="86" name="Straight Arrow Connector 85"/>
          <p:cNvCxnSpPr>
            <a:endCxn id="75" idx="1"/>
          </p:cNvCxnSpPr>
          <p:nvPr/>
        </p:nvCxnSpPr>
        <p:spPr bwMode="auto">
          <a:xfrm rot="16200000" flipH="1">
            <a:off x="6474327" y="4879473"/>
            <a:ext cx="947877" cy="485331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90" name="Straight Arrow Connector 89"/>
          <p:cNvCxnSpPr>
            <a:endCxn id="76" idx="2"/>
          </p:cNvCxnSpPr>
          <p:nvPr/>
        </p:nvCxnSpPr>
        <p:spPr bwMode="auto">
          <a:xfrm>
            <a:off x="6705600" y="4648200"/>
            <a:ext cx="914400" cy="1143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93" name="Rectangle 92"/>
          <p:cNvSpPr/>
          <p:nvPr/>
        </p:nvSpPr>
        <p:spPr>
          <a:xfrm>
            <a:off x="6934200" y="4724400"/>
            <a:ext cx="372217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Symbol" pitchFamily="18" charset="2"/>
              </a:rPr>
              <a:t>q</a:t>
            </a:r>
            <a:endParaRPr lang="en-US" dirty="0"/>
          </a:p>
        </p:txBody>
      </p:sp>
      <p:cxnSp>
        <p:nvCxnSpPr>
          <p:cNvPr id="96" name="Straight Arrow Connector 95"/>
          <p:cNvCxnSpPr>
            <a:endCxn id="76" idx="3"/>
          </p:cNvCxnSpPr>
          <p:nvPr/>
        </p:nvCxnSpPr>
        <p:spPr bwMode="auto">
          <a:xfrm flipV="1">
            <a:off x="7010400" y="4843322"/>
            <a:ext cx="637731" cy="414478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94" name="Rectangle 47"/>
          <p:cNvSpPr>
            <a:spLocks noChangeArrowheads="1"/>
          </p:cNvSpPr>
          <p:nvPr/>
        </p:nvSpPr>
        <p:spPr bwMode="auto">
          <a:xfrm rot="8520000">
            <a:off x="7044612" y="5208587"/>
            <a:ext cx="142875" cy="160337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7227595" y="5030468"/>
            <a:ext cx="325730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/>
              <a:t>b</a:t>
            </a:r>
            <a:endParaRPr lang="en-US" sz="1800" dirty="0"/>
          </a:p>
        </p:txBody>
      </p:sp>
      <p:sp>
        <p:nvSpPr>
          <p:cNvPr id="106" name="Rectangle 105"/>
          <p:cNvSpPr/>
          <p:nvPr/>
        </p:nvSpPr>
        <p:spPr>
          <a:xfrm>
            <a:off x="7162800" y="1676400"/>
            <a:ext cx="1159292" cy="840230"/>
          </a:xfrm>
          <a:prstGeom prst="rect">
            <a:avLst/>
          </a:prstGeom>
          <a:solidFill>
            <a:srgbClr val="F0FD23"/>
          </a:solidFill>
        </p:spPr>
        <p:txBody>
          <a:bodyPr wrap="none">
            <a:spAutoFit/>
          </a:bodyPr>
          <a:lstStyle/>
          <a:p>
            <a:r>
              <a:rPr lang="en-US" sz="1800" dirty="0" smtClean="0"/>
              <a:t>all point</a:t>
            </a:r>
            <a:br>
              <a:rPr lang="en-US" sz="1800" dirty="0" smtClean="0"/>
            </a:br>
            <a:r>
              <a:rPr lang="en-US" sz="1800" dirty="0" smtClean="0"/>
              <a:t>in same</a:t>
            </a:r>
            <a:br>
              <a:rPr lang="en-US" sz="1800" dirty="0" smtClean="0"/>
            </a:br>
            <a:r>
              <a:rPr lang="en-US" sz="1800" dirty="0" smtClean="0"/>
              <a:t>direction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Transformations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4100226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4D transformations</a:t>
            </a:r>
            <a:r>
              <a:rPr lang="en-US" dirty="0" smtClean="0"/>
              <a:t> represent </a:t>
            </a:r>
            <a:r>
              <a:rPr lang="en-US" dirty="0" smtClean="0">
                <a:solidFill>
                  <a:srgbClr val="FF0000"/>
                </a:solidFill>
              </a:rPr>
              <a:t>operations</a:t>
            </a:r>
            <a:r>
              <a:rPr lang="en-US" dirty="0" smtClean="0"/>
              <a:t> that can be performed on 4D vectors.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Typical operations </a:t>
            </a:r>
            <a:r>
              <a:rPr lang="en-US" dirty="0" smtClean="0"/>
              <a:t>are </a:t>
            </a:r>
            <a:r>
              <a:rPr lang="en-US" dirty="0" smtClean="0">
                <a:solidFill>
                  <a:srgbClr val="FF0000"/>
                </a:solidFill>
              </a:rPr>
              <a:t>scaling, rotating, and translating</a:t>
            </a:r>
            <a:r>
              <a:rPr lang="en-US" dirty="0" smtClean="0"/>
              <a:t>.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Order matters </a:t>
            </a:r>
            <a:r>
              <a:rPr lang="en-US" dirty="0" smtClean="0">
                <a:solidFill>
                  <a:srgbClr val="FF0000"/>
                </a:solidFill>
              </a:rPr>
              <a:t>A * B ≠ B * A</a:t>
            </a:r>
          </a:p>
          <a:p>
            <a:r>
              <a:rPr lang="en-US" dirty="0" smtClean="0"/>
              <a:t>If a </a:t>
            </a:r>
            <a:r>
              <a:rPr lang="en-US" dirty="0" smtClean="0">
                <a:solidFill>
                  <a:srgbClr val="0000FF"/>
                </a:solidFill>
              </a:rPr>
              <a:t>vector v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is transformed by a series of transformations A, then B, then C</a:t>
            </a:r>
            <a:r>
              <a:rPr lang="en-US" dirty="0" smtClean="0"/>
              <a:t>, the order is </a:t>
            </a:r>
            <a:r>
              <a:rPr lang="en-US" dirty="0" smtClean="0">
                <a:solidFill>
                  <a:srgbClr val="FF0000"/>
                </a:solidFill>
              </a:rPr>
              <a:t>local to more and more global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8000B3"/>
                </a:solidFill>
              </a:rPr>
              <a:t>Example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02B192"/>
                </a:solidFill>
              </a:rPr>
              <a:t>hand to arm to body</a:t>
            </a:r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>
            <a:off x="228600" y="5881688"/>
            <a:ext cx="8550275" cy="519112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 smtClean="0"/>
              <a:t>Operation order is LOCAL to GLOBAL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304800" y="1219200"/>
            <a:ext cx="8653463" cy="541020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/>
              <a:t> </a:t>
            </a: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381000" y="1295400"/>
            <a:ext cx="5181600" cy="1752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04" name="AutoShape 4"/>
          <p:cNvSpPr>
            <a:spLocks noGrp="1" noChangeArrowheads="1"/>
          </p:cNvSpPr>
          <p:nvPr>
            <p:ph type="title"/>
          </p:nvPr>
        </p:nvSpPr>
        <p:spPr>
          <a:xfrm>
            <a:off x="100013" y="277813"/>
            <a:ext cx="8893175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Rotating P around unit length axis A 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533400" y="1447800"/>
            <a:ext cx="47752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Use idea that a vector of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length </a:t>
            </a:r>
            <a:r>
              <a:rPr lang="en-US">
                <a:solidFill>
                  <a:srgbClr val="0000FF"/>
                </a:solidFill>
              </a:rPr>
              <a:t>|x|</a:t>
            </a:r>
            <a:r>
              <a:rPr lang="en-US">
                <a:solidFill>
                  <a:srgbClr val="FF0000"/>
                </a:solidFill>
              </a:rPr>
              <a:t> in same direction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as vector </a:t>
            </a:r>
            <a:r>
              <a:rPr lang="en-US">
                <a:solidFill>
                  <a:srgbClr val="0000FF"/>
                </a:solidFill>
              </a:rPr>
              <a:t>Y</a:t>
            </a:r>
            <a:r>
              <a:rPr lang="en-US">
                <a:solidFill>
                  <a:srgbClr val="FF0000"/>
                </a:solidFill>
              </a:rPr>
              <a:t> is vector </a:t>
            </a:r>
            <a:r>
              <a:rPr lang="en-US">
                <a:solidFill>
                  <a:srgbClr val="0000FF"/>
                </a:solidFill>
              </a:rPr>
              <a:t>|x|</a:t>
            </a: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5638800" y="4781550"/>
            <a:ext cx="24511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P'</a:t>
            </a:r>
            <a:r>
              <a:rPr lang="en-US" dirty="0"/>
              <a:t> = q + a + b</a:t>
            </a: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 rot="-3840000">
            <a:off x="5284787" y="2522538"/>
            <a:ext cx="2555875" cy="4762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in direction </a:t>
            </a:r>
            <a:r>
              <a:rPr lang="en-US">
                <a:solidFill>
                  <a:srgbClr val="FF0000"/>
                </a:solidFill>
              </a:rPr>
              <a:t>A</a:t>
            </a:r>
            <a:r>
              <a:rPr lang="en-US"/>
              <a:t> </a:t>
            </a:r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 rot="-3900000">
            <a:off x="6098381" y="2666207"/>
            <a:ext cx="2436813" cy="4762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in direction </a:t>
            </a:r>
            <a:r>
              <a:rPr lang="en-US">
                <a:solidFill>
                  <a:srgbClr val="FF0000"/>
                </a:solidFill>
              </a:rPr>
              <a:t>r</a:t>
            </a:r>
            <a:r>
              <a:rPr lang="en-US"/>
              <a:t> </a:t>
            </a:r>
          </a:p>
        </p:txBody>
      </p:sp>
      <p:sp>
        <p:nvSpPr>
          <p:cNvPr id="44041" name="Rectangle 9"/>
          <p:cNvSpPr>
            <a:spLocks noChangeArrowheads="1"/>
          </p:cNvSpPr>
          <p:nvPr/>
        </p:nvSpPr>
        <p:spPr bwMode="auto">
          <a:xfrm rot="-3900000">
            <a:off x="6648450" y="2628900"/>
            <a:ext cx="2990850" cy="4762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in direction </a:t>
            </a:r>
            <a:r>
              <a:rPr lang="en-US">
                <a:solidFill>
                  <a:srgbClr val="FF0000"/>
                </a:solidFill>
              </a:rPr>
              <a:t>AxP</a:t>
            </a:r>
            <a:r>
              <a:rPr lang="en-US"/>
              <a:t> </a:t>
            </a:r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 flipH="1" flipV="1">
            <a:off x="6019800" y="3962400"/>
            <a:ext cx="609600" cy="914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4043" name="Line 11"/>
          <p:cNvSpPr>
            <a:spLocks noChangeShapeType="1"/>
          </p:cNvSpPr>
          <p:nvPr/>
        </p:nvSpPr>
        <p:spPr bwMode="auto">
          <a:xfrm flipH="1" flipV="1">
            <a:off x="6858000" y="4114800"/>
            <a:ext cx="381000" cy="762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4044" name="Line 12"/>
          <p:cNvSpPr>
            <a:spLocks noChangeShapeType="1"/>
          </p:cNvSpPr>
          <p:nvPr/>
        </p:nvSpPr>
        <p:spPr bwMode="auto">
          <a:xfrm flipH="1" flipV="1">
            <a:off x="7543800" y="4267200"/>
            <a:ext cx="30480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495800" y="2133600"/>
            <a:ext cx="620713" cy="860425"/>
            <a:chOff x="2832" y="1344"/>
            <a:chExt cx="391" cy="542"/>
          </a:xfrm>
        </p:grpSpPr>
        <p:sp>
          <p:nvSpPr>
            <p:cNvPr id="44093" name="Rectangle 13"/>
            <p:cNvSpPr>
              <a:spLocks noChangeArrowheads="1"/>
            </p:cNvSpPr>
            <p:nvPr/>
          </p:nvSpPr>
          <p:spPr bwMode="auto">
            <a:xfrm>
              <a:off x="2832" y="1344"/>
              <a:ext cx="391" cy="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solidFill>
                    <a:srgbClr val="0000FF"/>
                  </a:solidFill>
                </a:rPr>
                <a:t>Y</a:t>
              </a:r>
              <a:br>
                <a:rPr lang="en-US">
                  <a:solidFill>
                    <a:srgbClr val="0000FF"/>
                  </a:solidFill>
                </a:rPr>
              </a:br>
              <a:r>
                <a:rPr lang="en-US">
                  <a:solidFill>
                    <a:srgbClr val="0000FF"/>
                  </a:solidFill>
                </a:rPr>
                <a:t>|Y|</a:t>
              </a:r>
            </a:p>
          </p:txBody>
        </p:sp>
        <p:sp>
          <p:nvSpPr>
            <p:cNvPr id="44094" name="Line 14"/>
            <p:cNvSpPr>
              <a:spLocks noChangeShapeType="1"/>
            </p:cNvSpPr>
            <p:nvPr/>
          </p:nvSpPr>
          <p:spPr bwMode="auto">
            <a:xfrm>
              <a:off x="2908" y="1596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160963" y="5334000"/>
            <a:ext cx="1058862" cy="860425"/>
            <a:chOff x="3251" y="3360"/>
            <a:chExt cx="667" cy="542"/>
          </a:xfrm>
        </p:grpSpPr>
        <p:sp>
          <p:nvSpPr>
            <p:cNvPr id="44090" name="Rectangle 16"/>
            <p:cNvSpPr>
              <a:spLocks noChangeArrowheads="1"/>
            </p:cNvSpPr>
            <p:nvPr/>
          </p:nvSpPr>
          <p:spPr bwMode="auto">
            <a:xfrm>
              <a:off x="3514" y="3360"/>
              <a:ext cx="404" cy="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solidFill>
                    <a:srgbClr val="0000FF"/>
                  </a:solidFill>
                </a:rPr>
                <a:t>A</a:t>
              </a:r>
              <a:br>
                <a:rPr lang="en-US">
                  <a:solidFill>
                    <a:srgbClr val="0000FF"/>
                  </a:solidFill>
                </a:rPr>
              </a:br>
              <a:r>
                <a:rPr lang="en-US">
                  <a:solidFill>
                    <a:srgbClr val="0000FF"/>
                  </a:solidFill>
                </a:rPr>
                <a:t>|A|</a:t>
              </a:r>
            </a:p>
          </p:txBody>
        </p:sp>
        <p:sp>
          <p:nvSpPr>
            <p:cNvPr id="44091" name="Line 17"/>
            <p:cNvSpPr>
              <a:spLocks noChangeShapeType="1"/>
            </p:cNvSpPr>
            <p:nvPr/>
          </p:nvSpPr>
          <p:spPr bwMode="auto">
            <a:xfrm>
              <a:off x="3597" y="3612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92" name="Rectangle 18"/>
            <p:cNvSpPr>
              <a:spLocks noChangeArrowheads="1"/>
            </p:cNvSpPr>
            <p:nvPr/>
          </p:nvSpPr>
          <p:spPr bwMode="auto">
            <a:xfrm>
              <a:off x="3251" y="3456"/>
              <a:ext cx="379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solidFill>
                    <a:srgbClr val="0000FF"/>
                  </a:solidFill>
                </a:rPr>
                <a:t>|q|</a:t>
              </a: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6296025" y="5334000"/>
            <a:ext cx="989013" cy="860425"/>
            <a:chOff x="3966" y="3360"/>
            <a:chExt cx="623" cy="542"/>
          </a:xfrm>
        </p:grpSpPr>
        <p:sp>
          <p:nvSpPr>
            <p:cNvPr id="44087" name="Rectangle 20"/>
            <p:cNvSpPr>
              <a:spLocks noChangeArrowheads="1"/>
            </p:cNvSpPr>
            <p:nvPr/>
          </p:nvSpPr>
          <p:spPr bwMode="auto">
            <a:xfrm>
              <a:off x="4260" y="3360"/>
              <a:ext cx="329" cy="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solidFill>
                    <a:srgbClr val="0000FF"/>
                  </a:solidFill>
                </a:rPr>
                <a:t>r</a:t>
              </a:r>
              <a:br>
                <a:rPr lang="en-US">
                  <a:solidFill>
                    <a:srgbClr val="0000FF"/>
                  </a:solidFill>
                </a:rPr>
              </a:br>
              <a:r>
                <a:rPr lang="en-US">
                  <a:solidFill>
                    <a:srgbClr val="0000FF"/>
                  </a:solidFill>
                </a:rPr>
                <a:t>|r|</a:t>
              </a:r>
            </a:p>
          </p:txBody>
        </p:sp>
        <p:sp>
          <p:nvSpPr>
            <p:cNvPr id="44088" name="Line 21"/>
            <p:cNvSpPr>
              <a:spLocks noChangeShapeType="1"/>
            </p:cNvSpPr>
            <p:nvPr/>
          </p:nvSpPr>
          <p:spPr bwMode="auto">
            <a:xfrm>
              <a:off x="4305" y="3612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89" name="Rectangle 22"/>
            <p:cNvSpPr>
              <a:spLocks noChangeArrowheads="1"/>
            </p:cNvSpPr>
            <p:nvPr/>
          </p:nvSpPr>
          <p:spPr bwMode="auto">
            <a:xfrm>
              <a:off x="3966" y="3456"/>
              <a:ext cx="367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solidFill>
                    <a:srgbClr val="0000FF"/>
                  </a:solidFill>
                </a:rPr>
                <a:t>|a|</a:t>
              </a:r>
            </a:p>
          </p:txBody>
        </p:sp>
      </p:grp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7467600" y="5334000"/>
            <a:ext cx="1524000" cy="860425"/>
            <a:chOff x="4704" y="3360"/>
            <a:chExt cx="960" cy="542"/>
          </a:xfrm>
        </p:grpSpPr>
        <p:sp>
          <p:nvSpPr>
            <p:cNvPr id="44084" name="Rectangle 24"/>
            <p:cNvSpPr>
              <a:spLocks noChangeArrowheads="1"/>
            </p:cNvSpPr>
            <p:nvPr/>
          </p:nvSpPr>
          <p:spPr bwMode="auto">
            <a:xfrm>
              <a:off x="4986" y="3360"/>
              <a:ext cx="678" cy="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solidFill>
                    <a:srgbClr val="0000FF"/>
                  </a:solidFill>
                </a:rPr>
                <a:t>AxP</a:t>
              </a:r>
              <a:br>
                <a:rPr lang="en-US">
                  <a:solidFill>
                    <a:srgbClr val="0000FF"/>
                  </a:solidFill>
                </a:rPr>
              </a:br>
              <a:r>
                <a:rPr lang="en-US">
                  <a:solidFill>
                    <a:srgbClr val="0000FF"/>
                  </a:solidFill>
                </a:rPr>
                <a:t>|AxP|</a:t>
              </a:r>
            </a:p>
          </p:txBody>
        </p:sp>
        <p:sp>
          <p:nvSpPr>
            <p:cNvPr id="44085" name="Line 25"/>
            <p:cNvSpPr>
              <a:spLocks noChangeShapeType="1"/>
            </p:cNvSpPr>
            <p:nvPr/>
          </p:nvSpPr>
          <p:spPr bwMode="auto">
            <a:xfrm>
              <a:off x="5205" y="3612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86" name="Rectangle 26"/>
            <p:cNvSpPr>
              <a:spLocks noChangeArrowheads="1"/>
            </p:cNvSpPr>
            <p:nvPr/>
          </p:nvSpPr>
          <p:spPr bwMode="auto">
            <a:xfrm>
              <a:off x="4704" y="3456"/>
              <a:ext cx="379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solidFill>
                    <a:srgbClr val="0000FF"/>
                  </a:solidFill>
                </a:rPr>
                <a:t>|b|</a:t>
              </a:r>
            </a:p>
          </p:txBody>
        </p:sp>
      </p:grpSp>
      <p:sp>
        <p:nvSpPr>
          <p:cNvPr id="44049" name="Rectangle 28"/>
          <p:cNvSpPr>
            <a:spLocks noChangeArrowheads="1"/>
          </p:cNvSpPr>
          <p:nvPr/>
        </p:nvSpPr>
        <p:spPr bwMode="auto">
          <a:xfrm>
            <a:off x="4337050" y="5562600"/>
            <a:ext cx="9096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P'</a:t>
            </a:r>
            <a:r>
              <a:rPr lang="en-US"/>
              <a:t> =</a:t>
            </a:r>
          </a:p>
        </p:txBody>
      </p:sp>
      <p:sp>
        <p:nvSpPr>
          <p:cNvPr id="44050" name="Rectangle 29"/>
          <p:cNvSpPr>
            <a:spLocks noChangeArrowheads="1"/>
          </p:cNvSpPr>
          <p:nvPr/>
        </p:nvSpPr>
        <p:spPr bwMode="auto">
          <a:xfrm>
            <a:off x="6038850" y="5486400"/>
            <a:ext cx="3921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+</a:t>
            </a:r>
          </a:p>
        </p:txBody>
      </p:sp>
      <p:sp>
        <p:nvSpPr>
          <p:cNvPr id="44051" name="Rectangle 30"/>
          <p:cNvSpPr>
            <a:spLocks noChangeArrowheads="1"/>
          </p:cNvSpPr>
          <p:nvPr/>
        </p:nvSpPr>
        <p:spPr bwMode="auto">
          <a:xfrm>
            <a:off x="7175500" y="5514975"/>
            <a:ext cx="3921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+</a:t>
            </a:r>
          </a:p>
        </p:txBody>
      </p:sp>
      <p:grpSp>
        <p:nvGrpSpPr>
          <p:cNvPr id="6" name="Group 62"/>
          <p:cNvGrpSpPr>
            <a:grpSpLocks/>
          </p:cNvGrpSpPr>
          <p:nvPr/>
        </p:nvGrpSpPr>
        <p:grpSpPr bwMode="auto">
          <a:xfrm>
            <a:off x="606425" y="3214688"/>
            <a:ext cx="3744913" cy="3028950"/>
            <a:chOff x="382" y="2025"/>
            <a:chExt cx="2359" cy="1908"/>
          </a:xfrm>
        </p:grpSpPr>
        <p:grpSp>
          <p:nvGrpSpPr>
            <p:cNvPr id="7" name="Group 33"/>
            <p:cNvGrpSpPr>
              <a:grpSpLocks/>
            </p:cNvGrpSpPr>
            <p:nvPr/>
          </p:nvGrpSpPr>
          <p:grpSpPr bwMode="auto">
            <a:xfrm>
              <a:off x="1152" y="2025"/>
              <a:ext cx="1022" cy="1812"/>
              <a:chOff x="1152" y="2025"/>
              <a:chExt cx="1022" cy="1812"/>
            </a:xfrm>
          </p:grpSpPr>
          <p:sp>
            <p:nvSpPr>
              <p:cNvPr id="44082" name="Oval 31"/>
              <p:cNvSpPr>
                <a:spLocks noChangeArrowheads="1"/>
              </p:cNvSpPr>
              <p:nvPr/>
            </p:nvSpPr>
            <p:spPr bwMode="auto">
              <a:xfrm rot="2820000">
                <a:off x="768" y="2445"/>
                <a:ext cx="1776" cy="1008"/>
              </a:xfrm>
              <a:prstGeom prst="ellipse">
                <a:avLst/>
              </a:prstGeom>
              <a:solidFill>
                <a:srgbClr val="02B19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083" name="Oval 32"/>
              <p:cNvSpPr>
                <a:spLocks noChangeArrowheads="1"/>
              </p:cNvSpPr>
              <p:nvPr/>
            </p:nvSpPr>
            <p:spPr bwMode="auto">
              <a:xfrm rot="2820000">
                <a:off x="782" y="2409"/>
                <a:ext cx="1776" cy="1008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4056" name="Rectangle 36"/>
            <p:cNvSpPr>
              <a:spLocks noChangeArrowheads="1"/>
            </p:cNvSpPr>
            <p:nvPr/>
          </p:nvSpPr>
          <p:spPr bwMode="auto">
            <a:xfrm>
              <a:off x="2301" y="3537"/>
              <a:ext cx="265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/>
                <a:t>P</a:t>
              </a:r>
            </a:p>
          </p:txBody>
        </p:sp>
        <p:sp>
          <p:nvSpPr>
            <p:cNvPr id="44057" name="Line 37"/>
            <p:cNvSpPr>
              <a:spLocks noChangeShapeType="1"/>
            </p:cNvSpPr>
            <p:nvPr/>
          </p:nvSpPr>
          <p:spPr bwMode="auto">
            <a:xfrm flipV="1">
              <a:off x="382" y="3645"/>
              <a:ext cx="1796" cy="28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58" name="Line 38"/>
            <p:cNvSpPr>
              <a:spLocks noChangeShapeType="1"/>
            </p:cNvSpPr>
            <p:nvPr/>
          </p:nvSpPr>
          <p:spPr bwMode="auto">
            <a:xfrm flipV="1">
              <a:off x="400" y="2349"/>
              <a:ext cx="1729" cy="158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59" name="Rectangle 39"/>
            <p:cNvSpPr>
              <a:spLocks noChangeArrowheads="1"/>
            </p:cNvSpPr>
            <p:nvPr/>
          </p:nvSpPr>
          <p:spPr bwMode="auto">
            <a:xfrm>
              <a:off x="1708" y="2852"/>
              <a:ext cx="216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 sz="2400">
                  <a:latin typeface="Symbol" pitchFamily="18" charset="2"/>
                </a:rPr>
                <a:t>q</a:t>
              </a:r>
            </a:p>
          </p:txBody>
        </p:sp>
        <p:sp>
          <p:nvSpPr>
            <p:cNvPr id="44060" name="Rectangle 40"/>
            <p:cNvSpPr>
              <a:spLocks noChangeArrowheads="1"/>
            </p:cNvSpPr>
            <p:nvPr/>
          </p:nvSpPr>
          <p:spPr bwMode="auto">
            <a:xfrm>
              <a:off x="796" y="3501"/>
              <a:ext cx="369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algn="l"/>
              <a:r>
                <a:rPr lang="en-US" sz="2400">
                  <a:latin typeface="Symbol" pitchFamily="18" charset="2"/>
                </a:rPr>
                <a:t>a</a:t>
              </a:r>
            </a:p>
          </p:txBody>
        </p:sp>
        <p:sp>
          <p:nvSpPr>
            <p:cNvPr id="44061" name="Arc 41"/>
            <p:cNvSpPr>
              <a:spLocks/>
            </p:cNvSpPr>
            <p:nvPr/>
          </p:nvSpPr>
          <p:spPr bwMode="auto">
            <a:xfrm rot="1620000">
              <a:off x="2178" y="3070"/>
              <a:ext cx="236" cy="490"/>
            </a:xfrm>
            <a:custGeom>
              <a:avLst/>
              <a:gdLst>
                <a:gd name="T0" fmla="*/ 0 w 21600"/>
                <a:gd name="T1" fmla="*/ 0 h 20686"/>
                <a:gd name="T2" fmla="*/ 0 w 21600"/>
                <a:gd name="T3" fmla="*/ 0 h 20686"/>
                <a:gd name="T4" fmla="*/ 0 w 21600"/>
                <a:gd name="T5" fmla="*/ 0 h 2068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0686"/>
                <a:gd name="T11" fmla="*/ 21600 w 21600"/>
                <a:gd name="T12" fmla="*/ 20686 h 2068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0686" fill="none" extrusionOk="0">
                  <a:moveTo>
                    <a:pt x="6215" y="-1"/>
                  </a:moveTo>
                  <a:cubicBezTo>
                    <a:pt x="15347" y="2743"/>
                    <a:pt x="21600" y="11150"/>
                    <a:pt x="21600" y="20686"/>
                  </a:cubicBezTo>
                </a:path>
                <a:path w="21600" h="20686" stroke="0" extrusionOk="0">
                  <a:moveTo>
                    <a:pt x="6215" y="-1"/>
                  </a:moveTo>
                  <a:cubicBezTo>
                    <a:pt x="15347" y="2743"/>
                    <a:pt x="21600" y="11150"/>
                    <a:pt x="21600" y="20686"/>
                  </a:cubicBezTo>
                  <a:lnTo>
                    <a:pt x="0" y="20686"/>
                  </a:lnTo>
                  <a:close/>
                </a:path>
              </a:pathLst>
            </a:custGeom>
            <a:noFill/>
            <a:ln w="50800" cap="rnd">
              <a:solidFill>
                <a:srgbClr val="0000FF"/>
              </a:solidFill>
              <a:round/>
              <a:headEnd type="stealth" w="med" len="lg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62" name="Rectangle 42"/>
            <p:cNvSpPr>
              <a:spLocks noChangeArrowheads="1"/>
            </p:cNvSpPr>
            <p:nvPr/>
          </p:nvSpPr>
          <p:spPr bwMode="auto">
            <a:xfrm>
              <a:off x="940" y="2973"/>
              <a:ext cx="253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/>
                <a:t>q</a:t>
              </a:r>
            </a:p>
          </p:txBody>
        </p:sp>
        <p:sp>
          <p:nvSpPr>
            <p:cNvPr id="44065" name="Rectangle 45"/>
            <p:cNvSpPr>
              <a:spLocks noChangeArrowheads="1"/>
            </p:cNvSpPr>
            <p:nvPr/>
          </p:nvSpPr>
          <p:spPr bwMode="auto">
            <a:xfrm rot="2760000">
              <a:off x="1976" y="3263"/>
              <a:ext cx="74" cy="6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66" name="Line 46"/>
            <p:cNvSpPr>
              <a:spLocks noChangeShapeType="1"/>
            </p:cNvSpPr>
            <p:nvPr/>
          </p:nvSpPr>
          <p:spPr bwMode="auto">
            <a:xfrm flipV="1">
              <a:off x="2014" y="3021"/>
              <a:ext cx="308" cy="33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67" name="Rectangle 47"/>
            <p:cNvSpPr>
              <a:spLocks noChangeArrowheads="1"/>
            </p:cNvSpPr>
            <p:nvPr/>
          </p:nvSpPr>
          <p:spPr bwMode="auto">
            <a:xfrm rot="8520000">
              <a:off x="1547" y="2861"/>
              <a:ext cx="90" cy="10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68" name="Oval 48"/>
            <p:cNvSpPr>
              <a:spLocks noChangeArrowheads="1"/>
            </p:cNvSpPr>
            <p:nvPr/>
          </p:nvSpPr>
          <p:spPr bwMode="auto">
            <a:xfrm>
              <a:off x="2164" y="3529"/>
              <a:ext cx="121" cy="14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69" name="Line 49"/>
            <p:cNvSpPr>
              <a:spLocks noChangeShapeType="1"/>
            </p:cNvSpPr>
            <p:nvPr/>
          </p:nvSpPr>
          <p:spPr bwMode="auto">
            <a:xfrm>
              <a:off x="1592" y="2848"/>
              <a:ext cx="590" cy="71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70" name="Oval 50"/>
            <p:cNvSpPr>
              <a:spLocks noChangeArrowheads="1"/>
            </p:cNvSpPr>
            <p:nvPr/>
          </p:nvSpPr>
          <p:spPr bwMode="auto">
            <a:xfrm>
              <a:off x="2260" y="2921"/>
              <a:ext cx="121" cy="14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71" name="Line 51"/>
            <p:cNvSpPr>
              <a:spLocks noChangeShapeType="1"/>
            </p:cNvSpPr>
            <p:nvPr/>
          </p:nvSpPr>
          <p:spPr bwMode="auto">
            <a:xfrm>
              <a:off x="1606" y="2841"/>
              <a:ext cx="678" cy="1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72" name="Rectangle 52"/>
            <p:cNvSpPr>
              <a:spLocks noChangeArrowheads="1"/>
            </p:cNvSpPr>
            <p:nvPr/>
          </p:nvSpPr>
          <p:spPr bwMode="auto">
            <a:xfrm>
              <a:off x="1990" y="2953"/>
              <a:ext cx="253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 dirty="0"/>
                <a:t>b</a:t>
              </a:r>
            </a:p>
          </p:txBody>
        </p:sp>
        <p:sp>
          <p:nvSpPr>
            <p:cNvPr id="44073" name="Rectangle 53"/>
            <p:cNvSpPr>
              <a:spLocks noChangeArrowheads="1"/>
            </p:cNvSpPr>
            <p:nvPr/>
          </p:nvSpPr>
          <p:spPr bwMode="auto">
            <a:xfrm>
              <a:off x="1712" y="3297"/>
              <a:ext cx="203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/>
                <a:t>r</a:t>
              </a:r>
            </a:p>
          </p:txBody>
        </p:sp>
        <p:sp>
          <p:nvSpPr>
            <p:cNvPr id="44074" name="Rectangle 54"/>
            <p:cNvSpPr>
              <a:spLocks noChangeArrowheads="1"/>
            </p:cNvSpPr>
            <p:nvPr/>
          </p:nvSpPr>
          <p:spPr bwMode="auto">
            <a:xfrm>
              <a:off x="2423" y="2688"/>
              <a:ext cx="318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P'</a:t>
              </a:r>
            </a:p>
          </p:txBody>
        </p:sp>
        <p:sp>
          <p:nvSpPr>
            <p:cNvPr id="44075" name="Rectangle 55"/>
            <p:cNvSpPr>
              <a:spLocks noChangeArrowheads="1"/>
            </p:cNvSpPr>
            <p:nvPr/>
          </p:nvSpPr>
          <p:spPr bwMode="auto">
            <a:xfrm>
              <a:off x="1900" y="2637"/>
              <a:ext cx="241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/>
                <a:t>c</a:t>
              </a:r>
            </a:p>
          </p:txBody>
        </p:sp>
        <p:sp>
          <p:nvSpPr>
            <p:cNvPr id="44076" name="Rectangle 56"/>
            <p:cNvSpPr>
              <a:spLocks noChangeArrowheads="1"/>
            </p:cNvSpPr>
            <p:nvPr/>
          </p:nvSpPr>
          <p:spPr bwMode="auto">
            <a:xfrm>
              <a:off x="1840" y="2970"/>
              <a:ext cx="241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/>
              <a:r>
                <a:rPr lang="en-US"/>
                <a:t>a</a:t>
              </a:r>
            </a:p>
          </p:txBody>
        </p:sp>
        <p:sp>
          <p:nvSpPr>
            <p:cNvPr id="44077" name="Line 57"/>
            <p:cNvSpPr>
              <a:spLocks noChangeShapeType="1"/>
            </p:cNvSpPr>
            <p:nvPr/>
          </p:nvSpPr>
          <p:spPr bwMode="auto">
            <a:xfrm>
              <a:off x="1988" y="3331"/>
              <a:ext cx="48" cy="4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78" name="Line 58"/>
            <p:cNvSpPr>
              <a:spLocks noChangeShapeType="1"/>
            </p:cNvSpPr>
            <p:nvPr/>
          </p:nvSpPr>
          <p:spPr bwMode="auto">
            <a:xfrm flipV="1">
              <a:off x="1548" y="2833"/>
              <a:ext cx="48" cy="48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79" name="Rectangle 59"/>
            <p:cNvSpPr>
              <a:spLocks noChangeArrowheads="1"/>
            </p:cNvSpPr>
            <p:nvPr/>
          </p:nvSpPr>
          <p:spPr bwMode="auto">
            <a:xfrm>
              <a:off x="2134" y="2109"/>
              <a:ext cx="278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A</a:t>
              </a:r>
            </a:p>
          </p:txBody>
        </p:sp>
        <p:sp>
          <p:nvSpPr>
            <p:cNvPr id="44080" name="Line 60"/>
            <p:cNvSpPr>
              <a:spLocks noChangeShapeType="1"/>
            </p:cNvSpPr>
            <p:nvPr/>
          </p:nvSpPr>
          <p:spPr bwMode="auto">
            <a:xfrm flipV="1">
              <a:off x="402" y="3201"/>
              <a:ext cx="808" cy="73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81" name="Line 61"/>
            <p:cNvSpPr>
              <a:spLocks noChangeShapeType="1"/>
            </p:cNvSpPr>
            <p:nvPr/>
          </p:nvSpPr>
          <p:spPr bwMode="auto">
            <a:xfrm flipV="1">
              <a:off x="1222" y="2925"/>
              <a:ext cx="284" cy="25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sysDot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266700" y="5572125"/>
            <a:ext cx="889030" cy="1199364"/>
            <a:chOff x="4438650" y="2076843"/>
            <a:chExt cx="889030" cy="1199364"/>
          </a:xfrm>
        </p:grpSpPr>
        <p:cxnSp>
          <p:nvCxnSpPr>
            <p:cNvPr id="65" name="Straight Arrow Connector 64"/>
            <p:cNvCxnSpPr/>
            <p:nvPr/>
          </p:nvCxnSpPr>
          <p:spPr bwMode="auto">
            <a:xfrm rot="5400000" flipH="1" flipV="1">
              <a:off x="4609306" y="2552700"/>
              <a:ext cx="381794" cy="794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8000B3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66" name="Straight Arrow Connector 65"/>
            <p:cNvCxnSpPr/>
            <p:nvPr/>
          </p:nvCxnSpPr>
          <p:spPr bwMode="auto">
            <a:xfrm>
              <a:off x="4800600" y="2743200"/>
              <a:ext cx="304800" cy="1588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8000B3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67" name="Straight Arrow Connector 66"/>
            <p:cNvCxnSpPr/>
            <p:nvPr/>
          </p:nvCxnSpPr>
          <p:spPr bwMode="auto">
            <a:xfrm rot="5400000">
              <a:off x="4572000" y="2819400"/>
              <a:ext cx="304800" cy="152400"/>
            </a:xfrm>
            <a:prstGeom prst="straightConnector1">
              <a:avLst/>
            </a:prstGeom>
            <a:solidFill>
              <a:srgbClr val="C0C0C0"/>
            </a:solidFill>
            <a:ln w="25400" cap="flat" cmpd="sng" algn="ctr">
              <a:solidFill>
                <a:srgbClr val="8000B3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sp>
          <p:nvSpPr>
            <p:cNvPr id="68" name="Rectangle 67"/>
            <p:cNvSpPr/>
            <p:nvPr/>
          </p:nvSpPr>
          <p:spPr>
            <a:xfrm>
              <a:off x="4667250" y="2076843"/>
              <a:ext cx="298480" cy="3139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y</a:t>
              </a:r>
              <a:endParaRPr lang="en-US" sz="1600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029200" y="2590800"/>
              <a:ext cx="298480" cy="313932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x</a:t>
              </a:r>
              <a:endParaRPr lang="en-US" sz="1600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4438650" y="2962275"/>
              <a:ext cx="298480" cy="313932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z</a:t>
              </a:r>
              <a:endParaRPr lang="en-US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381000" y="1343025"/>
            <a:ext cx="3581400" cy="1676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0900" name="AutoShape 4"/>
          <p:cNvSpPr>
            <a:spLocks noGrp="1" noChangeArrowheads="1"/>
          </p:cNvSpPr>
          <p:nvPr>
            <p:ph type="title"/>
          </p:nvPr>
        </p:nvSpPr>
        <p:spPr>
          <a:xfrm>
            <a:off x="100013" y="277813"/>
            <a:ext cx="8893175" cy="703661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Consider Term 1: </a:t>
            </a:r>
            <a:endParaRPr lang="en-US" dirty="0" smtClean="0"/>
          </a:p>
        </p:txBody>
      </p:sp>
      <p:sp>
        <p:nvSpPr>
          <p:cNvPr id="46105" name="Rectangle 28"/>
          <p:cNvSpPr>
            <a:spLocks noChangeArrowheads="1"/>
          </p:cNvSpPr>
          <p:nvPr/>
        </p:nvSpPr>
        <p:spPr bwMode="auto">
          <a:xfrm>
            <a:off x="4962336" y="5181600"/>
            <a:ext cx="2710678" cy="480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 smtClean="0"/>
              <a:t>|q</a:t>
            </a:r>
            <a:r>
              <a:rPr lang="en-US" dirty="0"/>
              <a:t>|      </a:t>
            </a:r>
            <a:r>
              <a:rPr lang="en-US" dirty="0" smtClean="0"/>
              <a:t> = </a:t>
            </a:r>
            <a:r>
              <a:rPr lang="en-US" dirty="0"/>
              <a:t>(A.P)A</a:t>
            </a: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5486400" y="5029200"/>
            <a:ext cx="647700" cy="868363"/>
            <a:chOff x="3911" y="2496"/>
            <a:chExt cx="408" cy="547"/>
          </a:xfrm>
        </p:grpSpPr>
        <p:sp>
          <p:nvSpPr>
            <p:cNvPr id="46136" name="Rectangle 29"/>
            <p:cNvSpPr>
              <a:spLocks noChangeArrowheads="1"/>
            </p:cNvSpPr>
            <p:nvPr/>
          </p:nvSpPr>
          <p:spPr bwMode="auto">
            <a:xfrm>
              <a:off x="3911" y="2496"/>
              <a:ext cx="408" cy="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A</a:t>
              </a:r>
              <a:br>
                <a:rPr lang="en-US" dirty="0">
                  <a:solidFill>
                    <a:srgbClr val="0000FF"/>
                  </a:solidFill>
                </a:rPr>
              </a:br>
              <a:r>
                <a:rPr lang="en-US" dirty="0">
                  <a:solidFill>
                    <a:srgbClr val="0000FF"/>
                  </a:solidFill>
                </a:rPr>
                <a:t>|</a:t>
              </a:r>
              <a:r>
                <a:rPr lang="en-US" dirty="0" smtClean="0">
                  <a:solidFill>
                    <a:srgbClr val="0000FF"/>
                  </a:solidFill>
                </a:rPr>
                <a:t>A|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46137" name="Line 30"/>
            <p:cNvSpPr>
              <a:spLocks noChangeShapeType="1"/>
            </p:cNvSpPr>
            <p:nvPr/>
          </p:nvSpPr>
          <p:spPr bwMode="auto">
            <a:xfrm>
              <a:off x="3991" y="2745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1828800" y="2833688"/>
            <a:ext cx="1622425" cy="2876550"/>
            <a:chOff x="1152" y="1785"/>
            <a:chExt cx="1022" cy="1812"/>
          </a:xfrm>
        </p:grpSpPr>
        <p:sp>
          <p:nvSpPr>
            <p:cNvPr id="46134" name="Oval 32"/>
            <p:cNvSpPr>
              <a:spLocks noChangeArrowheads="1"/>
            </p:cNvSpPr>
            <p:nvPr/>
          </p:nvSpPr>
          <p:spPr bwMode="auto">
            <a:xfrm rot="2820000">
              <a:off x="768" y="2205"/>
              <a:ext cx="1776" cy="1008"/>
            </a:xfrm>
            <a:prstGeom prst="ellipse">
              <a:avLst/>
            </a:prstGeom>
            <a:solidFill>
              <a:srgbClr val="02B19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35" name="Oval 33"/>
            <p:cNvSpPr>
              <a:spLocks noChangeArrowheads="1"/>
            </p:cNvSpPr>
            <p:nvPr/>
          </p:nvSpPr>
          <p:spPr bwMode="auto">
            <a:xfrm rot="2820000">
              <a:off x="782" y="2169"/>
              <a:ext cx="1776" cy="100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6108" name="Line 35"/>
          <p:cNvSpPr>
            <a:spLocks noChangeShapeType="1"/>
          </p:cNvSpPr>
          <p:nvPr/>
        </p:nvSpPr>
        <p:spPr bwMode="auto">
          <a:xfrm>
            <a:off x="619125" y="4003675"/>
            <a:ext cx="25400" cy="208756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6109" name="Line 36"/>
          <p:cNvSpPr>
            <a:spLocks noChangeShapeType="1"/>
          </p:cNvSpPr>
          <p:nvPr/>
        </p:nvSpPr>
        <p:spPr bwMode="auto">
          <a:xfrm>
            <a:off x="415925" y="5862638"/>
            <a:ext cx="28956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10" name="Rectangle 37"/>
          <p:cNvSpPr>
            <a:spLocks noChangeArrowheads="1"/>
          </p:cNvSpPr>
          <p:nvPr/>
        </p:nvSpPr>
        <p:spPr bwMode="auto">
          <a:xfrm>
            <a:off x="3652838" y="5233988"/>
            <a:ext cx="4206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P</a:t>
            </a:r>
          </a:p>
        </p:txBody>
      </p:sp>
      <p:sp>
        <p:nvSpPr>
          <p:cNvPr id="46111" name="Line 38"/>
          <p:cNvSpPr>
            <a:spLocks noChangeShapeType="1"/>
          </p:cNvSpPr>
          <p:nvPr/>
        </p:nvSpPr>
        <p:spPr bwMode="auto">
          <a:xfrm flipV="1">
            <a:off x="606425" y="5405438"/>
            <a:ext cx="2851150" cy="444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6112" name="Line 39"/>
          <p:cNvSpPr>
            <a:spLocks noChangeShapeType="1"/>
          </p:cNvSpPr>
          <p:nvPr/>
        </p:nvSpPr>
        <p:spPr bwMode="auto">
          <a:xfrm flipV="1">
            <a:off x="635000" y="3348038"/>
            <a:ext cx="2744788" cy="2514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13" name="Rectangle 40"/>
          <p:cNvSpPr>
            <a:spLocks noChangeArrowheads="1"/>
          </p:cNvSpPr>
          <p:nvPr/>
        </p:nvSpPr>
        <p:spPr bwMode="auto">
          <a:xfrm>
            <a:off x="2711450" y="4146550"/>
            <a:ext cx="3429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400">
                <a:latin typeface="Symbol" pitchFamily="18" charset="2"/>
              </a:rPr>
              <a:t>q</a:t>
            </a:r>
          </a:p>
        </p:txBody>
      </p:sp>
      <p:sp>
        <p:nvSpPr>
          <p:cNvPr id="46114" name="Rectangle 41"/>
          <p:cNvSpPr>
            <a:spLocks noChangeArrowheads="1"/>
          </p:cNvSpPr>
          <p:nvPr/>
        </p:nvSpPr>
        <p:spPr bwMode="auto">
          <a:xfrm>
            <a:off x="1263650" y="5176838"/>
            <a:ext cx="585788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 sz="2400">
                <a:latin typeface="Symbol" pitchFamily="18" charset="2"/>
              </a:rPr>
              <a:t>a</a:t>
            </a:r>
          </a:p>
        </p:txBody>
      </p:sp>
      <p:sp>
        <p:nvSpPr>
          <p:cNvPr id="46115" name="Arc 42"/>
          <p:cNvSpPr>
            <a:spLocks/>
          </p:cNvSpPr>
          <p:nvPr/>
        </p:nvSpPr>
        <p:spPr bwMode="auto">
          <a:xfrm rot="1620000">
            <a:off x="3457575" y="4492625"/>
            <a:ext cx="374650" cy="777875"/>
          </a:xfrm>
          <a:custGeom>
            <a:avLst/>
            <a:gdLst>
              <a:gd name="T0" fmla="*/ 2147483647 w 21600"/>
              <a:gd name="T1" fmla="*/ 0 h 20686"/>
              <a:gd name="T2" fmla="*/ 2147483647 w 21600"/>
              <a:gd name="T3" fmla="*/ 2147483647 h 20686"/>
              <a:gd name="T4" fmla="*/ 0 w 21600"/>
              <a:gd name="T5" fmla="*/ 2147483647 h 20686"/>
              <a:gd name="T6" fmla="*/ 0 60000 65536"/>
              <a:gd name="T7" fmla="*/ 0 60000 65536"/>
              <a:gd name="T8" fmla="*/ 0 60000 65536"/>
              <a:gd name="T9" fmla="*/ 0 w 21600"/>
              <a:gd name="T10" fmla="*/ 0 h 20686"/>
              <a:gd name="T11" fmla="*/ 21600 w 21600"/>
              <a:gd name="T12" fmla="*/ 20686 h 2068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686" fill="none" extrusionOk="0">
                <a:moveTo>
                  <a:pt x="6215" y="-1"/>
                </a:moveTo>
                <a:cubicBezTo>
                  <a:pt x="15347" y="2743"/>
                  <a:pt x="21600" y="11150"/>
                  <a:pt x="21600" y="20686"/>
                </a:cubicBezTo>
              </a:path>
              <a:path w="21600" h="20686" stroke="0" extrusionOk="0">
                <a:moveTo>
                  <a:pt x="6215" y="-1"/>
                </a:moveTo>
                <a:cubicBezTo>
                  <a:pt x="15347" y="2743"/>
                  <a:pt x="21600" y="11150"/>
                  <a:pt x="21600" y="20686"/>
                </a:cubicBezTo>
                <a:lnTo>
                  <a:pt x="0" y="20686"/>
                </a:lnTo>
                <a:close/>
              </a:path>
            </a:pathLst>
          </a:custGeom>
          <a:noFill/>
          <a:ln w="50800" cap="rnd">
            <a:solidFill>
              <a:srgbClr val="0000FF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6116" name="Rectangle 43"/>
          <p:cNvSpPr>
            <a:spLocks noChangeArrowheads="1"/>
          </p:cNvSpPr>
          <p:nvPr/>
        </p:nvSpPr>
        <p:spPr bwMode="auto">
          <a:xfrm>
            <a:off x="1492250" y="4338638"/>
            <a:ext cx="4016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q</a:t>
            </a:r>
          </a:p>
        </p:txBody>
      </p:sp>
      <p:sp>
        <p:nvSpPr>
          <p:cNvPr id="46117" name="Rectangle 44"/>
          <p:cNvSpPr>
            <a:spLocks noChangeArrowheads="1"/>
          </p:cNvSpPr>
          <p:nvPr/>
        </p:nvSpPr>
        <p:spPr bwMode="auto">
          <a:xfrm rot="2760000">
            <a:off x="3136106" y="4799807"/>
            <a:ext cx="117475" cy="96838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8" name="Line 45"/>
          <p:cNvSpPr>
            <a:spLocks noChangeShapeType="1"/>
          </p:cNvSpPr>
          <p:nvPr/>
        </p:nvSpPr>
        <p:spPr bwMode="auto">
          <a:xfrm flipV="1">
            <a:off x="3197225" y="4414838"/>
            <a:ext cx="48895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19" name="Rectangle 46"/>
          <p:cNvSpPr>
            <a:spLocks noChangeArrowheads="1"/>
          </p:cNvSpPr>
          <p:nvPr/>
        </p:nvSpPr>
        <p:spPr bwMode="auto">
          <a:xfrm rot="8520000">
            <a:off x="2455863" y="4160838"/>
            <a:ext cx="142875" cy="160337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20" name="Oval 47"/>
          <p:cNvSpPr>
            <a:spLocks noChangeArrowheads="1"/>
          </p:cNvSpPr>
          <p:nvPr/>
        </p:nvSpPr>
        <p:spPr bwMode="auto">
          <a:xfrm>
            <a:off x="3435350" y="5221288"/>
            <a:ext cx="192088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21" name="Line 48"/>
          <p:cNvSpPr>
            <a:spLocks noChangeShapeType="1"/>
          </p:cNvSpPr>
          <p:nvPr/>
        </p:nvSpPr>
        <p:spPr bwMode="auto">
          <a:xfrm>
            <a:off x="2527300" y="4140200"/>
            <a:ext cx="936625" cy="1127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22" name="Oval 49"/>
          <p:cNvSpPr>
            <a:spLocks noChangeArrowheads="1"/>
          </p:cNvSpPr>
          <p:nvPr/>
        </p:nvSpPr>
        <p:spPr bwMode="auto">
          <a:xfrm>
            <a:off x="3587750" y="4256088"/>
            <a:ext cx="192088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23" name="Line 50"/>
          <p:cNvSpPr>
            <a:spLocks noChangeShapeType="1"/>
          </p:cNvSpPr>
          <p:nvPr/>
        </p:nvSpPr>
        <p:spPr bwMode="auto">
          <a:xfrm>
            <a:off x="2549525" y="4129088"/>
            <a:ext cx="1076325" cy="2095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24" name="Rectangle 51"/>
          <p:cNvSpPr>
            <a:spLocks noChangeArrowheads="1"/>
          </p:cNvSpPr>
          <p:nvPr/>
        </p:nvSpPr>
        <p:spPr bwMode="auto">
          <a:xfrm>
            <a:off x="3159125" y="4306888"/>
            <a:ext cx="4016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b</a:t>
            </a:r>
          </a:p>
        </p:txBody>
      </p:sp>
      <p:sp>
        <p:nvSpPr>
          <p:cNvPr id="46125" name="Rectangle 52"/>
          <p:cNvSpPr>
            <a:spLocks noChangeArrowheads="1"/>
          </p:cNvSpPr>
          <p:nvPr/>
        </p:nvSpPr>
        <p:spPr bwMode="auto">
          <a:xfrm>
            <a:off x="2717800" y="4852988"/>
            <a:ext cx="3222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r</a:t>
            </a:r>
          </a:p>
        </p:txBody>
      </p:sp>
      <p:sp>
        <p:nvSpPr>
          <p:cNvPr id="46126" name="Rectangle 53"/>
          <p:cNvSpPr>
            <a:spLocks noChangeArrowheads="1"/>
          </p:cNvSpPr>
          <p:nvPr/>
        </p:nvSpPr>
        <p:spPr bwMode="auto">
          <a:xfrm>
            <a:off x="3689350" y="3929063"/>
            <a:ext cx="504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P'</a:t>
            </a:r>
          </a:p>
        </p:txBody>
      </p:sp>
      <p:sp>
        <p:nvSpPr>
          <p:cNvPr id="46127" name="Rectangle 54"/>
          <p:cNvSpPr>
            <a:spLocks noChangeArrowheads="1"/>
          </p:cNvSpPr>
          <p:nvPr/>
        </p:nvSpPr>
        <p:spPr bwMode="auto">
          <a:xfrm>
            <a:off x="3016250" y="3805238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c</a:t>
            </a:r>
          </a:p>
        </p:txBody>
      </p:sp>
      <p:sp>
        <p:nvSpPr>
          <p:cNvPr id="46128" name="Rectangle 55"/>
          <p:cNvSpPr>
            <a:spLocks noChangeArrowheads="1"/>
          </p:cNvSpPr>
          <p:nvPr/>
        </p:nvSpPr>
        <p:spPr bwMode="auto">
          <a:xfrm>
            <a:off x="2921000" y="4333875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a</a:t>
            </a:r>
          </a:p>
        </p:txBody>
      </p:sp>
      <p:sp>
        <p:nvSpPr>
          <p:cNvPr id="46129" name="Line 56"/>
          <p:cNvSpPr>
            <a:spLocks noChangeShapeType="1"/>
          </p:cNvSpPr>
          <p:nvPr/>
        </p:nvSpPr>
        <p:spPr bwMode="auto">
          <a:xfrm>
            <a:off x="3155950" y="4906963"/>
            <a:ext cx="762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30" name="Line 57"/>
          <p:cNvSpPr>
            <a:spLocks noChangeShapeType="1"/>
          </p:cNvSpPr>
          <p:nvPr/>
        </p:nvSpPr>
        <p:spPr bwMode="auto">
          <a:xfrm flipV="1">
            <a:off x="2457450" y="4116388"/>
            <a:ext cx="76200" cy="76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31" name="Rectangle 58"/>
          <p:cNvSpPr>
            <a:spLocks noChangeArrowheads="1"/>
          </p:cNvSpPr>
          <p:nvPr/>
        </p:nvSpPr>
        <p:spPr bwMode="auto">
          <a:xfrm>
            <a:off x="3387725" y="2967038"/>
            <a:ext cx="441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46132" name="Line 59"/>
          <p:cNvSpPr>
            <a:spLocks noChangeShapeType="1"/>
          </p:cNvSpPr>
          <p:nvPr/>
        </p:nvSpPr>
        <p:spPr bwMode="auto">
          <a:xfrm flipV="1">
            <a:off x="638175" y="4700588"/>
            <a:ext cx="1282700" cy="116205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6133" name="Line 60"/>
          <p:cNvSpPr>
            <a:spLocks noChangeShapeType="1"/>
          </p:cNvSpPr>
          <p:nvPr/>
        </p:nvSpPr>
        <p:spPr bwMode="auto">
          <a:xfrm flipV="1">
            <a:off x="1939925" y="4262438"/>
            <a:ext cx="450850" cy="400050"/>
          </a:xfrm>
          <a:prstGeom prst="line">
            <a:avLst/>
          </a:prstGeom>
          <a:noFill/>
          <a:ln w="508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1" name="Rectangle 29"/>
          <p:cNvSpPr>
            <a:spLocks noChangeArrowheads="1"/>
          </p:cNvSpPr>
          <p:nvPr/>
        </p:nvSpPr>
        <p:spPr bwMode="auto">
          <a:xfrm>
            <a:off x="6553200" y="209550"/>
            <a:ext cx="647613" cy="86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A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>
                <a:solidFill>
                  <a:srgbClr val="0000FF"/>
                </a:solidFill>
              </a:rPr>
              <a:t>|</a:t>
            </a:r>
            <a:r>
              <a:rPr lang="en-US" dirty="0" smtClean="0">
                <a:solidFill>
                  <a:srgbClr val="0000FF"/>
                </a:solidFill>
              </a:rPr>
              <a:t>A|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3" name="Line 30"/>
          <p:cNvSpPr>
            <a:spLocks noChangeShapeType="1"/>
          </p:cNvSpPr>
          <p:nvPr/>
        </p:nvSpPr>
        <p:spPr bwMode="auto">
          <a:xfrm>
            <a:off x="6696075" y="619125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6096000" y="381000"/>
            <a:ext cx="606255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|</a:t>
            </a:r>
            <a:r>
              <a:rPr lang="en-US" dirty="0" smtClean="0"/>
              <a:t>q|</a:t>
            </a:r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3962400" y="1905000"/>
            <a:ext cx="5029200" cy="424732"/>
          </a:xfrm>
          <a:prstGeom prst="rect">
            <a:avLst/>
          </a:prstGeom>
          <a:solidFill>
            <a:srgbClr val="FEFE83"/>
          </a:solidFill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  A.P </a:t>
            </a:r>
            <a:r>
              <a:rPr lang="en-US" sz="2400" dirty="0" smtClean="0"/>
              <a:t>= |A||</a:t>
            </a:r>
            <a:r>
              <a:rPr lang="en-US" sz="2400" dirty="0" err="1" smtClean="0"/>
              <a:t>P|cos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Symbol" pitchFamily="18" charset="2"/>
              </a:rPr>
              <a:t>a</a:t>
            </a:r>
            <a:r>
              <a:rPr lang="en-US" sz="2400" dirty="0" smtClean="0"/>
              <a:t> </a:t>
            </a:r>
            <a:r>
              <a:rPr lang="en-US" sz="2400" dirty="0" smtClean="0"/>
              <a:t>(dot product)</a:t>
            </a:r>
            <a:endParaRPr lang="en-US" sz="2400" dirty="0"/>
          </a:p>
        </p:txBody>
      </p:sp>
      <p:sp>
        <p:nvSpPr>
          <p:cNvPr id="66" name="Rectangle 65"/>
          <p:cNvSpPr/>
          <p:nvPr/>
        </p:nvSpPr>
        <p:spPr>
          <a:xfrm>
            <a:off x="3962400" y="1295400"/>
            <a:ext cx="5029200" cy="424732"/>
          </a:xfrm>
          <a:prstGeom prst="rect">
            <a:avLst/>
          </a:prstGeom>
          <a:solidFill>
            <a:srgbClr val="FEFE83"/>
          </a:solidFill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  |A| = 1 (initial requirement)</a:t>
            </a:r>
            <a:endParaRPr lang="en-US" sz="2400" dirty="0"/>
          </a:p>
        </p:txBody>
      </p:sp>
      <p:sp>
        <p:nvSpPr>
          <p:cNvPr id="45" name="Rectangle 44"/>
          <p:cNvSpPr/>
          <p:nvPr/>
        </p:nvSpPr>
        <p:spPr>
          <a:xfrm>
            <a:off x="3962400" y="2514600"/>
            <a:ext cx="5029200" cy="424732"/>
          </a:xfrm>
          <a:prstGeom prst="rect">
            <a:avLst/>
          </a:prstGeom>
          <a:solidFill>
            <a:srgbClr val="FEFE83"/>
          </a:solidFill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  |</a:t>
            </a:r>
            <a:r>
              <a:rPr lang="en-US" sz="2400" dirty="0" err="1" smtClean="0"/>
              <a:t>P|cos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Symbol" pitchFamily="18" charset="2"/>
              </a:rPr>
              <a:t>a</a:t>
            </a:r>
            <a:r>
              <a:rPr lang="en-US" sz="2400" dirty="0" smtClean="0"/>
              <a:t> = |q</a:t>
            </a:r>
            <a:r>
              <a:rPr lang="en-US" sz="2400" dirty="0" smtClean="0"/>
              <a:t>| (trigonometry)</a:t>
            </a:r>
            <a:endParaRPr lang="en-US" sz="2400" dirty="0"/>
          </a:p>
        </p:txBody>
      </p:sp>
      <p:sp>
        <p:nvSpPr>
          <p:cNvPr id="46" name="Rectangle 28"/>
          <p:cNvSpPr>
            <a:spLocks noChangeArrowheads="1"/>
          </p:cNvSpPr>
          <p:nvPr/>
        </p:nvSpPr>
        <p:spPr bwMode="auto">
          <a:xfrm>
            <a:off x="4953000" y="4114800"/>
            <a:ext cx="2152256" cy="480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 smtClean="0"/>
              <a:t>So A.P = |q|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AutoShape 4"/>
          <p:cNvSpPr>
            <a:spLocks noGrp="1" noChangeArrowheads="1"/>
          </p:cNvSpPr>
          <p:nvPr>
            <p:ph type="title"/>
          </p:nvPr>
        </p:nvSpPr>
        <p:spPr>
          <a:xfrm>
            <a:off x="100013" y="277813"/>
            <a:ext cx="8893175" cy="703661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Consider Term 2: </a:t>
            </a:r>
            <a:endParaRPr lang="en-US" dirty="0" smtClean="0"/>
          </a:p>
        </p:txBody>
      </p:sp>
      <p:sp>
        <p:nvSpPr>
          <p:cNvPr id="46105" name="Rectangle 28"/>
          <p:cNvSpPr>
            <a:spLocks noChangeArrowheads="1"/>
          </p:cNvSpPr>
          <p:nvPr/>
        </p:nvSpPr>
        <p:spPr bwMode="auto">
          <a:xfrm>
            <a:off x="4191000" y="4800600"/>
            <a:ext cx="4283160" cy="480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 smtClean="0"/>
              <a:t>|a|       = |</a:t>
            </a:r>
            <a:r>
              <a:rPr lang="en-US" dirty="0" smtClean="0"/>
              <a:t>c| </a:t>
            </a:r>
            <a:r>
              <a:rPr lang="en-US" dirty="0" err="1" smtClean="0"/>
              <a:t>cos</a:t>
            </a:r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</a:rPr>
              <a:t>q</a:t>
            </a:r>
            <a:r>
              <a:rPr lang="en-US" dirty="0" smtClean="0"/>
              <a:t> (</a:t>
            </a:r>
            <a:r>
              <a:rPr lang="en-US" dirty="0" smtClean="0"/>
              <a:t>P – q)</a:t>
            </a:r>
            <a:r>
              <a:rPr lang="en-US" dirty="0" smtClean="0">
                <a:latin typeface="Symbol" pitchFamily="18" charset="2"/>
              </a:rPr>
              <a:t> </a:t>
            </a:r>
            <a:endParaRPr lang="en-US" dirty="0"/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4715064" y="4648200"/>
            <a:ext cx="527050" cy="868363"/>
            <a:chOff x="3911" y="2496"/>
            <a:chExt cx="332" cy="547"/>
          </a:xfrm>
        </p:grpSpPr>
        <p:sp>
          <p:nvSpPr>
            <p:cNvPr id="46136" name="Rectangle 29"/>
            <p:cNvSpPr>
              <a:spLocks noChangeArrowheads="1"/>
            </p:cNvSpPr>
            <p:nvPr/>
          </p:nvSpPr>
          <p:spPr bwMode="auto">
            <a:xfrm>
              <a:off x="3911" y="2496"/>
              <a:ext cx="332" cy="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r</a:t>
              </a:r>
              <a:r>
                <a:rPr lang="en-US" dirty="0">
                  <a:solidFill>
                    <a:srgbClr val="0000FF"/>
                  </a:solidFill>
                </a:rPr>
                <a:t/>
              </a:r>
              <a:br>
                <a:rPr lang="en-US" dirty="0">
                  <a:solidFill>
                    <a:srgbClr val="0000FF"/>
                  </a:solidFill>
                </a:rPr>
              </a:br>
              <a:r>
                <a:rPr lang="en-US" dirty="0" smtClean="0">
                  <a:solidFill>
                    <a:srgbClr val="0000FF"/>
                  </a:solidFill>
                </a:rPr>
                <a:t>|r|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46137" name="Line 30"/>
            <p:cNvSpPr>
              <a:spLocks noChangeShapeType="1"/>
            </p:cNvSpPr>
            <p:nvPr/>
          </p:nvSpPr>
          <p:spPr bwMode="auto">
            <a:xfrm>
              <a:off x="3991" y="2745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1828800" y="2833688"/>
            <a:ext cx="1622425" cy="2876550"/>
            <a:chOff x="1152" y="1785"/>
            <a:chExt cx="1022" cy="1812"/>
          </a:xfrm>
        </p:grpSpPr>
        <p:sp>
          <p:nvSpPr>
            <p:cNvPr id="46134" name="Oval 32"/>
            <p:cNvSpPr>
              <a:spLocks noChangeArrowheads="1"/>
            </p:cNvSpPr>
            <p:nvPr/>
          </p:nvSpPr>
          <p:spPr bwMode="auto">
            <a:xfrm rot="2820000">
              <a:off x="768" y="2205"/>
              <a:ext cx="1776" cy="1008"/>
            </a:xfrm>
            <a:prstGeom prst="ellipse">
              <a:avLst/>
            </a:prstGeom>
            <a:solidFill>
              <a:srgbClr val="02B19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35" name="Oval 33"/>
            <p:cNvSpPr>
              <a:spLocks noChangeArrowheads="1"/>
            </p:cNvSpPr>
            <p:nvPr/>
          </p:nvSpPr>
          <p:spPr bwMode="auto">
            <a:xfrm rot="2820000">
              <a:off x="782" y="2169"/>
              <a:ext cx="1776" cy="100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6108" name="Line 35"/>
          <p:cNvSpPr>
            <a:spLocks noChangeShapeType="1"/>
          </p:cNvSpPr>
          <p:nvPr/>
        </p:nvSpPr>
        <p:spPr bwMode="auto">
          <a:xfrm>
            <a:off x="619125" y="4003675"/>
            <a:ext cx="25400" cy="208756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6109" name="Line 36"/>
          <p:cNvSpPr>
            <a:spLocks noChangeShapeType="1"/>
          </p:cNvSpPr>
          <p:nvPr/>
        </p:nvSpPr>
        <p:spPr bwMode="auto">
          <a:xfrm>
            <a:off x="415925" y="5862638"/>
            <a:ext cx="28956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10" name="Rectangle 37"/>
          <p:cNvSpPr>
            <a:spLocks noChangeArrowheads="1"/>
          </p:cNvSpPr>
          <p:nvPr/>
        </p:nvSpPr>
        <p:spPr bwMode="auto">
          <a:xfrm>
            <a:off x="3652838" y="5233988"/>
            <a:ext cx="4206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P</a:t>
            </a:r>
          </a:p>
        </p:txBody>
      </p:sp>
      <p:sp>
        <p:nvSpPr>
          <p:cNvPr id="46111" name="Line 38"/>
          <p:cNvSpPr>
            <a:spLocks noChangeShapeType="1"/>
          </p:cNvSpPr>
          <p:nvPr/>
        </p:nvSpPr>
        <p:spPr bwMode="auto">
          <a:xfrm flipV="1">
            <a:off x="606425" y="5405438"/>
            <a:ext cx="2851150" cy="444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6112" name="Line 39"/>
          <p:cNvSpPr>
            <a:spLocks noChangeShapeType="1"/>
          </p:cNvSpPr>
          <p:nvPr/>
        </p:nvSpPr>
        <p:spPr bwMode="auto">
          <a:xfrm flipV="1">
            <a:off x="635000" y="3348038"/>
            <a:ext cx="2744788" cy="2514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13" name="Rectangle 40"/>
          <p:cNvSpPr>
            <a:spLocks noChangeArrowheads="1"/>
          </p:cNvSpPr>
          <p:nvPr/>
        </p:nvSpPr>
        <p:spPr bwMode="auto">
          <a:xfrm>
            <a:off x="2711450" y="4146550"/>
            <a:ext cx="3429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400" dirty="0">
                <a:latin typeface="Symbol" pitchFamily="18" charset="2"/>
              </a:rPr>
              <a:t>q</a:t>
            </a:r>
          </a:p>
        </p:txBody>
      </p:sp>
      <p:sp>
        <p:nvSpPr>
          <p:cNvPr id="46114" name="Rectangle 41"/>
          <p:cNvSpPr>
            <a:spLocks noChangeArrowheads="1"/>
          </p:cNvSpPr>
          <p:nvPr/>
        </p:nvSpPr>
        <p:spPr bwMode="auto">
          <a:xfrm>
            <a:off x="1263650" y="5176838"/>
            <a:ext cx="585788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 sz="2400">
                <a:latin typeface="Symbol" pitchFamily="18" charset="2"/>
              </a:rPr>
              <a:t>a</a:t>
            </a:r>
          </a:p>
        </p:txBody>
      </p:sp>
      <p:sp>
        <p:nvSpPr>
          <p:cNvPr id="46115" name="Arc 42"/>
          <p:cNvSpPr>
            <a:spLocks/>
          </p:cNvSpPr>
          <p:nvPr/>
        </p:nvSpPr>
        <p:spPr bwMode="auto">
          <a:xfrm rot="1620000">
            <a:off x="3457575" y="4492625"/>
            <a:ext cx="374650" cy="777875"/>
          </a:xfrm>
          <a:custGeom>
            <a:avLst/>
            <a:gdLst>
              <a:gd name="T0" fmla="*/ 2147483647 w 21600"/>
              <a:gd name="T1" fmla="*/ 0 h 20686"/>
              <a:gd name="T2" fmla="*/ 2147483647 w 21600"/>
              <a:gd name="T3" fmla="*/ 2147483647 h 20686"/>
              <a:gd name="T4" fmla="*/ 0 w 21600"/>
              <a:gd name="T5" fmla="*/ 2147483647 h 20686"/>
              <a:gd name="T6" fmla="*/ 0 60000 65536"/>
              <a:gd name="T7" fmla="*/ 0 60000 65536"/>
              <a:gd name="T8" fmla="*/ 0 60000 65536"/>
              <a:gd name="T9" fmla="*/ 0 w 21600"/>
              <a:gd name="T10" fmla="*/ 0 h 20686"/>
              <a:gd name="T11" fmla="*/ 21600 w 21600"/>
              <a:gd name="T12" fmla="*/ 20686 h 2068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686" fill="none" extrusionOk="0">
                <a:moveTo>
                  <a:pt x="6215" y="-1"/>
                </a:moveTo>
                <a:cubicBezTo>
                  <a:pt x="15347" y="2743"/>
                  <a:pt x="21600" y="11150"/>
                  <a:pt x="21600" y="20686"/>
                </a:cubicBezTo>
              </a:path>
              <a:path w="21600" h="20686" stroke="0" extrusionOk="0">
                <a:moveTo>
                  <a:pt x="6215" y="-1"/>
                </a:moveTo>
                <a:cubicBezTo>
                  <a:pt x="15347" y="2743"/>
                  <a:pt x="21600" y="11150"/>
                  <a:pt x="21600" y="20686"/>
                </a:cubicBezTo>
                <a:lnTo>
                  <a:pt x="0" y="20686"/>
                </a:lnTo>
                <a:close/>
              </a:path>
            </a:pathLst>
          </a:custGeom>
          <a:noFill/>
          <a:ln w="50800" cap="rnd">
            <a:solidFill>
              <a:srgbClr val="0000FF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6116" name="Rectangle 43"/>
          <p:cNvSpPr>
            <a:spLocks noChangeArrowheads="1"/>
          </p:cNvSpPr>
          <p:nvPr/>
        </p:nvSpPr>
        <p:spPr bwMode="auto">
          <a:xfrm>
            <a:off x="1492250" y="4338638"/>
            <a:ext cx="4016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q</a:t>
            </a:r>
          </a:p>
        </p:txBody>
      </p:sp>
      <p:sp>
        <p:nvSpPr>
          <p:cNvPr id="46117" name="Rectangle 44"/>
          <p:cNvSpPr>
            <a:spLocks noChangeArrowheads="1"/>
          </p:cNvSpPr>
          <p:nvPr/>
        </p:nvSpPr>
        <p:spPr bwMode="auto">
          <a:xfrm rot="2760000">
            <a:off x="3136106" y="4799807"/>
            <a:ext cx="117475" cy="96838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8" name="Line 45"/>
          <p:cNvSpPr>
            <a:spLocks noChangeShapeType="1"/>
          </p:cNvSpPr>
          <p:nvPr/>
        </p:nvSpPr>
        <p:spPr bwMode="auto">
          <a:xfrm flipV="1">
            <a:off x="3197225" y="4414838"/>
            <a:ext cx="48895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19" name="Rectangle 46"/>
          <p:cNvSpPr>
            <a:spLocks noChangeArrowheads="1"/>
          </p:cNvSpPr>
          <p:nvPr/>
        </p:nvSpPr>
        <p:spPr bwMode="auto">
          <a:xfrm rot="8520000">
            <a:off x="2455863" y="4160838"/>
            <a:ext cx="142875" cy="160337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20" name="Oval 47"/>
          <p:cNvSpPr>
            <a:spLocks noChangeArrowheads="1"/>
          </p:cNvSpPr>
          <p:nvPr/>
        </p:nvSpPr>
        <p:spPr bwMode="auto">
          <a:xfrm>
            <a:off x="3435350" y="5221288"/>
            <a:ext cx="192088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21" name="Line 48"/>
          <p:cNvSpPr>
            <a:spLocks noChangeShapeType="1"/>
          </p:cNvSpPr>
          <p:nvPr/>
        </p:nvSpPr>
        <p:spPr bwMode="auto">
          <a:xfrm>
            <a:off x="2527300" y="4140200"/>
            <a:ext cx="936625" cy="1127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22" name="Oval 49"/>
          <p:cNvSpPr>
            <a:spLocks noChangeArrowheads="1"/>
          </p:cNvSpPr>
          <p:nvPr/>
        </p:nvSpPr>
        <p:spPr bwMode="auto">
          <a:xfrm>
            <a:off x="3587750" y="4256088"/>
            <a:ext cx="192088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23" name="Line 50"/>
          <p:cNvSpPr>
            <a:spLocks noChangeShapeType="1"/>
          </p:cNvSpPr>
          <p:nvPr/>
        </p:nvSpPr>
        <p:spPr bwMode="auto">
          <a:xfrm>
            <a:off x="2549525" y="4129088"/>
            <a:ext cx="1076325" cy="2095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24" name="Rectangle 51"/>
          <p:cNvSpPr>
            <a:spLocks noChangeArrowheads="1"/>
          </p:cNvSpPr>
          <p:nvPr/>
        </p:nvSpPr>
        <p:spPr bwMode="auto">
          <a:xfrm>
            <a:off x="3159125" y="4306888"/>
            <a:ext cx="4016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b</a:t>
            </a:r>
          </a:p>
        </p:txBody>
      </p:sp>
      <p:sp>
        <p:nvSpPr>
          <p:cNvPr id="46125" name="Rectangle 52"/>
          <p:cNvSpPr>
            <a:spLocks noChangeArrowheads="1"/>
          </p:cNvSpPr>
          <p:nvPr/>
        </p:nvSpPr>
        <p:spPr bwMode="auto">
          <a:xfrm>
            <a:off x="2717800" y="4852988"/>
            <a:ext cx="3222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r</a:t>
            </a:r>
          </a:p>
        </p:txBody>
      </p:sp>
      <p:sp>
        <p:nvSpPr>
          <p:cNvPr id="46126" name="Rectangle 53"/>
          <p:cNvSpPr>
            <a:spLocks noChangeArrowheads="1"/>
          </p:cNvSpPr>
          <p:nvPr/>
        </p:nvSpPr>
        <p:spPr bwMode="auto">
          <a:xfrm>
            <a:off x="3689350" y="3929063"/>
            <a:ext cx="504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P'</a:t>
            </a:r>
          </a:p>
        </p:txBody>
      </p:sp>
      <p:sp>
        <p:nvSpPr>
          <p:cNvPr id="46127" name="Rectangle 54"/>
          <p:cNvSpPr>
            <a:spLocks noChangeArrowheads="1"/>
          </p:cNvSpPr>
          <p:nvPr/>
        </p:nvSpPr>
        <p:spPr bwMode="auto">
          <a:xfrm>
            <a:off x="3016250" y="3805238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c</a:t>
            </a:r>
          </a:p>
        </p:txBody>
      </p:sp>
      <p:sp>
        <p:nvSpPr>
          <p:cNvPr id="46128" name="Rectangle 55"/>
          <p:cNvSpPr>
            <a:spLocks noChangeArrowheads="1"/>
          </p:cNvSpPr>
          <p:nvPr/>
        </p:nvSpPr>
        <p:spPr bwMode="auto">
          <a:xfrm>
            <a:off x="2921000" y="4333875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a</a:t>
            </a:r>
          </a:p>
        </p:txBody>
      </p:sp>
      <p:sp>
        <p:nvSpPr>
          <p:cNvPr id="46129" name="Line 56"/>
          <p:cNvSpPr>
            <a:spLocks noChangeShapeType="1"/>
          </p:cNvSpPr>
          <p:nvPr/>
        </p:nvSpPr>
        <p:spPr bwMode="auto">
          <a:xfrm>
            <a:off x="3155950" y="4906963"/>
            <a:ext cx="762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30" name="Line 57"/>
          <p:cNvSpPr>
            <a:spLocks noChangeShapeType="1"/>
          </p:cNvSpPr>
          <p:nvPr/>
        </p:nvSpPr>
        <p:spPr bwMode="auto">
          <a:xfrm flipV="1">
            <a:off x="2457450" y="4116388"/>
            <a:ext cx="76200" cy="76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31" name="Rectangle 58"/>
          <p:cNvSpPr>
            <a:spLocks noChangeArrowheads="1"/>
          </p:cNvSpPr>
          <p:nvPr/>
        </p:nvSpPr>
        <p:spPr bwMode="auto">
          <a:xfrm>
            <a:off x="3387725" y="2967038"/>
            <a:ext cx="441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46132" name="Line 59"/>
          <p:cNvSpPr>
            <a:spLocks noChangeShapeType="1"/>
          </p:cNvSpPr>
          <p:nvPr/>
        </p:nvSpPr>
        <p:spPr bwMode="auto">
          <a:xfrm flipV="1">
            <a:off x="638175" y="4700588"/>
            <a:ext cx="1282700" cy="116205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6133" name="Line 60"/>
          <p:cNvSpPr>
            <a:spLocks noChangeShapeType="1"/>
          </p:cNvSpPr>
          <p:nvPr/>
        </p:nvSpPr>
        <p:spPr bwMode="auto">
          <a:xfrm flipV="1">
            <a:off x="1939925" y="4262438"/>
            <a:ext cx="450850" cy="400050"/>
          </a:xfrm>
          <a:prstGeom prst="line">
            <a:avLst/>
          </a:prstGeom>
          <a:noFill/>
          <a:ln w="508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1" name="Rectangle 29"/>
          <p:cNvSpPr>
            <a:spLocks noChangeArrowheads="1"/>
          </p:cNvSpPr>
          <p:nvPr/>
        </p:nvSpPr>
        <p:spPr bwMode="auto">
          <a:xfrm>
            <a:off x="6553200" y="209550"/>
            <a:ext cx="527387" cy="86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</a:t>
            </a:r>
            <a:r>
              <a:rPr lang="en-US" dirty="0">
                <a:solidFill>
                  <a:srgbClr val="0000FF"/>
                </a:solidFill>
              </a:rPr>
              <a:t/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|r|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3" name="Line 30"/>
          <p:cNvSpPr>
            <a:spLocks noChangeShapeType="1"/>
          </p:cNvSpPr>
          <p:nvPr/>
        </p:nvSpPr>
        <p:spPr bwMode="auto">
          <a:xfrm>
            <a:off x="6629400" y="619125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6096000" y="381000"/>
            <a:ext cx="606255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|a|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4114800" y="1219200"/>
            <a:ext cx="4424516" cy="424732"/>
          </a:xfrm>
          <a:prstGeom prst="rect">
            <a:avLst/>
          </a:prstGeom>
          <a:solidFill>
            <a:srgbClr val="FEFE83"/>
          </a:solidFill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  a = c </a:t>
            </a:r>
            <a:r>
              <a:rPr lang="en-US" sz="2400" dirty="0" err="1" smtClean="0"/>
              <a:t>cos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Symbol" pitchFamily="18" charset="2"/>
              </a:rPr>
              <a:t>q </a:t>
            </a:r>
            <a:r>
              <a:rPr lang="en-US" sz="2400" dirty="0" smtClean="0"/>
              <a:t>(trigonometry)</a:t>
            </a:r>
            <a:endParaRPr lang="en-US" sz="2400" dirty="0"/>
          </a:p>
        </p:txBody>
      </p:sp>
      <p:sp>
        <p:nvSpPr>
          <p:cNvPr id="69" name="Rectangle 68"/>
          <p:cNvSpPr/>
          <p:nvPr/>
        </p:nvSpPr>
        <p:spPr>
          <a:xfrm>
            <a:off x="4114800" y="1905000"/>
            <a:ext cx="4419600" cy="424732"/>
          </a:xfrm>
          <a:prstGeom prst="rect">
            <a:avLst/>
          </a:prstGeom>
          <a:solidFill>
            <a:srgbClr val="FEFE83"/>
          </a:solidFill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  q + r = P (vector addition)</a:t>
            </a:r>
            <a:endParaRPr lang="en-US" sz="2400" dirty="0"/>
          </a:p>
        </p:txBody>
      </p:sp>
      <p:sp>
        <p:nvSpPr>
          <p:cNvPr id="70" name="Rectangle 69"/>
          <p:cNvSpPr/>
          <p:nvPr/>
        </p:nvSpPr>
        <p:spPr>
          <a:xfrm>
            <a:off x="4114800" y="3276600"/>
            <a:ext cx="4424516" cy="424732"/>
          </a:xfrm>
          <a:prstGeom prst="rect">
            <a:avLst/>
          </a:prstGeom>
          <a:solidFill>
            <a:srgbClr val="FEFE83"/>
          </a:solidFill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  |r| = |c| (r rotates to c)</a:t>
            </a:r>
          </a:p>
        </p:txBody>
      </p:sp>
      <p:sp>
        <p:nvSpPr>
          <p:cNvPr id="71" name="Line 30"/>
          <p:cNvSpPr>
            <a:spLocks noChangeShapeType="1"/>
          </p:cNvSpPr>
          <p:nvPr/>
        </p:nvSpPr>
        <p:spPr bwMode="auto">
          <a:xfrm>
            <a:off x="7239000" y="5334000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7391400" y="5410200"/>
            <a:ext cx="587020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|c|</a:t>
            </a: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4114800" y="2590800"/>
            <a:ext cx="4419600" cy="424732"/>
          </a:xfrm>
          <a:prstGeom prst="rect">
            <a:avLst/>
          </a:prstGeom>
          <a:solidFill>
            <a:srgbClr val="FEFE83"/>
          </a:solidFill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  |q| </a:t>
            </a:r>
            <a:r>
              <a:rPr lang="en-US" sz="2400" dirty="0" smtClean="0"/>
              <a:t>= </a:t>
            </a:r>
            <a:r>
              <a:rPr lang="en-US" sz="2400" dirty="0" smtClean="0"/>
              <a:t>A.P (previous slide)</a:t>
            </a:r>
            <a:endParaRPr lang="en-US" sz="2400" dirty="0" smtClean="0"/>
          </a:p>
        </p:txBody>
      </p:sp>
      <p:sp>
        <p:nvSpPr>
          <p:cNvPr id="74" name="Rectangle 73"/>
          <p:cNvSpPr/>
          <p:nvPr/>
        </p:nvSpPr>
        <p:spPr>
          <a:xfrm>
            <a:off x="4114800" y="3939469"/>
            <a:ext cx="4424516" cy="424732"/>
          </a:xfrm>
          <a:prstGeom prst="rect">
            <a:avLst/>
          </a:prstGeom>
          <a:solidFill>
            <a:srgbClr val="FEFE83"/>
          </a:solidFill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  q = |q| A (observation)</a:t>
            </a:r>
          </a:p>
        </p:txBody>
      </p:sp>
      <p:sp>
        <p:nvSpPr>
          <p:cNvPr id="75" name="Rectangle 74"/>
          <p:cNvSpPr/>
          <p:nvPr/>
        </p:nvSpPr>
        <p:spPr>
          <a:xfrm>
            <a:off x="5257800" y="5867400"/>
            <a:ext cx="3560526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= </a:t>
            </a:r>
            <a:r>
              <a:rPr lang="en-US" dirty="0" err="1" smtClean="0"/>
              <a:t>cos</a:t>
            </a:r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</a:rPr>
              <a:t>q</a:t>
            </a:r>
            <a:r>
              <a:rPr lang="en-US" dirty="0" smtClean="0"/>
              <a:t> (P – </a:t>
            </a:r>
            <a:r>
              <a:rPr lang="en-US" dirty="0" smtClean="0"/>
              <a:t>(A.P)A)</a:t>
            </a:r>
            <a:r>
              <a:rPr lang="en-US" dirty="0" smtClean="0">
                <a:latin typeface="Symbol" pitchFamily="18" charset="2"/>
              </a:rPr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AutoShape 4"/>
          <p:cNvSpPr>
            <a:spLocks noGrp="1" noChangeArrowheads="1"/>
          </p:cNvSpPr>
          <p:nvPr>
            <p:ph type="title"/>
          </p:nvPr>
        </p:nvSpPr>
        <p:spPr>
          <a:xfrm>
            <a:off x="100013" y="277813"/>
            <a:ext cx="8893175" cy="703661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Consider Term 3: </a:t>
            </a:r>
            <a:endParaRPr lang="en-US" dirty="0" smtClean="0"/>
          </a:p>
        </p:txBody>
      </p:sp>
      <p:sp>
        <p:nvSpPr>
          <p:cNvPr id="46105" name="Rectangle 28"/>
          <p:cNvSpPr>
            <a:spLocks noChangeArrowheads="1"/>
          </p:cNvSpPr>
          <p:nvPr/>
        </p:nvSpPr>
        <p:spPr bwMode="auto">
          <a:xfrm>
            <a:off x="4191000" y="4800600"/>
            <a:ext cx="4797724" cy="480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 smtClean="0"/>
              <a:t>|b|             = |</a:t>
            </a:r>
            <a:r>
              <a:rPr lang="en-US" dirty="0" smtClean="0"/>
              <a:t>c| sin </a:t>
            </a:r>
            <a:r>
              <a:rPr lang="en-US" dirty="0" smtClean="0">
                <a:latin typeface="Symbol" pitchFamily="18" charset="2"/>
              </a:rPr>
              <a:t>q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err="1" smtClean="0">
                <a:solidFill>
                  <a:srgbClr val="0000FF"/>
                </a:solidFill>
              </a:rPr>
              <a:t>AxP</a:t>
            </a:r>
            <a:r>
              <a:rPr lang="en-US" dirty="0" smtClean="0"/>
              <a:t>)</a:t>
            </a:r>
            <a:r>
              <a:rPr lang="en-US" dirty="0" smtClean="0">
                <a:latin typeface="Symbol" pitchFamily="18" charset="2"/>
              </a:rPr>
              <a:t> </a:t>
            </a:r>
            <a:endParaRPr lang="en-US" dirty="0"/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4715066" y="4648200"/>
            <a:ext cx="1265238" cy="868363"/>
            <a:chOff x="3911" y="2496"/>
            <a:chExt cx="797" cy="547"/>
          </a:xfrm>
        </p:grpSpPr>
        <p:sp>
          <p:nvSpPr>
            <p:cNvPr id="46136" name="Rectangle 29"/>
            <p:cNvSpPr>
              <a:spLocks noChangeArrowheads="1"/>
            </p:cNvSpPr>
            <p:nvPr/>
          </p:nvSpPr>
          <p:spPr bwMode="auto">
            <a:xfrm>
              <a:off x="3911" y="2496"/>
              <a:ext cx="797" cy="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dirty="0" err="1" smtClean="0">
                  <a:solidFill>
                    <a:srgbClr val="0000FF"/>
                  </a:solidFill>
                </a:rPr>
                <a:t>AxP</a:t>
              </a:r>
              <a:r>
                <a:rPr lang="en-US" dirty="0" smtClean="0">
                  <a:solidFill>
                    <a:srgbClr val="0000FF"/>
                  </a:solidFill>
                </a:rPr>
                <a:t> </a:t>
              </a:r>
              <a:r>
                <a:rPr lang="en-US" dirty="0">
                  <a:solidFill>
                    <a:srgbClr val="0000FF"/>
                  </a:solidFill>
                </a:rPr>
                <a:t/>
              </a:r>
              <a:br>
                <a:rPr lang="en-US" dirty="0">
                  <a:solidFill>
                    <a:srgbClr val="0000FF"/>
                  </a:solidFill>
                </a:rPr>
              </a:br>
              <a:r>
                <a:rPr lang="en-US" dirty="0" smtClean="0">
                  <a:solidFill>
                    <a:srgbClr val="0000FF"/>
                  </a:solidFill>
                </a:rPr>
                <a:t>| </a:t>
              </a:r>
              <a:r>
                <a:rPr lang="en-US" dirty="0" err="1" smtClean="0">
                  <a:solidFill>
                    <a:srgbClr val="0000FF"/>
                  </a:solidFill>
                </a:rPr>
                <a:t>AxP</a:t>
              </a:r>
              <a:r>
                <a:rPr lang="en-US" dirty="0" smtClean="0">
                  <a:solidFill>
                    <a:srgbClr val="0000FF"/>
                  </a:solidFill>
                </a:rPr>
                <a:t> |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46137" name="Line 30"/>
            <p:cNvSpPr>
              <a:spLocks noChangeShapeType="1"/>
            </p:cNvSpPr>
            <p:nvPr/>
          </p:nvSpPr>
          <p:spPr bwMode="auto">
            <a:xfrm flipV="1">
              <a:off x="3991" y="2736"/>
              <a:ext cx="646" cy="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1828800" y="2833688"/>
            <a:ext cx="1622425" cy="2876550"/>
            <a:chOff x="1152" y="1785"/>
            <a:chExt cx="1022" cy="1812"/>
          </a:xfrm>
        </p:grpSpPr>
        <p:sp>
          <p:nvSpPr>
            <p:cNvPr id="46134" name="Oval 32"/>
            <p:cNvSpPr>
              <a:spLocks noChangeArrowheads="1"/>
            </p:cNvSpPr>
            <p:nvPr/>
          </p:nvSpPr>
          <p:spPr bwMode="auto">
            <a:xfrm rot="2820000">
              <a:off x="768" y="2205"/>
              <a:ext cx="1776" cy="1008"/>
            </a:xfrm>
            <a:prstGeom prst="ellipse">
              <a:avLst/>
            </a:prstGeom>
            <a:solidFill>
              <a:srgbClr val="02B19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135" name="Oval 33"/>
            <p:cNvSpPr>
              <a:spLocks noChangeArrowheads="1"/>
            </p:cNvSpPr>
            <p:nvPr/>
          </p:nvSpPr>
          <p:spPr bwMode="auto">
            <a:xfrm rot="2820000">
              <a:off x="782" y="2169"/>
              <a:ext cx="1776" cy="100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6108" name="Line 35"/>
          <p:cNvSpPr>
            <a:spLocks noChangeShapeType="1"/>
          </p:cNvSpPr>
          <p:nvPr/>
        </p:nvSpPr>
        <p:spPr bwMode="auto">
          <a:xfrm>
            <a:off x="431800" y="4465637"/>
            <a:ext cx="25400" cy="208756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6109" name="Line 36"/>
          <p:cNvSpPr>
            <a:spLocks noChangeShapeType="1"/>
          </p:cNvSpPr>
          <p:nvPr/>
        </p:nvSpPr>
        <p:spPr bwMode="auto">
          <a:xfrm>
            <a:off x="228600" y="6324600"/>
            <a:ext cx="28956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10" name="Rectangle 37"/>
          <p:cNvSpPr>
            <a:spLocks noChangeArrowheads="1"/>
          </p:cNvSpPr>
          <p:nvPr/>
        </p:nvSpPr>
        <p:spPr bwMode="auto">
          <a:xfrm>
            <a:off x="3465513" y="5695950"/>
            <a:ext cx="4206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P</a:t>
            </a:r>
          </a:p>
        </p:txBody>
      </p:sp>
      <p:sp>
        <p:nvSpPr>
          <p:cNvPr id="46111" name="Line 38"/>
          <p:cNvSpPr>
            <a:spLocks noChangeShapeType="1"/>
          </p:cNvSpPr>
          <p:nvPr/>
        </p:nvSpPr>
        <p:spPr bwMode="auto">
          <a:xfrm flipV="1">
            <a:off x="419100" y="5867400"/>
            <a:ext cx="2851150" cy="4445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6112" name="Line 39"/>
          <p:cNvSpPr>
            <a:spLocks noChangeShapeType="1"/>
          </p:cNvSpPr>
          <p:nvPr/>
        </p:nvSpPr>
        <p:spPr bwMode="auto">
          <a:xfrm flipV="1">
            <a:off x="447675" y="3810000"/>
            <a:ext cx="2744788" cy="25146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13" name="Rectangle 40"/>
          <p:cNvSpPr>
            <a:spLocks noChangeArrowheads="1"/>
          </p:cNvSpPr>
          <p:nvPr/>
        </p:nvSpPr>
        <p:spPr bwMode="auto">
          <a:xfrm>
            <a:off x="2524125" y="4608512"/>
            <a:ext cx="3429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400" dirty="0">
                <a:latin typeface="Symbol" pitchFamily="18" charset="2"/>
              </a:rPr>
              <a:t>q</a:t>
            </a:r>
          </a:p>
        </p:txBody>
      </p:sp>
      <p:sp>
        <p:nvSpPr>
          <p:cNvPr id="46114" name="Rectangle 41"/>
          <p:cNvSpPr>
            <a:spLocks noChangeArrowheads="1"/>
          </p:cNvSpPr>
          <p:nvPr/>
        </p:nvSpPr>
        <p:spPr bwMode="auto">
          <a:xfrm>
            <a:off x="1076325" y="5638800"/>
            <a:ext cx="585788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 sz="2400">
                <a:latin typeface="Symbol" pitchFamily="18" charset="2"/>
              </a:rPr>
              <a:t>a</a:t>
            </a:r>
          </a:p>
        </p:txBody>
      </p:sp>
      <p:sp>
        <p:nvSpPr>
          <p:cNvPr id="46115" name="Arc 42"/>
          <p:cNvSpPr>
            <a:spLocks/>
          </p:cNvSpPr>
          <p:nvPr/>
        </p:nvSpPr>
        <p:spPr bwMode="auto">
          <a:xfrm rot="1620000">
            <a:off x="3270250" y="4954587"/>
            <a:ext cx="374650" cy="777875"/>
          </a:xfrm>
          <a:custGeom>
            <a:avLst/>
            <a:gdLst>
              <a:gd name="T0" fmla="*/ 2147483647 w 21600"/>
              <a:gd name="T1" fmla="*/ 0 h 20686"/>
              <a:gd name="T2" fmla="*/ 2147483647 w 21600"/>
              <a:gd name="T3" fmla="*/ 2147483647 h 20686"/>
              <a:gd name="T4" fmla="*/ 0 w 21600"/>
              <a:gd name="T5" fmla="*/ 2147483647 h 20686"/>
              <a:gd name="T6" fmla="*/ 0 60000 65536"/>
              <a:gd name="T7" fmla="*/ 0 60000 65536"/>
              <a:gd name="T8" fmla="*/ 0 60000 65536"/>
              <a:gd name="T9" fmla="*/ 0 w 21600"/>
              <a:gd name="T10" fmla="*/ 0 h 20686"/>
              <a:gd name="T11" fmla="*/ 21600 w 21600"/>
              <a:gd name="T12" fmla="*/ 20686 h 2068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686" fill="none" extrusionOk="0">
                <a:moveTo>
                  <a:pt x="6215" y="-1"/>
                </a:moveTo>
                <a:cubicBezTo>
                  <a:pt x="15347" y="2743"/>
                  <a:pt x="21600" y="11150"/>
                  <a:pt x="21600" y="20686"/>
                </a:cubicBezTo>
              </a:path>
              <a:path w="21600" h="20686" stroke="0" extrusionOk="0">
                <a:moveTo>
                  <a:pt x="6215" y="-1"/>
                </a:moveTo>
                <a:cubicBezTo>
                  <a:pt x="15347" y="2743"/>
                  <a:pt x="21600" y="11150"/>
                  <a:pt x="21600" y="20686"/>
                </a:cubicBezTo>
                <a:lnTo>
                  <a:pt x="0" y="20686"/>
                </a:lnTo>
                <a:close/>
              </a:path>
            </a:pathLst>
          </a:custGeom>
          <a:noFill/>
          <a:ln w="50800" cap="rnd">
            <a:solidFill>
              <a:srgbClr val="0000FF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6116" name="Rectangle 43"/>
          <p:cNvSpPr>
            <a:spLocks noChangeArrowheads="1"/>
          </p:cNvSpPr>
          <p:nvPr/>
        </p:nvSpPr>
        <p:spPr bwMode="auto">
          <a:xfrm>
            <a:off x="1304925" y="4800600"/>
            <a:ext cx="4016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q</a:t>
            </a:r>
          </a:p>
        </p:txBody>
      </p:sp>
      <p:sp>
        <p:nvSpPr>
          <p:cNvPr id="46117" name="Rectangle 44"/>
          <p:cNvSpPr>
            <a:spLocks noChangeArrowheads="1"/>
          </p:cNvSpPr>
          <p:nvPr/>
        </p:nvSpPr>
        <p:spPr bwMode="auto">
          <a:xfrm rot="2760000">
            <a:off x="2948781" y="5261769"/>
            <a:ext cx="117475" cy="96838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8" name="Line 45"/>
          <p:cNvSpPr>
            <a:spLocks noChangeShapeType="1"/>
          </p:cNvSpPr>
          <p:nvPr/>
        </p:nvSpPr>
        <p:spPr bwMode="auto">
          <a:xfrm flipV="1">
            <a:off x="3009900" y="4876800"/>
            <a:ext cx="48895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19" name="Rectangle 46"/>
          <p:cNvSpPr>
            <a:spLocks noChangeArrowheads="1"/>
          </p:cNvSpPr>
          <p:nvPr/>
        </p:nvSpPr>
        <p:spPr bwMode="auto">
          <a:xfrm rot="8520000">
            <a:off x="2268538" y="4622800"/>
            <a:ext cx="142875" cy="160337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20" name="Oval 47"/>
          <p:cNvSpPr>
            <a:spLocks noChangeArrowheads="1"/>
          </p:cNvSpPr>
          <p:nvPr/>
        </p:nvSpPr>
        <p:spPr bwMode="auto">
          <a:xfrm>
            <a:off x="3248025" y="5683250"/>
            <a:ext cx="192088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21" name="Line 48"/>
          <p:cNvSpPr>
            <a:spLocks noChangeShapeType="1"/>
          </p:cNvSpPr>
          <p:nvPr/>
        </p:nvSpPr>
        <p:spPr bwMode="auto">
          <a:xfrm>
            <a:off x="2339975" y="4602162"/>
            <a:ext cx="936625" cy="1127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22" name="Oval 49"/>
          <p:cNvSpPr>
            <a:spLocks noChangeArrowheads="1"/>
          </p:cNvSpPr>
          <p:nvPr/>
        </p:nvSpPr>
        <p:spPr bwMode="auto">
          <a:xfrm>
            <a:off x="3400425" y="4718050"/>
            <a:ext cx="192088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23" name="Line 50"/>
          <p:cNvSpPr>
            <a:spLocks noChangeShapeType="1"/>
          </p:cNvSpPr>
          <p:nvPr/>
        </p:nvSpPr>
        <p:spPr bwMode="auto">
          <a:xfrm>
            <a:off x="2362200" y="4591050"/>
            <a:ext cx="1076325" cy="2095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24" name="Rectangle 51"/>
          <p:cNvSpPr>
            <a:spLocks noChangeArrowheads="1"/>
          </p:cNvSpPr>
          <p:nvPr/>
        </p:nvSpPr>
        <p:spPr bwMode="auto">
          <a:xfrm>
            <a:off x="2971800" y="4768850"/>
            <a:ext cx="4016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b</a:t>
            </a:r>
          </a:p>
        </p:txBody>
      </p:sp>
      <p:sp>
        <p:nvSpPr>
          <p:cNvPr id="46125" name="Rectangle 52"/>
          <p:cNvSpPr>
            <a:spLocks noChangeArrowheads="1"/>
          </p:cNvSpPr>
          <p:nvPr/>
        </p:nvSpPr>
        <p:spPr bwMode="auto">
          <a:xfrm>
            <a:off x="2530475" y="5314950"/>
            <a:ext cx="3222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r</a:t>
            </a:r>
          </a:p>
        </p:txBody>
      </p:sp>
      <p:sp>
        <p:nvSpPr>
          <p:cNvPr id="46126" name="Rectangle 53"/>
          <p:cNvSpPr>
            <a:spLocks noChangeArrowheads="1"/>
          </p:cNvSpPr>
          <p:nvPr/>
        </p:nvSpPr>
        <p:spPr bwMode="auto">
          <a:xfrm>
            <a:off x="3502025" y="4391025"/>
            <a:ext cx="504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P'</a:t>
            </a:r>
          </a:p>
        </p:txBody>
      </p:sp>
      <p:sp>
        <p:nvSpPr>
          <p:cNvPr id="46127" name="Rectangle 54"/>
          <p:cNvSpPr>
            <a:spLocks noChangeArrowheads="1"/>
          </p:cNvSpPr>
          <p:nvPr/>
        </p:nvSpPr>
        <p:spPr bwMode="auto">
          <a:xfrm>
            <a:off x="2828925" y="4267200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c</a:t>
            </a:r>
          </a:p>
        </p:txBody>
      </p:sp>
      <p:sp>
        <p:nvSpPr>
          <p:cNvPr id="46128" name="Rectangle 55"/>
          <p:cNvSpPr>
            <a:spLocks noChangeArrowheads="1"/>
          </p:cNvSpPr>
          <p:nvPr/>
        </p:nvSpPr>
        <p:spPr bwMode="auto">
          <a:xfrm>
            <a:off x="2733675" y="4795837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a</a:t>
            </a:r>
          </a:p>
        </p:txBody>
      </p:sp>
      <p:sp>
        <p:nvSpPr>
          <p:cNvPr id="46129" name="Line 56"/>
          <p:cNvSpPr>
            <a:spLocks noChangeShapeType="1"/>
          </p:cNvSpPr>
          <p:nvPr/>
        </p:nvSpPr>
        <p:spPr bwMode="auto">
          <a:xfrm>
            <a:off x="2968625" y="5368925"/>
            <a:ext cx="762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30" name="Line 57"/>
          <p:cNvSpPr>
            <a:spLocks noChangeShapeType="1"/>
          </p:cNvSpPr>
          <p:nvPr/>
        </p:nvSpPr>
        <p:spPr bwMode="auto">
          <a:xfrm flipV="1">
            <a:off x="2270125" y="4578350"/>
            <a:ext cx="76200" cy="76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46131" name="Rectangle 58"/>
          <p:cNvSpPr>
            <a:spLocks noChangeArrowheads="1"/>
          </p:cNvSpPr>
          <p:nvPr/>
        </p:nvSpPr>
        <p:spPr bwMode="auto">
          <a:xfrm>
            <a:off x="3200400" y="3429000"/>
            <a:ext cx="441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46132" name="Line 59"/>
          <p:cNvSpPr>
            <a:spLocks noChangeShapeType="1"/>
          </p:cNvSpPr>
          <p:nvPr/>
        </p:nvSpPr>
        <p:spPr bwMode="auto">
          <a:xfrm flipV="1">
            <a:off x="450850" y="5162550"/>
            <a:ext cx="1282700" cy="116205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6133" name="Line 60"/>
          <p:cNvSpPr>
            <a:spLocks noChangeShapeType="1"/>
          </p:cNvSpPr>
          <p:nvPr/>
        </p:nvSpPr>
        <p:spPr bwMode="auto">
          <a:xfrm flipV="1">
            <a:off x="1752600" y="4724400"/>
            <a:ext cx="450850" cy="400050"/>
          </a:xfrm>
          <a:prstGeom prst="line">
            <a:avLst/>
          </a:prstGeom>
          <a:noFill/>
          <a:ln w="50800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1" name="Rectangle 29"/>
          <p:cNvSpPr>
            <a:spLocks noChangeArrowheads="1"/>
          </p:cNvSpPr>
          <p:nvPr/>
        </p:nvSpPr>
        <p:spPr bwMode="auto">
          <a:xfrm>
            <a:off x="6553200" y="209550"/>
            <a:ext cx="1086836" cy="86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AxP</a:t>
            </a:r>
            <a:r>
              <a:rPr lang="en-US" dirty="0">
                <a:solidFill>
                  <a:srgbClr val="0000FF"/>
                </a:solidFill>
              </a:rPr>
              <a:t/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|</a:t>
            </a:r>
            <a:r>
              <a:rPr lang="en-US" dirty="0" err="1" smtClean="0">
                <a:solidFill>
                  <a:srgbClr val="0000FF"/>
                </a:solidFill>
              </a:rPr>
              <a:t>AxP</a:t>
            </a:r>
            <a:r>
              <a:rPr lang="en-US" dirty="0" smtClean="0">
                <a:solidFill>
                  <a:srgbClr val="0000FF"/>
                </a:solidFill>
              </a:rPr>
              <a:t>|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3" name="Line 30"/>
          <p:cNvSpPr>
            <a:spLocks noChangeShapeType="1"/>
          </p:cNvSpPr>
          <p:nvPr/>
        </p:nvSpPr>
        <p:spPr bwMode="auto">
          <a:xfrm>
            <a:off x="6629400" y="619125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6096000" y="381000"/>
            <a:ext cx="606255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|b|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3505200" y="1219200"/>
            <a:ext cx="4424516" cy="424732"/>
          </a:xfrm>
          <a:prstGeom prst="rect">
            <a:avLst/>
          </a:prstGeom>
          <a:solidFill>
            <a:srgbClr val="FEFE83"/>
          </a:solidFill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  b = c sin </a:t>
            </a:r>
            <a:r>
              <a:rPr lang="en-US" sz="2400" dirty="0" smtClean="0">
                <a:latin typeface="Symbol" pitchFamily="18" charset="2"/>
              </a:rPr>
              <a:t>q </a:t>
            </a:r>
            <a:r>
              <a:rPr lang="en-US" sz="2400" dirty="0" smtClean="0"/>
              <a:t>(</a:t>
            </a:r>
            <a:r>
              <a:rPr lang="en-US" sz="2400" dirty="0" smtClean="0"/>
              <a:t>trigonometry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70" name="Rectangle 69"/>
          <p:cNvSpPr/>
          <p:nvPr/>
        </p:nvSpPr>
        <p:spPr>
          <a:xfrm>
            <a:off x="3505200" y="3048000"/>
            <a:ext cx="4424516" cy="424732"/>
          </a:xfrm>
          <a:prstGeom prst="rect">
            <a:avLst/>
          </a:prstGeom>
          <a:solidFill>
            <a:srgbClr val="FEFE83"/>
          </a:solidFill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  |r| = |c| (r rotates to c)</a:t>
            </a:r>
          </a:p>
        </p:txBody>
      </p:sp>
      <p:sp>
        <p:nvSpPr>
          <p:cNvPr id="71" name="Line 30"/>
          <p:cNvSpPr>
            <a:spLocks noChangeShapeType="1"/>
          </p:cNvSpPr>
          <p:nvPr/>
        </p:nvSpPr>
        <p:spPr bwMode="auto">
          <a:xfrm>
            <a:off x="7239000" y="5334000"/>
            <a:ext cx="91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7391400" y="5410200"/>
            <a:ext cx="587020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|c|</a:t>
            </a: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3505200" y="1828800"/>
            <a:ext cx="5410200" cy="424732"/>
          </a:xfrm>
          <a:prstGeom prst="rect">
            <a:avLst/>
          </a:prstGeom>
          <a:solidFill>
            <a:srgbClr val="FEFE83"/>
          </a:solidFill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  |</a:t>
            </a:r>
            <a:r>
              <a:rPr lang="en-US" sz="2400" dirty="0" err="1" smtClean="0"/>
              <a:t>AxP</a:t>
            </a:r>
            <a:r>
              <a:rPr lang="en-US" sz="2400" dirty="0" smtClean="0"/>
              <a:t>|</a:t>
            </a:r>
            <a:r>
              <a:rPr lang="en-US" sz="2400" dirty="0" smtClean="0"/>
              <a:t> </a:t>
            </a:r>
            <a:r>
              <a:rPr lang="en-US" sz="2400" dirty="0" smtClean="0"/>
              <a:t>= </a:t>
            </a:r>
            <a:r>
              <a:rPr lang="en-US" sz="2400" dirty="0" smtClean="0"/>
              <a:t>|A</a:t>
            </a:r>
            <a:r>
              <a:rPr lang="en-US" sz="2400" dirty="0" smtClean="0"/>
              <a:t>||</a:t>
            </a:r>
            <a:r>
              <a:rPr lang="en-US" sz="2400" dirty="0" err="1" smtClean="0"/>
              <a:t>P|sin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Symbol" pitchFamily="18" charset="2"/>
              </a:rPr>
              <a:t>a</a:t>
            </a:r>
            <a:r>
              <a:rPr lang="en-US" sz="2400" dirty="0" smtClean="0"/>
              <a:t> (cross product)</a:t>
            </a:r>
            <a:endParaRPr lang="en-US" sz="2400" dirty="0" smtClean="0"/>
          </a:p>
        </p:txBody>
      </p:sp>
      <p:sp>
        <p:nvSpPr>
          <p:cNvPr id="75" name="Rectangle 74"/>
          <p:cNvSpPr/>
          <p:nvPr/>
        </p:nvSpPr>
        <p:spPr>
          <a:xfrm>
            <a:off x="5257800" y="5867400"/>
            <a:ext cx="2085314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= </a:t>
            </a:r>
            <a:r>
              <a:rPr lang="en-US" dirty="0" smtClean="0"/>
              <a:t>sin </a:t>
            </a:r>
            <a:r>
              <a:rPr lang="en-US" dirty="0" smtClean="0">
                <a:latin typeface="Symbol" pitchFamily="18" charset="2"/>
              </a:rPr>
              <a:t>q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0000FF"/>
                </a:solidFill>
              </a:rPr>
              <a:t>AxP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3505200" y="2438400"/>
            <a:ext cx="5029200" cy="424732"/>
          </a:xfrm>
          <a:prstGeom prst="rect">
            <a:avLst/>
          </a:prstGeom>
          <a:solidFill>
            <a:srgbClr val="FEFE83"/>
          </a:solidFill>
        </p:spPr>
        <p:txBody>
          <a:bodyPr wrap="square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  |</a:t>
            </a:r>
            <a:r>
              <a:rPr lang="en-US" sz="2400" dirty="0" err="1" smtClean="0"/>
              <a:t>P|sin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Symbol" pitchFamily="18" charset="2"/>
              </a:rPr>
              <a:t>a</a:t>
            </a:r>
            <a:r>
              <a:rPr lang="en-US" sz="2400" dirty="0" smtClean="0"/>
              <a:t> = </a:t>
            </a:r>
            <a:r>
              <a:rPr lang="en-US" sz="2400" dirty="0" smtClean="0"/>
              <a:t>|r| (trigonometry)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AutoShape 4"/>
          <p:cNvSpPr>
            <a:spLocks noGrp="1" noChangeArrowheads="1"/>
          </p:cNvSpPr>
          <p:nvPr>
            <p:ph type="title"/>
          </p:nvPr>
        </p:nvSpPr>
        <p:spPr>
          <a:xfrm>
            <a:off x="100013" y="277813"/>
            <a:ext cx="8893175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Final Result</a:t>
            </a:r>
            <a:endParaRPr lang="en-US" dirty="0" smtClean="0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2971800" y="3333750"/>
            <a:ext cx="11811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</a:rPr>
              <a:t>cos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7086600" y="3333750"/>
            <a:ext cx="876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</a:rPr>
              <a:t>AxP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6172200" y="3333750"/>
            <a:ext cx="9826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sin </a:t>
            </a:r>
            <a:r>
              <a:rPr lang="en-US" dirty="0">
                <a:solidFill>
                  <a:srgbClr val="0000FF"/>
                </a:solidFill>
                <a:latin typeface="Symbol" pitchFamily="18" charset="2"/>
              </a:rPr>
              <a:t>q</a:t>
            </a: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685800" y="3409950"/>
            <a:ext cx="9096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P'</a:t>
            </a:r>
            <a:r>
              <a:rPr lang="en-US" dirty="0"/>
              <a:t> =</a:t>
            </a:r>
          </a:p>
        </p:txBody>
      </p:sp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2617788" y="3333750"/>
            <a:ext cx="3921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+</a:t>
            </a:r>
          </a:p>
        </p:txBody>
      </p:sp>
      <p:sp>
        <p:nvSpPr>
          <p:cNvPr id="48139" name="Rectangle 11"/>
          <p:cNvSpPr>
            <a:spLocks noChangeArrowheads="1"/>
          </p:cNvSpPr>
          <p:nvPr/>
        </p:nvSpPr>
        <p:spPr bwMode="auto">
          <a:xfrm>
            <a:off x="5867400" y="3333750"/>
            <a:ext cx="3921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48140" name="Rectangle 12"/>
          <p:cNvSpPr>
            <a:spLocks noChangeArrowheads="1"/>
          </p:cNvSpPr>
          <p:nvPr/>
        </p:nvSpPr>
        <p:spPr bwMode="auto">
          <a:xfrm>
            <a:off x="1477963" y="3336925"/>
            <a:ext cx="12715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(A.P)A</a:t>
            </a:r>
          </a:p>
        </p:txBody>
      </p:sp>
      <p:sp>
        <p:nvSpPr>
          <p:cNvPr id="48141" name="Rectangle 13"/>
          <p:cNvSpPr>
            <a:spLocks noChangeArrowheads="1"/>
          </p:cNvSpPr>
          <p:nvPr/>
        </p:nvSpPr>
        <p:spPr bwMode="auto">
          <a:xfrm>
            <a:off x="3962400" y="3333750"/>
            <a:ext cx="19637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(P- </a:t>
            </a:r>
            <a:r>
              <a:rPr lang="en-US"/>
              <a:t>(A.P)A</a:t>
            </a:r>
            <a:r>
              <a:rPr lang="en-US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48142" name="Rectangle 14"/>
          <p:cNvSpPr>
            <a:spLocks noChangeArrowheads="1"/>
          </p:cNvSpPr>
          <p:nvPr/>
        </p:nvSpPr>
        <p:spPr bwMode="auto">
          <a:xfrm>
            <a:off x="5332412" y="4633912"/>
            <a:ext cx="31099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(1 - </a:t>
            </a:r>
            <a:r>
              <a:rPr lang="en-US" dirty="0" err="1">
                <a:solidFill>
                  <a:srgbClr val="0000FF"/>
                </a:solidFill>
              </a:rPr>
              <a:t>cos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  <a:latin typeface="Symbol" pitchFamily="18" charset="2"/>
              </a:rPr>
              <a:t>q) </a:t>
            </a:r>
            <a:r>
              <a:rPr lang="en-US" dirty="0"/>
              <a:t>(A.P)A </a:t>
            </a:r>
          </a:p>
        </p:txBody>
      </p:sp>
      <p:sp>
        <p:nvSpPr>
          <p:cNvPr id="48143" name="Rectangle 15"/>
          <p:cNvSpPr>
            <a:spLocks noChangeArrowheads="1"/>
          </p:cNvSpPr>
          <p:nvPr/>
        </p:nvSpPr>
        <p:spPr bwMode="auto">
          <a:xfrm>
            <a:off x="4227512" y="4648200"/>
            <a:ext cx="876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AxP</a:t>
            </a:r>
          </a:p>
        </p:txBody>
      </p:sp>
      <p:sp>
        <p:nvSpPr>
          <p:cNvPr id="48144" name="Rectangle 16"/>
          <p:cNvSpPr>
            <a:spLocks noChangeArrowheads="1"/>
          </p:cNvSpPr>
          <p:nvPr/>
        </p:nvSpPr>
        <p:spPr bwMode="auto">
          <a:xfrm>
            <a:off x="3319462" y="4667250"/>
            <a:ext cx="9826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sin </a:t>
            </a:r>
            <a:r>
              <a:rPr lang="en-US">
                <a:solidFill>
                  <a:srgbClr val="0000FF"/>
                </a:solidFill>
                <a:latin typeface="Symbol" pitchFamily="18" charset="2"/>
              </a:rPr>
              <a:t>q</a:t>
            </a:r>
          </a:p>
        </p:txBody>
      </p:sp>
      <p:sp>
        <p:nvSpPr>
          <p:cNvPr id="48145" name="Rectangle 17"/>
          <p:cNvSpPr>
            <a:spLocks noChangeArrowheads="1"/>
          </p:cNvSpPr>
          <p:nvPr/>
        </p:nvSpPr>
        <p:spPr bwMode="auto">
          <a:xfrm>
            <a:off x="685800" y="4748212"/>
            <a:ext cx="9096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P'</a:t>
            </a:r>
            <a:r>
              <a:rPr lang="en-US"/>
              <a:t> =</a:t>
            </a:r>
          </a:p>
        </p:txBody>
      </p:sp>
      <p:sp>
        <p:nvSpPr>
          <p:cNvPr id="48146" name="Rectangle 18"/>
          <p:cNvSpPr>
            <a:spLocks noChangeArrowheads="1"/>
          </p:cNvSpPr>
          <p:nvPr/>
        </p:nvSpPr>
        <p:spPr bwMode="auto">
          <a:xfrm>
            <a:off x="2970212" y="4710112"/>
            <a:ext cx="3921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+</a:t>
            </a:r>
          </a:p>
        </p:txBody>
      </p:sp>
      <p:sp>
        <p:nvSpPr>
          <p:cNvPr id="48147" name="Rectangle 19"/>
          <p:cNvSpPr>
            <a:spLocks noChangeArrowheads="1"/>
          </p:cNvSpPr>
          <p:nvPr/>
        </p:nvSpPr>
        <p:spPr bwMode="auto">
          <a:xfrm>
            <a:off x="5027612" y="4633912"/>
            <a:ext cx="3921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+</a:t>
            </a:r>
          </a:p>
        </p:txBody>
      </p:sp>
      <p:sp>
        <p:nvSpPr>
          <p:cNvPr id="48148" name="Rectangle 20"/>
          <p:cNvSpPr>
            <a:spLocks noChangeArrowheads="1"/>
          </p:cNvSpPr>
          <p:nvPr/>
        </p:nvSpPr>
        <p:spPr bwMode="auto">
          <a:xfrm>
            <a:off x="1557337" y="4710112"/>
            <a:ext cx="14176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cos </a:t>
            </a:r>
            <a:r>
              <a:rPr lang="en-US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/>
              <a:t> </a:t>
            </a:r>
            <a:r>
              <a:rPr lang="en-US">
                <a:solidFill>
                  <a:srgbClr val="0000FF"/>
                </a:solidFill>
              </a:rPr>
              <a:t>P</a:t>
            </a:r>
          </a:p>
        </p:txBody>
      </p:sp>
      <p:grpSp>
        <p:nvGrpSpPr>
          <p:cNvPr id="50" name="Group 19"/>
          <p:cNvGrpSpPr>
            <a:grpSpLocks/>
          </p:cNvGrpSpPr>
          <p:nvPr/>
        </p:nvGrpSpPr>
        <p:grpSpPr bwMode="auto">
          <a:xfrm>
            <a:off x="1503363" y="1828800"/>
            <a:ext cx="1058862" cy="860425"/>
            <a:chOff x="3251" y="3360"/>
            <a:chExt cx="667" cy="542"/>
          </a:xfrm>
        </p:grpSpPr>
        <p:sp>
          <p:nvSpPr>
            <p:cNvPr id="51" name="Rectangle 16"/>
            <p:cNvSpPr>
              <a:spLocks noChangeArrowheads="1"/>
            </p:cNvSpPr>
            <p:nvPr/>
          </p:nvSpPr>
          <p:spPr bwMode="auto">
            <a:xfrm>
              <a:off x="3514" y="3360"/>
              <a:ext cx="404" cy="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solidFill>
                    <a:srgbClr val="0000FF"/>
                  </a:solidFill>
                </a:rPr>
                <a:t>A</a:t>
              </a:r>
              <a:br>
                <a:rPr lang="en-US">
                  <a:solidFill>
                    <a:srgbClr val="0000FF"/>
                  </a:solidFill>
                </a:rPr>
              </a:br>
              <a:r>
                <a:rPr lang="en-US">
                  <a:solidFill>
                    <a:srgbClr val="0000FF"/>
                  </a:solidFill>
                </a:rPr>
                <a:t>|A|</a:t>
              </a:r>
            </a:p>
          </p:txBody>
        </p:sp>
        <p:sp>
          <p:nvSpPr>
            <p:cNvPr id="52" name="Line 17"/>
            <p:cNvSpPr>
              <a:spLocks noChangeShapeType="1"/>
            </p:cNvSpPr>
            <p:nvPr/>
          </p:nvSpPr>
          <p:spPr bwMode="auto">
            <a:xfrm>
              <a:off x="3597" y="3612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Rectangle 18"/>
            <p:cNvSpPr>
              <a:spLocks noChangeArrowheads="1"/>
            </p:cNvSpPr>
            <p:nvPr/>
          </p:nvSpPr>
          <p:spPr bwMode="auto">
            <a:xfrm>
              <a:off x="3251" y="3456"/>
              <a:ext cx="379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solidFill>
                    <a:srgbClr val="0000FF"/>
                  </a:solidFill>
                </a:rPr>
                <a:t>|q|</a:t>
              </a:r>
            </a:p>
          </p:txBody>
        </p:sp>
      </p:grpSp>
      <p:grpSp>
        <p:nvGrpSpPr>
          <p:cNvPr id="54" name="Group 23"/>
          <p:cNvGrpSpPr>
            <a:grpSpLocks/>
          </p:cNvGrpSpPr>
          <p:nvPr/>
        </p:nvGrpSpPr>
        <p:grpSpPr bwMode="auto">
          <a:xfrm>
            <a:off x="2638425" y="1828800"/>
            <a:ext cx="989013" cy="860425"/>
            <a:chOff x="3966" y="3360"/>
            <a:chExt cx="623" cy="542"/>
          </a:xfrm>
        </p:grpSpPr>
        <p:sp>
          <p:nvSpPr>
            <p:cNvPr id="55" name="Rectangle 20"/>
            <p:cNvSpPr>
              <a:spLocks noChangeArrowheads="1"/>
            </p:cNvSpPr>
            <p:nvPr/>
          </p:nvSpPr>
          <p:spPr bwMode="auto">
            <a:xfrm>
              <a:off x="4260" y="3360"/>
              <a:ext cx="329" cy="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solidFill>
                    <a:srgbClr val="0000FF"/>
                  </a:solidFill>
                </a:rPr>
                <a:t>r</a:t>
              </a:r>
              <a:br>
                <a:rPr lang="en-US">
                  <a:solidFill>
                    <a:srgbClr val="0000FF"/>
                  </a:solidFill>
                </a:rPr>
              </a:br>
              <a:r>
                <a:rPr lang="en-US">
                  <a:solidFill>
                    <a:srgbClr val="0000FF"/>
                  </a:solidFill>
                </a:rPr>
                <a:t>|r|</a:t>
              </a:r>
            </a:p>
          </p:txBody>
        </p:sp>
        <p:sp>
          <p:nvSpPr>
            <p:cNvPr id="56" name="Line 21"/>
            <p:cNvSpPr>
              <a:spLocks noChangeShapeType="1"/>
            </p:cNvSpPr>
            <p:nvPr/>
          </p:nvSpPr>
          <p:spPr bwMode="auto">
            <a:xfrm>
              <a:off x="4305" y="3612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Rectangle 22"/>
            <p:cNvSpPr>
              <a:spLocks noChangeArrowheads="1"/>
            </p:cNvSpPr>
            <p:nvPr/>
          </p:nvSpPr>
          <p:spPr bwMode="auto">
            <a:xfrm>
              <a:off x="3966" y="3456"/>
              <a:ext cx="367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solidFill>
                    <a:srgbClr val="0000FF"/>
                  </a:solidFill>
                </a:rPr>
                <a:t>|a|</a:t>
              </a:r>
            </a:p>
          </p:txBody>
        </p:sp>
      </p:grpSp>
      <p:grpSp>
        <p:nvGrpSpPr>
          <p:cNvPr id="58" name="Group 27"/>
          <p:cNvGrpSpPr>
            <a:grpSpLocks/>
          </p:cNvGrpSpPr>
          <p:nvPr/>
        </p:nvGrpSpPr>
        <p:grpSpPr bwMode="auto">
          <a:xfrm>
            <a:off x="3810000" y="1828800"/>
            <a:ext cx="1524000" cy="860425"/>
            <a:chOff x="4704" y="3360"/>
            <a:chExt cx="960" cy="542"/>
          </a:xfrm>
        </p:grpSpPr>
        <p:sp>
          <p:nvSpPr>
            <p:cNvPr id="59" name="Rectangle 24"/>
            <p:cNvSpPr>
              <a:spLocks noChangeArrowheads="1"/>
            </p:cNvSpPr>
            <p:nvPr/>
          </p:nvSpPr>
          <p:spPr bwMode="auto">
            <a:xfrm>
              <a:off x="4986" y="3360"/>
              <a:ext cx="678" cy="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solidFill>
                    <a:srgbClr val="0000FF"/>
                  </a:solidFill>
                </a:rPr>
                <a:t>AxP</a:t>
              </a:r>
              <a:br>
                <a:rPr lang="en-US">
                  <a:solidFill>
                    <a:srgbClr val="0000FF"/>
                  </a:solidFill>
                </a:rPr>
              </a:br>
              <a:r>
                <a:rPr lang="en-US">
                  <a:solidFill>
                    <a:srgbClr val="0000FF"/>
                  </a:solidFill>
                </a:rPr>
                <a:t>|AxP|</a:t>
              </a:r>
            </a:p>
          </p:txBody>
        </p:sp>
        <p:sp>
          <p:nvSpPr>
            <p:cNvPr id="60" name="Line 25"/>
            <p:cNvSpPr>
              <a:spLocks noChangeShapeType="1"/>
            </p:cNvSpPr>
            <p:nvPr/>
          </p:nvSpPr>
          <p:spPr bwMode="auto">
            <a:xfrm>
              <a:off x="5205" y="3612"/>
              <a:ext cx="24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Rectangle 26"/>
            <p:cNvSpPr>
              <a:spLocks noChangeArrowheads="1"/>
            </p:cNvSpPr>
            <p:nvPr/>
          </p:nvSpPr>
          <p:spPr bwMode="auto">
            <a:xfrm>
              <a:off x="4704" y="3456"/>
              <a:ext cx="379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solidFill>
                    <a:srgbClr val="0000FF"/>
                  </a:solidFill>
                </a:rPr>
                <a:t>|b|</a:t>
              </a:r>
            </a:p>
          </p:txBody>
        </p:sp>
      </p:grpSp>
      <p:sp>
        <p:nvSpPr>
          <p:cNvPr id="62" name="Rectangle 28"/>
          <p:cNvSpPr>
            <a:spLocks noChangeArrowheads="1"/>
          </p:cNvSpPr>
          <p:nvPr/>
        </p:nvSpPr>
        <p:spPr bwMode="auto">
          <a:xfrm>
            <a:off x="679450" y="2057400"/>
            <a:ext cx="9096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P'</a:t>
            </a:r>
            <a:r>
              <a:rPr lang="en-US"/>
              <a:t> =</a:t>
            </a:r>
          </a:p>
        </p:txBody>
      </p:sp>
      <p:sp>
        <p:nvSpPr>
          <p:cNvPr id="63" name="Rectangle 29"/>
          <p:cNvSpPr>
            <a:spLocks noChangeArrowheads="1"/>
          </p:cNvSpPr>
          <p:nvPr/>
        </p:nvSpPr>
        <p:spPr bwMode="auto">
          <a:xfrm>
            <a:off x="2381250" y="1981200"/>
            <a:ext cx="3921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+</a:t>
            </a:r>
          </a:p>
        </p:txBody>
      </p:sp>
      <p:sp>
        <p:nvSpPr>
          <p:cNvPr id="64" name="Rectangle 30"/>
          <p:cNvSpPr>
            <a:spLocks noChangeArrowheads="1"/>
          </p:cNvSpPr>
          <p:nvPr/>
        </p:nvSpPr>
        <p:spPr bwMode="auto">
          <a:xfrm>
            <a:off x="3517900" y="2009775"/>
            <a:ext cx="3921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04800" y="1524000"/>
            <a:ext cx="8610600" cy="454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 smtClean="0">
                <a:solidFill>
                  <a:srgbClr val="FF0000"/>
                </a:solidFill>
                <a:latin typeface="Times" charset="0"/>
              </a:rPr>
              <a:t>Step 2: Convert</a:t>
            </a:r>
          </a:p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3200" dirty="0" smtClean="0">
                <a:solidFill>
                  <a:srgbClr val="0000FF"/>
                </a:solidFill>
              </a:rPr>
              <a:t>P</a:t>
            </a:r>
            <a:r>
              <a:rPr lang="en-US" sz="3200" dirty="0" smtClean="0">
                <a:solidFill>
                  <a:srgbClr val="0000FF"/>
                </a:solidFill>
              </a:rPr>
              <a:t>' = </a:t>
            </a:r>
            <a:r>
              <a:rPr lang="en-US" sz="3200" dirty="0" err="1" smtClean="0">
                <a:solidFill>
                  <a:srgbClr val="0000FF"/>
                </a:solidFill>
              </a:rPr>
              <a:t>cos</a:t>
            </a:r>
            <a:r>
              <a:rPr lang="en-US" sz="3200" dirty="0" smtClean="0">
                <a:solidFill>
                  <a:srgbClr val="0000FF"/>
                </a:solidFill>
              </a:rPr>
              <a:t> </a:t>
            </a:r>
            <a:r>
              <a:rPr lang="en-US" sz="3200" dirty="0" smtClean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sz="3200" dirty="0" smtClean="0">
                <a:solidFill>
                  <a:srgbClr val="0000FF"/>
                </a:solidFill>
              </a:rPr>
              <a:t> P + sin </a:t>
            </a:r>
            <a:r>
              <a:rPr lang="en-US" sz="3200" dirty="0" smtClean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sz="3200" dirty="0" smtClean="0">
                <a:solidFill>
                  <a:srgbClr val="0000FF"/>
                </a:solidFill>
              </a:rPr>
              <a:t> </a:t>
            </a:r>
            <a:r>
              <a:rPr lang="en-US" sz="3200" dirty="0" err="1" smtClean="0">
                <a:solidFill>
                  <a:srgbClr val="0000FF"/>
                </a:solidFill>
              </a:rPr>
              <a:t>AxP</a:t>
            </a:r>
            <a:r>
              <a:rPr lang="en-US" sz="3200" dirty="0" smtClean="0">
                <a:solidFill>
                  <a:srgbClr val="0000FF"/>
                </a:solidFill>
              </a:rPr>
              <a:t> + (1 - </a:t>
            </a:r>
            <a:r>
              <a:rPr lang="en-US" sz="3200" dirty="0" err="1" smtClean="0">
                <a:solidFill>
                  <a:srgbClr val="0000FF"/>
                </a:solidFill>
              </a:rPr>
              <a:t>cos</a:t>
            </a:r>
            <a:r>
              <a:rPr lang="en-US" sz="3200" dirty="0" smtClean="0">
                <a:solidFill>
                  <a:srgbClr val="0000FF"/>
                </a:solidFill>
              </a:rPr>
              <a:t> </a:t>
            </a:r>
            <a:r>
              <a:rPr lang="en-US" sz="3200" dirty="0" smtClean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sz="3200" dirty="0" smtClean="0">
                <a:solidFill>
                  <a:srgbClr val="0000FF"/>
                </a:solidFill>
              </a:rPr>
              <a:t>) (</a:t>
            </a:r>
            <a:r>
              <a:rPr lang="en-US" sz="3200" dirty="0" smtClean="0">
                <a:solidFill>
                  <a:srgbClr val="0000FF"/>
                </a:solidFill>
              </a:rPr>
              <a:t>A.P)A</a:t>
            </a:r>
          </a:p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400" dirty="0" smtClean="0">
                <a:solidFill>
                  <a:srgbClr val="FF0000"/>
                </a:solidFill>
              </a:rPr>
              <a:t>To Matrix Form; i.e., derive </a:t>
            </a:r>
            <a:r>
              <a:rPr lang="en-US" sz="4400" dirty="0" smtClean="0">
                <a:solidFill>
                  <a:schemeClr val="tx2"/>
                </a:solidFill>
              </a:rPr>
              <a:t>M</a:t>
            </a:r>
          </a:p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400" dirty="0" smtClean="0">
                <a:solidFill>
                  <a:srgbClr val="FF0000"/>
                </a:solidFill>
              </a:rPr>
              <a:t>so that </a:t>
            </a:r>
            <a:r>
              <a:rPr lang="en-US" sz="4400" dirty="0" smtClean="0">
                <a:solidFill>
                  <a:schemeClr val="tx2"/>
                </a:solidFill>
              </a:rPr>
              <a:t>P'=P*M</a:t>
            </a:r>
            <a:r>
              <a:rPr lang="en-US" sz="4400" dirty="0" smtClean="0">
                <a:solidFill>
                  <a:schemeClr val="tx2"/>
                </a:solidFill>
              </a:rPr>
              <a:t> </a:t>
            </a:r>
            <a:endParaRPr lang="en-US" sz="4400" dirty="0">
              <a:solidFill>
                <a:schemeClr val="tx2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AutoShape 2"/>
          <p:cNvSpPr>
            <a:spLocks noGrp="1" noChangeArrowheads="1"/>
          </p:cNvSpPr>
          <p:nvPr>
            <p:ph type="title"/>
          </p:nvPr>
        </p:nvSpPr>
        <p:spPr>
          <a:xfrm>
            <a:off x="100013" y="277813"/>
            <a:ext cx="8893175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The Matrix Form of a point/vector </a:t>
            </a:r>
          </a:p>
        </p:txBody>
      </p:sp>
      <p:grpSp>
        <p:nvGrpSpPr>
          <p:cNvPr id="50179" name="Group 12"/>
          <p:cNvGrpSpPr>
            <a:grpSpLocks/>
          </p:cNvGrpSpPr>
          <p:nvPr/>
        </p:nvGrpSpPr>
        <p:grpSpPr bwMode="auto">
          <a:xfrm>
            <a:off x="4365625" y="2098675"/>
            <a:ext cx="2263775" cy="1633538"/>
            <a:chOff x="2750" y="1322"/>
            <a:chExt cx="1426" cy="1029"/>
          </a:xfrm>
        </p:grpSpPr>
        <p:grpSp>
          <p:nvGrpSpPr>
            <p:cNvPr id="50182" name="Group 6"/>
            <p:cNvGrpSpPr>
              <a:grpSpLocks/>
            </p:cNvGrpSpPr>
            <p:nvPr/>
          </p:nvGrpSpPr>
          <p:grpSpPr bwMode="auto">
            <a:xfrm>
              <a:off x="2750" y="1322"/>
              <a:ext cx="188" cy="1029"/>
              <a:chOff x="2750" y="1322"/>
              <a:chExt cx="188" cy="1029"/>
            </a:xfrm>
          </p:grpSpPr>
          <p:sp>
            <p:nvSpPr>
              <p:cNvPr id="50188" name="Line 3"/>
              <p:cNvSpPr>
                <a:spLocks noChangeShapeType="1"/>
              </p:cNvSpPr>
              <p:nvPr/>
            </p:nvSpPr>
            <p:spPr bwMode="auto">
              <a:xfrm>
                <a:off x="2763" y="1335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89" name="Line 4"/>
              <p:cNvSpPr>
                <a:spLocks noChangeShapeType="1"/>
              </p:cNvSpPr>
              <p:nvPr/>
            </p:nvSpPr>
            <p:spPr bwMode="auto">
              <a:xfrm flipV="1">
                <a:off x="2750" y="1322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90" name="Line 5"/>
              <p:cNvSpPr>
                <a:spLocks noChangeShapeType="1"/>
              </p:cNvSpPr>
              <p:nvPr/>
            </p:nvSpPr>
            <p:spPr bwMode="auto">
              <a:xfrm flipV="1">
                <a:off x="2758" y="2347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0183" name="Group 10"/>
            <p:cNvGrpSpPr>
              <a:grpSpLocks/>
            </p:cNvGrpSpPr>
            <p:nvPr/>
          </p:nvGrpSpPr>
          <p:grpSpPr bwMode="auto">
            <a:xfrm>
              <a:off x="3988" y="1322"/>
              <a:ext cx="188" cy="1029"/>
              <a:chOff x="3988" y="1322"/>
              <a:chExt cx="188" cy="1029"/>
            </a:xfrm>
          </p:grpSpPr>
          <p:sp>
            <p:nvSpPr>
              <p:cNvPr id="50185" name="Line 7"/>
              <p:cNvSpPr>
                <a:spLocks noChangeShapeType="1"/>
              </p:cNvSpPr>
              <p:nvPr/>
            </p:nvSpPr>
            <p:spPr bwMode="auto">
              <a:xfrm>
                <a:off x="4176" y="1335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86" name="Line 8"/>
              <p:cNvSpPr>
                <a:spLocks noChangeShapeType="1"/>
              </p:cNvSpPr>
              <p:nvPr/>
            </p:nvSpPr>
            <p:spPr bwMode="auto">
              <a:xfrm flipH="1" flipV="1">
                <a:off x="3996" y="1322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87" name="Line 9"/>
              <p:cNvSpPr>
                <a:spLocks noChangeShapeType="1"/>
              </p:cNvSpPr>
              <p:nvPr/>
            </p:nvSpPr>
            <p:spPr bwMode="auto">
              <a:xfrm flipH="1" flipV="1">
                <a:off x="3988" y="2347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0184" name="Rectangle 11"/>
            <p:cNvSpPr>
              <a:spLocks noChangeArrowheads="1"/>
            </p:cNvSpPr>
            <p:nvPr/>
          </p:nvSpPr>
          <p:spPr bwMode="auto">
            <a:xfrm>
              <a:off x="2784" y="1411"/>
              <a:ext cx="1361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1    0    0    0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0    1    0    0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0    0    1    0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0    0    0   </a:t>
              </a:r>
              <a:r>
                <a:rPr lang="en-US" sz="1400">
                  <a:solidFill>
                    <a:srgbClr val="0000FF"/>
                  </a:solidFill>
                </a:rPr>
                <a:t> </a:t>
              </a:r>
              <a:r>
                <a:rPr lang="en-US">
                  <a:solidFill>
                    <a:srgbClr val="0000FF"/>
                  </a:solidFill>
                </a:rPr>
                <a:t>1</a:t>
              </a:r>
            </a:p>
          </p:txBody>
        </p:sp>
      </p:grpSp>
      <p:sp>
        <p:nvSpPr>
          <p:cNvPr id="50180" name="Rectangle 13"/>
          <p:cNvSpPr>
            <a:spLocks noChangeArrowheads="1"/>
          </p:cNvSpPr>
          <p:nvPr/>
        </p:nvSpPr>
        <p:spPr bwMode="auto">
          <a:xfrm>
            <a:off x="1223963" y="2149475"/>
            <a:ext cx="29924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P = [P</a:t>
            </a:r>
            <a:r>
              <a:rPr lang="en-US" baseline="-25000"/>
              <a:t>x</a:t>
            </a:r>
            <a:r>
              <a:rPr lang="en-US"/>
              <a:t>,P</a:t>
            </a:r>
            <a:r>
              <a:rPr lang="en-US" baseline="-25000"/>
              <a:t>y</a:t>
            </a:r>
            <a:r>
              <a:rPr lang="en-US"/>
              <a:t>,P</a:t>
            </a:r>
            <a:r>
              <a:rPr lang="en-US" baseline="-25000"/>
              <a:t>z</a:t>
            </a:r>
            <a:r>
              <a:rPr lang="en-US"/>
              <a:t>,1]  *</a:t>
            </a:r>
          </a:p>
        </p:txBody>
      </p:sp>
      <p:sp>
        <p:nvSpPr>
          <p:cNvPr id="50181" name="Rectangle 14"/>
          <p:cNvSpPr>
            <a:spLocks noChangeArrowheads="1"/>
          </p:cNvSpPr>
          <p:nvPr/>
        </p:nvSpPr>
        <p:spPr bwMode="auto">
          <a:xfrm>
            <a:off x="457200" y="5334000"/>
            <a:ext cx="8078788" cy="860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Multiplying a point/vector by the identity</a:t>
            </a:r>
            <a:br>
              <a:rPr lang="en-US"/>
            </a:br>
            <a:r>
              <a:rPr lang="en-US"/>
              <a:t>transformation gives you back what you had…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685800" y="4191000"/>
            <a:ext cx="7772400" cy="21431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91139" name="AutoShape 3"/>
          <p:cNvSpPr>
            <a:spLocks noGrp="1" noChangeArrowheads="1"/>
          </p:cNvSpPr>
          <p:nvPr>
            <p:ph type="title"/>
          </p:nvPr>
        </p:nvSpPr>
        <p:spPr>
          <a:xfrm>
            <a:off x="100013" y="277813"/>
            <a:ext cx="8893175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The Matrix Form of Cross Product </a:t>
            </a:r>
          </a:p>
        </p:txBody>
      </p:sp>
      <p:grpSp>
        <p:nvGrpSpPr>
          <p:cNvPr id="51204" name="Group 7"/>
          <p:cNvGrpSpPr>
            <a:grpSpLocks/>
          </p:cNvGrpSpPr>
          <p:nvPr/>
        </p:nvGrpSpPr>
        <p:grpSpPr bwMode="auto">
          <a:xfrm>
            <a:off x="4756150" y="2432050"/>
            <a:ext cx="298450" cy="1633538"/>
            <a:chOff x="2996" y="1532"/>
            <a:chExt cx="188" cy="1029"/>
          </a:xfrm>
        </p:grpSpPr>
        <p:sp>
          <p:nvSpPr>
            <p:cNvPr id="51222" name="Line 4"/>
            <p:cNvSpPr>
              <a:spLocks noChangeShapeType="1"/>
            </p:cNvSpPr>
            <p:nvPr/>
          </p:nvSpPr>
          <p:spPr bwMode="auto">
            <a:xfrm>
              <a:off x="3009" y="1545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23" name="Line 5"/>
            <p:cNvSpPr>
              <a:spLocks noChangeShapeType="1"/>
            </p:cNvSpPr>
            <p:nvPr/>
          </p:nvSpPr>
          <p:spPr bwMode="auto">
            <a:xfrm flipV="1">
              <a:off x="2996" y="1532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24" name="Line 6"/>
            <p:cNvSpPr>
              <a:spLocks noChangeShapeType="1"/>
            </p:cNvSpPr>
            <p:nvPr/>
          </p:nvSpPr>
          <p:spPr bwMode="auto">
            <a:xfrm flipV="1">
              <a:off x="3004" y="2557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205" name="Group 11"/>
          <p:cNvGrpSpPr>
            <a:grpSpLocks/>
          </p:cNvGrpSpPr>
          <p:nvPr/>
        </p:nvGrpSpPr>
        <p:grpSpPr bwMode="auto">
          <a:xfrm>
            <a:off x="7727950" y="2432050"/>
            <a:ext cx="298450" cy="1633538"/>
            <a:chOff x="4868" y="1532"/>
            <a:chExt cx="188" cy="1029"/>
          </a:xfrm>
        </p:grpSpPr>
        <p:sp>
          <p:nvSpPr>
            <p:cNvPr id="51219" name="Line 8"/>
            <p:cNvSpPr>
              <a:spLocks noChangeShapeType="1"/>
            </p:cNvSpPr>
            <p:nvPr/>
          </p:nvSpPr>
          <p:spPr bwMode="auto">
            <a:xfrm>
              <a:off x="5056" y="1545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20" name="Line 9"/>
            <p:cNvSpPr>
              <a:spLocks noChangeShapeType="1"/>
            </p:cNvSpPr>
            <p:nvPr/>
          </p:nvSpPr>
          <p:spPr bwMode="auto">
            <a:xfrm flipH="1" flipV="1">
              <a:off x="4876" y="1532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21" name="Line 10"/>
            <p:cNvSpPr>
              <a:spLocks noChangeShapeType="1"/>
            </p:cNvSpPr>
            <p:nvPr/>
          </p:nvSpPr>
          <p:spPr bwMode="auto">
            <a:xfrm flipH="1" flipV="1">
              <a:off x="4868" y="2557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06" name="Rectangle 12"/>
          <p:cNvSpPr>
            <a:spLocks noChangeArrowheads="1"/>
          </p:cNvSpPr>
          <p:nvPr/>
        </p:nvSpPr>
        <p:spPr bwMode="auto">
          <a:xfrm>
            <a:off x="4878388" y="2573338"/>
            <a:ext cx="3094037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 0     -B</a:t>
            </a:r>
            <a:r>
              <a:rPr lang="en-US" baseline="-25000">
                <a:solidFill>
                  <a:srgbClr val="0000FF"/>
                </a:solidFill>
              </a:rPr>
              <a:t>z</a:t>
            </a:r>
            <a:r>
              <a:rPr lang="en-US">
                <a:solidFill>
                  <a:srgbClr val="0000FF"/>
                </a:solidFill>
              </a:rPr>
              <a:t>      B</a:t>
            </a:r>
            <a:r>
              <a:rPr lang="en-US" baseline="-25000">
                <a:solidFill>
                  <a:srgbClr val="0000FF"/>
                </a:solidFill>
              </a:rPr>
              <a:t>y</a:t>
            </a:r>
            <a:r>
              <a:rPr lang="en-US">
                <a:solidFill>
                  <a:srgbClr val="0000FF"/>
                </a:solidFill>
              </a:rPr>
              <a:t>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 B</a:t>
            </a:r>
            <a:r>
              <a:rPr lang="en-US" baseline="-25000">
                <a:solidFill>
                  <a:srgbClr val="0000FF"/>
                </a:solidFill>
              </a:rPr>
              <a:t>z</a:t>
            </a:r>
            <a:r>
              <a:rPr lang="en-US">
                <a:solidFill>
                  <a:srgbClr val="0000FF"/>
                </a:solidFill>
              </a:rPr>
              <a:t>     0      -B</a:t>
            </a:r>
            <a:r>
              <a:rPr lang="en-US" baseline="-25000">
                <a:solidFill>
                  <a:srgbClr val="0000FF"/>
                </a:solidFill>
              </a:rPr>
              <a:t>x</a:t>
            </a:r>
            <a:r>
              <a:rPr lang="en-US">
                <a:solidFill>
                  <a:srgbClr val="0000FF"/>
                </a:solidFill>
              </a:rPr>
              <a:t>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-B</a:t>
            </a:r>
            <a:r>
              <a:rPr lang="en-US" baseline="-25000">
                <a:solidFill>
                  <a:srgbClr val="0000FF"/>
                </a:solidFill>
              </a:rPr>
              <a:t>y</a:t>
            </a:r>
            <a:r>
              <a:rPr lang="en-US">
                <a:solidFill>
                  <a:srgbClr val="0000FF"/>
                </a:solidFill>
              </a:rPr>
              <a:t>    B</a:t>
            </a:r>
            <a:r>
              <a:rPr lang="en-US" baseline="-25000">
                <a:solidFill>
                  <a:srgbClr val="0000FF"/>
                </a:solidFill>
              </a:rPr>
              <a:t>x</a:t>
            </a:r>
            <a:r>
              <a:rPr lang="en-US">
                <a:solidFill>
                  <a:srgbClr val="0000FF"/>
                </a:solidFill>
              </a:rPr>
              <a:t>       0     0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 0       0        0   </a:t>
            </a:r>
            <a:r>
              <a:rPr lang="en-US" sz="1400">
                <a:solidFill>
                  <a:srgbClr val="0000FF"/>
                </a:solidFill>
              </a:rPr>
              <a:t>     </a:t>
            </a:r>
            <a:r>
              <a:rPr lang="en-US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51207" name="Rectangle 13"/>
          <p:cNvSpPr>
            <a:spLocks noChangeArrowheads="1"/>
          </p:cNvSpPr>
          <p:nvPr/>
        </p:nvSpPr>
        <p:spPr bwMode="auto">
          <a:xfrm>
            <a:off x="1066800" y="2482850"/>
            <a:ext cx="3530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AxB = [A</a:t>
            </a:r>
            <a:r>
              <a:rPr lang="en-US" baseline="-25000"/>
              <a:t>x</a:t>
            </a:r>
            <a:r>
              <a:rPr lang="en-US"/>
              <a:t>,A</a:t>
            </a:r>
            <a:r>
              <a:rPr lang="en-US" baseline="-25000"/>
              <a:t>y</a:t>
            </a:r>
            <a:r>
              <a:rPr lang="en-US"/>
              <a:t>,A</a:t>
            </a:r>
            <a:r>
              <a:rPr lang="en-US" baseline="-25000"/>
              <a:t>z</a:t>
            </a:r>
            <a:r>
              <a:rPr lang="en-US"/>
              <a:t>,1]  *</a:t>
            </a:r>
          </a:p>
        </p:txBody>
      </p:sp>
      <p:sp>
        <p:nvSpPr>
          <p:cNvPr id="51208" name="Rectangle 14"/>
          <p:cNvSpPr>
            <a:spLocks noChangeArrowheads="1"/>
          </p:cNvSpPr>
          <p:nvPr/>
        </p:nvSpPr>
        <p:spPr bwMode="auto">
          <a:xfrm>
            <a:off x="533400" y="1371600"/>
            <a:ext cx="807720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30000"/>
              </a:spcBef>
            </a:pPr>
            <a:r>
              <a:rPr lang="en-US"/>
              <a:t>AxB  = [A</a:t>
            </a:r>
            <a:r>
              <a:rPr lang="en-US" baseline="-25000"/>
              <a:t>y</a:t>
            </a:r>
            <a:r>
              <a:rPr lang="en-US"/>
              <a:t>B</a:t>
            </a:r>
            <a:r>
              <a:rPr lang="en-US" baseline="-25000"/>
              <a:t>z</a:t>
            </a:r>
            <a:r>
              <a:rPr lang="en-US"/>
              <a:t>-A</a:t>
            </a:r>
            <a:r>
              <a:rPr lang="en-US" baseline="-25000"/>
              <a:t>z</a:t>
            </a:r>
            <a:r>
              <a:rPr lang="en-US"/>
              <a:t>B</a:t>
            </a:r>
            <a:r>
              <a:rPr lang="en-US" baseline="-25000"/>
              <a:t>y</a:t>
            </a:r>
            <a:r>
              <a:rPr lang="en-US"/>
              <a:t>, A</a:t>
            </a:r>
            <a:r>
              <a:rPr lang="en-US" baseline="-25000"/>
              <a:t>z</a:t>
            </a:r>
            <a:r>
              <a:rPr lang="en-US"/>
              <a:t>B</a:t>
            </a:r>
            <a:r>
              <a:rPr lang="en-US" baseline="-25000"/>
              <a:t>x</a:t>
            </a:r>
            <a:r>
              <a:rPr lang="en-US"/>
              <a:t>-A</a:t>
            </a:r>
            <a:r>
              <a:rPr lang="en-US" baseline="-25000"/>
              <a:t>x</a:t>
            </a:r>
            <a:r>
              <a:rPr lang="en-US"/>
              <a:t>B</a:t>
            </a:r>
            <a:r>
              <a:rPr lang="en-US" baseline="-25000"/>
              <a:t>z</a:t>
            </a:r>
            <a:r>
              <a:rPr lang="en-US"/>
              <a:t>, A</a:t>
            </a:r>
            <a:r>
              <a:rPr lang="en-US" baseline="-25000"/>
              <a:t>x</a:t>
            </a:r>
            <a:r>
              <a:rPr lang="en-US"/>
              <a:t>B</a:t>
            </a:r>
            <a:r>
              <a:rPr lang="en-US" baseline="-25000"/>
              <a:t>y</a:t>
            </a:r>
            <a:r>
              <a:rPr lang="en-US"/>
              <a:t>-A</a:t>
            </a:r>
            <a:r>
              <a:rPr lang="en-US" baseline="-25000"/>
              <a:t>y</a:t>
            </a:r>
            <a:r>
              <a:rPr lang="en-US"/>
              <a:t>B</a:t>
            </a:r>
            <a:r>
              <a:rPr lang="en-US" baseline="-25000"/>
              <a:t>x</a:t>
            </a:r>
            <a:r>
              <a:rPr lang="en-US"/>
              <a:t>]</a:t>
            </a:r>
          </a:p>
          <a:p>
            <a:pPr>
              <a:spcBef>
                <a:spcPct val="30000"/>
              </a:spcBef>
            </a:pPr>
            <a:endParaRPr lang="en-US"/>
          </a:p>
        </p:txBody>
      </p:sp>
      <p:grpSp>
        <p:nvGrpSpPr>
          <p:cNvPr id="51209" name="Group 18"/>
          <p:cNvGrpSpPr>
            <a:grpSpLocks/>
          </p:cNvGrpSpPr>
          <p:nvPr/>
        </p:nvGrpSpPr>
        <p:grpSpPr bwMode="auto">
          <a:xfrm>
            <a:off x="4756150" y="4384675"/>
            <a:ext cx="298450" cy="1633538"/>
            <a:chOff x="2996" y="2762"/>
            <a:chExt cx="188" cy="1029"/>
          </a:xfrm>
        </p:grpSpPr>
        <p:sp>
          <p:nvSpPr>
            <p:cNvPr id="51216" name="Line 15"/>
            <p:cNvSpPr>
              <a:spLocks noChangeShapeType="1"/>
            </p:cNvSpPr>
            <p:nvPr/>
          </p:nvSpPr>
          <p:spPr bwMode="auto">
            <a:xfrm>
              <a:off x="3009" y="2775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17" name="Line 16"/>
            <p:cNvSpPr>
              <a:spLocks noChangeShapeType="1"/>
            </p:cNvSpPr>
            <p:nvPr/>
          </p:nvSpPr>
          <p:spPr bwMode="auto">
            <a:xfrm flipV="1">
              <a:off x="2996" y="2762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18" name="Line 17"/>
            <p:cNvSpPr>
              <a:spLocks noChangeShapeType="1"/>
            </p:cNvSpPr>
            <p:nvPr/>
          </p:nvSpPr>
          <p:spPr bwMode="auto">
            <a:xfrm flipV="1">
              <a:off x="3004" y="3787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210" name="Group 22"/>
          <p:cNvGrpSpPr>
            <a:grpSpLocks/>
          </p:cNvGrpSpPr>
          <p:nvPr/>
        </p:nvGrpSpPr>
        <p:grpSpPr bwMode="auto">
          <a:xfrm>
            <a:off x="7727950" y="4384675"/>
            <a:ext cx="298450" cy="1633538"/>
            <a:chOff x="4868" y="2762"/>
            <a:chExt cx="188" cy="1029"/>
          </a:xfrm>
        </p:grpSpPr>
        <p:sp>
          <p:nvSpPr>
            <p:cNvPr id="51213" name="Line 19"/>
            <p:cNvSpPr>
              <a:spLocks noChangeShapeType="1"/>
            </p:cNvSpPr>
            <p:nvPr/>
          </p:nvSpPr>
          <p:spPr bwMode="auto">
            <a:xfrm>
              <a:off x="5056" y="2775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14" name="Line 20"/>
            <p:cNvSpPr>
              <a:spLocks noChangeShapeType="1"/>
            </p:cNvSpPr>
            <p:nvPr/>
          </p:nvSpPr>
          <p:spPr bwMode="auto">
            <a:xfrm flipH="1" flipV="1">
              <a:off x="4876" y="2762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15" name="Line 21"/>
            <p:cNvSpPr>
              <a:spLocks noChangeShapeType="1"/>
            </p:cNvSpPr>
            <p:nvPr/>
          </p:nvSpPr>
          <p:spPr bwMode="auto">
            <a:xfrm flipH="1" flipV="1">
              <a:off x="4868" y="3787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11" name="Rectangle 23"/>
          <p:cNvSpPr>
            <a:spLocks noChangeArrowheads="1"/>
          </p:cNvSpPr>
          <p:nvPr/>
        </p:nvSpPr>
        <p:spPr bwMode="auto">
          <a:xfrm>
            <a:off x="4878388" y="4525963"/>
            <a:ext cx="3094037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 0       A</a:t>
            </a:r>
            <a:r>
              <a:rPr lang="en-US" baseline="-25000">
                <a:solidFill>
                  <a:srgbClr val="0000FF"/>
                </a:solidFill>
              </a:rPr>
              <a:t>z</a:t>
            </a:r>
            <a:r>
              <a:rPr lang="en-US">
                <a:solidFill>
                  <a:srgbClr val="0000FF"/>
                </a:solidFill>
              </a:rPr>
              <a:t>    -A</a:t>
            </a:r>
            <a:r>
              <a:rPr lang="en-US" baseline="-25000">
                <a:solidFill>
                  <a:srgbClr val="0000FF"/>
                </a:solidFill>
              </a:rPr>
              <a:t>y</a:t>
            </a:r>
            <a:r>
              <a:rPr lang="en-US">
                <a:solidFill>
                  <a:srgbClr val="0000FF"/>
                </a:solidFill>
              </a:rPr>
              <a:t>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-A</a:t>
            </a:r>
            <a:r>
              <a:rPr lang="en-US" baseline="-25000">
                <a:solidFill>
                  <a:srgbClr val="0000FF"/>
                </a:solidFill>
              </a:rPr>
              <a:t>z</a:t>
            </a:r>
            <a:r>
              <a:rPr lang="en-US">
                <a:solidFill>
                  <a:srgbClr val="0000FF"/>
                </a:solidFill>
              </a:rPr>
              <a:t>     0       A</a:t>
            </a:r>
            <a:r>
              <a:rPr lang="en-US" baseline="-25000">
                <a:solidFill>
                  <a:srgbClr val="0000FF"/>
                </a:solidFill>
              </a:rPr>
              <a:t>x</a:t>
            </a:r>
            <a:r>
              <a:rPr lang="en-US">
                <a:solidFill>
                  <a:srgbClr val="0000FF"/>
                </a:solidFill>
              </a:rPr>
              <a:t>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 A</a:t>
            </a:r>
            <a:r>
              <a:rPr lang="en-US" baseline="-25000">
                <a:solidFill>
                  <a:srgbClr val="0000FF"/>
                </a:solidFill>
              </a:rPr>
              <a:t>y</a:t>
            </a:r>
            <a:r>
              <a:rPr lang="en-US">
                <a:solidFill>
                  <a:srgbClr val="0000FF"/>
                </a:solidFill>
              </a:rPr>
              <a:t>    -A</a:t>
            </a:r>
            <a:r>
              <a:rPr lang="en-US" baseline="-25000">
                <a:solidFill>
                  <a:srgbClr val="0000FF"/>
                </a:solidFill>
              </a:rPr>
              <a:t>x</a:t>
            </a:r>
            <a:r>
              <a:rPr lang="en-US">
                <a:solidFill>
                  <a:srgbClr val="0000FF"/>
                </a:solidFill>
              </a:rPr>
              <a:t>      0     0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 0       0        0   </a:t>
            </a:r>
            <a:r>
              <a:rPr lang="en-US" sz="1400">
                <a:solidFill>
                  <a:srgbClr val="0000FF"/>
                </a:solidFill>
              </a:rPr>
              <a:t>     </a:t>
            </a:r>
            <a:r>
              <a:rPr lang="en-US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51212" name="Rectangle 24"/>
          <p:cNvSpPr>
            <a:spLocks noChangeArrowheads="1"/>
          </p:cNvSpPr>
          <p:nvPr/>
        </p:nvSpPr>
        <p:spPr bwMode="auto">
          <a:xfrm>
            <a:off x="1066800" y="4435475"/>
            <a:ext cx="3530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AxB = [B</a:t>
            </a:r>
            <a:r>
              <a:rPr lang="en-US" baseline="-25000"/>
              <a:t>x</a:t>
            </a:r>
            <a:r>
              <a:rPr lang="en-US"/>
              <a:t>,B</a:t>
            </a:r>
            <a:r>
              <a:rPr lang="en-US" baseline="-25000"/>
              <a:t>y</a:t>
            </a:r>
            <a:r>
              <a:rPr lang="en-US"/>
              <a:t>,B</a:t>
            </a:r>
            <a:r>
              <a:rPr lang="en-US" baseline="-25000"/>
              <a:t>z</a:t>
            </a:r>
            <a:r>
              <a:rPr lang="en-US"/>
              <a:t>,1]  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AutoShape 2"/>
          <p:cNvSpPr>
            <a:spLocks noGrp="1" noChangeArrowheads="1"/>
          </p:cNvSpPr>
          <p:nvPr>
            <p:ph type="title"/>
          </p:nvPr>
        </p:nvSpPr>
        <p:spPr>
          <a:xfrm>
            <a:off x="100013" y="277813"/>
            <a:ext cx="8893175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The Matrix Form of a Special Dot Product </a:t>
            </a:r>
          </a:p>
        </p:txBody>
      </p:sp>
      <p:grpSp>
        <p:nvGrpSpPr>
          <p:cNvPr id="52227" name="Group 6"/>
          <p:cNvGrpSpPr>
            <a:grpSpLocks/>
          </p:cNvGrpSpPr>
          <p:nvPr/>
        </p:nvGrpSpPr>
        <p:grpSpPr bwMode="auto">
          <a:xfrm>
            <a:off x="4899025" y="3849687"/>
            <a:ext cx="298450" cy="1633538"/>
            <a:chOff x="3086" y="1322"/>
            <a:chExt cx="188" cy="1029"/>
          </a:xfrm>
        </p:grpSpPr>
        <p:sp>
          <p:nvSpPr>
            <p:cNvPr id="52239" name="Line 3"/>
            <p:cNvSpPr>
              <a:spLocks noChangeShapeType="1"/>
            </p:cNvSpPr>
            <p:nvPr/>
          </p:nvSpPr>
          <p:spPr bwMode="auto">
            <a:xfrm>
              <a:off x="3099" y="1335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0" name="Line 4"/>
            <p:cNvSpPr>
              <a:spLocks noChangeShapeType="1"/>
            </p:cNvSpPr>
            <p:nvPr/>
          </p:nvSpPr>
          <p:spPr bwMode="auto">
            <a:xfrm flipV="1">
              <a:off x="3086" y="1322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41" name="Line 5"/>
            <p:cNvSpPr>
              <a:spLocks noChangeShapeType="1"/>
            </p:cNvSpPr>
            <p:nvPr/>
          </p:nvSpPr>
          <p:spPr bwMode="auto">
            <a:xfrm flipV="1">
              <a:off x="3094" y="2347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2228" name="Group 10"/>
          <p:cNvGrpSpPr>
            <a:grpSpLocks/>
          </p:cNvGrpSpPr>
          <p:nvPr/>
        </p:nvGrpSpPr>
        <p:grpSpPr bwMode="auto">
          <a:xfrm>
            <a:off x="8388350" y="3849687"/>
            <a:ext cx="298450" cy="1633538"/>
            <a:chOff x="5284" y="1322"/>
            <a:chExt cx="188" cy="1029"/>
          </a:xfrm>
        </p:grpSpPr>
        <p:sp>
          <p:nvSpPr>
            <p:cNvPr id="52236" name="Line 7"/>
            <p:cNvSpPr>
              <a:spLocks noChangeShapeType="1"/>
            </p:cNvSpPr>
            <p:nvPr/>
          </p:nvSpPr>
          <p:spPr bwMode="auto">
            <a:xfrm>
              <a:off x="5472" y="1335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7" name="Line 8"/>
            <p:cNvSpPr>
              <a:spLocks noChangeShapeType="1"/>
            </p:cNvSpPr>
            <p:nvPr/>
          </p:nvSpPr>
          <p:spPr bwMode="auto">
            <a:xfrm flipH="1" flipV="1">
              <a:off x="5292" y="1322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238" name="Line 9"/>
            <p:cNvSpPr>
              <a:spLocks noChangeShapeType="1"/>
            </p:cNvSpPr>
            <p:nvPr/>
          </p:nvSpPr>
          <p:spPr bwMode="auto">
            <a:xfrm flipH="1" flipV="1">
              <a:off x="5284" y="2347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2229" name="Rectangle 11"/>
          <p:cNvSpPr>
            <a:spLocks noChangeArrowheads="1"/>
          </p:cNvSpPr>
          <p:nvPr/>
        </p:nvSpPr>
        <p:spPr bwMode="auto">
          <a:xfrm>
            <a:off x="4953000" y="3990975"/>
            <a:ext cx="3670877" cy="1471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dirty="0" err="1">
                <a:solidFill>
                  <a:srgbClr val="0000FF"/>
                </a:solidFill>
              </a:rPr>
              <a:t>A</a:t>
            </a:r>
            <a:r>
              <a:rPr lang="en-US" baseline="-25000" dirty="0" err="1">
                <a:solidFill>
                  <a:srgbClr val="0000FF"/>
                </a:solidFill>
              </a:rPr>
              <a:t>x</a:t>
            </a:r>
            <a:r>
              <a:rPr lang="en-US" dirty="0" err="1">
                <a:solidFill>
                  <a:srgbClr val="FF0000"/>
                </a:solidFill>
              </a:rPr>
              <a:t>A</a:t>
            </a:r>
            <a:r>
              <a:rPr lang="en-US" baseline="-25000" dirty="0" err="1">
                <a:solidFill>
                  <a:srgbClr val="FF0000"/>
                </a:solidFill>
              </a:rPr>
              <a:t>x</a:t>
            </a: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n-US" dirty="0" err="1"/>
              <a:t>A</a:t>
            </a:r>
            <a:r>
              <a:rPr lang="en-US" baseline="-25000" dirty="0" err="1"/>
              <a:t>x</a:t>
            </a:r>
            <a:r>
              <a:rPr lang="en-US" dirty="0" err="1"/>
              <a:t>A</a:t>
            </a:r>
            <a:r>
              <a:rPr lang="en-US" baseline="-25000" dirty="0" err="1"/>
              <a:t>y</a:t>
            </a: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n-US" dirty="0" err="1"/>
              <a:t>A</a:t>
            </a:r>
            <a:r>
              <a:rPr lang="en-US" baseline="-25000" dirty="0" err="1"/>
              <a:t>x</a:t>
            </a:r>
            <a:r>
              <a:rPr lang="en-US" dirty="0" err="1"/>
              <a:t>A</a:t>
            </a:r>
            <a:r>
              <a:rPr lang="en-US" baseline="-25000" dirty="0" err="1"/>
              <a:t>z</a:t>
            </a: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0</a:t>
            </a:r>
            <a:endParaRPr lang="en-US" dirty="0">
              <a:solidFill>
                <a:srgbClr val="0000FF"/>
              </a:solidFill>
            </a:endParaRP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dirty="0" err="1">
                <a:solidFill>
                  <a:srgbClr val="0000FF"/>
                </a:solidFill>
              </a:rPr>
              <a:t>A</a:t>
            </a:r>
            <a:r>
              <a:rPr lang="en-US" baseline="-25000" dirty="0" err="1">
                <a:solidFill>
                  <a:srgbClr val="0000FF"/>
                </a:solidFill>
              </a:rPr>
              <a:t>y</a:t>
            </a:r>
            <a:r>
              <a:rPr lang="en-US" dirty="0" err="1">
                <a:solidFill>
                  <a:srgbClr val="FF0000"/>
                </a:solidFill>
              </a:rPr>
              <a:t>A</a:t>
            </a:r>
            <a:r>
              <a:rPr lang="en-US" baseline="-25000" dirty="0" err="1">
                <a:solidFill>
                  <a:srgbClr val="FF0000"/>
                </a:solidFill>
              </a:rPr>
              <a:t>x</a:t>
            </a: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n-US" dirty="0" err="1"/>
              <a:t>A</a:t>
            </a:r>
            <a:r>
              <a:rPr lang="en-US" baseline="-25000" dirty="0" err="1"/>
              <a:t>y</a:t>
            </a:r>
            <a:r>
              <a:rPr lang="en-US" dirty="0" err="1"/>
              <a:t>A</a:t>
            </a:r>
            <a:r>
              <a:rPr lang="en-US" baseline="-25000" dirty="0" err="1"/>
              <a:t>y</a:t>
            </a: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n-US" dirty="0" err="1"/>
              <a:t>A</a:t>
            </a:r>
            <a:r>
              <a:rPr lang="en-US" baseline="-25000" dirty="0" err="1"/>
              <a:t>y</a:t>
            </a:r>
            <a:r>
              <a:rPr lang="en-US" dirty="0" err="1"/>
              <a:t>A</a:t>
            </a:r>
            <a:r>
              <a:rPr lang="en-US" baseline="-25000" dirty="0" err="1"/>
              <a:t>z</a:t>
            </a:r>
            <a:r>
              <a:rPr lang="en-US" dirty="0"/>
              <a:t>  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0</a:t>
            </a:r>
            <a:endParaRPr lang="en-US" dirty="0">
              <a:solidFill>
                <a:srgbClr val="0000FF"/>
              </a:solidFill>
            </a:endParaRP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dirty="0" err="1">
                <a:solidFill>
                  <a:srgbClr val="0000FF"/>
                </a:solidFill>
              </a:rPr>
              <a:t>A</a:t>
            </a:r>
            <a:r>
              <a:rPr lang="en-US" baseline="-25000" dirty="0" err="1">
                <a:solidFill>
                  <a:srgbClr val="0000FF"/>
                </a:solidFill>
              </a:rPr>
              <a:t>z</a:t>
            </a:r>
            <a:r>
              <a:rPr lang="en-US" dirty="0" err="1">
                <a:solidFill>
                  <a:srgbClr val="FF0000"/>
                </a:solidFill>
              </a:rPr>
              <a:t>A</a:t>
            </a:r>
            <a:r>
              <a:rPr lang="en-US" baseline="-25000" dirty="0" err="1">
                <a:solidFill>
                  <a:srgbClr val="FF0000"/>
                </a:solidFill>
              </a:rPr>
              <a:t>x</a:t>
            </a: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n-US" dirty="0" err="1"/>
              <a:t>A</a:t>
            </a:r>
            <a:r>
              <a:rPr lang="en-US" baseline="-25000" dirty="0" err="1"/>
              <a:t>z</a:t>
            </a:r>
            <a:r>
              <a:rPr lang="en-US" dirty="0" err="1"/>
              <a:t>A</a:t>
            </a:r>
            <a:r>
              <a:rPr lang="en-US" baseline="-25000" dirty="0" err="1"/>
              <a:t>y</a:t>
            </a: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n-US" dirty="0" err="1"/>
              <a:t>A</a:t>
            </a:r>
            <a:r>
              <a:rPr lang="en-US" baseline="-25000" dirty="0" err="1"/>
              <a:t>z</a:t>
            </a:r>
            <a:r>
              <a:rPr lang="en-US" dirty="0" err="1"/>
              <a:t>A</a:t>
            </a:r>
            <a:r>
              <a:rPr lang="en-US" baseline="-25000" dirty="0" err="1"/>
              <a:t>z</a:t>
            </a: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n-US" dirty="0" smtClean="0">
                <a:solidFill>
                  <a:srgbClr val="0000FF"/>
                </a:solidFill>
              </a:rPr>
              <a:t> 0</a:t>
            </a:r>
            <a:endParaRPr lang="en-US" dirty="0">
              <a:solidFill>
                <a:srgbClr val="0000FF"/>
              </a:solidFill>
            </a:endParaRP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 dirty="0">
                <a:solidFill>
                  <a:srgbClr val="0000FF"/>
                </a:solidFill>
              </a:rPr>
              <a:t>0           0         0   </a:t>
            </a:r>
            <a:r>
              <a:rPr lang="en-US" sz="1400" dirty="0">
                <a:solidFill>
                  <a:srgbClr val="0000FF"/>
                </a:solidFill>
              </a:rPr>
              <a:t>        </a:t>
            </a:r>
            <a:r>
              <a:rPr lang="en-US" dirty="0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52230" name="Rectangle 12"/>
          <p:cNvSpPr>
            <a:spLocks noChangeArrowheads="1"/>
          </p:cNvSpPr>
          <p:nvPr/>
        </p:nvSpPr>
        <p:spPr bwMode="auto">
          <a:xfrm>
            <a:off x="381000" y="3900487"/>
            <a:ext cx="4482958" cy="480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dirty="0" smtClean="0"/>
              <a:t>So (A.B)A </a:t>
            </a:r>
            <a:r>
              <a:rPr lang="en-US" dirty="0"/>
              <a:t>= [B</a:t>
            </a:r>
            <a:r>
              <a:rPr lang="en-US" baseline="-25000" dirty="0"/>
              <a:t>x</a:t>
            </a:r>
            <a:r>
              <a:rPr lang="en-US" dirty="0"/>
              <a:t>,B</a:t>
            </a:r>
            <a:r>
              <a:rPr lang="en-US" baseline="-25000" dirty="0"/>
              <a:t>y</a:t>
            </a:r>
            <a:r>
              <a:rPr lang="en-US" dirty="0"/>
              <a:t>,B</a:t>
            </a:r>
            <a:r>
              <a:rPr lang="en-US" baseline="-25000" dirty="0"/>
              <a:t>z</a:t>
            </a:r>
            <a:r>
              <a:rPr lang="en-US" dirty="0"/>
              <a:t>,1]  *</a:t>
            </a:r>
          </a:p>
        </p:txBody>
      </p:sp>
      <p:sp>
        <p:nvSpPr>
          <p:cNvPr id="52231" name="Rectangle 13"/>
          <p:cNvSpPr>
            <a:spLocks noChangeArrowheads="1"/>
          </p:cNvSpPr>
          <p:nvPr/>
        </p:nvSpPr>
        <p:spPr bwMode="auto">
          <a:xfrm>
            <a:off x="1828800" y="1287462"/>
            <a:ext cx="6248400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30000"/>
              </a:spcBef>
            </a:pPr>
            <a:r>
              <a:rPr lang="en-US" dirty="0"/>
              <a:t>(A.B)A  = [</a:t>
            </a:r>
            <a:br>
              <a:rPr lang="en-US" dirty="0"/>
            </a:br>
            <a:r>
              <a:rPr lang="en-US" dirty="0"/>
              <a:t>	(</a:t>
            </a:r>
            <a:r>
              <a:rPr lang="en-US" dirty="0" err="1">
                <a:solidFill>
                  <a:srgbClr val="0000FF"/>
                </a:solidFill>
              </a:rPr>
              <a:t>A</a:t>
            </a:r>
            <a:r>
              <a:rPr lang="en-US" baseline="-25000" dirty="0" err="1">
                <a:solidFill>
                  <a:srgbClr val="0000FF"/>
                </a:solidFill>
              </a:rPr>
              <a:t>x</a:t>
            </a:r>
            <a:r>
              <a:rPr lang="en-US" dirty="0" err="1"/>
              <a:t>B</a:t>
            </a:r>
            <a:r>
              <a:rPr lang="en-US" baseline="-25000" dirty="0" err="1"/>
              <a:t>x</a:t>
            </a:r>
            <a:r>
              <a:rPr lang="en-US" dirty="0" err="1">
                <a:solidFill>
                  <a:srgbClr val="0000FF"/>
                </a:solidFill>
              </a:rPr>
              <a:t>+A</a:t>
            </a:r>
            <a:r>
              <a:rPr lang="en-US" baseline="-25000" dirty="0" err="1">
                <a:solidFill>
                  <a:srgbClr val="0000FF"/>
                </a:solidFill>
              </a:rPr>
              <a:t>y</a:t>
            </a:r>
            <a:r>
              <a:rPr lang="en-US" dirty="0" err="1"/>
              <a:t>B</a:t>
            </a:r>
            <a:r>
              <a:rPr lang="en-US" baseline="-25000" dirty="0" err="1"/>
              <a:t>y</a:t>
            </a:r>
            <a:r>
              <a:rPr lang="en-US" dirty="0" err="1">
                <a:solidFill>
                  <a:srgbClr val="0000FF"/>
                </a:solidFill>
              </a:rPr>
              <a:t>+A</a:t>
            </a:r>
            <a:r>
              <a:rPr lang="en-US" baseline="-25000" dirty="0" err="1">
                <a:solidFill>
                  <a:srgbClr val="0000FF"/>
                </a:solidFill>
              </a:rPr>
              <a:t>z</a:t>
            </a:r>
            <a:r>
              <a:rPr lang="en-US" dirty="0" err="1"/>
              <a:t>B</a:t>
            </a:r>
            <a:r>
              <a:rPr lang="en-US" baseline="-25000" dirty="0" err="1"/>
              <a:t>z</a:t>
            </a:r>
            <a:r>
              <a:rPr lang="en-US" dirty="0"/>
              <a:t>)</a:t>
            </a:r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baseline="-25000" dirty="0">
                <a:solidFill>
                  <a:srgbClr val="FF0000"/>
                </a:solidFill>
              </a:rPr>
              <a:t>x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	(</a:t>
            </a:r>
            <a:r>
              <a:rPr lang="en-US" dirty="0" err="1"/>
              <a:t>A</a:t>
            </a:r>
            <a:r>
              <a:rPr lang="en-US" baseline="-25000" dirty="0" err="1"/>
              <a:t>x</a:t>
            </a:r>
            <a:r>
              <a:rPr lang="en-US" dirty="0" err="1"/>
              <a:t>B</a:t>
            </a:r>
            <a:r>
              <a:rPr lang="en-US" baseline="-25000" dirty="0" err="1"/>
              <a:t>x</a:t>
            </a:r>
            <a:r>
              <a:rPr lang="en-US" dirty="0" err="1"/>
              <a:t>+A</a:t>
            </a:r>
            <a:r>
              <a:rPr lang="en-US" baseline="-25000" dirty="0" err="1"/>
              <a:t>y</a:t>
            </a:r>
            <a:r>
              <a:rPr lang="en-US" dirty="0" err="1"/>
              <a:t>B</a:t>
            </a:r>
            <a:r>
              <a:rPr lang="en-US" baseline="-25000" dirty="0" err="1"/>
              <a:t>y</a:t>
            </a:r>
            <a:r>
              <a:rPr lang="en-US" dirty="0" err="1"/>
              <a:t>+A</a:t>
            </a:r>
            <a:r>
              <a:rPr lang="en-US" baseline="-25000" dirty="0" err="1"/>
              <a:t>z</a:t>
            </a:r>
            <a:r>
              <a:rPr lang="en-US" dirty="0" err="1"/>
              <a:t>B</a:t>
            </a:r>
            <a:r>
              <a:rPr lang="en-US" baseline="-25000" dirty="0" err="1"/>
              <a:t>z</a:t>
            </a:r>
            <a:r>
              <a:rPr lang="en-US" dirty="0"/>
              <a:t>)A</a:t>
            </a:r>
            <a:r>
              <a:rPr lang="en-US" baseline="-25000" dirty="0"/>
              <a:t>y</a:t>
            </a:r>
            <a:r>
              <a:rPr lang="en-US" dirty="0"/>
              <a:t>, 	</a:t>
            </a:r>
            <a:br>
              <a:rPr lang="en-US" dirty="0"/>
            </a:br>
            <a:r>
              <a:rPr lang="en-US" dirty="0"/>
              <a:t>	(</a:t>
            </a:r>
            <a:r>
              <a:rPr lang="en-US" dirty="0" err="1"/>
              <a:t>A</a:t>
            </a:r>
            <a:r>
              <a:rPr lang="en-US" baseline="-25000" dirty="0" err="1"/>
              <a:t>x</a:t>
            </a:r>
            <a:r>
              <a:rPr lang="en-US" dirty="0" err="1"/>
              <a:t>B</a:t>
            </a:r>
            <a:r>
              <a:rPr lang="en-US" baseline="-25000" dirty="0" err="1"/>
              <a:t>x</a:t>
            </a:r>
            <a:r>
              <a:rPr lang="en-US" dirty="0" err="1"/>
              <a:t>+A</a:t>
            </a:r>
            <a:r>
              <a:rPr lang="en-US" baseline="-25000" dirty="0" err="1"/>
              <a:t>y</a:t>
            </a:r>
            <a:r>
              <a:rPr lang="en-US" dirty="0" err="1"/>
              <a:t>B</a:t>
            </a:r>
            <a:r>
              <a:rPr lang="en-US" baseline="-25000" dirty="0" err="1"/>
              <a:t>y</a:t>
            </a:r>
            <a:r>
              <a:rPr lang="en-US" dirty="0" err="1"/>
              <a:t>+A</a:t>
            </a:r>
            <a:r>
              <a:rPr lang="en-US" baseline="-25000" dirty="0" err="1"/>
              <a:t>z</a:t>
            </a:r>
            <a:r>
              <a:rPr lang="en-US" dirty="0" err="1"/>
              <a:t>B</a:t>
            </a:r>
            <a:r>
              <a:rPr lang="en-US" baseline="-25000" dirty="0" err="1"/>
              <a:t>z</a:t>
            </a:r>
            <a:r>
              <a:rPr lang="en-US" dirty="0"/>
              <a:t>)</a:t>
            </a:r>
            <a:r>
              <a:rPr lang="en-US" dirty="0" err="1"/>
              <a:t>A</a:t>
            </a:r>
            <a:r>
              <a:rPr lang="en-US" baseline="-25000" dirty="0" err="1"/>
              <a:t>z</a:t>
            </a:r>
            <a:r>
              <a:rPr lang="en-US" dirty="0"/>
              <a:t>]</a:t>
            </a:r>
          </a:p>
          <a:p>
            <a:pPr algn="l">
              <a:spcBef>
                <a:spcPct val="30000"/>
              </a:spcBef>
            </a:pPr>
            <a:endParaRPr lang="en-US" dirty="0"/>
          </a:p>
        </p:txBody>
      </p:sp>
      <p:sp>
        <p:nvSpPr>
          <p:cNvPr id="52232" name="Line 14"/>
          <p:cNvSpPr>
            <a:spLocks noChangeShapeType="1"/>
          </p:cNvSpPr>
          <p:nvPr/>
        </p:nvSpPr>
        <p:spPr bwMode="auto">
          <a:xfrm flipH="1" flipV="1">
            <a:off x="1676400" y="4341812"/>
            <a:ext cx="304800" cy="609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33" name="Line 15"/>
          <p:cNvSpPr>
            <a:spLocks noChangeShapeType="1"/>
          </p:cNvSpPr>
          <p:nvPr/>
        </p:nvSpPr>
        <p:spPr bwMode="auto">
          <a:xfrm flipV="1">
            <a:off x="2133600" y="4494212"/>
            <a:ext cx="11430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2235" name="Rectangle 17"/>
          <p:cNvSpPr>
            <a:spLocks noChangeArrowheads="1"/>
          </p:cNvSpPr>
          <p:nvPr/>
        </p:nvSpPr>
        <p:spPr bwMode="auto">
          <a:xfrm>
            <a:off x="533400" y="4875212"/>
            <a:ext cx="2667000" cy="4762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/>
              <a:t>In terms of 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304800" y="1204913"/>
            <a:ext cx="8610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P'</a:t>
            </a:r>
            <a:r>
              <a:rPr lang="en-US"/>
              <a:t> =</a:t>
            </a:r>
          </a:p>
        </p:txBody>
      </p:sp>
      <p:sp>
        <p:nvSpPr>
          <p:cNvPr id="95235" name="AutoShape 3"/>
          <p:cNvSpPr>
            <a:spLocks noGrp="1" noChangeArrowheads="1"/>
          </p:cNvSpPr>
          <p:nvPr>
            <p:ph type="title"/>
          </p:nvPr>
        </p:nvSpPr>
        <p:spPr>
          <a:xfrm>
            <a:off x="100013" y="277813"/>
            <a:ext cx="8893175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0000"/>
                </a:solidFill>
              </a:rPr>
              <a:t>P'</a:t>
            </a:r>
            <a:r>
              <a:rPr lang="en-US" smtClean="0"/>
              <a:t> = </a:t>
            </a:r>
            <a:r>
              <a:rPr lang="en-US" smtClean="0">
                <a:solidFill>
                  <a:srgbClr val="0000FF"/>
                </a:solidFill>
              </a:rPr>
              <a:t>cos </a:t>
            </a:r>
            <a:r>
              <a:rPr lang="en-US" smtClean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smtClean="0">
                <a:solidFill>
                  <a:srgbClr val="0000FF"/>
                </a:solidFill>
              </a:rPr>
              <a:t> P + sin </a:t>
            </a:r>
            <a:r>
              <a:rPr lang="en-US" smtClean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smtClean="0">
                <a:solidFill>
                  <a:srgbClr val="0000FF"/>
                </a:solidFill>
              </a:rPr>
              <a:t> AxP + (1 - cos </a:t>
            </a:r>
            <a:r>
              <a:rPr lang="en-US" smtClean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smtClean="0">
                <a:solidFill>
                  <a:srgbClr val="0000FF"/>
                </a:solidFill>
              </a:rPr>
              <a:t>) (A.P)A</a:t>
            </a:r>
          </a:p>
        </p:txBody>
      </p:sp>
      <p:grpSp>
        <p:nvGrpSpPr>
          <p:cNvPr id="53252" name="Group 13"/>
          <p:cNvGrpSpPr>
            <a:grpSpLocks/>
          </p:cNvGrpSpPr>
          <p:nvPr/>
        </p:nvGrpSpPr>
        <p:grpSpPr bwMode="auto">
          <a:xfrm>
            <a:off x="3346450" y="1212850"/>
            <a:ext cx="2263775" cy="1633538"/>
            <a:chOff x="2108" y="764"/>
            <a:chExt cx="1426" cy="1029"/>
          </a:xfrm>
        </p:grpSpPr>
        <p:grpSp>
          <p:nvGrpSpPr>
            <p:cNvPr id="53274" name="Group 7"/>
            <p:cNvGrpSpPr>
              <a:grpSpLocks/>
            </p:cNvGrpSpPr>
            <p:nvPr/>
          </p:nvGrpSpPr>
          <p:grpSpPr bwMode="auto">
            <a:xfrm>
              <a:off x="2108" y="764"/>
              <a:ext cx="188" cy="1029"/>
              <a:chOff x="2108" y="764"/>
              <a:chExt cx="188" cy="1029"/>
            </a:xfrm>
          </p:grpSpPr>
          <p:sp>
            <p:nvSpPr>
              <p:cNvPr id="53280" name="Line 4"/>
              <p:cNvSpPr>
                <a:spLocks noChangeShapeType="1"/>
              </p:cNvSpPr>
              <p:nvPr/>
            </p:nvSpPr>
            <p:spPr bwMode="auto">
              <a:xfrm>
                <a:off x="2121" y="777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81" name="Line 5"/>
              <p:cNvSpPr>
                <a:spLocks noChangeShapeType="1"/>
              </p:cNvSpPr>
              <p:nvPr/>
            </p:nvSpPr>
            <p:spPr bwMode="auto">
              <a:xfrm flipV="1">
                <a:off x="2108" y="764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82" name="Line 6"/>
              <p:cNvSpPr>
                <a:spLocks noChangeShapeType="1"/>
              </p:cNvSpPr>
              <p:nvPr/>
            </p:nvSpPr>
            <p:spPr bwMode="auto">
              <a:xfrm flipV="1">
                <a:off x="2116" y="1789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3275" name="Group 11"/>
            <p:cNvGrpSpPr>
              <a:grpSpLocks/>
            </p:cNvGrpSpPr>
            <p:nvPr/>
          </p:nvGrpSpPr>
          <p:grpSpPr bwMode="auto">
            <a:xfrm>
              <a:off x="3346" y="764"/>
              <a:ext cx="188" cy="1029"/>
              <a:chOff x="3346" y="764"/>
              <a:chExt cx="188" cy="1029"/>
            </a:xfrm>
          </p:grpSpPr>
          <p:sp>
            <p:nvSpPr>
              <p:cNvPr id="53277" name="Line 8"/>
              <p:cNvSpPr>
                <a:spLocks noChangeShapeType="1"/>
              </p:cNvSpPr>
              <p:nvPr/>
            </p:nvSpPr>
            <p:spPr bwMode="auto">
              <a:xfrm>
                <a:off x="3534" y="777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78" name="Line 9"/>
              <p:cNvSpPr>
                <a:spLocks noChangeShapeType="1"/>
              </p:cNvSpPr>
              <p:nvPr/>
            </p:nvSpPr>
            <p:spPr bwMode="auto">
              <a:xfrm flipH="1" flipV="1">
                <a:off x="3354" y="764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279" name="Line 10"/>
              <p:cNvSpPr>
                <a:spLocks noChangeShapeType="1"/>
              </p:cNvSpPr>
              <p:nvPr/>
            </p:nvSpPr>
            <p:spPr bwMode="auto">
              <a:xfrm flipH="1" flipV="1">
                <a:off x="3346" y="1789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3276" name="Rectangle 12"/>
            <p:cNvSpPr>
              <a:spLocks noChangeArrowheads="1"/>
            </p:cNvSpPr>
            <p:nvPr/>
          </p:nvSpPr>
          <p:spPr bwMode="auto">
            <a:xfrm>
              <a:off x="2142" y="853"/>
              <a:ext cx="1361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1    0    0    0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0    1    0    0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0    0    1    0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0    0    0   </a:t>
              </a:r>
              <a:r>
                <a:rPr lang="en-US" sz="1400">
                  <a:solidFill>
                    <a:srgbClr val="0000FF"/>
                  </a:solidFill>
                </a:rPr>
                <a:t> </a:t>
              </a:r>
              <a:r>
                <a:rPr lang="en-US">
                  <a:solidFill>
                    <a:srgbClr val="0000FF"/>
                  </a:solidFill>
                </a:rPr>
                <a:t>1</a:t>
              </a:r>
            </a:p>
          </p:txBody>
        </p:sp>
      </p:grpSp>
      <p:sp>
        <p:nvSpPr>
          <p:cNvPr id="53253" name="Rectangle 14"/>
          <p:cNvSpPr>
            <a:spLocks noChangeArrowheads="1"/>
          </p:cNvSpPr>
          <p:nvPr/>
        </p:nvSpPr>
        <p:spPr bwMode="auto">
          <a:xfrm>
            <a:off x="1333500" y="1219200"/>
            <a:ext cx="1892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(cos </a:t>
            </a:r>
            <a:r>
              <a:rPr lang="en-US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>
                <a:solidFill>
                  <a:srgbClr val="0000FF"/>
                </a:solidFill>
              </a:rPr>
              <a:t>) P *</a:t>
            </a:r>
          </a:p>
        </p:txBody>
      </p:sp>
      <p:sp>
        <p:nvSpPr>
          <p:cNvPr id="53254" name="Rectangle 15"/>
          <p:cNvSpPr>
            <a:spLocks noChangeArrowheads="1"/>
          </p:cNvSpPr>
          <p:nvPr/>
        </p:nvSpPr>
        <p:spPr bwMode="auto">
          <a:xfrm>
            <a:off x="1143000" y="3048000"/>
            <a:ext cx="20986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+ (sin </a:t>
            </a:r>
            <a:r>
              <a:rPr lang="en-US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>
                <a:solidFill>
                  <a:srgbClr val="0000FF"/>
                </a:solidFill>
              </a:rPr>
              <a:t>) P *</a:t>
            </a:r>
          </a:p>
        </p:txBody>
      </p:sp>
      <p:grpSp>
        <p:nvGrpSpPr>
          <p:cNvPr id="53255" name="Group 19"/>
          <p:cNvGrpSpPr>
            <a:grpSpLocks/>
          </p:cNvGrpSpPr>
          <p:nvPr/>
        </p:nvGrpSpPr>
        <p:grpSpPr bwMode="auto">
          <a:xfrm>
            <a:off x="3346450" y="3059113"/>
            <a:ext cx="298450" cy="1633537"/>
            <a:chOff x="2108" y="1927"/>
            <a:chExt cx="188" cy="1029"/>
          </a:xfrm>
        </p:grpSpPr>
        <p:sp>
          <p:nvSpPr>
            <p:cNvPr id="53271" name="Line 16"/>
            <p:cNvSpPr>
              <a:spLocks noChangeShapeType="1"/>
            </p:cNvSpPr>
            <p:nvPr/>
          </p:nvSpPr>
          <p:spPr bwMode="auto">
            <a:xfrm>
              <a:off x="2121" y="1940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72" name="Line 17"/>
            <p:cNvSpPr>
              <a:spLocks noChangeShapeType="1"/>
            </p:cNvSpPr>
            <p:nvPr/>
          </p:nvSpPr>
          <p:spPr bwMode="auto">
            <a:xfrm flipV="1">
              <a:off x="2108" y="1927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73" name="Line 18"/>
            <p:cNvSpPr>
              <a:spLocks noChangeShapeType="1"/>
            </p:cNvSpPr>
            <p:nvPr/>
          </p:nvSpPr>
          <p:spPr bwMode="auto">
            <a:xfrm flipV="1">
              <a:off x="2116" y="2952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3256" name="Group 23"/>
          <p:cNvGrpSpPr>
            <a:grpSpLocks/>
          </p:cNvGrpSpPr>
          <p:nvPr/>
        </p:nvGrpSpPr>
        <p:grpSpPr bwMode="auto">
          <a:xfrm>
            <a:off x="6318250" y="3059113"/>
            <a:ext cx="298450" cy="1633537"/>
            <a:chOff x="3980" y="1927"/>
            <a:chExt cx="188" cy="1029"/>
          </a:xfrm>
        </p:grpSpPr>
        <p:sp>
          <p:nvSpPr>
            <p:cNvPr id="53268" name="Line 20"/>
            <p:cNvSpPr>
              <a:spLocks noChangeShapeType="1"/>
            </p:cNvSpPr>
            <p:nvPr/>
          </p:nvSpPr>
          <p:spPr bwMode="auto">
            <a:xfrm>
              <a:off x="4168" y="1940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69" name="Line 21"/>
            <p:cNvSpPr>
              <a:spLocks noChangeShapeType="1"/>
            </p:cNvSpPr>
            <p:nvPr/>
          </p:nvSpPr>
          <p:spPr bwMode="auto">
            <a:xfrm flipH="1" flipV="1">
              <a:off x="3988" y="1927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70" name="Line 22"/>
            <p:cNvSpPr>
              <a:spLocks noChangeShapeType="1"/>
            </p:cNvSpPr>
            <p:nvPr/>
          </p:nvSpPr>
          <p:spPr bwMode="auto">
            <a:xfrm flipH="1" flipV="1">
              <a:off x="3980" y="2952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257" name="Rectangle 24"/>
          <p:cNvSpPr>
            <a:spLocks noChangeArrowheads="1"/>
          </p:cNvSpPr>
          <p:nvPr/>
        </p:nvSpPr>
        <p:spPr bwMode="auto">
          <a:xfrm>
            <a:off x="3468688" y="3200400"/>
            <a:ext cx="3094037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 0       A</a:t>
            </a:r>
            <a:r>
              <a:rPr lang="en-US" baseline="-25000">
                <a:solidFill>
                  <a:srgbClr val="0000FF"/>
                </a:solidFill>
              </a:rPr>
              <a:t>z</a:t>
            </a:r>
            <a:r>
              <a:rPr lang="en-US">
                <a:solidFill>
                  <a:srgbClr val="0000FF"/>
                </a:solidFill>
              </a:rPr>
              <a:t>    -A</a:t>
            </a:r>
            <a:r>
              <a:rPr lang="en-US" baseline="-25000">
                <a:solidFill>
                  <a:srgbClr val="0000FF"/>
                </a:solidFill>
              </a:rPr>
              <a:t>y</a:t>
            </a:r>
            <a:r>
              <a:rPr lang="en-US">
                <a:solidFill>
                  <a:srgbClr val="0000FF"/>
                </a:solidFill>
              </a:rPr>
              <a:t>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-A</a:t>
            </a:r>
            <a:r>
              <a:rPr lang="en-US" baseline="-25000">
                <a:solidFill>
                  <a:srgbClr val="0000FF"/>
                </a:solidFill>
              </a:rPr>
              <a:t>z</a:t>
            </a:r>
            <a:r>
              <a:rPr lang="en-US">
                <a:solidFill>
                  <a:srgbClr val="0000FF"/>
                </a:solidFill>
              </a:rPr>
              <a:t>     0       A</a:t>
            </a:r>
            <a:r>
              <a:rPr lang="en-US" baseline="-25000">
                <a:solidFill>
                  <a:srgbClr val="0000FF"/>
                </a:solidFill>
              </a:rPr>
              <a:t>x</a:t>
            </a:r>
            <a:r>
              <a:rPr lang="en-US">
                <a:solidFill>
                  <a:srgbClr val="0000FF"/>
                </a:solidFill>
              </a:rPr>
              <a:t>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 A</a:t>
            </a:r>
            <a:r>
              <a:rPr lang="en-US" baseline="-25000">
                <a:solidFill>
                  <a:srgbClr val="0000FF"/>
                </a:solidFill>
              </a:rPr>
              <a:t>y</a:t>
            </a:r>
            <a:r>
              <a:rPr lang="en-US">
                <a:solidFill>
                  <a:srgbClr val="0000FF"/>
                </a:solidFill>
              </a:rPr>
              <a:t>    -A</a:t>
            </a:r>
            <a:r>
              <a:rPr lang="en-US" baseline="-25000">
                <a:solidFill>
                  <a:srgbClr val="0000FF"/>
                </a:solidFill>
              </a:rPr>
              <a:t>x</a:t>
            </a:r>
            <a:r>
              <a:rPr lang="en-US">
                <a:solidFill>
                  <a:srgbClr val="0000FF"/>
                </a:solidFill>
              </a:rPr>
              <a:t>      0     0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 0       0        0   </a:t>
            </a:r>
            <a:r>
              <a:rPr lang="en-US" sz="1400">
                <a:solidFill>
                  <a:srgbClr val="0000FF"/>
                </a:solidFill>
              </a:rPr>
              <a:t>     </a:t>
            </a:r>
            <a:r>
              <a:rPr lang="en-US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53258" name="Rectangle 25"/>
          <p:cNvSpPr>
            <a:spLocks noChangeArrowheads="1"/>
          </p:cNvSpPr>
          <p:nvPr/>
        </p:nvSpPr>
        <p:spPr bwMode="auto">
          <a:xfrm>
            <a:off x="533400" y="4876800"/>
            <a:ext cx="27130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+ (1 - cos </a:t>
            </a:r>
            <a:r>
              <a:rPr lang="en-US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>
                <a:solidFill>
                  <a:srgbClr val="0000FF"/>
                </a:solidFill>
              </a:rPr>
              <a:t>) P *</a:t>
            </a:r>
          </a:p>
        </p:txBody>
      </p:sp>
      <p:grpSp>
        <p:nvGrpSpPr>
          <p:cNvPr id="53259" name="Group 29"/>
          <p:cNvGrpSpPr>
            <a:grpSpLocks/>
          </p:cNvGrpSpPr>
          <p:nvPr/>
        </p:nvGrpSpPr>
        <p:grpSpPr bwMode="auto">
          <a:xfrm>
            <a:off x="3355975" y="4870450"/>
            <a:ext cx="298450" cy="1633538"/>
            <a:chOff x="2114" y="3068"/>
            <a:chExt cx="188" cy="1029"/>
          </a:xfrm>
        </p:grpSpPr>
        <p:sp>
          <p:nvSpPr>
            <p:cNvPr id="53265" name="Line 26"/>
            <p:cNvSpPr>
              <a:spLocks noChangeShapeType="1"/>
            </p:cNvSpPr>
            <p:nvPr/>
          </p:nvSpPr>
          <p:spPr bwMode="auto">
            <a:xfrm>
              <a:off x="2127" y="3081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66" name="Line 27"/>
            <p:cNvSpPr>
              <a:spLocks noChangeShapeType="1"/>
            </p:cNvSpPr>
            <p:nvPr/>
          </p:nvSpPr>
          <p:spPr bwMode="auto">
            <a:xfrm flipV="1">
              <a:off x="2114" y="3068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67" name="Line 28"/>
            <p:cNvSpPr>
              <a:spLocks noChangeShapeType="1"/>
            </p:cNvSpPr>
            <p:nvPr/>
          </p:nvSpPr>
          <p:spPr bwMode="auto">
            <a:xfrm flipV="1">
              <a:off x="2122" y="4093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3260" name="Group 33"/>
          <p:cNvGrpSpPr>
            <a:grpSpLocks/>
          </p:cNvGrpSpPr>
          <p:nvPr/>
        </p:nvGrpSpPr>
        <p:grpSpPr bwMode="auto">
          <a:xfrm>
            <a:off x="6845300" y="4870450"/>
            <a:ext cx="298450" cy="1633538"/>
            <a:chOff x="4312" y="3068"/>
            <a:chExt cx="188" cy="1029"/>
          </a:xfrm>
        </p:grpSpPr>
        <p:sp>
          <p:nvSpPr>
            <p:cNvPr id="53262" name="Line 30"/>
            <p:cNvSpPr>
              <a:spLocks noChangeShapeType="1"/>
            </p:cNvSpPr>
            <p:nvPr/>
          </p:nvSpPr>
          <p:spPr bwMode="auto">
            <a:xfrm>
              <a:off x="4500" y="3081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63" name="Line 31"/>
            <p:cNvSpPr>
              <a:spLocks noChangeShapeType="1"/>
            </p:cNvSpPr>
            <p:nvPr/>
          </p:nvSpPr>
          <p:spPr bwMode="auto">
            <a:xfrm flipH="1" flipV="1">
              <a:off x="4320" y="3068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264" name="Line 32"/>
            <p:cNvSpPr>
              <a:spLocks noChangeShapeType="1"/>
            </p:cNvSpPr>
            <p:nvPr/>
          </p:nvSpPr>
          <p:spPr bwMode="auto">
            <a:xfrm flipH="1" flipV="1">
              <a:off x="4312" y="4093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3261" name="Rectangle 34"/>
          <p:cNvSpPr>
            <a:spLocks noChangeArrowheads="1"/>
          </p:cNvSpPr>
          <p:nvPr/>
        </p:nvSpPr>
        <p:spPr bwMode="auto">
          <a:xfrm>
            <a:off x="3409950" y="5011738"/>
            <a:ext cx="363537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A</a:t>
            </a:r>
            <a:r>
              <a:rPr lang="en-US" baseline="-25000">
                <a:solidFill>
                  <a:srgbClr val="0000FF"/>
                </a:solidFill>
              </a:rPr>
              <a:t>x</a:t>
            </a:r>
            <a:r>
              <a:rPr lang="en-US">
                <a:solidFill>
                  <a:srgbClr val="FF0000"/>
                </a:solidFill>
              </a:rPr>
              <a:t>A</a:t>
            </a:r>
            <a:r>
              <a:rPr lang="en-US" baseline="-25000">
                <a:solidFill>
                  <a:srgbClr val="FF0000"/>
                </a:solidFill>
              </a:rPr>
              <a:t>x</a:t>
            </a:r>
            <a:r>
              <a:rPr lang="en-US">
                <a:solidFill>
                  <a:srgbClr val="0000FF"/>
                </a:solidFill>
              </a:rPr>
              <a:t>   </a:t>
            </a:r>
            <a:r>
              <a:rPr lang="en-US"/>
              <a:t>A</a:t>
            </a:r>
            <a:r>
              <a:rPr lang="en-US" baseline="-25000"/>
              <a:t>x</a:t>
            </a:r>
            <a:r>
              <a:rPr lang="en-US"/>
              <a:t>A</a:t>
            </a:r>
            <a:r>
              <a:rPr lang="en-US" baseline="-25000"/>
              <a:t>y</a:t>
            </a:r>
            <a:r>
              <a:rPr lang="en-US">
                <a:solidFill>
                  <a:srgbClr val="0000FF"/>
                </a:solidFill>
              </a:rPr>
              <a:t>   </a:t>
            </a:r>
            <a:r>
              <a:rPr lang="en-US"/>
              <a:t>A</a:t>
            </a:r>
            <a:r>
              <a:rPr lang="en-US" baseline="-25000"/>
              <a:t>x</a:t>
            </a:r>
            <a:r>
              <a:rPr lang="en-US"/>
              <a:t>A</a:t>
            </a:r>
            <a:r>
              <a:rPr lang="en-US" baseline="-25000"/>
              <a:t>z</a:t>
            </a:r>
            <a:r>
              <a:rPr lang="en-US">
                <a:solidFill>
                  <a:srgbClr val="0000FF"/>
                </a:solidFill>
              </a:rPr>
              <a:t>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A</a:t>
            </a:r>
            <a:r>
              <a:rPr lang="en-US" baseline="-25000">
                <a:solidFill>
                  <a:srgbClr val="0000FF"/>
                </a:solidFill>
              </a:rPr>
              <a:t>y</a:t>
            </a:r>
            <a:r>
              <a:rPr lang="en-US">
                <a:solidFill>
                  <a:srgbClr val="FF0000"/>
                </a:solidFill>
              </a:rPr>
              <a:t>A</a:t>
            </a:r>
            <a:r>
              <a:rPr lang="en-US" baseline="-25000">
                <a:solidFill>
                  <a:srgbClr val="FF0000"/>
                </a:solidFill>
              </a:rPr>
              <a:t>x</a:t>
            </a:r>
            <a:r>
              <a:rPr lang="en-US">
                <a:solidFill>
                  <a:srgbClr val="0000FF"/>
                </a:solidFill>
              </a:rPr>
              <a:t>   </a:t>
            </a:r>
            <a:r>
              <a:rPr lang="en-US"/>
              <a:t>A</a:t>
            </a:r>
            <a:r>
              <a:rPr lang="en-US" baseline="-25000"/>
              <a:t>y</a:t>
            </a:r>
            <a:r>
              <a:rPr lang="en-US"/>
              <a:t>A</a:t>
            </a:r>
            <a:r>
              <a:rPr lang="en-US" baseline="-25000"/>
              <a:t>y</a:t>
            </a:r>
            <a:r>
              <a:rPr lang="en-US">
                <a:solidFill>
                  <a:srgbClr val="0000FF"/>
                </a:solidFill>
              </a:rPr>
              <a:t>   </a:t>
            </a:r>
            <a:r>
              <a:rPr lang="en-US"/>
              <a:t>A</a:t>
            </a:r>
            <a:r>
              <a:rPr lang="en-US" baseline="-25000"/>
              <a:t>y</a:t>
            </a:r>
            <a:r>
              <a:rPr lang="en-US"/>
              <a:t>A</a:t>
            </a:r>
            <a:r>
              <a:rPr lang="en-US" baseline="-25000"/>
              <a:t>z</a:t>
            </a:r>
            <a:r>
              <a:rPr lang="en-US"/>
              <a:t>   </a:t>
            </a:r>
            <a:r>
              <a:rPr lang="en-US">
                <a:solidFill>
                  <a:srgbClr val="0000FF"/>
                </a:solidFill>
              </a:rPr>
              <a:t>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A</a:t>
            </a:r>
            <a:r>
              <a:rPr lang="en-US" baseline="-25000">
                <a:solidFill>
                  <a:srgbClr val="0000FF"/>
                </a:solidFill>
              </a:rPr>
              <a:t>z</a:t>
            </a:r>
            <a:r>
              <a:rPr lang="en-US">
                <a:solidFill>
                  <a:srgbClr val="FF0000"/>
                </a:solidFill>
              </a:rPr>
              <a:t>A</a:t>
            </a:r>
            <a:r>
              <a:rPr lang="en-US" baseline="-25000">
                <a:solidFill>
                  <a:srgbClr val="FF0000"/>
                </a:solidFill>
              </a:rPr>
              <a:t>x</a:t>
            </a:r>
            <a:r>
              <a:rPr lang="en-US">
                <a:solidFill>
                  <a:srgbClr val="0000FF"/>
                </a:solidFill>
              </a:rPr>
              <a:t>   </a:t>
            </a:r>
            <a:r>
              <a:rPr lang="en-US"/>
              <a:t>A</a:t>
            </a:r>
            <a:r>
              <a:rPr lang="en-US" baseline="-25000"/>
              <a:t>z</a:t>
            </a:r>
            <a:r>
              <a:rPr lang="en-US"/>
              <a:t>A</a:t>
            </a:r>
            <a:r>
              <a:rPr lang="en-US" baseline="-25000"/>
              <a:t>y</a:t>
            </a:r>
            <a:r>
              <a:rPr lang="en-US">
                <a:solidFill>
                  <a:srgbClr val="0000FF"/>
                </a:solidFill>
              </a:rPr>
              <a:t>   </a:t>
            </a:r>
            <a:r>
              <a:rPr lang="en-US"/>
              <a:t>A</a:t>
            </a:r>
            <a:r>
              <a:rPr lang="en-US" baseline="-25000"/>
              <a:t>z</a:t>
            </a:r>
            <a:r>
              <a:rPr lang="en-US"/>
              <a:t>A</a:t>
            </a:r>
            <a:r>
              <a:rPr lang="en-US" baseline="-25000"/>
              <a:t>z</a:t>
            </a:r>
            <a:r>
              <a:rPr lang="en-US">
                <a:solidFill>
                  <a:srgbClr val="0000FF"/>
                </a:solidFill>
              </a:rPr>
              <a:t>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0           0         0   </a:t>
            </a:r>
            <a:r>
              <a:rPr lang="en-US" sz="1400">
                <a:solidFill>
                  <a:srgbClr val="0000FF"/>
                </a:solidFill>
              </a:rPr>
              <a:t>        </a:t>
            </a:r>
            <a:r>
              <a:rPr lang="en-US">
                <a:solidFill>
                  <a:srgbClr val="0000FF"/>
                </a:solidFill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 rot="1920000">
            <a:off x="1330325" y="2870200"/>
            <a:ext cx="61071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 smtClean="0">
                <a:solidFill>
                  <a:srgbClr val="FF0000"/>
                </a:solidFill>
                <a:latin typeface="Times" charset="0"/>
              </a:rPr>
              <a:t>Conventions</a:t>
            </a:r>
            <a:endParaRPr lang="en-US" sz="4800" dirty="0">
              <a:solidFill>
                <a:srgbClr val="FF0000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304800" y="1204913"/>
            <a:ext cx="8610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P'</a:t>
            </a:r>
            <a:r>
              <a:rPr lang="en-US"/>
              <a:t> =</a:t>
            </a:r>
          </a:p>
        </p:txBody>
      </p:sp>
      <p:sp>
        <p:nvSpPr>
          <p:cNvPr id="95235" name="AutoShape 3"/>
          <p:cNvSpPr>
            <a:spLocks noGrp="1" noChangeArrowheads="1"/>
          </p:cNvSpPr>
          <p:nvPr>
            <p:ph type="title"/>
          </p:nvPr>
        </p:nvSpPr>
        <p:spPr>
          <a:xfrm>
            <a:off x="100013" y="277813"/>
            <a:ext cx="8893175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0000"/>
                </a:solidFill>
              </a:rPr>
              <a:t>P'</a:t>
            </a:r>
            <a:r>
              <a:rPr lang="en-US" smtClean="0"/>
              <a:t> = </a:t>
            </a:r>
            <a:r>
              <a:rPr lang="en-US" smtClean="0">
                <a:solidFill>
                  <a:srgbClr val="0000FF"/>
                </a:solidFill>
              </a:rPr>
              <a:t>cos </a:t>
            </a:r>
            <a:r>
              <a:rPr lang="en-US" smtClean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smtClean="0">
                <a:solidFill>
                  <a:srgbClr val="0000FF"/>
                </a:solidFill>
              </a:rPr>
              <a:t> P + sin </a:t>
            </a:r>
            <a:r>
              <a:rPr lang="en-US" smtClean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smtClean="0">
                <a:solidFill>
                  <a:srgbClr val="0000FF"/>
                </a:solidFill>
              </a:rPr>
              <a:t> AxP + (1 - cos </a:t>
            </a:r>
            <a:r>
              <a:rPr lang="en-US" smtClean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smtClean="0">
                <a:solidFill>
                  <a:srgbClr val="0000FF"/>
                </a:solidFill>
              </a:rPr>
              <a:t>) (A.P)A</a:t>
            </a:r>
          </a:p>
        </p:txBody>
      </p:sp>
      <p:grpSp>
        <p:nvGrpSpPr>
          <p:cNvPr id="54276" name="Group 13"/>
          <p:cNvGrpSpPr>
            <a:grpSpLocks/>
          </p:cNvGrpSpPr>
          <p:nvPr/>
        </p:nvGrpSpPr>
        <p:grpSpPr bwMode="auto">
          <a:xfrm>
            <a:off x="3346450" y="1212850"/>
            <a:ext cx="2263775" cy="1633538"/>
            <a:chOff x="2108" y="764"/>
            <a:chExt cx="1426" cy="1029"/>
          </a:xfrm>
        </p:grpSpPr>
        <p:grpSp>
          <p:nvGrpSpPr>
            <p:cNvPr id="54299" name="Group 7"/>
            <p:cNvGrpSpPr>
              <a:grpSpLocks/>
            </p:cNvGrpSpPr>
            <p:nvPr/>
          </p:nvGrpSpPr>
          <p:grpSpPr bwMode="auto">
            <a:xfrm>
              <a:off x="2108" y="764"/>
              <a:ext cx="188" cy="1029"/>
              <a:chOff x="2108" y="764"/>
              <a:chExt cx="188" cy="1029"/>
            </a:xfrm>
          </p:grpSpPr>
          <p:sp>
            <p:nvSpPr>
              <p:cNvPr id="54305" name="Line 4"/>
              <p:cNvSpPr>
                <a:spLocks noChangeShapeType="1"/>
              </p:cNvSpPr>
              <p:nvPr/>
            </p:nvSpPr>
            <p:spPr bwMode="auto">
              <a:xfrm>
                <a:off x="2121" y="777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06" name="Line 5"/>
              <p:cNvSpPr>
                <a:spLocks noChangeShapeType="1"/>
              </p:cNvSpPr>
              <p:nvPr/>
            </p:nvSpPr>
            <p:spPr bwMode="auto">
              <a:xfrm flipV="1">
                <a:off x="2108" y="764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07" name="Line 6"/>
              <p:cNvSpPr>
                <a:spLocks noChangeShapeType="1"/>
              </p:cNvSpPr>
              <p:nvPr/>
            </p:nvSpPr>
            <p:spPr bwMode="auto">
              <a:xfrm flipV="1">
                <a:off x="2116" y="1789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4300" name="Group 11"/>
            <p:cNvGrpSpPr>
              <a:grpSpLocks/>
            </p:cNvGrpSpPr>
            <p:nvPr/>
          </p:nvGrpSpPr>
          <p:grpSpPr bwMode="auto">
            <a:xfrm>
              <a:off x="3346" y="764"/>
              <a:ext cx="188" cy="1029"/>
              <a:chOff x="3346" y="764"/>
              <a:chExt cx="188" cy="1029"/>
            </a:xfrm>
          </p:grpSpPr>
          <p:sp>
            <p:nvSpPr>
              <p:cNvPr id="54302" name="Line 8"/>
              <p:cNvSpPr>
                <a:spLocks noChangeShapeType="1"/>
              </p:cNvSpPr>
              <p:nvPr/>
            </p:nvSpPr>
            <p:spPr bwMode="auto">
              <a:xfrm>
                <a:off x="3534" y="777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03" name="Line 9"/>
              <p:cNvSpPr>
                <a:spLocks noChangeShapeType="1"/>
              </p:cNvSpPr>
              <p:nvPr/>
            </p:nvSpPr>
            <p:spPr bwMode="auto">
              <a:xfrm flipH="1" flipV="1">
                <a:off x="3354" y="764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04" name="Line 10"/>
              <p:cNvSpPr>
                <a:spLocks noChangeShapeType="1"/>
              </p:cNvSpPr>
              <p:nvPr/>
            </p:nvSpPr>
            <p:spPr bwMode="auto">
              <a:xfrm flipH="1" flipV="1">
                <a:off x="3346" y="1789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4301" name="Rectangle 12"/>
            <p:cNvSpPr>
              <a:spLocks noChangeArrowheads="1"/>
            </p:cNvSpPr>
            <p:nvPr/>
          </p:nvSpPr>
          <p:spPr bwMode="auto">
            <a:xfrm>
              <a:off x="2142" y="853"/>
              <a:ext cx="1361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1    0    0    0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0    1    0    0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0    0    1    0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0    0    0   </a:t>
              </a:r>
              <a:r>
                <a:rPr lang="en-US" sz="1400">
                  <a:solidFill>
                    <a:srgbClr val="0000FF"/>
                  </a:solidFill>
                </a:rPr>
                <a:t> </a:t>
              </a:r>
              <a:r>
                <a:rPr lang="en-US">
                  <a:solidFill>
                    <a:srgbClr val="0000FF"/>
                  </a:solidFill>
                </a:rPr>
                <a:t>1</a:t>
              </a:r>
            </a:p>
          </p:txBody>
        </p:sp>
      </p:grpSp>
      <p:sp>
        <p:nvSpPr>
          <p:cNvPr id="54277" name="Rectangle 14"/>
          <p:cNvSpPr>
            <a:spLocks noChangeArrowheads="1"/>
          </p:cNvSpPr>
          <p:nvPr/>
        </p:nvSpPr>
        <p:spPr bwMode="auto">
          <a:xfrm>
            <a:off x="2209800" y="1219200"/>
            <a:ext cx="956929" cy="480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 err="1" smtClean="0"/>
              <a:t>c</a:t>
            </a:r>
            <a:r>
              <a:rPr lang="en-US" dirty="0" err="1" smtClean="0">
                <a:solidFill>
                  <a:srgbClr val="0000FF"/>
                </a:solidFill>
              </a:rPr>
              <a:t>P</a:t>
            </a:r>
            <a:r>
              <a:rPr lang="en-US" dirty="0" smtClean="0">
                <a:solidFill>
                  <a:srgbClr val="0000FF"/>
                </a:solidFill>
              </a:rPr>
              <a:t>  *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4278" name="Rectangle 15"/>
          <p:cNvSpPr>
            <a:spLocks noChangeArrowheads="1"/>
          </p:cNvSpPr>
          <p:nvPr/>
        </p:nvSpPr>
        <p:spPr bwMode="auto">
          <a:xfrm>
            <a:off x="1828800" y="3048000"/>
            <a:ext cx="1266309" cy="480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+ </a:t>
            </a:r>
            <a:r>
              <a:rPr lang="en-US" dirty="0" err="1" smtClean="0"/>
              <a:t>s</a:t>
            </a:r>
            <a:r>
              <a:rPr lang="en-US" dirty="0" err="1" smtClean="0">
                <a:solidFill>
                  <a:srgbClr val="0000FF"/>
                </a:solidFill>
              </a:rPr>
              <a:t>P</a:t>
            </a:r>
            <a:r>
              <a:rPr lang="en-US" dirty="0" smtClean="0">
                <a:solidFill>
                  <a:srgbClr val="0000FF"/>
                </a:solidFill>
              </a:rPr>
              <a:t>  *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54279" name="Group 19"/>
          <p:cNvGrpSpPr>
            <a:grpSpLocks/>
          </p:cNvGrpSpPr>
          <p:nvPr/>
        </p:nvGrpSpPr>
        <p:grpSpPr bwMode="auto">
          <a:xfrm>
            <a:off x="3346450" y="3059113"/>
            <a:ext cx="298450" cy="1633537"/>
            <a:chOff x="2108" y="1927"/>
            <a:chExt cx="188" cy="1029"/>
          </a:xfrm>
        </p:grpSpPr>
        <p:sp>
          <p:nvSpPr>
            <p:cNvPr id="54296" name="Line 16"/>
            <p:cNvSpPr>
              <a:spLocks noChangeShapeType="1"/>
            </p:cNvSpPr>
            <p:nvPr/>
          </p:nvSpPr>
          <p:spPr bwMode="auto">
            <a:xfrm>
              <a:off x="2121" y="1940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97" name="Line 17"/>
            <p:cNvSpPr>
              <a:spLocks noChangeShapeType="1"/>
            </p:cNvSpPr>
            <p:nvPr/>
          </p:nvSpPr>
          <p:spPr bwMode="auto">
            <a:xfrm flipV="1">
              <a:off x="2108" y="1927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98" name="Line 18"/>
            <p:cNvSpPr>
              <a:spLocks noChangeShapeType="1"/>
            </p:cNvSpPr>
            <p:nvPr/>
          </p:nvSpPr>
          <p:spPr bwMode="auto">
            <a:xfrm flipV="1">
              <a:off x="2116" y="2952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280" name="Group 23"/>
          <p:cNvGrpSpPr>
            <a:grpSpLocks/>
          </p:cNvGrpSpPr>
          <p:nvPr/>
        </p:nvGrpSpPr>
        <p:grpSpPr bwMode="auto">
          <a:xfrm>
            <a:off x="6318250" y="3059113"/>
            <a:ext cx="298450" cy="1633537"/>
            <a:chOff x="3980" y="1927"/>
            <a:chExt cx="188" cy="1029"/>
          </a:xfrm>
        </p:grpSpPr>
        <p:sp>
          <p:nvSpPr>
            <p:cNvPr id="54293" name="Line 20"/>
            <p:cNvSpPr>
              <a:spLocks noChangeShapeType="1"/>
            </p:cNvSpPr>
            <p:nvPr/>
          </p:nvSpPr>
          <p:spPr bwMode="auto">
            <a:xfrm>
              <a:off x="4168" y="1940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94" name="Line 21"/>
            <p:cNvSpPr>
              <a:spLocks noChangeShapeType="1"/>
            </p:cNvSpPr>
            <p:nvPr/>
          </p:nvSpPr>
          <p:spPr bwMode="auto">
            <a:xfrm flipH="1" flipV="1">
              <a:off x="3988" y="1927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95" name="Line 22"/>
            <p:cNvSpPr>
              <a:spLocks noChangeShapeType="1"/>
            </p:cNvSpPr>
            <p:nvPr/>
          </p:nvSpPr>
          <p:spPr bwMode="auto">
            <a:xfrm flipH="1" flipV="1">
              <a:off x="3980" y="2952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281" name="Rectangle 24"/>
          <p:cNvSpPr>
            <a:spLocks noChangeArrowheads="1"/>
          </p:cNvSpPr>
          <p:nvPr/>
        </p:nvSpPr>
        <p:spPr bwMode="auto">
          <a:xfrm>
            <a:off x="3468688" y="3200400"/>
            <a:ext cx="3094037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 0       A</a:t>
            </a:r>
            <a:r>
              <a:rPr lang="en-US" baseline="-25000">
                <a:solidFill>
                  <a:srgbClr val="0000FF"/>
                </a:solidFill>
              </a:rPr>
              <a:t>z</a:t>
            </a:r>
            <a:r>
              <a:rPr lang="en-US">
                <a:solidFill>
                  <a:srgbClr val="0000FF"/>
                </a:solidFill>
              </a:rPr>
              <a:t>    -A</a:t>
            </a:r>
            <a:r>
              <a:rPr lang="en-US" baseline="-25000">
                <a:solidFill>
                  <a:srgbClr val="0000FF"/>
                </a:solidFill>
              </a:rPr>
              <a:t>y</a:t>
            </a:r>
            <a:r>
              <a:rPr lang="en-US">
                <a:solidFill>
                  <a:srgbClr val="0000FF"/>
                </a:solidFill>
              </a:rPr>
              <a:t>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-A</a:t>
            </a:r>
            <a:r>
              <a:rPr lang="en-US" baseline="-25000">
                <a:solidFill>
                  <a:srgbClr val="0000FF"/>
                </a:solidFill>
              </a:rPr>
              <a:t>z</a:t>
            </a:r>
            <a:r>
              <a:rPr lang="en-US">
                <a:solidFill>
                  <a:srgbClr val="0000FF"/>
                </a:solidFill>
              </a:rPr>
              <a:t>     0       A</a:t>
            </a:r>
            <a:r>
              <a:rPr lang="en-US" baseline="-25000">
                <a:solidFill>
                  <a:srgbClr val="0000FF"/>
                </a:solidFill>
              </a:rPr>
              <a:t>x</a:t>
            </a:r>
            <a:r>
              <a:rPr lang="en-US">
                <a:solidFill>
                  <a:srgbClr val="0000FF"/>
                </a:solidFill>
              </a:rPr>
              <a:t>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 A</a:t>
            </a:r>
            <a:r>
              <a:rPr lang="en-US" baseline="-25000">
                <a:solidFill>
                  <a:srgbClr val="0000FF"/>
                </a:solidFill>
              </a:rPr>
              <a:t>y</a:t>
            </a:r>
            <a:r>
              <a:rPr lang="en-US">
                <a:solidFill>
                  <a:srgbClr val="0000FF"/>
                </a:solidFill>
              </a:rPr>
              <a:t>    -A</a:t>
            </a:r>
            <a:r>
              <a:rPr lang="en-US" baseline="-25000">
                <a:solidFill>
                  <a:srgbClr val="0000FF"/>
                </a:solidFill>
              </a:rPr>
              <a:t>x</a:t>
            </a:r>
            <a:r>
              <a:rPr lang="en-US">
                <a:solidFill>
                  <a:srgbClr val="0000FF"/>
                </a:solidFill>
              </a:rPr>
              <a:t>      0     0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 0       0        0   </a:t>
            </a:r>
            <a:r>
              <a:rPr lang="en-US" sz="1400">
                <a:solidFill>
                  <a:srgbClr val="0000FF"/>
                </a:solidFill>
              </a:rPr>
              <a:t>     </a:t>
            </a:r>
            <a:r>
              <a:rPr lang="en-US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54282" name="Rectangle 25"/>
          <p:cNvSpPr>
            <a:spLocks noChangeArrowheads="1"/>
          </p:cNvSpPr>
          <p:nvPr/>
        </p:nvSpPr>
        <p:spPr bwMode="auto">
          <a:xfrm>
            <a:off x="1219200" y="4876800"/>
            <a:ext cx="2026132" cy="480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+ (1 - </a:t>
            </a:r>
            <a:r>
              <a:rPr lang="en-US" dirty="0" smtClean="0"/>
              <a:t>c</a:t>
            </a:r>
            <a:r>
              <a:rPr lang="en-US" dirty="0" smtClean="0">
                <a:solidFill>
                  <a:srgbClr val="0000FF"/>
                </a:solidFill>
              </a:rPr>
              <a:t>)P  *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54283" name="Group 29"/>
          <p:cNvGrpSpPr>
            <a:grpSpLocks/>
          </p:cNvGrpSpPr>
          <p:nvPr/>
        </p:nvGrpSpPr>
        <p:grpSpPr bwMode="auto">
          <a:xfrm>
            <a:off x="3355975" y="4870450"/>
            <a:ext cx="298450" cy="1633538"/>
            <a:chOff x="2114" y="3068"/>
            <a:chExt cx="188" cy="1029"/>
          </a:xfrm>
        </p:grpSpPr>
        <p:sp>
          <p:nvSpPr>
            <p:cNvPr id="54290" name="Line 26"/>
            <p:cNvSpPr>
              <a:spLocks noChangeShapeType="1"/>
            </p:cNvSpPr>
            <p:nvPr/>
          </p:nvSpPr>
          <p:spPr bwMode="auto">
            <a:xfrm>
              <a:off x="2127" y="3081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91" name="Line 27"/>
            <p:cNvSpPr>
              <a:spLocks noChangeShapeType="1"/>
            </p:cNvSpPr>
            <p:nvPr/>
          </p:nvSpPr>
          <p:spPr bwMode="auto">
            <a:xfrm flipV="1">
              <a:off x="2114" y="3068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92" name="Line 28"/>
            <p:cNvSpPr>
              <a:spLocks noChangeShapeType="1"/>
            </p:cNvSpPr>
            <p:nvPr/>
          </p:nvSpPr>
          <p:spPr bwMode="auto">
            <a:xfrm flipV="1">
              <a:off x="2122" y="4093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4284" name="Group 33"/>
          <p:cNvGrpSpPr>
            <a:grpSpLocks/>
          </p:cNvGrpSpPr>
          <p:nvPr/>
        </p:nvGrpSpPr>
        <p:grpSpPr bwMode="auto">
          <a:xfrm>
            <a:off x="6845300" y="4870450"/>
            <a:ext cx="298450" cy="1633538"/>
            <a:chOff x="4312" y="3068"/>
            <a:chExt cx="188" cy="1029"/>
          </a:xfrm>
        </p:grpSpPr>
        <p:sp>
          <p:nvSpPr>
            <p:cNvPr id="54287" name="Line 30"/>
            <p:cNvSpPr>
              <a:spLocks noChangeShapeType="1"/>
            </p:cNvSpPr>
            <p:nvPr/>
          </p:nvSpPr>
          <p:spPr bwMode="auto">
            <a:xfrm>
              <a:off x="4500" y="3081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88" name="Line 31"/>
            <p:cNvSpPr>
              <a:spLocks noChangeShapeType="1"/>
            </p:cNvSpPr>
            <p:nvPr/>
          </p:nvSpPr>
          <p:spPr bwMode="auto">
            <a:xfrm flipH="1" flipV="1">
              <a:off x="4320" y="3068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289" name="Line 32"/>
            <p:cNvSpPr>
              <a:spLocks noChangeShapeType="1"/>
            </p:cNvSpPr>
            <p:nvPr/>
          </p:nvSpPr>
          <p:spPr bwMode="auto">
            <a:xfrm flipH="1" flipV="1">
              <a:off x="4312" y="4093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285" name="Rectangle 34"/>
          <p:cNvSpPr>
            <a:spLocks noChangeArrowheads="1"/>
          </p:cNvSpPr>
          <p:nvPr/>
        </p:nvSpPr>
        <p:spPr bwMode="auto">
          <a:xfrm>
            <a:off x="3409950" y="5011738"/>
            <a:ext cx="363537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A</a:t>
            </a:r>
            <a:r>
              <a:rPr lang="en-US" baseline="-25000">
                <a:solidFill>
                  <a:srgbClr val="0000FF"/>
                </a:solidFill>
              </a:rPr>
              <a:t>x</a:t>
            </a:r>
            <a:r>
              <a:rPr lang="en-US">
                <a:solidFill>
                  <a:srgbClr val="FF0000"/>
                </a:solidFill>
              </a:rPr>
              <a:t>A</a:t>
            </a:r>
            <a:r>
              <a:rPr lang="en-US" baseline="-25000">
                <a:solidFill>
                  <a:srgbClr val="FF0000"/>
                </a:solidFill>
              </a:rPr>
              <a:t>x</a:t>
            </a:r>
            <a:r>
              <a:rPr lang="en-US">
                <a:solidFill>
                  <a:srgbClr val="0000FF"/>
                </a:solidFill>
              </a:rPr>
              <a:t>   </a:t>
            </a:r>
            <a:r>
              <a:rPr lang="en-US"/>
              <a:t>A</a:t>
            </a:r>
            <a:r>
              <a:rPr lang="en-US" baseline="-25000"/>
              <a:t>x</a:t>
            </a:r>
            <a:r>
              <a:rPr lang="en-US"/>
              <a:t>A</a:t>
            </a:r>
            <a:r>
              <a:rPr lang="en-US" baseline="-25000"/>
              <a:t>y</a:t>
            </a:r>
            <a:r>
              <a:rPr lang="en-US">
                <a:solidFill>
                  <a:srgbClr val="0000FF"/>
                </a:solidFill>
              </a:rPr>
              <a:t>   </a:t>
            </a:r>
            <a:r>
              <a:rPr lang="en-US"/>
              <a:t>A</a:t>
            </a:r>
            <a:r>
              <a:rPr lang="en-US" baseline="-25000"/>
              <a:t>x</a:t>
            </a:r>
            <a:r>
              <a:rPr lang="en-US"/>
              <a:t>A</a:t>
            </a:r>
            <a:r>
              <a:rPr lang="en-US" baseline="-25000"/>
              <a:t>z</a:t>
            </a:r>
            <a:r>
              <a:rPr lang="en-US">
                <a:solidFill>
                  <a:srgbClr val="0000FF"/>
                </a:solidFill>
              </a:rPr>
              <a:t>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A</a:t>
            </a:r>
            <a:r>
              <a:rPr lang="en-US" baseline="-25000">
                <a:solidFill>
                  <a:srgbClr val="0000FF"/>
                </a:solidFill>
              </a:rPr>
              <a:t>y</a:t>
            </a:r>
            <a:r>
              <a:rPr lang="en-US">
                <a:solidFill>
                  <a:srgbClr val="FF0000"/>
                </a:solidFill>
              </a:rPr>
              <a:t>A</a:t>
            </a:r>
            <a:r>
              <a:rPr lang="en-US" baseline="-25000">
                <a:solidFill>
                  <a:srgbClr val="FF0000"/>
                </a:solidFill>
              </a:rPr>
              <a:t>x</a:t>
            </a:r>
            <a:r>
              <a:rPr lang="en-US">
                <a:solidFill>
                  <a:srgbClr val="0000FF"/>
                </a:solidFill>
              </a:rPr>
              <a:t>   </a:t>
            </a:r>
            <a:r>
              <a:rPr lang="en-US"/>
              <a:t>A</a:t>
            </a:r>
            <a:r>
              <a:rPr lang="en-US" baseline="-25000"/>
              <a:t>y</a:t>
            </a:r>
            <a:r>
              <a:rPr lang="en-US"/>
              <a:t>A</a:t>
            </a:r>
            <a:r>
              <a:rPr lang="en-US" baseline="-25000"/>
              <a:t>y</a:t>
            </a:r>
            <a:r>
              <a:rPr lang="en-US">
                <a:solidFill>
                  <a:srgbClr val="0000FF"/>
                </a:solidFill>
              </a:rPr>
              <a:t>   </a:t>
            </a:r>
            <a:r>
              <a:rPr lang="en-US"/>
              <a:t>A</a:t>
            </a:r>
            <a:r>
              <a:rPr lang="en-US" baseline="-25000"/>
              <a:t>y</a:t>
            </a:r>
            <a:r>
              <a:rPr lang="en-US"/>
              <a:t>A</a:t>
            </a:r>
            <a:r>
              <a:rPr lang="en-US" baseline="-25000"/>
              <a:t>z</a:t>
            </a:r>
            <a:r>
              <a:rPr lang="en-US"/>
              <a:t>   </a:t>
            </a:r>
            <a:r>
              <a:rPr lang="en-US">
                <a:solidFill>
                  <a:srgbClr val="0000FF"/>
                </a:solidFill>
              </a:rPr>
              <a:t>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A</a:t>
            </a:r>
            <a:r>
              <a:rPr lang="en-US" baseline="-25000">
                <a:solidFill>
                  <a:srgbClr val="0000FF"/>
                </a:solidFill>
              </a:rPr>
              <a:t>z</a:t>
            </a:r>
            <a:r>
              <a:rPr lang="en-US">
                <a:solidFill>
                  <a:srgbClr val="FF0000"/>
                </a:solidFill>
              </a:rPr>
              <a:t>A</a:t>
            </a:r>
            <a:r>
              <a:rPr lang="en-US" baseline="-25000">
                <a:solidFill>
                  <a:srgbClr val="FF0000"/>
                </a:solidFill>
              </a:rPr>
              <a:t>x</a:t>
            </a:r>
            <a:r>
              <a:rPr lang="en-US">
                <a:solidFill>
                  <a:srgbClr val="0000FF"/>
                </a:solidFill>
              </a:rPr>
              <a:t>   </a:t>
            </a:r>
            <a:r>
              <a:rPr lang="en-US"/>
              <a:t>A</a:t>
            </a:r>
            <a:r>
              <a:rPr lang="en-US" baseline="-25000"/>
              <a:t>z</a:t>
            </a:r>
            <a:r>
              <a:rPr lang="en-US"/>
              <a:t>A</a:t>
            </a:r>
            <a:r>
              <a:rPr lang="en-US" baseline="-25000"/>
              <a:t>y</a:t>
            </a:r>
            <a:r>
              <a:rPr lang="en-US">
                <a:solidFill>
                  <a:srgbClr val="0000FF"/>
                </a:solidFill>
              </a:rPr>
              <a:t>   </a:t>
            </a:r>
            <a:r>
              <a:rPr lang="en-US"/>
              <a:t>A</a:t>
            </a:r>
            <a:r>
              <a:rPr lang="en-US" baseline="-25000"/>
              <a:t>z</a:t>
            </a:r>
            <a:r>
              <a:rPr lang="en-US"/>
              <a:t>A</a:t>
            </a:r>
            <a:r>
              <a:rPr lang="en-US" baseline="-25000"/>
              <a:t>z</a:t>
            </a:r>
            <a:r>
              <a:rPr lang="en-US">
                <a:solidFill>
                  <a:srgbClr val="0000FF"/>
                </a:solidFill>
              </a:rPr>
              <a:t>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0           0         0   </a:t>
            </a:r>
            <a:r>
              <a:rPr lang="en-US" sz="1400">
                <a:solidFill>
                  <a:srgbClr val="0000FF"/>
                </a:solidFill>
              </a:rPr>
              <a:t>        </a:t>
            </a:r>
            <a:r>
              <a:rPr lang="en-US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54286" name="Rectangle 35"/>
          <p:cNvSpPr>
            <a:spLocks noChangeArrowheads="1"/>
          </p:cNvSpPr>
          <p:nvPr/>
        </p:nvSpPr>
        <p:spPr bwMode="auto">
          <a:xfrm>
            <a:off x="6934200" y="1295400"/>
            <a:ext cx="1981200" cy="2568575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dirty="0"/>
              <a:t>Absorbing</a:t>
            </a:r>
            <a:br>
              <a:rPr lang="en-US" dirty="0"/>
            </a:br>
            <a:r>
              <a:rPr lang="en-US" dirty="0"/>
              <a:t>scale</a:t>
            </a:r>
            <a:br>
              <a:rPr lang="en-US" dirty="0"/>
            </a:br>
            <a:r>
              <a:rPr lang="en-US" dirty="0"/>
              <a:t>factors</a:t>
            </a:r>
            <a:br>
              <a:rPr lang="en-US" dirty="0"/>
            </a:br>
            <a:r>
              <a:rPr lang="en-US" dirty="0"/>
              <a:t>using</a:t>
            </a:r>
          </a:p>
          <a:p>
            <a:r>
              <a:rPr lang="en-US" dirty="0"/>
              <a:t> c = </a:t>
            </a:r>
            <a:r>
              <a:rPr lang="en-US" dirty="0" err="1"/>
              <a:t>cos</a:t>
            </a:r>
            <a:r>
              <a:rPr lang="en-US" dirty="0"/>
              <a:t> </a:t>
            </a:r>
            <a:r>
              <a:rPr lang="en-US" dirty="0">
                <a:solidFill>
                  <a:srgbClr val="0000FF"/>
                </a:solidFill>
                <a:latin typeface="Symbol" pitchFamily="18" charset="2"/>
              </a:rPr>
              <a:t>q</a:t>
            </a:r>
            <a:br>
              <a:rPr lang="en-US" dirty="0">
                <a:solidFill>
                  <a:srgbClr val="0000FF"/>
                </a:solidFill>
                <a:latin typeface="Symbol" pitchFamily="18" charset="2"/>
              </a:rPr>
            </a:br>
            <a:r>
              <a:rPr lang="en-US" dirty="0"/>
              <a:t>s = sin </a:t>
            </a:r>
            <a:r>
              <a:rPr lang="en-US" dirty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304800" y="1204913"/>
            <a:ext cx="8610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P'</a:t>
            </a:r>
            <a:r>
              <a:rPr lang="en-US"/>
              <a:t> =</a:t>
            </a:r>
          </a:p>
        </p:txBody>
      </p:sp>
      <p:sp>
        <p:nvSpPr>
          <p:cNvPr id="97283" name="AutoShape 3"/>
          <p:cNvSpPr>
            <a:spLocks noGrp="1" noChangeArrowheads="1"/>
          </p:cNvSpPr>
          <p:nvPr>
            <p:ph type="title"/>
          </p:nvPr>
        </p:nvSpPr>
        <p:spPr>
          <a:xfrm>
            <a:off x="100013" y="277813"/>
            <a:ext cx="8893175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0000"/>
                </a:solidFill>
              </a:rPr>
              <a:t>Moving Scale Factors Into Matrices</a:t>
            </a:r>
          </a:p>
        </p:txBody>
      </p:sp>
      <p:grpSp>
        <p:nvGrpSpPr>
          <p:cNvPr id="55300" name="Group 13"/>
          <p:cNvGrpSpPr>
            <a:grpSpLocks/>
          </p:cNvGrpSpPr>
          <p:nvPr/>
        </p:nvGrpSpPr>
        <p:grpSpPr bwMode="auto">
          <a:xfrm>
            <a:off x="2509838" y="1212850"/>
            <a:ext cx="2263775" cy="1633538"/>
            <a:chOff x="1581" y="764"/>
            <a:chExt cx="1426" cy="1029"/>
          </a:xfrm>
        </p:grpSpPr>
        <p:grpSp>
          <p:nvGrpSpPr>
            <p:cNvPr id="55323" name="Group 7"/>
            <p:cNvGrpSpPr>
              <a:grpSpLocks/>
            </p:cNvGrpSpPr>
            <p:nvPr/>
          </p:nvGrpSpPr>
          <p:grpSpPr bwMode="auto">
            <a:xfrm>
              <a:off x="1581" y="764"/>
              <a:ext cx="188" cy="1029"/>
              <a:chOff x="1581" y="764"/>
              <a:chExt cx="188" cy="1029"/>
            </a:xfrm>
          </p:grpSpPr>
          <p:sp>
            <p:nvSpPr>
              <p:cNvPr id="55329" name="Line 4"/>
              <p:cNvSpPr>
                <a:spLocks noChangeShapeType="1"/>
              </p:cNvSpPr>
              <p:nvPr/>
            </p:nvSpPr>
            <p:spPr bwMode="auto">
              <a:xfrm>
                <a:off x="1594" y="777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30" name="Line 5"/>
              <p:cNvSpPr>
                <a:spLocks noChangeShapeType="1"/>
              </p:cNvSpPr>
              <p:nvPr/>
            </p:nvSpPr>
            <p:spPr bwMode="auto">
              <a:xfrm flipV="1">
                <a:off x="1581" y="764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31" name="Line 6"/>
              <p:cNvSpPr>
                <a:spLocks noChangeShapeType="1"/>
              </p:cNvSpPr>
              <p:nvPr/>
            </p:nvSpPr>
            <p:spPr bwMode="auto">
              <a:xfrm flipV="1">
                <a:off x="1589" y="1789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5324" name="Group 11"/>
            <p:cNvGrpSpPr>
              <a:grpSpLocks/>
            </p:cNvGrpSpPr>
            <p:nvPr/>
          </p:nvGrpSpPr>
          <p:grpSpPr bwMode="auto">
            <a:xfrm>
              <a:off x="2819" y="764"/>
              <a:ext cx="188" cy="1029"/>
              <a:chOff x="2819" y="764"/>
              <a:chExt cx="188" cy="1029"/>
            </a:xfrm>
          </p:grpSpPr>
          <p:sp>
            <p:nvSpPr>
              <p:cNvPr id="55326" name="Line 8"/>
              <p:cNvSpPr>
                <a:spLocks noChangeShapeType="1"/>
              </p:cNvSpPr>
              <p:nvPr/>
            </p:nvSpPr>
            <p:spPr bwMode="auto">
              <a:xfrm>
                <a:off x="3007" y="777"/>
                <a:ext cx="0" cy="1016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27" name="Line 9"/>
              <p:cNvSpPr>
                <a:spLocks noChangeShapeType="1"/>
              </p:cNvSpPr>
              <p:nvPr/>
            </p:nvSpPr>
            <p:spPr bwMode="auto">
              <a:xfrm flipH="1" flipV="1">
                <a:off x="2827" y="764"/>
                <a:ext cx="180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28" name="Line 10"/>
              <p:cNvSpPr>
                <a:spLocks noChangeShapeType="1"/>
              </p:cNvSpPr>
              <p:nvPr/>
            </p:nvSpPr>
            <p:spPr bwMode="auto">
              <a:xfrm flipH="1" flipV="1">
                <a:off x="2819" y="1789"/>
                <a:ext cx="181" cy="1"/>
              </a:xfrm>
              <a:prstGeom prst="lin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5325" name="Rectangle 12"/>
            <p:cNvSpPr>
              <a:spLocks noChangeArrowheads="1"/>
            </p:cNvSpPr>
            <p:nvPr/>
          </p:nvSpPr>
          <p:spPr bwMode="auto">
            <a:xfrm>
              <a:off x="1615" y="853"/>
              <a:ext cx="1361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c    0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c    0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c    0</a:t>
              </a:r>
            </a:p>
            <a:p>
              <a:pPr algn="l">
                <a:lnSpc>
                  <a:spcPct val="80000"/>
                </a:lnSpc>
                <a:spcBef>
                  <a:spcPct val="0"/>
                </a:spcBef>
              </a:pPr>
              <a:r>
                <a:rPr lang="en-US">
                  <a:solidFill>
                    <a:srgbClr val="0000FF"/>
                  </a:solidFill>
                </a:rPr>
                <a:t>0    0    0   </a:t>
              </a:r>
              <a:r>
                <a:rPr lang="en-US" sz="1400">
                  <a:solidFill>
                    <a:srgbClr val="0000FF"/>
                  </a:solidFill>
                </a:rPr>
                <a:t> </a:t>
              </a:r>
              <a:r>
                <a:rPr lang="en-US">
                  <a:solidFill>
                    <a:srgbClr val="0000FF"/>
                  </a:solidFill>
                </a:rPr>
                <a:t>1</a:t>
              </a:r>
            </a:p>
          </p:txBody>
        </p:sp>
      </p:grpSp>
      <p:sp>
        <p:nvSpPr>
          <p:cNvPr id="55301" name="Rectangle 14"/>
          <p:cNvSpPr>
            <a:spLocks noChangeArrowheads="1"/>
          </p:cNvSpPr>
          <p:nvPr/>
        </p:nvSpPr>
        <p:spPr bwMode="auto">
          <a:xfrm>
            <a:off x="1641475" y="1223963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P *</a:t>
            </a:r>
          </a:p>
        </p:txBody>
      </p:sp>
      <p:sp>
        <p:nvSpPr>
          <p:cNvPr id="55302" name="Rectangle 15"/>
          <p:cNvSpPr>
            <a:spLocks noChangeArrowheads="1"/>
          </p:cNvSpPr>
          <p:nvPr/>
        </p:nvSpPr>
        <p:spPr bwMode="auto">
          <a:xfrm>
            <a:off x="1444625" y="3052763"/>
            <a:ext cx="9636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+ P *</a:t>
            </a:r>
          </a:p>
        </p:txBody>
      </p:sp>
      <p:grpSp>
        <p:nvGrpSpPr>
          <p:cNvPr id="55303" name="Group 19"/>
          <p:cNvGrpSpPr>
            <a:grpSpLocks/>
          </p:cNvGrpSpPr>
          <p:nvPr/>
        </p:nvGrpSpPr>
        <p:grpSpPr bwMode="auto">
          <a:xfrm>
            <a:off x="2509838" y="3059113"/>
            <a:ext cx="298450" cy="1633537"/>
            <a:chOff x="1581" y="1927"/>
            <a:chExt cx="188" cy="1029"/>
          </a:xfrm>
        </p:grpSpPr>
        <p:sp>
          <p:nvSpPr>
            <p:cNvPr id="55320" name="Line 16"/>
            <p:cNvSpPr>
              <a:spLocks noChangeShapeType="1"/>
            </p:cNvSpPr>
            <p:nvPr/>
          </p:nvSpPr>
          <p:spPr bwMode="auto">
            <a:xfrm>
              <a:off x="1594" y="1940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1" name="Line 17"/>
            <p:cNvSpPr>
              <a:spLocks noChangeShapeType="1"/>
            </p:cNvSpPr>
            <p:nvPr/>
          </p:nvSpPr>
          <p:spPr bwMode="auto">
            <a:xfrm flipV="1">
              <a:off x="1581" y="1927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22" name="Line 18"/>
            <p:cNvSpPr>
              <a:spLocks noChangeShapeType="1"/>
            </p:cNvSpPr>
            <p:nvPr/>
          </p:nvSpPr>
          <p:spPr bwMode="auto">
            <a:xfrm flipV="1">
              <a:off x="1589" y="2952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5304" name="Rectangle 20"/>
          <p:cNvSpPr>
            <a:spLocks noChangeArrowheads="1"/>
          </p:cNvSpPr>
          <p:nvPr/>
        </p:nvSpPr>
        <p:spPr bwMode="auto">
          <a:xfrm>
            <a:off x="2632075" y="3200400"/>
            <a:ext cx="3455988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FF0000"/>
                </a:solidFill>
              </a:rPr>
              <a:t> 0       sA</a:t>
            </a:r>
            <a:r>
              <a:rPr lang="en-US" baseline="-25000">
                <a:solidFill>
                  <a:srgbClr val="FF0000"/>
                </a:solidFill>
              </a:rPr>
              <a:t>z</a:t>
            </a:r>
            <a:r>
              <a:rPr lang="en-US">
                <a:solidFill>
                  <a:srgbClr val="FF0000"/>
                </a:solidFill>
              </a:rPr>
              <a:t>    -sA</a:t>
            </a:r>
            <a:r>
              <a:rPr lang="en-US" baseline="-25000">
                <a:solidFill>
                  <a:srgbClr val="FF0000"/>
                </a:solidFill>
              </a:rPr>
              <a:t>y</a:t>
            </a:r>
            <a:r>
              <a:rPr lang="en-US">
                <a:solidFill>
                  <a:srgbClr val="FF0000"/>
                </a:solidFill>
              </a:rPr>
              <a:t>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FF0000"/>
                </a:solidFill>
              </a:rPr>
              <a:t>-sA</a:t>
            </a:r>
            <a:r>
              <a:rPr lang="en-US" baseline="-25000">
                <a:solidFill>
                  <a:srgbClr val="FF0000"/>
                </a:solidFill>
              </a:rPr>
              <a:t>z</a:t>
            </a:r>
            <a:r>
              <a:rPr lang="en-US">
                <a:solidFill>
                  <a:srgbClr val="FF0000"/>
                </a:solidFill>
              </a:rPr>
              <a:t>     0       sA</a:t>
            </a:r>
            <a:r>
              <a:rPr lang="en-US" baseline="-25000">
                <a:solidFill>
                  <a:srgbClr val="FF0000"/>
                </a:solidFill>
              </a:rPr>
              <a:t>x</a:t>
            </a:r>
            <a:r>
              <a:rPr lang="en-US">
                <a:solidFill>
                  <a:srgbClr val="FF0000"/>
                </a:solidFill>
              </a:rPr>
              <a:t>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FF0000"/>
                </a:solidFill>
              </a:rPr>
              <a:t> sA</a:t>
            </a:r>
            <a:r>
              <a:rPr lang="en-US" baseline="-25000">
                <a:solidFill>
                  <a:srgbClr val="FF0000"/>
                </a:solidFill>
              </a:rPr>
              <a:t>y</a:t>
            </a:r>
            <a:r>
              <a:rPr lang="en-US">
                <a:solidFill>
                  <a:srgbClr val="FF0000"/>
                </a:solidFill>
              </a:rPr>
              <a:t>   -sA</a:t>
            </a:r>
            <a:r>
              <a:rPr lang="en-US" baseline="-25000">
                <a:solidFill>
                  <a:srgbClr val="FF0000"/>
                </a:solidFill>
              </a:rPr>
              <a:t>x</a:t>
            </a:r>
            <a:r>
              <a:rPr lang="en-US">
                <a:solidFill>
                  <a:srgbClr val="FF0000"/>
                </a:solidFill>
              </a:rPr>
              <a:t>     0       0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FF0000"/>
                </a:solidFill>
              </a:rPr>
              <a:t> 0        0         0   </a:t>
            </a:r>
            <a:r>
              <a:rPr lang="en-US" sz="1400">
                <a:solidFill>
                  <a:srgbClr val="FF0000"/>
                </a:solidFill>
              </a:rPr>
              <a:t>        </a:t>
            </a:r>
            <a:r>
              <a:rPr lang="en-US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55305" name="Rectangle 21"/>
          <p:cNvSpPr>
            <a:spLocks noChangeArrowheads="1"/>
          </p:cNvSpPr>
          <p:nvPr/>
        </p:nvSpPr>
        <p:spPr bwMode="auto">
          <a:xfrm>
            <a:off x="1474788" y="4881563"/>
            <a:ext cx="9636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+ P *</a:t>
            </a:r>
          </a:p>
        </p:txBody>
      </p:sp>
      <p:grpSp>
        <p:nvGrpSpPr>
          <p:cNvPr id="55306" name="Group 25"/>
          <p:cNvGrpSpPr>
            <a:grpSpLocks/>
          </p:cNvGrpSpPr>
          <p:nvPr/>
        </p:nvGrpSpPr>
        <p:grpSpPr bwMode="auto">
          <a:xfrm>
            <a:off x="2519363" y="4870450"/>
            <a:ext cx="298450" cy="1633538"/>
            <a:chOff x="1587" y="3068"/>
            <a:chExt cx="188" cy="1029"/>
          </a:xfrm>
        </p:grpSpPr>
        <p:sp>
          <p:nvSpPr>
            <p:cNvPr id="55317" name="Line 22"/>
            <p:cNvSpPr>
              <a:spLocks noChangeShapeType="1"/>
            </p:cNvSpPr>
            <p:nvPr/>
          </p:nvSpPr>
          <p:spPr bwMode="auto">
            <a:xfrm>
              <a:off x="1600" y="3081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8" name="Line 23"/>
            <p:cNvSpPr>
              <a:spLocks noChangeShapeType="1"/>
            </p:cNvSpPr>
            <p:nvPr/>
          </p:nvSpPr>
          <p:spPr bwMode="auto">
            <a:xfrm flipV="1">
              <a:off x="1587" y="3068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9" name="Line 24"/>
            <p:cNvSpPr>
              <a:spLocks noChangeShapeType="1"/>
            </p:cNvSpPr>
            <p:nvPr/>
          </p:nvSpPr>
          <p:spPr bwMode="auto">
            <a:xfrm flipV="1">
              <a:off x="1595" y="4093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5307" name="Group 29"/>
          <p:cNvGrpSpPr>
            <a:grpSpLocks/>
          </p:cNvGrpSpPr>
          <p:nvPr/>
        </p:nvGrpSpPr>
        <p:grpSpPr bwMode="auto">
          <a:xfrm>
            <a:off x="8008938" y="4870450"/>
            <a:ext cx="298450" cy="1633538"/>
            <a:chOff x="5045" y="3068"/>
            <a:chExt cx="188" cy="1029"/>
          </a:xfrm>
        </p:grpSpPr>
        <p:sp>
          <p:nvSpPr>
            <p:cNvPr id="55314" name="Line 26"/>
            <p:cNvSpPr>
              <a:spLocks noChangeShapeType="1"/>
            </p:cNvSpPr>
            <p:nvPr/>
          </p:nvSpPr>
          <p:spPr bwMode="auto">
            <a:xfrm>
              <a:off x="5233" y="3081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5" name="Line 27"/>
            <p:cNvSpPr>
              <a:spLocks noChangeShapeType="1"/>
            </p:cNvSpPr>
            <p:nvPr/>
          </p:nvSpPr>
          <p:spPr bwMode="auto">
            <a:xfrm flipH="1" flipV="1">
              <a:off x="5053" y="3068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6" name="Line 28"/>
            <p:cNvSpPr>
              <a:spLocks noChangeShapeType="1"/>
            </p:cNvSpPr>
            <p:nvPr/>
          </p:nvSpPr>
          <p:spPr bwMode="auto">
            <a:xfrm flipH="1" flipV="1">
              <a:off x="5045" y="4093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5308" name="Rectangle 30"/>
          <p:cNvSpPr>
            <a:spLocks noChangeArrowheads="1"/>
          </p:cNvSpPr>
          <p:nvPr/>
        </p:nvSpPr>
        <p:spPr bwMode="auto">
          <a:xfrm>
            <a:off x="2573338" y="5011738"/>
            <a:ext cx="5653087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(1-c)A</a:t>
            </a:r>
            <a:r>
              <a:rPr lang="en-US" baseline="-25000"/>
              <a:t>x</a:t>
            </a:r>
            <a:r>
              <a:rPr lang="en-US"/>
              <a:t>A</a:t>
            </a:r>
            <a:r>
              <a:rPr lang="en-US" baseline="-25000"/>
              <a:t>x </a:t>
            </a:r>
            <a:r>
              <a:rPr lang="en-US"/>
              <a:t> (1-c)A</a:t>
            </a:r>
            <a:r>
              <a:rPr lang="en-US" baseline="-25000"/>
              <a:t>x</a:t>
            </a:r>
            <a:r>
              <a:rPr lang="en-US"/>
              <a:t>A</a:t>
            </a:r>
            <a:r>
              <a:rPr lang="en-US" baseline="-25000"/>
              <a:t>y</a:t>
            </a:r>
            <a:r>
              <a:rPr lang="en-US"/>
              <a:t>  (1-c)A</a:t>
            </a:r>
            <a:r>
              <a:rPr lang="en-US" baseline="-25000"/>
              <a:t>x</a:t>
            </a:r>
            <a:r>
              <a:rPr lang="en-US"/>
              <a:t>A</a:t>
            </a:r>
            <a:r>
              <a:rPr lang="en-US" baseline="-25000"/>
              <a:t>z</a:t>
            </a:r>
            <a:r>
              <a:rPr lang="en-US"/>
              <a:t>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(1-c)A</a:t>
            </a:r>
            <a:r>
              <a:rPr lang="en-US" baseline="-25000"/>
              <a:t>y</a:t>
            </a:r>
            <a:r>
              <a:rPr lang="en-US"/>
              <a:t>A</a:t>
            </a:r>
            <a:r>
              <a:rPr lang="en-US" baseline="-25000"/>
              <a:t>x</a:t>
            </a:r>
            <a:r>
              <a:rPr lang="en-US"/>
              <a:t>  (1-c)A</a:t>
            </a:r>
            <a:r>
              <a:rPr lang="en-US" baseline="-25000"/>
              <a:t>y</a:t>
            </a:r>
            <a:r>
              <a:rPr lang="en-US"/>
              <a:t>A</a:t>
            </a:r>
            <a:r>
              <a:rPr lang="en-US" baseline="-25000"/>
              <a:t>y </a:t>
            </a:r>
            <a:r>
              <a:rPr lang="en-US"/>
              <a:t> (1-c)A</a:t>
            </a:r>
            <a:r>
              <a:rPr lang="en-US" baseline="-25000"/>
              <a:t>y</a:t>
            </a:r>
            <a:r>
              <a:rPr lang="en-US"/>
              <a:t>A</a:t>
            </a:r>
            <a:r>
              <a:rPr lang="en-US" baseline="-25000"/>
              <a:t>z</a:t>
            </a:r>
            <a:r>
              <a:rPr lang="en-US"/>
              <a:t>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(1-c)A</a:t>
            </a:r>
            <a:r>
              <a:rPr lang="en-US" baseline="-25000"/>
              <a:t>z</a:t>
            </a:r>
            <a:r>
              <a:rPr lang="en-US"/>
              <a:t>A</a:t>
            </a:r>
            <a:r>
              <a:rPr lang="en-US" baseline="-25000"/>
              <a:t>x</a:t>
            </a:r>
            <a:r>
              <a:rPr lang="en-US"/>
              <a:t>  (1-c)A</a:t>
            </a:r>
            <a:r>
              <a:rPr lang="en-US" baseline="-25000"/>
              <a:t>z</a:t>
            </a:r>
            <a:r>
              <a:rPr lang="en-US"/>
              <a:t>A</a:t>
            </a:r>
            <a:r>
              <a:rPr lang="en-US" baseline="-25000"/>
              <a:t>y</a:t>
            </a:r>
            <a:r>
              <a:rPr lang="en-US"/>
              <a:t>  (1-c)A</a:t>
            </a:r>
            <a:r>
              <a:rPr lang="en-US" baseline="-25000"/>
              <a:t>z</a:t>
            </a:r>
            <a:r>
              <a:rPr lang="en-US"/>
              <a:t>A</a:t>
            </a:r>
            <a:r>
              <a:rPr lang="en-US" baseline="-25000"/>
              <a:t>z</a:t>
            </a:r>
            <a:r>
              <a:rPr lang="en-US"/>
              <a:t>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0                     0                0   </a:t>
            </a:r>
            <a:r>
              <a:rPr lang="en-US" sz="1400"/>
              <a:t>               </a:t>
            </a:r>
            <a:r>
              <a:rPr lang="en-US"/>
              <a:t>1</a:t>
            </a:r>
          </a:p>
        </p:txBody>
      </p:sp>
      <p:grpSp>
        <p:nvGrpSpPr>
          <p:cNvPr id="55309" name="Group 34"/>
          <p:cNvGrpSpPr>
            <a:grpSpLocks/>
          </p:cNvGrpSpPr>
          <p:nvPr/>
        </p:nvGrpSpPr>
        <p:grpSpPr bwMode="auto">
          <a:xfrm>
            <a:off x="5938838" y="3117850"/>
            <a:ext cx="298450" cy="1633538"/>
            <a:chOff x="3741" y="1964"/>
            <a:chExt cx="188" cy="1029"/>
          </a:xfrm>
        </p:grpSpPr>
        <p:sp>
          <p:nvSpPr>
            <p:cNvPr id="55311" name="Line 31"/>
            <p:cNvSpPr>
              <a:spLocks noChangeShapeType="1"/>
            </p:cNvSpPr>
            <p:nvPr/>
          </p:nvSpPr>
          <p:spPr bwMode="auto">
            <a:xfrm>
              <a:off x="3929" y="1977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2" name="Line 32"/>
            <p:cNvSpPr>
              <a:spLocks noChangeShapeType="1"/>
            </p:cNvSpPr>
            <p:nvPr/>
          </p:nvSpPr>
          <p:spPr bwMode="auto">
            <a:xfrm flipH="1" flipV="1">
              <a:off x="3749" y="1964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313" name="Line 33"/>
            <p:cNvSpPr>
              <a:spLocks noChangeShapeType="1"/>
            </p:cNvSpPr>
            <p:nvPr/>
          </p:nvSpPr>
          <p:spPr bwMode="auto">
            <a:xfrm flipH="1" flipV="1">
              <a:off x="3741" y="2989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5310" name="Rectangle 35"/>
          <p:cNvSpPr>
            <a:spLocks noChangeArrowheads="1"/>
          </p:cNvSpPr>
          <p:nvPr/>
        </p:nvSpPr>
        <p:spPr bwMode="auto">
          <a:xfrm>
            <a:off x="6934200" y="1295400"/>
            <a:ext cx="1981200" cy="2568575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/>
              <a:t>Absorbing</a:t>
            </a:r>
            <a:br>
              <a:rPr lang="en-US"/>
            </a:br>
            <a:r>
              <a:rPr lang="en-US"/>
              <a:t>scale</a:t>
            </a:r>
            <a:br>
              <a:rPr lang="en-US"/>
            </a:br>
            <a:r>
              <a:rPr lang="en-US"/>
              <a:t>factors</a:t>
            </a:r>
            <a:br>
              <a:rPr lang="en-US"/>
            </a:br>
            <a:r>
              <a:rPr lang="en-US"/>
              <a:t>using</a:t>
            </a:r>
          </a:p>
          <a:p>
            <a:r>
              <a:rPr lang="en-US"/>
              <a:t> c = cos </a:t>
            </a:r>
            <a:r>
              <a:rPr lang="en-US">
                <a:solidFill>
                  <a:srgbClr val="0000FF"/>
                </a:solidFill>
                <a:latin typeface="Symbol" pitchFamily="18" charset="2"/>
              </a:rPr>
              <a:t>q</a:t>
            </a:r>
            <a:br>
              <a:rPr lang="en-US">
                <a:solidFill>
                  <a:srgbClr val="0000FF"/>
                </a:solidFill>
                <a:latin typeface="Symbol" pitchFamily="18" charset="2"/>
              </a:rPr>
            </a:br>
            <a:r>
              <a:rPr lang="en-US"/>
              <a:t>s = sin </a:t>
            </a:r>
            <a:r>
              <a:rPr lang="en-US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152400" y="1219200"/>
            <a:ext cx="830580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0000FF"/>
                </a:solidFill>
              </a:rPr>
              <a:t>Rotate</a:t>
            </a:r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P</a:t>
            </a:r>
            <a:r>
              <a:rPr lang="en-US"/>
              <a:t> </a:t>
            </a:r>
            <a:r>
              <a:rPr lang="en-US">
                <a:solidFill>
                  <a:srgbClr val="0000FF"/>
                </a:solidFill>
              </a:rPr>
              <a:t>around unit length axis</a:t>
            </a:r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A</a:t>
            </a:r>
            <a:r>
              <a:rPr lang="en-US"/>
              <a:t> </a:t>
            </a:r>
            <a:r>
              <a:rPr lang="en-US">
                <a:solidFill>
                  <a:srgbClr val="0000FF"/>
                </a:solidFill>
              </a:rPr>
              <a:t>by</a:t>
            </a:r>
            <a:r>
              <a:rPr lang="en-US"/>
              <a:t> </a:t>
            </a:r>
            <a:r>
              <a:rPr lang="en-US">
                <a:solidFill>
                  <a:srgbClr val="0000FF"/>
                </a:solidFill>
              </a:rPr>
              <a:t>angle</a:t>
            </a:r>
            <a:r>
              <a:rPr lang="en-US"/>
              <a:t> </a:t>
            </a:r>
            <a:r>
              <a:rPr lang="en-US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/>
              <a:t/>
            </a:r>
            <a:br>
              <a:rPr lang="en-US"/>
            </a:br>
            <a:r>
              <a:rPr lang="en-US"/>
              <a:t>	       where (c = cos </a:t>
            </a:r>
            <a:r>
              <a:rPr lang="en-US">
                <a:latin typeface="Symbol" pitchFamily="18" charset="2"/>
              </a:rPr>
              <a:t>q</a:t>
            </a:r>
            <a:r>
              <a:rPr lang="en-US"/>
              <a:t>, s = sin </a:t>
            </a:r>
            <a:r>
              <a:rPr lang="en-US">
                <a:latin typeface="Symbol" pitchFamily="18" charset="2"/>
              </a:rPr>
              <a:t>q</a:t>
            </a:r>
            <a:r>
              <a:rPr lang="en-US"/>
              <a:t>)</a:t>
            </a:r>
          </a:p>
          <a:p>
            <a:pPr algn="l"/>
            <a:r>
              <a:rPr lang="en-US"/>
              <a:t>= </a:t>
            </a:r>
          </a:p>
        </p:txBody>
      </p:sp>
      <p:sp>
        <p:nvSpPr>
          <p:cNvPr id="99331" name="AutoShape 3"/>
          <p:cNvSpPr>
            <a:spLocks noGrp="1" noChangeArrowheads="1"/>
          </p:cNvSpPr>
          <p:nvPr>
            <p:ph type="title"/>
          </p:nvPr>
        </p:nvSpPr>
        <p:spPr>
          <a:xfrm>
            <a:off x="100013" y="277813"/>
            <a:ext cx="8893175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0000"/>
                </a:solidFill>
              </a:rPr>
              <a:t>Combining into 1 Big Matrix</a:t>
            </a: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76200" y="29464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P *</a:t>
            </a:r>
          </a:p>
        </p:txBody>
      </p:sp>
      <p:grpSp>
        <p:nvGrpSpPr>
          <p:cNvPr id="56325" name="Group 8"/>
          <p:cNvGrpSpPr>
            <a:grpSpLocks/>
          </p:cNvGrpSpPr>
          <p:nvPr/>
        </p:nvGrpSpPr>
        <p:grpSpPr bwMode="auto">
          <a:xfrm>
            <a:off x="790575" y="2876550"/>
            <a:ext cx="298450" cy="1633538"/>
            <a:chOff x="498" y="1812"/>
            <a:chExt cx="188" cy="1029"/>
          </a:xfrm>
        </p:grpSpPr>
        <p:sp>
          <p:nvSpPr>
            <p:cNvPr id="56333" name="Line 5"/>
            <p:cNvSpPr>
              <a:spLocks noChangeShapeType="1"/>
            </p:cNvSpPr>
            <p:nvPr/>
          </p:nvSpPr>
          <p:spPr bwMode="auto">
            <a:xfrm>
              <a:off x="511" y="1825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34" name="Line 6"/>
            <p:cNvSpPr>
              <a:spLocks noChangeShapeType="1"/>
            </p:cNvSpPr>
            <p:nvPr/>
          </p:nvSpPr>
          <p:spPr bwMode="auto">
            <a:xfrm flipV="1">
              <a:off x="498" y="1812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35" name="Line 7"/>
            <p:cNvSpPr>
              <a:spLocks noChangeShapeType="1"/>
            </p:cNvSpPr>
            <p:nvPr/>
          </p:nvSpPr>
          <p:spPr bwMode="auto">
            <a:xfrm flipV="1">
              <a:off x="506" y="2837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6326" name="Group 12"/>
          <p:cNvGrpSpPr>
            <a:grpSpLocks/>
          </p:cNvGrpSpPr>
          <p:nvPr/>
        </p:nvGrpSpPr>
        <p:grpSpPr bwMode="auto">
          <a:xfrm>
            <a:off x="8756650" y="2876550"/>
            <a:ext cx="298450" cy="1633538"/>
            <a:chOff x="5516" y="1812"/>
            <a:chExt cx="188" cy="1029"/>
          </a:xfrm>
        </p:grpSpPr>
        <p:sp>
          <p:nvSpPr>
            <p:cNvPr id="56330" name="Line 9"/>
            <p:cNvSpPr>
              <a:spLocks noChangeShapeType="1"/>
            </p:cNvSpPr>
            <p:nvPr/>
          </p:nvSpPr>
          <p:spPr bwMode="auto">
            <a:xfrm>
              <a:off x="5704" y="1825"/>
              <a:ext cx="0" cy="10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31" name="Line 10"/>
            <p:cNvSpPr>
              <a:spLocks noChangeShapeType="1"/>
            </p:cNvSpPr>
            <p:nvPr/>
          </p:nvSpPr>
          <p:spPr bwMode="auto">
            <a:xfrm flipH="1" flipV="1">
              <a:off x="5524" y="1812"/>
              <a:ext cx="180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332" name="Line 11"/>
            <p:cNvSpPr>
              <a:spLocks noChangeShapeType="1"/>
            </p:cNvSpPr>
            <p:nvPr/>
          </p:nvSpPr>
          <p:spPr bwMode="auto">
            <a:xfrm flipH="1" flipV="1">
              <a:off x="5516" y="2837"/>
              <a:ext cx="181" cy="1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6327" name="Rectangle 13"/>
          <p:cNvSpPr>
            <a:spLocks noChangeArrowheads="1"/>
          </p:cNvSpPr>
          <p:nvPr/>
        </p:nvSpPr>
        <p:spPr bwMode="auto">
          <a:xfrm>
            <a:off x="844550" y="3017838"/>
            <a:ext cx="8293100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/>
              <a:t>+(1-c)A</a:t>
            </a:r>
            <a:r>
              <a:rPr lang="en-US" baseline="-25000"/>
              <a:t>x</a:t>
            </a:r>
            <a:r>
              <a:rPr lang="en-US"/>
              <a:t>A</a:t>
            </a:r>
            <a:r>
              <a:rPr lang="en-US" baseline="-25000"/>
              <a:t>x </a:t>
            </a:r>
            <a:r>
              <a:rPr lang="en-US"/>
              <a:t>      (1-c)A</a:t>
            </a:r>
            <a:r>
              <a:rPr lang="en-US" baseline="-25000"/>
              <a:t>x</a:t>
            </a:r>
            <a:r>
              <a:rPr lang="en-US"/>
              <a:t>A</a:t>
            </a:r>
            <a:r>
              <a:rPr lang="en-US" baseline="-25000"/>
              <a:t>y</a:t>
            </a:r>
            <a:r>
              <a:rPr lang="en-US">
                <a:solidFill>
                  <a:srgbClr val="FF0000"/>
                </a:solidFill>
              </a:rPr>
              <a:t>+sA</a:t>
            </a:r>
            <a:r>
              <a:rPr lang="en-US" baseline="-25000">
                <a:solidFill>
                  <a:srgbClr val="FF0000"/>
                </a:solidFill>
              </a:rPr>
              <a:t>z</a:t>
            </a:r>
            <a:r>
              <a:rPr lang="en-US"/>
              <a:t>    (1-c)A</a:t>
            </a:r>
            <a:r>
              <a:rPr lang="en-US" baseline="-25000"/>
              <a:t>x</a:t>
            </a:r>
            <a:r>
              <a:rPr lang="en-US"/>
              <a:t>A</a:t>
            </a:r>
            <a:r>
              <a:rPr lang="en-US" baseline="-25000"/>
              <a:t>z</a:t>
            </a:r>
            <a:r>
              <a:rPr lang="en-US">
                <a:solidFill>
                  <a:srgbClr val="FF0000"/>
                </a:solidFill>
              </a:rPr>
              <a:t>-sA</a:t>
            </a:r>
            <a:r>
              <a:rPr lang="en-US" baseline="-25000">
                <a:solidFill>
                  <a:srgbClr val="FF0000"/>
                </a:solidFill>
              </a:rPr>
              <a:t>y</a:t>
            </a:r>
            <a:r>
              <a:rPr lang="en-US" baseline="-25000"/>
              <a:t> </a:t>
            </a:r>
            <a:r>
              <a:rPr lang="en-US"/>
              <a:t>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(1-c)A</a:t>
            </a:r>
            <a:r>
              <a:rPr lang="en-US" baseline="-25000"/>
              <a:t>y</a:t>
            </a:r>
            <a:r>
              <a:rPr lang="en-US"/>
              <a:t>A</a:t>
            </a:r>
            <a:r>
              <a:rPr lang="en-US" baseline="-25000"/>
              <a:t>x</a:t>
            </a:r>
            <a:r>
              <a:rPr lang="en-US">
                <a:solidFill>
                  <a:srgbClr val="FF0000"/>
                </a:solidFill>
              </a:rPr>
              <a:t>-sA</a:t>
            </a:r>
            <a:r>
              <a:rPr lang="en-US" baseline="-25000">
                <a:solidFill>
                  <a:srgbClr val="FF0000"/>
                </a:solidFill>
              </a:rPr>
              <a:t>z</a:t>
            </a:r>
            <a:r>
              <a:rPr lang="en-US"/>
              <a:t>    </a:t>
            </a:r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/>
              <a:t>+(1-c)A</a:t>
            </a:r>
            <a:r>
              <a:rPr lang="en-US" baseline="-25000"/>
              <a:t>y</a:t>
            </a:r>
            <a:r>
              <a:rPr lang="en-US"/>
              <a:t>A</a:t>
            </a:r>
            <a:r>
              <a:rPr lang="en-US" baseline="-25000"/>
              <a:t>y </a:t>
            </a:r>
            <a:r>
              <a:rPr lang="en-US"/>
              <a:t>      (1-c)A</a:t>
            </a:r>
            <a:r>
              <a:rPr lang="en-US" baseline="-25000"/>
              <a:t>y</a:t>
            </a:r>
            <a:r>
              <a:rPr lang="en-US"/>
              <a:t>A</a:t>
            </a:r>
            <a:r>
              <a:rPr lang="en-US" baseline="-25000"/>
              <a:t>z</a:t>
            </a:r>
            <a:r>
              <a:rPr lang="en-US">
                <a:solidFill>
                  <a:srgbClr val="FF0000"/>
                </a:solidFill>
              </a:rPr>
              <a:t>+sA</a:t>
            </a:r>
            <a:r>
              <a:rPr lang="en-US" baseline="-25000">
                <a:solidFill>
                  <a:srgbClr val="FF0000"/>
                </a:solidFill>
              </a:rPr>
              <a:t>x</a:t>
            </a:r>
            <a:r>
              <a:rPr lang="en-US"/>
              <a:t>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(1-c)A</a:t>
            </a:r>
            <a:r>
              <a:rPr lang="en-US" baseline="-25000"/>
              <a:t>z</a:t>
            </a:r>
            <a:r>
              <a:rPr lang="en-US"/>
              <a:t>A</a:t>
            </a:r>
            <a:r>
              <a:rPr lang="en-US" baseline="-25000"/>
              <a:t>x</a:t>
            </a:r>
            <a:r>
              <a:rPr lang="en-US">
                <a:solidFill>
                  <a:srgbClr val="FF0000"/>
                </a:solidFill>
              </a:rPr>
              <a:t>+sA</a:t>
            </a:r>
            <a:r>
              <a:rPr lang="en-US" baseline="-25000">
                <a:solidFill>
                  <a:srgbClr val="FF0000"/>
                </a:solidFill>
              </a:rPr>
              <a:t>y</a:t>
            </a:r>
            <a:r>
              <a:rPr lang="en-US"/>
              <a:t>    (1-c)A</a:t>
            </a:r>
            <a:r>
              <a:rPr lang="en-US" baseline="-25000"/>
              <a:t>z</a:t>
            </a:r>
            <a:r>
              <a:rPr lang="en-US"/>
              <a:t>A</a:t>
            </a:r>
            <a:r>
              <a:rPr lang="en-US" baseline="-25000"/>
              <a:t>y</a:t>
            </a:r>
            <a:r>
              <a:rPr lang="en-US">
                <a:solidFill>
                  <a:srgbClr val="FF0000"/>
                </a:solidFill>
              </a:rPr>
              <a:t>-sA</a:t>
            </a:r>
            <a:r>
              <a:rPr lang="en-US" baseline="-25000">
                <a:solidFill>
                  <a:srgbClr val="FF0000"/>
                </a:solidFill>
              </a:rPr>
              <a:t>x</a:t>
            </a:r>
            <a:r>
              <a:rPr lang="en-US"/>
              <a:t>   </a:t>
            </a:r>
            <a:r>
              <a:rPr lang="en-US">
                <a:solidFill>
                  <a:srgbClr val="0000FF"/>
                </a:solidFill>
              </a:rPr>
              <a:t>c</a:t>
            </a:r>
            <a:r>
              <a:rPr lang="en-US"/>
              <a:t>+(1-c)A</a:t>
            </a:r>
            <a:r>
              <a:rPr lang="en-US" baseline="-25000"/>
              <a:t>z</a:t>
            </a:r>
            <a:r>
              <a:rPr lang="en-US"/>
              <a:t>A</a:t>
            </a:r>
            <a:r>
              <a:rPr lang="en-US" baseline="-25000"/>
              <a:t>z</a:t>
            </a:r>
            <a:r>
              <a:rPr lang="en-US"/>
              <a:t>      0</a:t>
            </a:r>
          </a:p>
          <a:p>
            <a:pPr algn="l">
              <a:lnSpc>
                <a:spcPct val="80000"/>
              </a:lnSpc>
              <a:spcBef>
                <a:spcPct val="0"/>
              </a:spcBef>
            </a:pPr>
            <a:r>
              <a:rPr lang="en-US"/>
              <a:t>0                                 0                          0   </a:t>
            </a:r>
            <a:r>
              <a:rPr lang="en-US" sz="1400"/>
              <a:t>                    </a:t>
            </a:r>
            <a:r>
              <a:rPr lang="en-US"/>
              <a:t>1</a:t>
            </a:r>
          </a:p>
        </p:txBody>
      </p:sp>
      <p:sp>
        <p:nvSpPr>
          <p:cNvPr id="56328" name="Rectangle 14"/>
          <p:cNvSpPr>
            <a:spLocks noChangeArrowheads="1"/>
          </p:cNvSpPr>
          <p:nvPr/>
        </p:nvSpPr>
        <p:spPr bwMode="auto">
          <a:xfrm>
            <a:off x="541338" y="5003800"/>
            <a:ext cx="6858000" cy="1244600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/>
              <a:t> </a:t>
            </a:r>
            <a:r>
              <a:rPr lang="en-US">
                <a:solidFill>
                  <a:srgbClr val="0000FF"/>
                </a:solidFill>
              </a:rPr>
              <a:t>influence of first matrix</a:t>
            </a:r>
            <a:r>
              <a:rPr lang="en-US">
                <a:solidFill>
                  <a:srgbClr val="FF0000"/>
                </a:solidFill>
              </a:rPr>
              <a:t/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 influence of second matrix</a:t>
            </a:r>
            <a:r>
              <a:rPr lang="en-US"/>
              <a:t> </a:t>
            </a:r>
            <a:br>
              <a:rPr lang="en-US"/>
            </a:br>
            <a:r>
              <a:rPr lang="en-US"/>
              <a:t> influence of third matrix  </a:t>
            </a: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5718175" y="5334000"/>
            <a:ext cx="3352800" cy="48101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r>
              <a:rPr lang="en-US" dirty="0"/>
              <a:t>We’re done…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 rot="1920000">
            <a:off x="1330325" y="2496556"/>
            <a:ext cx="6107113" cy="1663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 smtClean="0">
                <a:solidFill>
                  <a:srgbClr val="FF0000"/>
                </a:solidFill>
                <a:latin typeface="Times" charset="0"/>
              </a:rPr>
              <a:t>Application</a:t>
            </a:r>
            <a:br>
              <a:rPr lang="en-US" sz="4800" dirty="0" smtClean="0">
                <a:solidFill>
                  <a:srgbClr val="FF0000"/>
                </a:solidFill>
                <a:latin typeface="Times" charset="0"/>
              </a:rPr>
            </a:br>
            <a:r>
              <a:rPr lang="en-US" sz="4800" dirty="0" smtClean="0">
                <a:solidFill>
                  <a:srgbClr val="FF0000"/>
                </a:solidFill>
                <a:latin typeface="Times" charset="0"/>
              </a:rPr>
              <a:t>To Gaming</a:t>
            </a:r>
            <a:endParaRPr lang="en-US" sz="4800" dirty="0">
              <a:solidFill>
                <a:srgbClr val="FF0000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7813"/>
            <a:ext cx="8662988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How do you combine separate R, S, T?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2438" y="1609725"/>
            <a:ext cx="8172450" cy="3897313"/>
          </a:xfrm>
          <a:noFill/>
        </p:spPr>
        <p:txBody>
          <a:bodyPr/>
          <a:lstStyle/>
          <a:p>
            <a:r>
              <a:rPr lang="en-US" smtClean="0"/>
              <a:t>Suppose, you want to take an object which is unit size and rotate (</a:t>
            </a:r>
            <a:r>
              <a:rPr lang="en-US" smtClean="0">
                <a:solidFill>
                  <a:srgbClr val="FF0000"/>
                </a:solidFill>
              </a:rPr>
              <a:t>R</a:t>
            </a:r>
            <a:r>
              <a:rPr lang="en-US" smtClean="0"/>
              <a:t>), scale (</a:t>
            </a:r>
            <a:r>
              <a:rPr lang="en-US" smtClean="0">
                <a:solidFill>
                  <a:srgbClr val="FF0000"/>
                </a:solidFill>
              </a:rPr>
              <a:t>S</a:t>
            </a:r>
            <a:r>
              <a:rPr lang="en-US" smtClean="0"/>
              <a:t>), and translate it (</a:t>
            </a:r>
            <a:r>
              <a:rPr lang="en-US" smtClean="0">
                <a:solidFill>
                  <a:srgbClr val="FF0000"/>
                </a:solidFill>
              </a:rPr>
              <a:t>T</a:t>
            </a:r>
            <a:r>
              <a:rPr lang="en-US" smtClean="0"/>
              <a:t>).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What order should you apply these transformations. Does it matter?</a:t>
            </a:r>
          </a:p>
          <a:p>
            <a:pPr>
              <a:buFontTx/>
              <a:buNone/>
            </a:pPr>
            <a:endParaRPr lang="en-US" sz="1000" smtClean="0"/>
          </a:p>
          <a:p>
            <a:pPr lvl="3"/>
            <a:r>
              <a:rPr lang="en-US" smtClean="0">
                <a:solidFill>
                  <a:srgbClr val="FF0000"/>
                </a:solidFill>
              </a:rPr>
              <a:t>T S R				S T R</a:t>
            </a:r>
          </a:p>
          <a:p>
            <a:pPr lvl="3"/>
            <a:r>
              <a:rPr lang="en-US" smtClean="0">
                <a:solidFill>
                  <a:srgbClr val="FF0000"/>
                </a:solidFill>
              </a:rPr>
              <a:t>S R T				R S T</a:t>
            </a:r>
          </a:p>
        </p:txBody>
      </p:sp>
      <p:sp>
        <p:nvSpPr>
          <p:cNvPr id="57348" name="Rectangle 14"/>
          <p:cNvSpPr>
            <a:spLocks noChangeArrowheads="1"/>
          </p:cNvSpPr>
          <p:nvPr/>
        </p:nvSpPr>
        <p:spPr bwMode="auto">
          <a:xfrm>
            <a:off x="990600" y="5867400"/>
            <a:ext cx="7162800" cy="481013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/>
            <a:r>
              <a:rPr lang="en-US"/>
              <a:t>For games, what order should you use?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77813"/>
            <a:ext cx="8664575" cy="703262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The ONLY reasonable Order? SRT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2438" y="1609725"/>
            <a:ext cx="8172450" cy="4832350"/>
          </a:xfrm>
          <a:noFill/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If you translate first, rotation will additionally translate</a:t>
            </a:r>
            <a:r>
              <a:rPr lang="en-US" smtClean="0"/>
              <a:t> you along a sphere. </a:t>
            </a:r>
            <a:r>
              <a:rPr lang="en-US" smtClean="0">
                <a:solidFill>
                  <a:srgbClr val="0000FF"/>
                </a:solidFill>
              </a:rPr>
              <a:t>So the final translation will not be where you expect it.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>
                <a:solidFill>
                  <a:srgbClr val="FF0000"/>
                </a:solidFill>
              </a:rPr>
              <a:t>If you rotate first, scaling will be in rotated coordinates</a:t>
            </a:r>
            <a:r>
              <a:rPr lang="en-US" smtClean="0"/>
              <a:t>; e.g., consider a person facing ahead intended to be </a:t>
            </a:r>
            <a:r>
              <a:rPr lang="en-US" smtClean="0">
                <a:solidFill>
                  <a:srgbClr val="0000FF"/>
                </a:solidFill>
              </a:rPr>
              <a:t>2 units wide</a:t>
            </a:r>
            <a:r>
              <a:rPr lang="en-US" smtClean="0"/>
              <a:t> and </a:t>
            </a:r>
            <a:r>
              <a:rPr lang="en-US" smtClean="0">
                <a:solidFill>
                  <a:srgbClr val="0000FF"/>
                </a:solidFill>
              </a:rPr>
              <a:t>0.2 deep</a:t>
            </a:r>
            <a:r>
              <a:rPr lang="en-US" smtClean="0"/>
              <a:t>.</a:t>
            </a:r>
          </a:p>
          <a:p>
            <a:pPr lvl="2">
              <a:buFontTx/>
              <a:buNone/>
            </a:pPr>
            <a:r>
              <a:rPr lang="en-US" smtClean="0"/>
              <a:t>	if you first rotate 90 degrees around y, then you will need to scale z by 2 and x by 0.2, </a:t>
            </a:r>
            <a:r>
              <a:rPr lang="en-US" smtClean="0">
                <a:solidFill>
                  <a:srgbClr val="0000FF"/>
                </a:solidFill>
              </a:rPr>
              <a:t>not what you would expect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230813" y="1347788"/>
            <a:ext cx="450850" cy="1457325"/>
          </a:xfrm>
          <a:noFill/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mtClean="0"/>
              <a:t>0</a:t>
            </a:r>
            <a:endParaRPr lang="en-US" smtClean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mtClean="0"/>
              <a:t>0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mtClean="0"/>
              <a:t>0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smtClean="0"/>
              <a:t>1</a:t>
            </a:r>
          </a:p>
        </p:txBody>
      </p:sp>
      <p:sp>
        <p:nvSpPr>
          <p:cNvPr id="56323" name="AutoShape 3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Summarizing: Use SRT</a:t>
            </a: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3387725" y="1371600"/>
            <a:ext cx="1752600" cy="968375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 rot="-9240000">
            <a:off x="3341688" y="1703388"/>
            <a:ext cx="1797050" cy="322262"/>
          </a:xfrm>
          <a:prstGeom prst="rect">
            <a:avLst/>
          </a:prstGeom>
          <a:solidFill>
            <a:srgbClr val="8000B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3362325" y="2435225"/>
            <a:ext cx="1762125" cy="306388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9399" name="Group 10"/>
          <p:cNvGrpSpPr>
            <a:grpSpLocks/>
          </p:cNvGrpSpPr>
          <p:nvPr/>
        </p:nvGrpSpPr>
        <p:grpSpPr bwMode="auto">
          <a:xfrm>
            <a:off x="3276600" y="1268413"/>
            <a:ext cx="315913" cy="1612900"/>
            <a:chOff x="1838" y="1081"/>
            <a:chExt cx="199" cy="1016"/>
          </a:xfrm>
        </p:grpSpPr>
        <p:sp>
          <p:nvSpPr>
            <p:cNvPr id="59416" name="Line 7"/>
            <p:cNvSpPr>
              <a:spLocks noChangeShapeType="1"/>
            </p:cNvSpPr>
            <p:nvPr/>
          </p:nvSpPr>
          <p:spPr bwMode="auto">
            <a:xfrm>
              <a:off x="1843" y="1094"/>
              <a:ext cx="0" cy="99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17" name="Line 8"/>
            <p:cNvSpPr>
              <a:spLocks noChangeShapeType="1"/>
            </p:cNvSpPr>
            <p:nvPr/>
          </p:nvSpPr>
          <p:spPr bwMode="auto">
            <a:xfrm flipV="1">
              <a:off x="1843" y="1081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18" name="Line 9"/>
            <p:cNvSpPr>
              <a:spLocks noChangeShapeType="1"/>
            </p:cNvSpPr>
            <p:nvPr/>
          </p:nvSpPr>
          <p:spPr bwMode="auto">
            <a:xfrm>
              <a:off x="1838" y="2097"/>
              <a:ext cx="19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9400" name="Group 14"/>
          <p:cNvGrpSpPr>
            <a:grpSpLocks/>
          </p:cNvGrpSpPr>
          <p:nvPr/>
        </p:nvGrpSpPr>
        <p:grpSpPr bwMode="auto">
          <a:xfrm>
            <a:off x="5467350" y="1252538"/>
            <a:ext cx="319088" cy="1598612"/>
            <a:chOff x="3218" y="1071"/>
            <a:chExt cx="201" cy="1007"/>
          </a:xfrm>
        </p:grpSpPr>
        <p:sp>
          <p:nvSpPr>
            <p:cNvPr id="59413" name="Line 11"/>
            <p:cNvSpPr>
              <a:spLocks noChangeShapeType="1"/>
            </p:cNvSpPr>
            <p:nvPr/>
          </p:nvSpPr>
          <p:spPr bwMode="auto">
            <a:xfrm>
              <a:off x="3419" y="1084"/>
              <a:ext cx="0" cy="99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14" name="Line 12"/>
            <p:cNvSpPr>
              <a:spLocks noChangeShapeType="1"/>
            </p:cNvSpPr>
            <p:nvPr/>
          </p:nvSpPr>
          <p:spPr bwMode="auto">
            <a:xfrm flipH="1" flipV="1">
              <a:off x="3225" y="1071"/>
              <a:ext cx="194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15" name="Line 13"/>
            <p:cNvSpPr>
              <a:spLocks noChangeShapeType="1"/>
            </p:cNvSpPr>
            <p:nvPr/>
          </p:nvSpPr>
          <p:spPr bwMode="auto">
            <a:xfrm flipH="1" flipV="1">
              <a:off x="3218" y="2074"/>
              <a:ext cx="193" cy="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9401" name="Group 21"/>
          <p:cNvGrpSpPr>
            <a:grpSpLocks/>
          </p:cNvGrpSpPr>
          <p:nvPr/>
        </p:nvGrpSpPr>
        <p:grpSpPr bwMode="auto">
          <a:xfrm>
            <a:off x="381000" y="3295650"/>
            <a:ext cx="8763000" cy="1809750"/>
            <a:chOff x="1272" y="2358"/>
            <a:chExt cx="5520" cy="1140"/>
          </a:xfrm>
        </p:grpSpPr>
        <p:sp>
          <p:nvSpPr>
            <p:cNvPr id="59407" name="Oval 15"/>
            <p:cNvSpPr>
              <a:spLocks noChangeArrowheads="1"/>
            </p:cNvSpPr>
            <p:nvPr/>
          </p:nvSpPr>
          <p:spPr bwMode="auto">
            <a:xfrm>
              <a:off x="1274" y="2452"/>
              <a:ext cx="755" cy="76"/>
            </a:xfrm>
            <a:prstGeom prst="ellipse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4" name="Rectangle 16"/>
            <p:cNvSpPr>
              <a:spLocks noChangeArrowheads="1"/>
            </p:cNvSpPr>
            <p:nvPr/>
          </p:nvSpPr>
          <p:spPr bwMode="auto">
            <a:xfrm>
              <a:off x="2631" y="2358"/>
              <a:ext cx="4161" cy="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marL="342900" indent="-342900" algn="l">
                <a:spcBef>
                  <a:spcPct val="30000"/>
                </a:spcBef>
                <a:tabLst>
                  <a:tab pos="914400" algn="l"/>
                  <a:tab pos="1143000" algn="l"/>
                  <a:tab pos="1371600" algn="l"/>
                  <a:tab pos="1600200" algn="l"/>
                  <a:tab pos="1828800" algn="l"/>
                  <a:tab pos="2057400" algn="l"/>
                  <a:tab pos="2286000" algn="l"/>
                  <a:tab pos="2514600" algn="l"/>
                  <a:tab pos="2743200" algn="l"/>
                  <a:tab pos="2971800" algn="l"/>
                  <a:tab pos="3200400" algn="l"/>
                  <a:tab pos="3429000" algn="l"/>
                  <a:tab pos="3657600" algn="l"/>
                </a:tabLst>
                <a:defRPr/>
              </a:pPr>
              <a:r>
                <a:rPr lang="en-US" kern="0" dirty="0" err="1">
                  <a:solidFill>
                    <a:srgbClr val="0000FF"/>
                  </a:solidFill>
                </a:rPr>
                <a:t>glTranslated</a:t>
              </a:r>
              <a:r>
                <a:rPr lang="en-US" kern="0" dirty="0"/>
                <a:t> (x, y, z)</a:t>
              </a:r>
            </a:p>
            <a:p>
              <a:pPr marL="342900" indent="-342900" algn="l">
                <a:spcBef>
                  <a:spcPct val="30000"/>
                </a:spcBef>
                <a:tabLst>
                  <a:tab pos="914400" algn="l"/>
                  <a:tab pos="1143000" algn="l"/>
                  <a:tab pos="1371600" algn="l"/>
                  <a:tab pos="1600200" algn="l"/>
                  <a:tab pos="1828800" algn="l"/>
                  <a:tab pos="2057400" algn="l"/>
                  <a:tab pos="2286000" algn="l"/>
                  <a:tab pos="2514600" algn="l"/>
                  <a:tab pos="2743200" algn="l"/>
                  <a:tab pos="2971800" algn="l"/>
                  <a:tab pos="3200400" algn="l"/>
                  <a:tab pos="3429000" algn="l"/>
                  <a:tab pos="3657600" algn="l"/>
                </a:tabLst>
                <a:defRPr/>
              </a:pP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59409" name="Rectangle 17"/>
            <p:cNvSpPr>
              <a:spLocks noChangeArrowheads="1"/>
            </p:cNvSpPr>
            <p:nvPr/>
          </p:nvSpPr>
          <p:spPr bwMode="auto">
            <a:xfrm>
              <a:off x="1304" y="3020"/>
              <a:ext cx="695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6" name="Rectangle 18"/>
            <p:cNvSpPr>
              <a:spLocks noChangeArrowheads="1"/>
            </p:cNvSpPr>
            <p:nvPr/>
          </p:nvSpPr>
          <p:spPr bwMode="auto">
            <a:xfrm>
              <a:off x="2631" y="2639"/>
              <a:ext cx="2673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marL="342900" indent="-342900" algn="l">
                <a:spcBef>
                  <a:spcPct val="30000"/>
                </a:spcBef>
                <a:buClr>
                  <a:schemeClr val="tx1"/>
                </a:buClr>
                <a:defRPr/>
              </a:pPr>
              <a:r>
                <a:rPr lang="en-US" kern="0" dirty="0" err="1">
                  <a:solidFill>
                    <a:srgbClr val="0000FF"/>
                  </a:solidFill>
                </a:rPr>
                <a:t>glScaled</a:t>
              </a:r>
              <a:r>
                <a:rPr lang="en-US" kern="0" dirty="0"/>
                <a:t> (x, y, z)</a:t>
              </a:r>
            </a:p>
          </p:txBody>
        </p:sp>
        <p:sp>
          <p:nvSpPr>
            <p:cNvPr id="28687" name="Rectangle 19"/>
            <p:cNvSpPr>
              <a:spLocks noChangeArrowheads="1"/>
            </p:cNvSpPr>
            <p:nvPr/>
          </p:nvSpPr>
          <p:spPr bwMode="auto">
            <a:xfrm>
              <a:off x="2631" y="2951"/>
              <a:ext cx="4161" cy="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pPr marL="342900" indent="-342900" algn="l">
                <a:spcBef>
                  <a:spcPct val="30000"/>
                </a:spcBef>
                <a:tabLst>
                  <a:tab pos="914400" algn="l"/>
                  <a:tab pos="1143000" algn="l"/>
                  <a:tab pos="1371600" algn="l"/>
                  <a:tab pos="1600200" algn="l"/>
                  <a:tab pos="1828800" algn="l"/>
                  <a:tab pos="2057400" algn="l"/>
                  <a:tab pos="2286000" algn="l"/>
                  <a:tab pos="2514600" algn="l"/>
                  <a:tab pos="2743200" algn="l"/>
                  <a:tab pos="2971800" algn="l"/>
                  <a:tab pos="3200400" algn="l"/>
                  <a:tab pos="3429000" algn="l"/>
                  <a:tab pos="3657600" algn="l"/>
                </a:tabLst>
                <a:defRPr/>
              </a:pPr>
              <a:r>
                <a:rPr lang="en-US" kern="0" dirty="0" err="1">
                  <a:solidFill>
                    <a:srgbClr val="0000FF"/>
                  </a:solidFill>
                </a:rPr>
                <a:t>glRotated</a:t>
              </a:r>
              <a:r>
                <a:rPr lang="en-US" kern="0" dirty="0"/>
                <a:t> (degrees, R</a:t>
              </a:r>
              <a:r>
                <a:rPr lang="en-US" kern="0" baseline="-25000" dirty="0"/>
                <a:t>x</a:t>
              </a:r>
              <a:r>
                <a:rPr lang="en-US" kern="0" dirty="0"/>
                <a:t>, R</a:t>
              </a:r>
              <a:r>
                <a:rPr lang="en-US" kern="0" baseline="-25000" dirty="0"/>
                <a:t>y</a:t>
              </a:r>
              <a:r>
                <a:rPr lang="en-US" kern="0" dirty="0"/>
                <a:t>, R</a:t>
              </a:r>
              <a:r>
                <a:rPr lang="en-US" kern="0" baseline="-25000" dirty="0"/>
                <a:t>y</a:t>
              </a:r>
              <a:r>
                <a:rPr lang="en-US" kern="0" dirty="0"/>
                <a:t>)</a:t>
              </a:r>
              <a:br>
                <a:rPr lang="en-US" kern="0" dirty="0"/>
              </a:br>
              <a:r>
                <a:rPr lang="en-US" kern="0" dirty="0"/>
                <a:t> R is rotation</a:t>
              </a:r>
              <a:r>
                <a:rPr lang="en-US" kern="0" dirty="0">
                  <a:solidFill>
                    <a:srgbClr val="FF0000"/>
                  </a:solidFill>
                </a:rPr>
                <a:t> axis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59412" name="Rectangle 20"/>
            <p:cNvSpPr>
              <a:spLocks noChangeArrowheads="1"/>
            </p:cNvSpPr>
            <p:nvPr/>
          </p:nvSpPr>
          <p:spPr bwMode="auto">
            <a:xfrm rot="-9240000">
              <a:off x="1272" y="2751"/>
              <a:ext cx="758" cy="87"/>
            </a:xfrm>
            <a:prstGeom prst="rect">
              <a:avLst/>
            </a:prstGeom>
            <a:solidFill>
              <a:srgbClr val="8000B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6342" name="AutoShape 22"/>
          <p:cNvSpPr>
            <a:spLocks noChangeArrowheads="1"/>
          </p:cNvSpPr>
          <p:nvPr/>
        </p:nvSpPr>
        <p:spPr bwMode="auto">
          <a:xfrm>
            <a:off x="304800" y="5638800"/>
            <a:ext cx="8543925" cy="519113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Rotation and scaling get MUSHED together.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400800" y="1295400"/>
            <a:ext cx="2643188" cy="25908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kern="0" dirty="0">
                <a:solidFill>
                  <a:schemeClr val="bg2"/>
                </a:solidFill>
              </a:rPr>
              <a:t>Inverse </a:t>
            </a:r>
            <a:br>
              <a:rPr lang="en-US" kern="0" dirty="0">
                <a:solidFill>
                  <a:schemeClr val="bg2"/>
                </a:solidFill>
              </a:rPr>
            </a:br>
            <a:r>
              <a:rPr lang="en-US" kern="0" dirty="0">
                <a:solidFill>
                  <a:schemeClr val="bg2"/>
                </a:solidFill>
              </a:rPr>
              <a:t>relatively</a:t>
            </a:r>
            <a:br>
              <a:rPr lang="en-US" kern="0" dirty="0">
                <a:solidFill>
                  <a:schemeClr val="bg2"/>
                </a:solidFill>
              </a:rPr>
            </a:br>
            <a:r>
              <a:rPr lang="en-US" kern="0" dirty="0">
                <a:solidFill>
                  <a:schemeClr val="bg2"/>
                </a:solidFill>
              </a:rPr>
              <a:t>easy</a:t>
            </a:r>
          </a:p>
          <a:p>
            <a:pPr>
              <a:defRPr/>
            </a:pPr>
            <a:r>
              <a:rPr lang="en-US" kern="0" dirty="0">
                <a:solidFill>
                  <a:schemeClr val="bg2"/>
                </a:solidFill>
              </a:rPr>
              <a:t>if there is</a:t>
            </a:r>
            <a:br>
              <a:rPr lang="en-US" kern="0" dirty="0">
                <a:solidFill>
                  <a:schemeClr val="bg2"/>
                </a:solidFill>
              </a:rPr>
            </a:br>
            <a:r>
              <a:rPr lang="en-US" kern="0" dirty="0">
                <a:solidFill>
                  <a:schemeClr val="bg2"/>
                </a:solidFill>
              </a:rPr>
              <a:t>no scaling</a:t>
            </a:r>
            <a:br>
              <a:rPr lang="en-US" kern="0" dirty="0">
                <a:solidFill>
                  <a:schemeClr val="bg2"/>
                </a:solidFill>
              </a:rPr>
            </a:br>
            <a:r>
              <a:rPr lang="en-US" kern="0" dirty="0">
                <a:solidFill>
                  <a:schemeClr val="bg2"/>
                </a:solidFill>
              </a:rPr>
              <a:t>or perspective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 rot="16200000">
            <a:off x="4675981" y="1862932"/>
            <a:ext cx="1512887" cy="34925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 rot="16200000">
            <a:off x="690562" y="5016501"/>
            <a:ext cx="600075" cy="1524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9406" name="Rectangle 19"/>
          <p:cNvSpPr>
            <a:spLocks noChangeArrowheads="1"/>
          </p:cNvSpPr>
          <p:nvPr/>
        </p:nvSpPr>
        <p:spPr bwMode="auto">
          <a:xfrm>
            <a:off x="2514600" y="4975225"/>
            <a:ext cx="43434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>
                <a:solidFill>
                  <a:srgbClr val="0000FF"/>
                </a:solidFill>
              </a:rPr>
              <a:t>gluPerspective (…)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 rot="1920000">
            <a:off x="1330325" y="2497138"/>
            <a:ext cx="6107113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>
                <a:solidFill>
                  <a:srgbClr val="FF0000"/>
                </a:solidFill>
                <a:latin typeface="Times" charset="0"/>
              </a:rPr>
              <a:t>Texture Coordinate</a:t>
            </a:r>
            <a:br>
              <a:rPr lang="en-US" sz="4800">
                <a:solidFill>
                  <a:srgbClr val="FF0000"/>
                </a:solidFill>
                <a:latin typeface="Times" charset="0"/>
              </a:rPr>
            </a:br>
            <a:r>
              <a:rPr lang="en-US" sz="4800">
                <a:solidFill>
                  <a:srgbClr val="FF0000"/>
                </a:solidFill>
                <a:latin typeface="Times" charset="0"/>
              </a:rPr>
              <a:t>Transformations</a:t>
            </a:r>
          </a:p>
        </p:txBody>
      </p:sp>
      <p:sp>
        <p:nvSpPr>
          <p:cNvPr id="60420" name="Rectangle 35"/>
          <p:cNvSpPr>
            <a:spLocks noChangeArrowheads="1"/>
          </p:cNvSpPr>
          <p:nvPr/>
        </p:nvSpPr>
        <p:spPr bwMode="auto">
          <a:xfrm>
            <a:off x="609600" y="4191000"/>
            <a:ext cx="3200400" cy="1255713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/>
              <a:t>Do With</a:t>
            </a:r>
            <a:br>
              <a:rPr lang="en-US"/>
            </a:br>
            <a:r>
              <a:rPr lang="en-US"/>
              <a:t>Environmental Effects</a:t>
            </a:r>
          </a:p>
        </p:txBody>
      </p:sp>
      <p:sp>
        <p:nvSpPr>
          <p:cNvPr id="60421" name="Rectangle 35"/>
          <p:cNvSpPr>
            <a:spLocks noChangeArrowheads="1"/>
          </p:cNvSpPr>
          <p:nvPr/>
        </p:nvSpPr>
        <p:spPr bwMode="auto">
          <a:xfrm>
            <a:off x="6629400" y="1828800"/>
            <a:ext cx="1905000" cy="4810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/>
              <a:t>STOP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AutoShape 2"/>
          <p:cNvSpPr>
            <a:spLocks noGrp="1" noChangeArrowheads="1"/>
          </p:cNvSpPr>
          <p:nvPr>
            <p:ph type="title"/>
          </p:nvPr>
        </p:nvSpPr>
        <p:spPr>
          <a:xfrm>
            <a:off x="284163" y="187325"/>
            <a:ext cx="8621712" cy="571500"/>
          </a:xfr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/>
              <a:t>How Do I Transform Texture Coordinates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8125" y="1185863"/>
            <a:ext cx="8905875" cy="3678237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Want </a:t>
            </a:r>
            <a:r>
              <a:rPr lang="en-US" smtClean="0">
                <a:solidFill>
                  <a:srgbClr val="FF0000"/>
                </a:solidFill>
              </a:rPr>
              <a:t>T</a:t>
            </a:r>
            <a:r>
              <a:rPr lang="en-US" smtClean="0">
                <a:solidFill>
                  <a:srgbClr val="0000FF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= [t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, t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, t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>
                <a:solidFill>
                  <a:srgbClr val="FF0000"/>
                </a:solidFill>
              </a:rPr>
              <a:t>]</a:t>
            </a:r>
            <a:r>
              <a:rPr lang="en-US" smtClean="0"/>
              <a:t> </a:t>
            </a:r>
            <a:r>
              <a:rPr lang="en-US" smtClean="0">
                <a:solidFill>
                  <a:srgbClr val="0000FF"/>
                </a:solidFill>
              </a:rPr>
              <a:t>(</a:t>
            </a:r>
            <a:r>
              <a:rPr lang="en-US" smtClean="0">
                <a:solidFill>
                  <a:srgbClr val="FF0000"/>
                </a:solidFill>
              </a:rPr>
              <a:t>translate right</a:t>
            </a:r>
            <a:r>
              <a:rPr lang="en-US" smtClean="0">
                <a:solidFill>
                  <a:srgbClr val="0000FF"/>
                </a:solidFill>
              </a:rPr>
              <a:t>), </a:t>
            </a:r>
            <a:r>
              <a:rPr lang="en-US" smtClean="0">
                <a:solidFill>
                  <a:srgbClr val="FF0000"/>
                </a:solidFill>
              </a:rPr>
              <a:t>S = [s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, s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, 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>
                <a:solidFill>
                  <a:srgbClr val="FF0000"/>
                </a:solidFill>
              </a:rPr>
              <a:t>] (scale bigger</a:t>
            </a:r>
            <a:r>
              <a:rPr lang="en-US" smtClean="0">
                <a:solidFill>
                  <a:srgbClr val="0000FF"/>
                </a:solidFill>
              </a:rPr>
              <a:t>). Will following work?</a:t>
            </a:r>
            <a:br>
              <a:rPr lang="en-US" smtClean="0">
                <a:solidFill>
                  <a:srgbClr val="0000FF"/>
                </a:solidFill>
              </a:rPr>
            </a:br>
            <a:endParaRPr lang="en-US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		</a:t>
            </a:r>
            <a:r>
              <a:rPr lang="en-US" smtClean="0"/>
              <a:t>glMatrixMode (GL_TEXTURE_MATRIX);</a:t>
            </a:r>
            <a:br>
              <a:rPr lang="en-US" smtClean="0"/>
            </a:br>
            <a:r>
              <a:rPr lang="en-US" smtClean="0"/>
              <a:t>		glPushMatrix ();</a:t>
            </a:r>
            <a:br>
              <a:rPr lang="en-US" smtClean="0"/>
            </a:br>
            <a:r>
              <a:rPr lang="en-US" smtClean="0"/>
              <a:t>			glTranslated (t</a:t>
            </a:r>
            <a:r>
              <a:rPr lang="en-US" baseline="-25000" smtClean="0"/>
              <a:t>x</a:t>
            </a:r>
            <a:r>
              <a:rPr lang="en-US" smtClean="0"/>
              <a:t>, t</a:t>
            </a:r>
            <a:r>
              <a:rPr lang="en-US" baseline="-25000" smtClean="0"/>
              <a:t>y</a:t>
            </a:r>
            <a:r>
              <a:rPr lang="en-US" smtClean="0"/>
              <a:t>, t</a:t>
            </a:r>
            <a:r>
              <a:rPr lang="en-US" baseline="-25000" smtClean="0"/>
              <a:t>z</a:t>
            </a:r>
            <a:r>
              <a:rPr lang="en-US" smtClean="0"/>
              <a:t>);</a:t>
            </a:r>
            <a:br>
              <a:rPr lang="en-US" smtClean="0"/>
            </a:br>
            <a:r>
              <a:rPr lang="en-US" smtClean="0"/>
              <a:t>			glScaled (s</a:t>
            </a:r>
            <a:r>
              <a:rPr lang="en-US" baseline="-25000" smtClean="0"/>
              <a:t>x</a:t>
            </a:r>
            <a:r>
              <a:rPr lang="en-US" smtClean="0"/>
              <a:t>, s</a:t>
            </a:r>
            <a:r>
              <a:rPr lang="en-US" baseline="-25000" smtClean="0"/>
              <a:t>y</a:t>
            </a:r>
            <a:r>
              <a:rPr lang="en-US" smtClean="0"/>
              <a:t>, s</a:t>
            </a:r>
            <a:r>
              <a:rPr lang="en-US" baseline="-25000" smtClean="0"/>
              <a:t>z</a:t>
            </a:r>
            <a:r>
              <a:rPr lang="en-US" smtClean="0"/>
              <a:t>);</a:t>
            </a:r>
            <a:br>
              <a:rPr lang="en-US" smtClean="0"/>
            </a:br>
            <a:r>
              <a:rPr lang="en-US" smtClean="0"/>
              <a:t>		glPopMatrix ();</a:t>
            </a:r>
            <a:r>
              <a:rPr lang="en-US" smtClean="0">
                <a:solidFill>
                  <a:srgbClr val="0000FF"/>
                </a:solidFill>
              </a:rPr>
              <a:t/>
            </a:r>
            <a:br>
              <a:rPr lang="en-US" smtClean="0">
                <a:solidFill>
                  <a:srgbClr val="0000FF"/>
                </a:solidFill>
              </a:rPr>
            </a:br>
            <a:r>
              <a:rPr lang="en-US" smtClean="0">
                <a:solidFill>
                  <a:srgbClr val="0000FF"/>
                </a:solidFill>
              </a:rPr>
              <a:t>	</a:t>
            </a:r>
            <a:r>
              <a:rPr lang="en-US" smtClean="0"/>
              <a:t>glMatrixMode (GL_MODELVIEW_MATRIX);</a:t>
            </a:r>
          </a:p>
        </p:txBody>
      </p:sp>
      <p:sp>
        <p:nvSpPr>
          <p:cNvPr id="64516" name="AutoShape 4"/>
          <p:cNvSpPr>
            <a:spLocks noChangeArrowheads="1"/>
          </p:cNvSpPr>
          <p:nvPr/>
        </p:nvSpPr>
        <p:spPr bwMode="auto">
          <a:xfrm>
            <a:off x="319088" y="5675313"/>
            <a:ext cx="8509000" cy="525462"/>
          </a:xfrm>
          <a:prstGeom prst="roundRect">
            <a:avLst>
              <a:gd name="adj" fmla="val 12440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Useful for moving clouds in sky box...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AutoShape 2"/>
          <p:cNvSpPr>
            <a:spLocks noGrp="1" noChangeArrowheads="1"/>
          </p:cNvSpPr>
          <p:nvPr>
            <p:ph type="title"/>
          </p:nvPr>
        </p:nvSpPr>
        <p:spPr>
          <a:xfrm>
            <a:off x="234950" y="274638"/>
            <a:ext cx="8653463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How Do Textures Relate To </a:t>
            </a:r>
            <a:r>
              <a:rPr lang="en-US" smtClean="0"/>
              <a:t>Texture Coordinates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172450" cy="1885950"/>
          </a:xfrm>
          <a:noFill/>
        </p:spPr>
        <p:txBody>
          <a:bodyPr/>
          <a:lstStyle/>
          <a:p>
            <a:r>
              <a:rPr lang="en-US" smtClean="0"/>
              <a:t>Textures are bitmaps. </a:t>
            </a:r>
          </a:p>
          <a:p>
            <a:r>
              <a:rPr lang="en-US" smtClean="0"/>
              <a:t>Let </a:t>
            </a:r>
            <a:r>
              <a:rPr lang="en-US" smtClean="0">
                <a:solidFill>
                  <a:srgbClr val="FF0000"/>
                </a:solidFill>
              </a:rPr>
              <a:t>[t</a:t>
            </a:r>
            <a:r>
              <a:rPr lang="en-US" sz="3200" baseline="-6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,t</a:t>
            </a:r>
            <a:r>
              <a:rPr lang="en-US" sz="3200" baseline="-6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] </a:t>
            </a:r>
            <a:r>
              <a:rPr lang="en-US" smtClean="0"/>
              <a:t>be texture coordinates.</a:t>
            </a:r>
          </a:p>
          <a:p>
            <a:r>
              <a:rPr lang="en-US" smtClean="0"/>
              <a:t>For convenience: values</a:t>
            </a:r>
            <a:r>
              <a:rPr lang="en-US" smtClean="0">
                <a:solidFill>
                  <a:srgbClr val="FF0000"/>
                </a:solidFill>
              </a:rPr>
              <a:t> </a:t>
            </a:r>
            <a:r>
              <a:rPr lang="en-US" smtClean="0"/>
              <a:t>are </a:t>
            </a:r>
            <a:r>
              <a:rPr lang="en-US" smtClean="0">
                <a:solidFill>
                  <a:srgbClr val="0000FF"/>
                </a:solidFill>
              </a:rPr>
              <a:t>bitmap size independent</a:t>
            </a:r>
            <a:r>
              <a:rPr lang="en-US" smtClean="0"/>
              <a:t>.</a:t>
            </a:r>
          </a:p>
        </p:txBody>
      </p:sp>
      <p:grpSp>
        <p:nvGrpSpPr>
          <p:cNvPr id="62468" name="Group 9"/>
          <p:cNvGrpSpPr>
            <a:grpSpLocks/>
          </p:cNvGrpSpPr>
          <p:nvPr/>
        </p:nvGrpSpPr>
        <p:grpSpPr bwMode="auto">
          <a:xfrm>
            <a:off x="3230563" y="3617913"/>
            <a:ext cx="2357437" cy="1501775"/>
            <a:chOff x="2035" y="2279"/>
            <a:chExt cx="1485" cy="946"/>
          </a:xfrm>
        </p:grpSpPr>
        <p:sp>
          <p:nvSpPr>
            <p:cNvPr id="62477" name="Rectangle 4"/>
            <p:cNvSpPr>
              <a:spLocks noChangeArrowheads="1"/>
            </p:cNvSpPr>
            <p:nvPr/>
          </p:nvSpPr>
          <p:spPr bwMode="auto">
            <a:xfrm>
              <a:off x="2035" y="2279"/>
              <a:ext cx="1485" cy="94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8" name="Oval 5"/>
            <p:cNvSpPr>
              <a:spLocks noChangeArrowheads="1"/>
            </p:cNvSpPr>
            <p:nvPr/>
          </p:nvSpPr>
          <p:spPr bwMode="auto">
            <a:xfrm>
              <a:off x="2161" y="2550"/>
              <a:ext cx="735" cy="18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9" name="Oval 6"/>
            <p:cNvSpPr>
              <a:spLocks noChangeArrowheads="1"/>
            </p:cNvSpPr>
            <p:nvPr/>
          </p:nvSpPr>
          <p:spPr bwMode="auto">
            <a:xfrm>
              <a:off x="2592" y="2664"/>
              <a:ext cx="735" cy="18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80" name="Oval 7"/>
            <p:cNvSpPr>
              <a:spLocks noChangeArrowheads="1"/>
            </p:cNvSpPr>
            <p:nvPr/>
          </p:nvSpPr>
          <p:spPr bwMode="auto">
            <a:xfrm>
              <a:off x="2551" y="2458"/>
              <a:ext cx="734" cy="18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81" name="Oval 8"/>
            <p:cNvSpPr>
              <a:spLocks noChangeArrowheads="1"/>
            </p:cNvSpPr>
            <p:nvPr/>
          </p:nvSpPr>
          <p:spPr bwMode="auto">
            <a:xfrm>
              <a:off x="2145" y="2808"/>
              <a:ext cx="735" cy="18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2469" name="Rectangle 10"/>
          <p:cNvSpPr>
            <a:spLocks noChangeArrowheads="1"/>
          </p:cNvSpPr>
          <p:nvPr/>
        </p:nvSpPr>
        <p:spPr bwMode="auto">
          <a:xfrm>
            <a:off x="3509963" y="5457825"/>
            <a:ext cx="4508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t</a:t>
            </a:r>
            <a:r>
              <a:rPr lang="en-US" sz="3200" baseline="-25000"/>
              <a:t>x</a:t>
            </a:r>
          </a:p>
        </p:txBody>
      </p:sp>
      <p:sp>
        <p:nvSpPr>
          <p:cNvPr id="62470" name="Rectangle 11"/>
          <p:cNvSpPr>
            <a:spLocks noChangeArrowheads="1"/>
          </p:cNvSpPr>
          <p:nvPr/>
        </p:nvSpPr>
        <p:spPr bwMode="auto">
          <a:xfrm>
            <a:off x="1347788" y="5238750"/>
            <a:ext cx="17065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[0.0, 0.0] </a:t>
            </a:r>
          </a:p>
        </p:txBody>
      </p:sp>
      <p:sp>
        <p:nvSpPr>
          <p:cNvPr id="62471" name="Rectangle 12"/>
          <p:cNvSpPr>
            <a:spLocks noChangeArrowheads="1"/>
          </p:cNvSpPr>
          <p:nvPr/>
        </p:nvSpPr>
        <p:spPr bwMode="auto">
          <a:xfrm>
            <a:off x="5768975" y="3197225"/>
            <a:ext cx="17065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[1.0, 1.0] </a:t>
            </a:r>
          </a:p>
        </p:txBody>
      </p:sp>
      <p:sp>
        <p:nvSpPr>
          <p:cNvPr id="62472" name="Rectangle 13"/>
          <p:cNvSpPr>
            <a:spLocks noChangeArrowheads="1"/>
          </p:cNvSpPr>
          <p:nvPr/>
        </p:nvSpPr>
        <p:spPr bwMode="auto">
          <a:xfrm>
            <a:off x="5756275" y="5233988"/>
            <a:ext cx="17065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[1.0, 0.0] </a:t>
            </a:r>
          </a:p>
        </p:txBody>
      </p:sp>
      <p:sp>
        <p:nvSpPr>
          <p:cNvPr id="62473" name="Rectangle 14"/>
          <p:cNvSpPr>
            <a:spLocks noChangeArrowheads="1"/>
          </p:cNvSpPr>
          <p:nvPr/>
        </p:nvSpPr>
        <p:spPr bwMode="auto">
          <a:xfrm>
            <a:off x="1309688" y="3197225"/>
            <a:ext cx="17065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[0.0, 1.0] </a:t>
            </a:r>
          </a:p>
        </p:txBody>
      </p:sp>
      <p:sp>
        <p:nvSpPr>
          <p:cNvPr id="62474" name="Line 15"/>
          <p:cNvSpPr>
            <a:spLocks noChangeShapeType="1"/>
          </p:cNvSpPr>
          <p:nvPr/>
        </p:nvSpPr>
        <p:spPr bwMode="auto">
          <a:xfrm>
            <a:off x="3302000" y="5432425"/>
            <a:ext cx="2298700" cy="1746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2475" name="Rectangle 16"/>
          <p:cNvSpPr>
            <a:spLocks noChangeArrowheads="1"/>
          </p:cNvSpPr>
          <p:nvPr/>
        </p:nvSpPr>
        <p:spPr bwMode="auto">
          <a:xfrm>
            <a:off x="2349500" y="4532313"/>
            <a:ext cx="4508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/>
              <a:t>t</a:t>
            </a:r>
            <a:r>
              <a:rPr lang="en-US" sz="3200" baseline="-25000"/>
              <a:t>y</a:t>
            </a:r>
          </a:p>
        </p:txBody>
      </p:sp>
      <p:sp>
        <p:nvSpPr>
          <p:cNvPr id="62476" name="Line 17"/>
          <p:cNvSpPr>
            <a:spLocks noChangeShapeType="1"/>
          </p:cNvSpPr>
          <p:nvPr/>
        </p:nvSpPr>
        <p:spPr bwMode="auto">
          <a:xfrm>
            <a:off x="2970213" y="3667125"/>
            <a:ext cx="0" cy="137795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Two Conventions Can Be Used</a:t>
            </a:r>
          </a:p>
        </p:txBody>
      </p:sp>
      <p:cxnSp>
        <p:nvCxnSpPr>
          <p:cNvPr id="80" name="Straight Connector 79"/>
          <p:cNvCxnSpPr/>
          <p:nvPr/>
        </p:nvCxnSpPr>
        <p:spPr bwMode="auto">
          <a:xfrm rot="16200000" flipH="1">
            <a:off x="2946797" y="4292203"/>
            <a:ext cx="3277394" cy="26987"/>
          </a:xfrm>
          <a:prstGeom prst="line">
            <a:avLst/>
          </a:prstGeom>
          <a:solidFill>
            <a:srgbClr val="C0C0C0"/>
          </a:solidFill>
          <a:ln w="63500" cap="flat" cmpd="sng" algn="ctr">
            <a:solidFill>
              <a:srgbClr val="8000B3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57" name="Rectangle 56"/>
          <p:cNvSpPr/>
          <p:nvPr/>
        </p:nvSpPr>
        <p:spPr>
          <a:xfrm>
            <a:off x="1600200" y="1219200"/>
            <a:ext cx="5867400" cy="867930"/>
          </a:xfrm>
          <a:prstGeom prst="rect">
            <a:avLst/>
          </a:prstGeom>
          <a:solidFill>
            <a:srgbClr val="FEFE83"/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To transform v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is by a series of transformations A, then B, then C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381000" y="2590800"/>
            <a:ext cx="3894015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Let v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  <a:r>
              <a:rPr lang="en-US" dirty="0" smtClean="0">
                <a:solidFill>
                  <a:srgbClr val="0000FF"/>
                </a:solidFill>
              </a:rPr>
              <a:t> be a row vector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48200" y="2590800"/>
            <a:ext cx="4533613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Let v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  <a:r>
              <a:rPr lang="en-US" dirty="0" smtClean="0">
                <a:solidFill>
                  <a:srgbClr val="0000FF"/>
                </a:solidFill>
              </a:rPr>
              <a:t> be a column vector</a:t>
            </a:r>
            <a:endParaRPr lang="en-US" dirty="0"/>
          </a:p>
        </p:txBody>
      </p:sp>
      <p:sp>
        <p:nvSpPr>
          <p:cNvPr id="76" name="Rectangle 75"/>
          <p:cNvSpPr/>
          <p:nvPr/>
        </p:nvSpPr>
        <p:spPr>
          <a:xfrm>
            <a:off x="1066800" y="3505200"/>
            <a:ext cx="1920206" cy="21605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   v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  <a:r>
              <a:rPr lang="en-US" dirty="0" smtClean="0">
                <a:solidFill>
                  <a:srgbClr val="0000FF"/>
                </a:solidFill>
              </a:rPr>
              <a:t> * ABC</a:t>
            </a: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= v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  <a:r>
              <a:rPr lang="en-US" dirty="0" smtClean="0">
                <a:solidFill>
                  <a:srgbClr val="0000FF"/>
                </a:solidFill>
              </a:rPr>
              <a:t> * BC</a:t>
            </a: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= v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 * C</a:t>
            </a: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= v</a:t>
            </a:r>
            <a:r>
              <a:rPr lang="en-US" baseline="-25000" dirty="0" smtClean="0">
                <a:solidFill>
                  <a:srgbClr val="0000FF"/>
                </a:solidFill>
              </a:rPr>
              <a:t>3</a:t>
            </a:r>
            <a:endParaRPr lang="en-US" baseline="-25000" dirty="0"/>
          </a:p>
        </p:txBody>
      </p:sp>
      <p:sp>
        <p:nvSpPr>
          <p:cNvPr id="77" name="Rectangle 76"/>
          <p:cNvSpPr/>
          <p:nvPr/>
        </p:nvSpPr>
        <p:spPr>
          <a:xfrm>
            <a:off x="5242594" y="3505200"/>
            <a:ext cx="1931426" cy="21605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   CBA * v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  <a:endParaRPr lang="en-US" dirty="0" smtClean="0">
              <a:solidFill>
                <a:srgbClr val="0000FF"/>
              </a:solidFill>
            </a:endParaRP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= CB * v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  <a:endParaRPr lang="en-US" dirty="0" smtClean="0">
              <a:solidFill>
                <a:srgbClr val="0000FF"/>
              </a:solidFill>
            </a:endParaRP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= C * v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endParaRPr lang="en-US" dirty="0" smtClean="0">
              <a:solidFill>
                <a:srgbClr val="0000FF"/>
              </a:solidFill>
            </a:endParaRP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= v</a:t>
            </a:r>
            <a:r>
              <a:rPr lang="en-US" baseline="-25000" dirty="0" smtClean="0">
                <a:solidFill>
                  <a:srgbClr val="0000FF"/>
                </a:solidFill>
              </a:rPr>
              <a:t>3</a:t>
            </a:r>
            <a:endParaRPr lang="en-US" baseline="-25000" dirty="0"/>
          </a:p>
        </p:txBody>
      </p:sp>
      <p:sp>
        <p:nvSpPr>
          <p:cNvPr id="78" name="Rectangle 77"/>
          <p:cNvSpPr/>
          <p:nvPr/>
        </p:nvSpPr>
        <p:spPr>
          <a:xfrm>
            <a:off x="838200" y="5943600"/>
            <a:ext cx="2223686" cy="480131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Left-to-right</a:t>
            </a:r>
            <a:endParaRPr lang="en-US" dirty="0"/>
          </a:p>
        </p:txBody>
      </p:sp>
      <p:sp>
        <p:nvSpPr>
          <p:cNvPr id="79" name="Rectangle 78"/>
          <p:cNvSpPr/>
          <p:nvPr/>
        </p:nvSpPr>
        <p:spPr>
          <a:xfrm>
            <a:off x="5396314" y="5943600"/>
            <a:ext cx="2223686" cy="480131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Right-to-left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5475288" y="3122613"/>
            <a:ext cx="2359025" cy="15017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11" name="AutoShape 3"/>
          <p:cNvSpPr>
            <a:spLocks noGrp="1" noChangeArrowheads="1"/>
          </p:cNvSpPr>
          <p:nvPr>
            <p:ph type="title"/>
          </p:nvPr>
        </p:nvSpPr>
        <p:spPr>
          <a:xfrm>
            <a:off x="227013" y="271463"/>
            <a:ext cx="8669337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/>
              <a:t>What Happens When We Translate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532813" cy="133032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Example 1 (assumes textures are tiled)</a:t>
            </a:r>
            <a:r>
              <a:rPr lang="en-US" smtClean="0"/>
              <a:t>: 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bottom left: 	</a:t>
            </a:r>
            <a:r>
              <a:rPr lang="en-US" smtClean="0">
                <a:solidFill>
                  <a:srgbClr val="FF0000"/>
                </a:solidFill>
              </a:rPr>
              <a:t>[t</a:t>
            </a:r>
            <a:r>
              <a:rPr lang="en-US" sz="3200" baseline="-6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,t</a:t>
            </a:r>
            <a:r>
              <a:rPr lang="en-US" sz="3200" baseline="-6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] = [0,0]</a:t>
            </a:r>
            <a:endParaRPr lang="en-US" smtClean="0"/>
          </a:p>
          <a:p>
            <a:pPr lvl="1">
              <a:spcBef>
                <a:spcPct val="0"/>
              </a:spcBef>
            </a:pPr>
            <a:r>
              <a:rPr lang="en-US" smtClean="0"/>
              <a:t>top right:	</a:t>
            </a:r>
            <a:r>
              <a:rPr lang="en-US" smtClean="0">
                <a:solidFill>
                  <a:srgbClr val="FF0000"/>
                </a:solidFill>
              </a:rPr>
              <a:t>[t</a:t>
            </a:r>
            <a:r>
              <a:rPr lang="en-US" sz="3200" baseline="-6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,t</a:t>
            </a:r>
            <a:r>
              <a:rPr lang="en-US" sz="3200" baseline="-6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] = [1,1]</a:t>
            </a:r>
          </a:p>
        </p:txBody>
      </p:sp>
      <p:grpSp>
        <p:nvGrpSpPr>
          <p:cNvPr id="63493" name="Group 10"/>
          <p:cNvGrpSpPr>
            <a:grpSpLocks/>
          </p:cNvGrpSpPr>
          <p:nvPr/>
        </p:nvGrpSpPr>
        <p:grpSpPr bwMode="auto">
          <a:xfrm>
            <a:off x="5918200" y="3429000"/>
            <a:ext cx="1485900" cy="908050"/>
            <a:chOff x="3728" y="2160"/>
            <a:chExt cx="936" cy="572"/>
          </a:xfrm>
        </p:grpSpPr>
        <p:sp>
          <p:nvSpPr>
            <p:cNvPr id="63498" name="Rectangle 5"/>
            <p:cNvSpPr>
              <a:spLocks noChangeArrowheads="1"/>
            </p:cNvSpPr>
            <p:nvPr/>
          </p:nvSpPr>
          <p:spPr bwMode="auto">
            <a:xfrm>
              <a:off x="3728" y="2160"/>
              <a:ext cx="936" cy="57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499" name="Oval 6"/>
            <p:cNvSpPr>
              <a:spLocks noChangeArrowheads="1"/>
            </p:cNvSpPr>
            <p:nvPr/>
          </p:nvSpPr>
          <p:spPr bwMode="auto">
            <a:xfrm>
              <a:off x="3808" y="2325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00" name="Oval 7"/>
            <p:cNvSpPr>
              <a:spLocks noChangeArrowheads="1"/>
            </p:cNvSpPr>
            <p:nvPr/>
          </p:nvSpPr>
          <p:spPr bwMode="auto">
            <a:xfrm>
              <a:off x="4080" y="2395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01" name="Oval 8"/>
            <p:cNvSpPr>
              <a:spLocks noChangeArrowheads="1"/>
            </p:cNvSpPr>
            <p:nvPr/>
          </p:nvSpPr>
          <p:spPr bwMode="auto">
            <a:xfrm>
              <a:off x="4055" y="2269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02" name="Oval 9"/>
            <p:cNvSpPr>
              <a:spLocks noChangeArrowheads="1"/>
            </p:cNvSpPr>
            <p:nvPr/>
          </p:nvSpPr>
          <p:spPr bwMode="auto">
            <a:xfrm>
              <a:off x="3797" y="2482"/>
              <a:ext cx="463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3494" name="Rectangle 11"/>
          <p:cNvSpPr>
            <a:spLocks noChangeArrowheads="1"/>
          </p:cNvSpPr>
          <p:nvPr/>
        </p:nvSpPr>
        <p:spPr bwMode="auto">
          <a:xfrm>
            <a:off x="1055688" y="3127375"/>
            <a:ext cx="2359025" cy="15017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3495" name="Rectangle 12"/>
          <p:cNvSpPr>
            <a:spLocks noChangeArrowheads="1"/>
          </p:cNvSpPr>
          <p:nvPr/>
        </p:nvSpPr>
        <p:spPr bwMode="auto">
          <a:xfrm>
            <a:off x="1466850" y="3438525"/>
            <a:ext cx="1484313" cy="893763"/>
          </a:xfrm>
          <a:prstGeom prst="rect">
            <a:avLst/>
          </a:prstGeom>
          <a:solidFill>
            <a:srgbClr val="C0C0C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3496" name="Rectangle 13"/>
          <p:cNvSpPr>
            <a:spLocks noChangeArrowheads="1"/>
          </p:cNvSpPr>
          <p:nvPr/>
        </p:nvSpPr>
        <p:spPr bwMode="auto">
          <a:xfrm>
            <a:off x="3905250" y="3432175"/>
            <a:ext cx="12763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30000"/>
              </a:spcBef>
            </a:pPr>
            <a:r>
              <a:rPr lang="en-US" sz="6000">
                <a:latin typeface="Symbol" pitchFamily="18" charset="2"/>
              </a:rPr>
              <a:t>Þ</a:t>
            </a:r>
          </a:p>
        </p:txBody>
      </p:sp>
      <p:sp>
        <p:nvSpPr>
          <p:cNvPr id="63497" name="Rectangle 35"/>
          <p:cNvSpPr>
            <a:spLocks noChangeArrowheads="1"/>
          </p:cNvSpPr>
          <p:nvPr/>
        </p:nvSpPr>
        <p:spPr bwMode="auto">
          <a:xfrm>
            <a:off x="381000" y="5334000"/>
            <a:ext cx="8534400" cy="481013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/>
              <a:t>Initial conditions: We’ll translate on next slide…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5751513" y="2852738"/>
            <a:ext cx="2357437" cy="15017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3" name="AutoShape 3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Texture Mapping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11188" y="1295400"/>
            <a:ext cx="8532812" cy="133032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Example 2</a:t>
            </a:r>
            <a:r>
              <a:rPr lang="en-US" smtClean="0"/>
              <a:t>: 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smtClean="0"/>
              <a:t>bottom left:	</a:t>
            </a:r>
            <a:r>
              <a:rPr lang="en-US" smtClean="0">
                <a:solidFill>
                  <a:srgbClr val="FF0000"/>
                </a:solidFill>
              </a:rPr>
              <a:t>[t</a:t>
            </a:r>
            <a:r>
              <a:rPr lang="en-US" sz="3200" baseline="-6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,t</a:t>
            </a:r>
            <a:r>
              <a:rPr lang="en-US" sz="3200" baseline="-6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] = [0,0]</a:t>
            </a:r>
            <a:endParaRPr lang="en-US" smtClean="0"/>
          </a:p>
          <a:p>
            <a:pPr lvl="1">
              <a:spcBef>
                <a:spcPct val="0"/>
              </a:spcBef>
              <a:buFontTx/>
              <a:buNone/>
            </a:pPr>
            <a:r>
              <a:rPr lang="en-US" smtClean="0"/>
              <a:t>top right:	</a:t>
            </a:r>
            <a:r>
              <a:rPr lang="en-US" smtClean="0">
                <a:solidFill>
                  <a:srgbClr val="FF0000"/>
                </a:solidFill>
              </a:rPr>
              <a:t>[t</a:t>
            </a:r>
            <a:r>
              <a:rPr lang="en-US" sz="3200" baseline="-6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,t</a:t>
            </a:r>
            <a:r>
              <a:rPr lang="en-US" sz="3200" baseline="-6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] = [3,2]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331913" y="2857500"/>
            <a:ext cx="2357437" cy="15017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1741488" y="3168650"/>
            <a:ext cx="1484312" cy="893763"/>
          </a:xfrm>
          <a:prstGeom prst="rect">
            <a:avLst/>
          </a:prstGeom>
          <a:solidFill>
            <a:srgbClr val="C0C0C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4246563" y="3194050"/>
            <a:ext cx="12763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30000"/>
              </a:spcBef>
            </a:pPr>
            <a:r>
              <a:rPr lang="en-US" sz="6000">
                <a:latin typeface="Symbol" pitchFamily="18" charset="2"/>
              </a:rPr>
              <a:t>Þ</a:t>
            </a:r>
          </a:p>
        </p:txBody>
      </p:sp>
      <p:sp>
        <p:nvSpPr>
          <p:cNvPr id="25608" name="AutoShape 8"/>
          <p:cNvSpPr>
            <a:spLocks noChangeArrowheads="1"/>
          </p:cNvSpPr>
          <p:nvPr/>
        </p:nvSpPr>
        <p:spPr bwMode="auto">
          <a:xfrm>
            <a:off x="152400" y="4648200"/>
            <a:ext cx="8786813" cy="1957388"/>
          </a:xfrm>
          <a:prstGeom prst="roundRect">
            <a:avLst>
              <a:gd name="adj" fmla="val 12412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dirty="0">
                <a:solidFill>
                  <a:srgbClr val="FF0000"/>
                </a:solidFill>
              </a:rPr>
              <a:t>Tiling</a:t>
            </a:r>
            <a:r>
              <a:rPr lang="en-US" dirty="0"/>
              <a:t> is achieved by using coordinates outside the 0.0 to 1.0 range (negatives allowed too).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dirty="0">
                <a:solidFill>
                  <a:srgbClr val="FF0000"/>
                </a:solidFill>
              </a:rPr>
              <a:t>Tiling in x</a:t>
            </a:r>
            <a:r>
              <a:rPr lang="en-US" dirty="0"/>
              <a:t> is independent of </a:t>
            </a:r>
            <a:r>
              <a:rPr lang="en-US" dirty="0">
                <a:solidFill>
                  <a:srgbClr val="FF0000"/>
                </a:solidFill>
              </a:rPr>
              <a:t>tiling in y</a:t>
            </a:r>
            <a:r>
              <a:rPr lang="en-US" dirty="0"/>
              <a:t>.</a:t>
            </a: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6172200" y="3124200"/>
            <a:ext cx="1547813" cy="914400"/>
            <a:chOff x="3888" y="1968"/>
            <a:chExt cx="975" cy="576"/>
          </a:xfrm>
        </p:grpSpPr>
        <p:sp>
          <p:nvSpPr>
            <p:cNvPr id="13322" name="Rectangle 9"/>
            <p:cNvSpPr>
              <a:spLocks noChangeArrowheads="1"/>
            </p:cNvSpPr>
            <p:nvPr/>
          </p:nvSpPr>
          <p:spPr bwMode="auto">
            <a:xfrm>
              <a:off x="3888" y="1968"/>
              <a:ext cx="975" cy="573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4238" y="2254"/>
              <a:ext cx="322" cy="290"/>
              <a:chOff x="4238" y="2254"/>
              <a:chExt cx="322" cy="290"/>
            </a:xfrm>
          </p:grpSpPr>
          <p:sp>
            <p:nvSpPr>
              <p:cNvPr id="13354" name="Rectangle 10"/>
              <p:cNvSpPr>
                <a:spLocks noChangeArrowheads="1"/>
              </p:cNvSpPr>
              <p:nvPr/>
            </p:nvSpPr>
            <p:spPr bwMode="auto">
              <a:xfrm>
                <a:off x="4238" y="2254"/>
                <a:ext cx="322" cy="29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5" name="Oval 11"/>
              <p:cNvSpPr>
                <a:spLocks noChangeArrowheads="1"/>
              </p:cNvSpPr>
              <p:nvPr/>
            </p:nvSpPr>
            <p:spPr bwMode="auto">
              <a:xfrm>
                <a:off x="4270" y="2341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6" name="Oval 12"/>
              <p:cNvSpPr>
                <a:spLocks noChangeArrowheads="1"/>
              </p:cNvSpPr>
              <p:nvPr/>
            </p:nvSpPr>
            <p:spPr bwMode="auto">
              <a:xfrm>
                <a:off x="4363" y="2376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7" name="Oval 13"/>
              <p:cNvSpPr>
                <a:spLocks noChangeArrowheads="1"/>
              </p:cNvSpPr>
              <p:nvPr/>
            </p:nvSpPr>
            <p:spPr bwMode="auto">
              <a:xfrm>
                <a:off x="4354" y="2313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8" name="Oval 14"/>
              <p:cNvSpPr>
                <a:spLocks noChangeArrowheads="1"/>
              </p:cNvSpPr>
              <p:nvPr/>
            </p:nvSpPr>
            <p:spPr bwMode="auto">
              <a:xfrm>
                <a:off x="4266" y="2419"/>
                <a:ext cx="153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" name="Group 21"/>
            <p:cNvGrpSpPr>
              <a:grpSpLocks/>
            </p:cNvGrpSpPr>
            <p:nvPr/>
          </p:nvGrpSpPr>
          <p:grpSpPr bwMode="auto">
            <a:xfrm>
              <a:off x="3935" y="2251"/>
              <a:ext cx="321" cy="290"/>
              <a:chOff x="3935" y="2251"/>
              <a:chExt cx="321" cy="290"/>
            </a:xfrm>
          </p:grpSpPr>
          <p:sp>
            <p:nvSpPr>
              <p:cNvPr id="13349" name="Rectangle 16"/>
              <p:cNvSpPr>
                <a:spLocks noChangeArrowheads="1"/>
              </p:cNvSpPr>
              <p:nvPr/>
            </p:nvSpPr>
            <p:spPr bwMode="auto">
              <a:xfrm>
                <a:off x="3935" y="2251"/>
                <a:ext cx="321" cy="29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0" name="Oval 17"/>
              <p:cNvSpPr>
                <a:spLocks noChangeArrowheads="1"/>
              </p:cNvSpPr>
              <p:nvPr/>
            </p:nvSpPr>
            <p:spPr bwMode="auto">
              <a:xfrm>
                <a:off x="3966" y="2338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1" name="Oval 18"/>
              <p:cNvSpPr>
                <a:spLocks noChangeArrowheads="1"/>
              </p:cNvSpPr>
              <p:nvPr/>
            </p:nvSpPr>
            <p:spPr bwMode="auto">
              <a:xfrm>
                <a:off x="4059" y="2373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2" name="Oval 19"/>
              <p:cNvSpPr>
                <a:spLocks noChangeArrowheads="1"/>
              </p:cNvSpPr>
              <p:nvPr/>
            </p:nvSpPr>
            <p:spPr bwMode="auto">
              <a:xfrm>
                <a:off x="4050" y="2310"/>
                <a:ext cx="153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3" name="Oval 20"/>
              <p:cNvSpPr>
                <a:spLocks noChangeArrowheads="1"/>
              </p:cNvSpPr>
              <p:nvPr/>
            </p:nvSpPr>
            <p:spPr bwMode="auto">
              <a:xfrm>
                <a:off x="3962" y="2416"/>
                <a:ext cx="153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" name="Group 27"/>
            <p:cNvGrpSpPr>
              <a:grpSpLocks/>
            </p:cNvGrpSpPr>
            <p:nvPr/>
          </p:nvGrpSpPr>
          <p:grpSpPr bwMode="auto">
            <a:xfrm>
              <a:off x="4231" y="1990"/>
              <a:ext cx="323" cy="290"/>
              <a:chOff x="4231" y="1990"/>
              <a:chExt cx="323" cy="290"/>
            </a:xfrm>
          </p:grpSpPr>
          <p:sp>
            <p:nvSpPr>
              <p:cNvPr id="13344" name="Rectangle 22"/>
              <p:cNvSpPr>
                <a:spLocks noChangeArrowheads="1"/>
              </p:cNvSpPr>
              <p:nvPr/>
            </p:nvSpPr>
            <p:spPr bwMode="auto">
              <a:xfrm>
                <a:off x="4231" y="1990"/>
                <a:ext cx="323" cy="29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5" name="Oval 23"/>
              <p:cNvSpPr>
                <a:spLocks noChangeArrowheads="1"/>
              </p:cNvSpPr>
              <p:nvPr/>
            </p:nvSpPr>
            <p:spPr bwMode="auto">
              <a:xfrm>
                <a:off x="4262" y="2076"/>
                <a:ext cx="153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6" name="Oval 24"/>
              <p:cNvSpPr>
                <a:spLocks noChangeArrowheads="1"/>
              </p:cNvSpPr>
              <p:nvPr/>
            </p:nvSpPr>
            <p:spPr bwMode="auto">
              <a:xfrm>
                <a:off x="4355" y="2112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7" name="Oval 25"/>
              <p:cNvSpPr>
                <a:spLocks noChangeArrowheads="1"/>
              </p:cNvSpPr>
              <p:nvPr/>
            </p:nvSpPr>
            <p:spPr bwMode="auto">
              <a:xfrm>
                <a:off x="4347" y="2049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8" name="Oval 26"/>
              <p:cNvSpPr>
                <a:spLocks noChangeArrowheads="1"/>
              </p:cNvSpPr>
              <p:nvPr/>
            </p:nvSpPr>
            <p:spPr bwMode="auto">
              <a:xfrm>
                <a:off x="4259" y="2155"/>
                <a:ext cx="153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33"/>
            <p:cNvGrpSpPr>
              <a:grpSpLocks/>
            </p:cNvGrpSpPr>
            <p:nvPr/>
          </p:nvGrpSpPr>
          <p:grpSpPr bwMode="auto">
            <a:xfrm>
              <a:off x="3928" y="1988"/>
              <a:ext cx="322" cy="290"/>
              <a:chOff x="3928" y="1988"/>
              <a:chExt cx="322" cy="290"/>
            </a:xfrm>
          </p:grpSpPr>
          <p:sp>
            <p:nvSpPr>
              <p:cNvPr id="13339" name="Rectangle 28"/>
              <p:cNvSpPr>
                <a:spLocks noChangeArrowheads="1"/>
              </p:cNvSpPr>
              <p:nvPr/>
            </p:nvSpPr>
            <p:spPr bwMode="auto">
              <a:xfrm>
                <a:off x="3928" y="1988"/>
                <a:ext cx="322" cy="29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0" name="Oval 29"/>
              <p:cNvSpPr>
                <a:spLocks noChangeArrowheads="1"/>
              </p:cNvSpPr>
              <p:nvPr/>
            </p:nvSpPr>
            <p:spPr bwMode="auto">
              <a:xfrm>
                <a:off x="3959" y="2074"/>
                <a:ext cx="152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1" name="Oval 30"/>
              <p:cNvSpPr>
                <a:spLocks noChangeArrowheads="1"/>
              </p:cNvSpPr>
              <p:nvPr/>
            </p:nvSpPr>
            <p:spPr bwMode="auto">
              <a:xfrm>
                <a:off x="4052" y="2109"/>
                <a:ext cx="152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2" name="Oval 31"/>
              <p:cNvSpPr>
                <a:spLocks noChangeArrowheads="1"/>
              </p:cNvSpPr>
              <p:nvPr/>
            </p:nvSpPr>
            <p:spPr bwMode="auto">
              <a:xfrm>
                <a:off x="4044" y="2046"/>
                <a:ext cx="152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3" name="Oval 32"/>
              <p:cNvSpPr>
                <a:spLocks noChangeArrowheads="1"/>
              </p:cNvSpPr>
              <p:nvPr/>
            </p:nvSpPr>
            <p:spPr bwMode="auto">
              <a:xfrm>
                <a:off x="3955" y="2153"/>
                <a:ext cx="153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39"/>
            <p:cNvGrpSpPr>
              <a:grpSpLocks/>
            </p:cNvGrpSpPr>
            <p:nvPr/>
          </p:nvGrpSpPr>
          <p:grpSpPr bwMode="auto">
            <a:xfrm>
              <a:off x="4512" y="2251"/>
              <a:ext cx="323" cy="290"/>
              <a:chOff x="4512" y="2251"/>
              <a:chExt cx="323" cy="290"/>
            </a:xfrm>
          </p:grpSpPr>
          <p:sp>
            <p:nvSpPr>
              <p:cNvPr id="13334" name="Rectangle 34"/>
              <p:cNvSpPr>
                <a:spLocks noChangeArrowheads="1"/>
              </p:cNvSpPr>
              <p:nvPr/>
            </p:nvSpPr>
            <p:spPr bwMode="auto">
              <a:xfrm>
                <a:off x="4512" y="2251"/>
                <a:ext cx="323" cy="29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5" name="Oval 35"/>
              <p:cNvSpPr>
                <a:spLocks noChangeArrowheads="1"/>
              </p:cNvSpPr>
              <p:nvPr/>
            </p:nvSpPr>
            <p:spPr bwMode="auto">
              <a:xfrm>
                <a:off x="4544" y="2338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6" name="Oval 36"/>
              <p:cNvSpPr>
                <a:spLocks noChangeArrowheads="1"/>
              </p:cNvSpPr>
              <p:nvPr/>
            </p:nvSpPr>
            <p:spPr bwMode="auto">
              <a:xfrm>
                <a:off x="4636" y="2373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7" name="Oval 37"/>
              <p:cNvSpPr>
                <a:spLocks noChangeArrowheads="1"/>
              </p:cNvSpPr>
              <p:nvPr/>
            </p:nvSpPr>
            <p:spPr bwMode="auto">
              <a:xfrm>
                <a:off x="4628" y="2310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8" name="Oval 38"/>
              <p:cNvSpPr>
                <a:spLocks noChangeArrowheads="1"/>
              </p:cNvSpPr>
              <p:nvPr/>
            </p:nvSpPr>
            <p:spPr bwMode="auto">
              <a:xfrm>
                <a:off x="4540" y="2416"/>
                <a:ext cx="154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" name="Group 45"/>
            <p:cNvGrpSpPr>
              <a:grpSpLocks/>
            </p:cNvGrpSpPr>
            <p:nvPr/>
          </p:nvGrpSpPr>
          <p:grpSpPr bwMode="auto">
            <a:xfrm>
              <a:off x="4518" y="1997"/>
              <a:ext cx="322" cy="291"/>
              <a:chOff x="4518" y="1997"/>
              <a:chExt cx="322" cy="291"/>
            </a:xfrm>
          </p:grpSpPr>
          <p:sp>
            <p:nvSpPr>
              <p:cNvPr id="13329" name="Rectangle 40"/>
              <p:cNvSpPr>
                <a:spLocks noChangeArrowheads="1"/>
              </p:cNvSpPr>
              <p:nvPr/>
            </p:nvSpPr>
            <p:spPr bwMode="auto">
              <a:xfrm>
                <a:off x="4518" y="1997"/>
                <a:ext cx="322" cy="291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0" name="Oval 41"/>
              <p:cNvSpPr>
                <a:spLocks noChangeArrowheads="1"/>
              </p:cNvSpPr>
              <p:nvPr/>
            </p:nvSpPr>
            <p:spPr bwMode="auto">
              <a:xfrm>
                <a:off x="4550" y="2084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1" name="Oval 42"/>
              <p:cNvSpPr>
                <a:spLocks noChangeArrowheads="1"/>
              </p:cNvSpPr>
              <p:nvPr/>
            </p:nvSpPr>
            <p:spPr bwMode="auto">
              <a:xfrm>
                <a:off x="4642" y="2119"/>
                <a:ext cx="152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2" name="Oval 43"/>
              <p:cNvSpPr>
                <a:spLocks noChangeArrowheads="1"/>
              </p:cNvSpPr>
              <p:nvPr/>
            </p:nvSpPr>
            <p:spPr bwMode="auto">
              <a:xfrm>
                <a:off x="4634" y="2056"/>
                <a:ext cx="152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3" name="Oval 44"/>
              <p:cNvSpPr>
                <a:spLocks noChangeArrowheads="1"/>
              </p:cNvSpPr>
              <p:nvPr/>
            </p:nvSpPr>
            <p:spPr bwMode="auto">
              <a:xfrm>
                <a:off x="4546" y="2163"/>
                <a:ext cx="153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Texture Mapping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338" y="1376363"/>
            <a:ext cx="8712200" cy="133032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Example 3</a:t>
            </a:r>
            <a:r>
              <a:rPr lang="en-US" smtClean="0"/>
              <a:t>: 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smtClean="0"/>
              <a:t>bottom left:	</a:t>
            </a:r>
            <a:r>
              <a:rPr lang="en-US" smtClean="0">
                <a:solidFill>
                  <a:srgbClr val="FF0000"/>
                </a:solidFill>
              </a:rPr>
              <a:t>[t</a:t>
            </a:r>
            <a:r>
              <a:rPr lang="en-US" sz="3200" baseline="-6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,t</a:t>
            </a:r>
            <a:r>
              <a:rPr lang="en-US" sz="3200" baseline="-6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] = [0,0]</a:t>
            </a:r>
            <a:endParaRPr lang="en-US" smtClean="0"/>
          </a:p>
          <a:p>
            <a:pPr lvl="1">
              <a:spcBef>
                <a:spcPct val="0"/>
              </a:spcBef>
              <a:buFontTx/>
              <a:buNone/>
            </a:pPr>
            <a:r>
              <a:rPr lang="en-US" smtClean="0"/>
              <a:t>top right:	</a:t>
            </a:r>
            <a:r>
              <a:rPr lang="en-US" smtClean="0">
                <a:solidFill>
                  <a:srgbClr val="FF0000"/>
                </a:solidFill>
              </a:rPr>
              <a:t>[t</a:t>
            </a:r>
            <a:r>
              <a:rPr lang="en-US" sz="3200" baseline="-6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,t</a:t>
            </a:r>
            <a:r>
              <a:rPr lang="en-US" sz="3200" baseline="-6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] = [0.5,0.5]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331913" y="2857500"/>
            <a:ext cx="2357437" cy="15017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741488" y="3168650"/>
            <a:ext cx="1484312" cy="893763"/>
          </a:xfrm>
          <a:prstGeom prst="rect">
            <a:avLst/>
          </a:prstGeom>
          <a:solidFill>
            <a:srgbClr val="C0C0C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4227513" y="3211513"/>
            <a:ext cx="12763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30000"/>
              </a:spcBef>
            </a:pPr>
            <a:r>
              <a:rPr lang="en-US" sz="6000">
                <a:latin typeface="Symbol" pitchFamily="18" charset="2"/>
              </a:rPr>
              <a:t>Þ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5638800" y="1981200"/>
            <a:ext cx="3505200" cy="2881313"/>
            <a:chOff x="3552" y="1248"/>
            <a:chExt cx="2208" cy="1815"/>
          </a:xfrm>
        </p:grpSpPr>
        <p:sp>
          <p:nvSpPr>
            <p:cNvPr id="14345" name="Rectangle 7"/>
            <p:cNvSpPr>
              <a:spLocks noChangeArrowheads="1"/>
            </p:cNvSpPr>
            <p:nvPr/>
          </p:nvSpPr>
          <p:spPr bwMode="auto">
            <a:xfrm>
              <a:off x="3623" y="1797"/>
              <a:ext cx="1485" cy="946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3901" y="1990"/>
              <a:ext cx="936" cy="573"/>
              <a:chOff x="3901" y="1990"/>
              <a:chExt cx="936" cy="573"/>
            </a:xfrm>
          </p:grpSpPr>
          <p:sp>
            <p:nvSpPr>
              <p:cNvPr id="14360" name="Rectangle 8"/>
              <p:cNvSpPr>
                <a:spLocks noChangeArrowheads="1"/>
              </p:cNvSpPr>
              <p:nvPr/>
            </p:nvSpPr>
            <p:spPr bwMode="auto">
              <a:xfrm>
                <a:off x="3901" y="1990"/>
                <a:ext cx="936" cy="573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61" name="Oval 9"/>
              <p:cNvSpPr>
                <a:spLocks noChangeArrowheads="1"/>
              </p:cNvSpPr>
              <p:nvPr/>
            </p:nvSpPr>
            <p:spPr bwMode="auto">
              <a:xfrm>
                <a:off x="3981" y="2155"/>
                <a:ext cx="462" cy="10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62" name="Oval 10"/>
              <p:cNvSpPr>
                <a:spLocks noChangeArrowheads="1"/>
              </p:cNvSpPr>
              <p:nvPr/>
            </p:nvSpPr>
            <p:spPr bwMode="auto">
              <a:xfrm>
                <a:off x="4253" y="2225"/>
                <a:ext cx="462" cy="10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63" name="Oval 11"/>
              <p:cNvSpPr>
                <a:spLocks noChangeArrowheads="1"/>
              </p:cNvSpPr>
              <p:nvPr/>
            </p:nvSpPr>
            <p:spPr bwMode="auto">
              <a:xfrm>
                <a:off x="4228" y="2099"/>
                <a:ext cx="461" cy="11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64" name="Oval 12"/>
              <p:cNvSpPr>
                <a:spLocks noChangeArrowheads="1"/>
              </p:cNvSpPr>
              <p:nvPr/>
            </p:nvSpPr>
            <p:spPr bwMode="auto">
              <a:xfrm>
                <a:off x="3971" y="2313"/>
                <a:ext cx="462" cy="10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3880" y="1439"/>
              <a:ext cx="1880" cy="1153"/>
              <a:chOff x="3880" y="1439"/>
              <a:chExt cx="1880" cy="1153"/>
            </a:xfrm>
          </p:grpSpPr>
          <p:sp>
            <p:nvSpPr>
              <p:cNvPr id="14355" name="Rectangle 14"/>
              <p:cNvSpPr>
                <a:spLocks noChangeArrowheads="1"/>
              </p:cNvSpPr>
              <p:nvPr/>
            </p:nvSpPr>
            <p:spPr bwMode="auto">
              <a:xfrm>
                <a:off x="3880" y="1439"/>
                <a:ext cx="1880" cy="1153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56" name="Oval 15"/>
              <p:cNvSpPr>
                <a:spLocks noChangeArrowheads="1"/>
              </p:cNvSpPr>
              <p:nvPr/>
            </p:nvSpPr>
            <p:spPr bwMode="auto">
              <a:xfrm>
                <a:off x="4040" y="1769"/>
                <a:ext cx="930" cy="22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57" name="Oval 16"/>
              <p:cNvSpPr>
                <a:spLocks noChangeArrowheads="1"/>
              </p:cNvSpPr>
              <p:nvPr/>
            </p:nvSpPr>
            <p:spPr bwMode="auto">
              <a:xfrm>
                <a:off x="4584" y="1909"/>
                <a:ext cx="930" cy="22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58" name="Oval 17"/>
              <p:cNvSpPr>
                <a:spLocks noChangeArrowheads="1"/>
              </p:cNvSpPr>
              <p:nvPr/>
            </p:nvSpPr>
            <p:spPr bwMode="auto">
              <a:xfrm>
                <a:off x="4533" y="1657"/>
                <a:ext cx="931" cy="22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59" name="Oval 18"/>
              <p:cNvSpPr>
                <a:spLocks noChangeArrowheads="1"/>
              </p:cNvSpPr>
              <p:nvPr/>
            </p:nvSpPr>
            <p:spPr bwMode="auto">
              <a:xfrm>
                <a:off x="4018" y="2084"/>
                <a:ext cx="934" cy="226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>
              <a:off x="4843" y="1776"/>
              <a:ext cx="248" cy="954"/>
            </a:xfrm>
            <a:prstGeom prst="rect">
              <a:avLst/>
            </a:prstGeom>
            <a:solidFill>
              <a:srgbClr val="F0FD2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>
              <a:off x="3673" y="1776"/>
              <a:ext cx="1415" cy="192"/>
            </a:xfrm>
            <a:prstGeom prst="rect">
              <a:avLst/>
            </a:prstGeom>
            <a:solidFill>
              <a:srgbClr val="F0FD2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0" name="Rectangle 22"/>
            <p:cNvSpPr>
              <a:spLocks noChangeArrowheads="1"/>
            </p:cNvSpPr>
            <p:nvPr/>
          </p:nvSpPr>
          <p:spPr bwMode="auto">
            <a:xfrm>
              <a:off x="5088" y="1632"/>
              <a:ext cx="672" cy="14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1" name="Rectangle 23"/>
            <p:cNvSpPr>
              <a:spLocks noChangeArrowheads="1"/>
            </p:cNvSpPr>
            <p:nvPr/>
          </p:nvSpPr>
          <p:spPr bwMode="auto">
            <a:xfrm>
              <a:off x="3840" y="1248"/>
              <a:ext cx="1920" cy="57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2" name="Rectangle 24"/>
            <p:cNvSpPr>
              <a:spLocks noChangeArrowheads="1"/>
            </p:cNvSpPr>
            <p:nvPr/>
          </p:nvSpPr>
          <p:spPr bwMode="auto">
            <a:xfrm>
              <a:off x="3619" y="1824"/>
              <a:ext cx="1488" cy="91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3" name="Rectangle 25"/>
            <p:cNvSpPr>
              <a:spLocks noChangeArrowheads="1"/>
            </p:cNvSpPr>
            <p:nvPr/>
          </p:nvSpPr>
          <p:spPr bwMode="auto">
            <a:xfrm>
              <a:off x="3881" y="1968"/>
              <a:ext cx="967" cy="624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4" name="Rectangle 26"/>
            <p:cNvSpPr>
              <a:spLocks noChangeArrowheads="1"/>
            </p:cNvSpPr>
            <p:nvPr/>
          </p:nvSpPr>
          <p:spPr bwMode="auto">
            <a:xfrm>
              <a:off x="3552" y="1728"/>
              <a:ext cx="384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7676" name="AutoShape 28"/>
          <p:cNvSpPr>
            <a:spLocks noChangeArrowheads="1"/>
          </p:cNvSpPr>
          <p:nvPr/>
        </p:nvSpPr>
        <p:spPr bwMode="auto">
          <a:xfrm>
            <a:off x="600075" y="4752975"/>
            <a:ext cx="8181975" cy="1033463"/>
          </a:xfrm>
          <a:prstGeom prst="roundRect">
            <a:avLst>
              <a:gd name="adj" fmla="val 12412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/>
              <a:t>Need not map whole picture.</a:t>
            </a:r>
            <a:br>
              <a:rPr lang="en-US"/>
            </a:br>
            <a:r>
              <a:rPr lang="en-US"/>
              <a:t>Negative coordinates OK too.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266700"/>
            <a:ext cx="8666163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/>
              <a:t>What Happens When We Translate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532813" cy="86042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Suppose we translate texture coordinates to move up.</a:t>
            </a:r>
            <a:r>
              <a:rPr lang="en-US" smtClean="0"/>
              <a:t> </a:t>
            </a:r>
          </a:p>
        </p:txBody>
      </p:sp>
      <p:sp>
        <p:nvSpPr>
          <p:cNvPr id="70660" name="AutoShape 4"/>
          <p:cNvSpPr>
            <a:spLocks noChangeArrowheads="1"/>
          </p:cNvSpPr>
          <p:nvPr/>
        </p:nvSpPr>
        <p:spPr bwMode="auto">
          <a:xfrm>
            <a:off x="460375" y="2470150"/>
            <a:ext cx="8281988" cy="2178050"/>
          </a:xfrm>
          <a:prstGeom prst="roundRect">
            <a:avLst>
              <a:gd name="adj" fmla="val 1244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/>
              <a:t>glMatrixMode (GL_TEXTURE_MATRIX);</a:t>
            </a:r>
            <a:br>
              <a:rPr lang="en-US"/>
            </a:br>
            <a:r>
              <a:rPr lang="en-US"/>
              <a:t>	glPushMatrix ();</a:t>
            </a:r>
            <a:r>
              <a:rPr lang="en-US">
                <a:solidFill>
                  <a:srgbClr val="FF0000"/>
                </a:solidFill>
              </a:rPr>
              <a:t/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		glTranslated (0, 0.5, 0);</a:t>
            </a:r>
            <a:r>
              <a:rPr lang="en-US"/>
              <a:t/>
            </a:r>
            <a:br>
              <a:rPr lang="en-US"/>
            </a:br>
            <a:r>
              <a:rPr lang="en-US"/>
              <a:t>	glPopMatrix ();</a:t>
            </a:r>
            <a:r>
              <a:rPr lang="en-US">
                <a:solidFill>
                  <a:srgbClr val="0000FF"/>
                </a:solidFill>
              </a:rPr>
              <a:t/>
            </a:r>
            <a:br>
              <a:rPr lang="en-US">
                <a:solidFill>
                  <a:srgbClr val="0000FF"/>
                </a:solidFill>
              </a:rPr>
            </a:br>
            <a:r>
              <a:rPr lang="en-US"/>
              <a:t>glMatrixMode (GL_MODELVIEW_MATRIX);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319088" y="5675313"/>
            <a:ext cx="8509000" cy="525462"/>
          </a:xfrm>
          <a:prstGeom prst="roundRect">
            <a:avLst>
              <a:gd name="adj" fmla="val 12440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Let’s work out what really happens.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1014413" y="3640138"/>
            <a:ext cx="2359025" cy="15017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07" name="AutoShape 3"/>
          <p:cNvSpPr>
            <a:spLocks noGrp="1" noChangeArrowheads="1"/>
          </p:cNvSpPr>
          <p:nvPr>
            <p:ph type="title"/>
          </p:nvPr>
        </p:nvSpPr>
        <p:spPr>
          <a:xfrm>
            <a:off x="228600" y="266700"/>
            <a:ext cx="8666163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/>
              <a:t>What Happens When We Translate by [0, 0.5, 0]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839200" cy="1858963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Example 1 (assumes textures are tiled)</a:t>
            </a:r>
            <a:r>
              <a:rPr lang="en-US" smtClean="0"/>
              <a:t>: </a:t>
            </a:r>
          </a:p>
          <a:p>
            <a:pPr lvl="1">
              <a:spcBef>
                <a:spcPct val="0"/>
              </a:spcBef>
            </a:pPr>
            <a:r>
              <a:rPr lang="en-US" smtClean="0">
                <a:solidFill>
                  <a:srgbClr val="FF0000"/>
                </a:solidFill>
              </a:rPr>
              <a:t>[0,0] is mapped to [0, 0.5]</a:t>
            </a:r>
            <a:endParaRPr lang="en-US" smtClean="0"/>
          </a:p>
          <a:p>
            <a:pPr lvl="1">
              <a:spcBef>
                <a:spcPct val="0"/>
              </a:spcBef>
            </a:pPr>
            <a:r>
              <a:rPr lang="en-US" smtClean="0">
                <a:solidFill>
                  <a:srgbClr val="FF0000"/>
                </a:solidFill>
              </a:rPr>
              <a:t>[1,1] is mapped to [1, 1.5]</a:t>
            </a:r>
          </a:p>
          <a:p>
            <a:r>
              <a:rPr lang="en-US" smtClean="0">
                <a:solidFill>
                  <a:srgbClr val="0000FF"/>
                </a:solidFill>
              </a:rPr>
              <a:t>What do we really see?       </a:t>
            </a:r>
            <a:r>
              <a:rPr lang="en-US" smtClean="0">
                <a:solidFill>
                  <a:schemeClr val="bg2"/>
                </a:solidFill>
              </a:rPr>
              <a:t>Focus on black part</a:t>
            </a:r>
            <a:r>
              <a:rPr lang="en-US" smtClean="0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7513638" y="5767388"/>
            <a:ext cx="13128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[0, 0.5]</a:t>
            </a:r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7634288" y="4506913"/>
            <a:ext cx="13128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[1, 1.5]</a:t>
            </a:r>
          </a:p>
        </p:txBody>
      </p:sp>
      <p:sp>
        <p:nvSpPr>
          <p:cNvPr id="65543" name="Line 7"/>
          <p:cNvSpPr>
            <a:spLocks noChangeShapeType="1"/>
          </p:cNvSpPr>
          <p:nvPr/>
        </p:nvSpPr>
        <p:spPr bwMode="auto">
          <a:xfrm flipH="1" flipV="1">
            <a:off x="7602538" y="3505200"/>
            <a:ext cx="736600" cy="9604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6016625" y="3914775"/>
            <a:ext cx="1485900" cy="9080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545" name="Oval 9"/>
          <p:cNvSpPr>
            <a:spLocks noChangeArrowheads="1"/>
          </p:cNvSpPr>
          <p:nvPr/>
        </p:nvSpPr>
        <p:spPr bwMode="auto">
          <a:xfrm>
            <a:off x="6143625" y="4176713"/>
            <a:ext cx="731838" cy="173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546" name="Oval 10"/>
          <p:cNvSpPr>
            <a:spLocks noChangeArrowheads="1"/>
          </p:cNvSpPr>
          <p:nvPr/>
        </p:nvSpPr>
        <p:spPr bwMode="auto">
          <a:xfrm>
            <a:off x="6575425" y="4287838"/>
            <a:ext cx="731838" cy="173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547" name="Oval 11"/>
          <p:cNvSpPr>
            <a:spLocks noChangeArrowheads="1"/>
          </p:cNvSpPr>
          <p:nvPr/>
        </p:nvSpPr>
        <p:spPr bwMode="auto">
          <a:xfrm>
            <a:off x="6535738" y="4087813"/>
            <a:ext cx="731837" cy="17303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548" name="Oval 12"/>
          <p:cNvSpPr>
            <a:spLocks noChangeArrowheads="1"/>
          </p:cNvSpPr>
          <p:nvPr/>
        </p:nvSpPr>
        <p:spPr bwMode="auto">
          <a:xfrm>
            <a:off x="6126163" y="4425950"/>
            <a:ext cx="735012" cy="1730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5549" name="Group 16"/>
          <p:cNvGrpSpPr>
            <a:grpSpLocks/>
          </p:cNvGrpSpPr>
          <p:nvPr/>
        </p:nvGrpSpPr>
        <p:grpSpPr bwMode="auto">
          <a:xfrm>
            <a:off x="5926138" y="3343275"/>
            <a:ext cx="1671637" cy="1071563"/>
            <a:chOff x="3733" y="2106"/>
            <a:chExt cx="1053" cy="675"/>
          </a:xfrm>
        </p:grpSpPr>
        <p:sp>
          <p:nvSpPr>
            <p:cNvPr id="65558" name="Oval 13"/>
            <p:cNvSpPr>
              <a:spLocks noChangeArrowheads="1"/>
            </p:cNvSpPr>
            <p:nvPr/>
          </p:nvSpPr>
          <p:spPr bwMode="auto">
            <a:xfrm>
              <a:off x="4691" y="2106"/>
              <a:ext cx="95" cy="9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59" name="Oval 14"/>
            <p:cNvSpPr>
              <a:spLocks noChangeArrowheads="1"/>
            </p:cNvSpPr>
            <p:nvPr/>
          </p:nvSpPr>
          <p:spPr bwMode="auto">
            <a:xfrm>
              <a:off x="3733" y="2686"/>
              <a:ext cx="95" cy="95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60" name="Rectangle 15"/>
            <p:cNvSpPr>
              <a:spLocks noChangeArrowheads="1"/>
            </p:cNvSpPr>
            <p:nvPr/>
          </p:nvSpPr>
          <p:spPr bwMode="auto">
            <a:xfrm>
              <a:off x="3788" y="2142"/>
              <a:ext cx="939" cy="61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5550" name="Line 17"/>
          <p:cNvSpPr>
            <a:spLocks noChangeShapeType="1"/>
          </p:cNvSpPr>
          <p:nvPr/>
        </p:nvSpPr>
        <p:spPr bwMode="auto">
          <a:xfrm flipH="1" flipV="1">
            <a:off x="6032500" y="4386263"/>
            <a:ext cx="1506538" cy="1473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5551" name="Rectangle 18"/>
          <p:cNvSpPr>
            <a:spLocks noChangeArrowheads="1"/>
          </p:cNvSpPr>
          <p:nvPr/>
        </p:nvSpPr>
        <p:spPr bwMode="auto">
          <a:xfrm>
            <a:off x="1452563" y="3905250"/>
            <a:ext cx="1485900" cy="9080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552" name="Oval 19"/>
          <p:cNvSpPr>
            <a:spLocks noChangeArrowheads="1"/>
          </p:cNvSpPr>
          <p:nvPr/>
        </p:nvSpPr>
        <p:spPr bwMode="auto">
          <a:xfrm>
            <a:off x="1579563" y="4167188"/>
            <a:ext cx="731837" cy="173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553" name="Oval 20"/>
          <p:cNvSpPr>
            <a:spLocks noChangeArrowheads="1"/>
          </p:cNvSpPr>
          <p:nvPr/>
        </p:nvSpPr>
        <p:spPr bwMode="auto">
          <a:xfrm>
            <a:off x="2011363" y="4278313"/>
            <a:ext cx="731837" cy="173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554" name="Oval 21"/>
          <p:cNvSpPr>
            <a:spLocks noChangeArrowheads="1"/>
          </p:cNvSpPr>
          <p:nvPr/>
        </p:nvSpPr>
        <p:spPr bwMode="auto">
          <a:xfrm>
            <a:off x="1971675" y="4078288"/>
            <a:ext cx="731838" cy="17303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555" name="Oval 22"/>
          <p:cNvSpPr>
            <a:spLocks noChangeArrowheads="1"/>
          </p:cNvSpPr>
          <p:nvPr/>
        </p:nvSpPr>
        <p:spPr bwMode="auto">
          <a:xfrm>
            <a:off x="1562100" y="4416425"/>
            <a:ext cx="735013" cy="1730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556" name="Rectangle 22"/>
          <p:cNvSpPr>
            <a:spLocks noChangeArrowheads="1"/>
          </p:cNvSpPr>
          <p:nvPr/>
        </p:nvSpPr>
        <p:spPr bwMode="auto">
          <a:xfrm>
            <a:off x="5029200" y="2743200"/>
            <a:ext cx="381000" cy="304800"/>
          </a:xfrm>
          <a:prstGeom prst="rect">
            <a:avLst/>
          </a:prstGeom>
          <a:noFill/>
          <a:ln w="57150" algn="ctr">
            <a:solidFill>
              <a:schemeClr val="bg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5557" name="Rectangle 23"/>
          <p:cNvSpPr>
            <a:spLocks noChangeArrowheads="1"/>
          </p:cNvSpPr>
          <p:nvPr/>
        </p:nvSpPr>
        <p:spPr bwMode="auto">
          <a:xfrm>
            <a:off x="6019800" y="3429000"/>
            <a:ext cx="1447800" cy="914400"/>
          </a:xfrm>
          <a:prstGeom prst="rect">
            <a:avLst/>
          </a:prstGeom>
          <a:noFill/>
          <a:ln w="57150" algn="ctr">
            <a:solidFill>
              <a:schemeClr val="bg2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5815013" y="4965700"/>
            <a:ext cx="1485900" cy="9080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696913" y="2770188"/>
            <a:ext cx="2359025" cy="15017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4756" name="AutoShape 4"/>
          <p:cNvSpPr>
            <a:spLocks noGrp="1" noChangeArrowheads="1"/>
          </p:cNvSpPr>
          <p:nvPr>
            <p:ph type="title"/>
          </p:nvPr>
        </p:nvSpPr>
        <p:spPr>
          <a:xfrm>
            <a:off x="233363" y="274638"/>
            <a:ext cx="8656637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/>
              <a:t>What Happens When We Translate by [0, 0.5, 0]</a:t>
            </a: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532813" cy="86042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With those texture coordinates, what’s drawn in the polygon?</a:t>
            </a:r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7635875" y="4052888"/>
            <a:ext cx="1312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[0, 0.5]</a:t>
            </a:r>
          </a:p>
        </p:txBody>
      </p:sp>
      <p:sp>
        <p:nvSpPr>
          <p:cNvPr id="66567" name="Rectangle 7"/>
          <p:cNvSpPr>
            <a:spLocks noChangeArrowheads="1"/>
          </p:cNvSpPr>
          <p:nvPr/>
        </p:nvSpPr>
        <p:spPr bwMode="auto">
          <a:xfrm>
            <a:off x="7635875" y="2936875"/>
            <a:ext cx="13128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[1, 1.5]</a:t>
            </a:r>
          </a:p>
        </p:txBody>
      </p:sp>
      <p:sp>
        <p:nvSpPr>
          <p:cNvPr id="66568" name="Oval 8"/>
          <p:cNvSpPr>
            <a:spLocks noChangeArrowheads="1"/>
          </p:cNvSpPr>
          <p:nvPr/>
        </p:nvSpPr>
        <p:spPr bwMode="auto">
          <a:xfrm>
            <a:off x="7178675" y="2506663"/>
            <a:ext cx="150813" cy="15081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69" name="Line 9"/>
          <p:cNvSpPr>
            <a:spLocks noChangeShapeType="1"/>
          </p:cNvSpPr>
          <p:nvPr/>
        </p:nvSpPr>
        <p:spPr bwMode="auto">
          <a:xfrm flipH="1" flipV="1">
            <a:off x="7316788" y="2586038"/>
            <a:ext cx="711200" cy="3079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6570" name="Rectangle 10"/>
          <p:cNvSpPr>
            <a:spLocks noChangeArrowheads="1"/>
          </p:cNvSpPr>
          <p:nvPr/>
        </p:nvSpPr>
        <p:spPr bwMode="auto">
          <a:xfrm>
            <a:off x="5797550" y="3092450"/>
            <a:ext cx="1485900" cy="9080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71" name="Oval 11"/>
          <p:cNvSpPr>
            <a:spLocks noChangeArrowheads="1"/>
          </p:cNvSpPr>
          <p:nvPr/>
        </p:nvSpPr>
        <p:spPr bwMode="auto">
          <a:xfrm>
            <a:off x="5924550" y="3354388"/>
            <a:ext cx="731838" cy="173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72" name="Oval 12"/>
          <p:cNvSpPr>
            <a:spLocks noChangeArrowheads="1"/>
          </p:cNvSpPr>
          <p:nvPr/>
        </p:nvSpPr>
        <p:spPr bwMode="auto">
          <a:xfrm>
            <a:off x="6356350" y="3465513"/>
            <a:ext cx="731838" cy="173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73" name="Oval 13"/>
          <p:cNvSpPr>
            <a:spLocks noChangeArrowheads="1"/>
          </p:cNvSpPr>
          <p:nvPr/>
        </p:nvSpPr>
        <p:spPr bwMode="auto">
          <a:xfrm>
            <a:off x="6316663" y="3265488"/>
            <a:ext cx="731837" cy="17303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74" name="Oval 14"/>
          <p:cNvSpPr>
            <a:spLocks noChangeArrowheads="1"/>
          </p:cNvSpPr>
          <p:nvPr/>
        </p:nvSpPr>
        <p:spPr bwMode="auto">
          <a:xfrm>
            <a:off x="5907088" y="3603625"/>
            <a:ext cx="735012" cy="1730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75" name="Rectangle 15"/>
          <p:cNvSpPr>
            <a:spLocks noChangeArrowheads="1"/>
          </p:cNvSpPr>
          <p:nvPr/>
        </p:nvSpPr>
        <p:spPr bwMode="auto">
          <a:xfrm>
            <a:off x="5799138" y="2563813"/>
            <a:ext cx="1482725" cy="9731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76" name="Rectangle 16"/>
          <p:cNvSpPr>
            <a:spLocks noChangeArrowheads="1"/>
          </p:cNvSpPr>
          <p:nvPr/>
        </p:nvSpPr>
        <p:spPr bwMode="auto">
          <a:xfrm>
            <a:off x="1295400" y="2209800"/>
            <a:ext cx="13112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Before</a:t>
            </a:r>
          </a:p>
        </p:txBody>
      </p:sp>
      <p:grpSp>
        <p:nvGrpSpPr>
          <p:cNvPr id="66577" name="Group 21"/>
          <p:cNvGrpSpPr>
            <a:grpSpLocks/>
          </p:cNvGrpSpPr>
          <p:nvPr/>
        </p:nvGrpSpPr>
        <p:grpSpPr bwMode="auto">
          <a:xfrm>
            <a:off x="5924550" y="5576888"/>
            <a:ext cx="1181100" cy="511175"/>
            <a:chOff x="3732" y="3513"/>
            <a:chExt cx="744" cy="322"/>
          </a:xfrm>
        </p:grpSpPr>
        <p:sp>
          <p:nvSpPr>
            <p:cNvPr id="66598" name="Oval 17"/>
            <p:cNvSpPr>
              <a:spLocks noChangeArrowheads="1"/>
            </p:cNvSpPr>
            <p:nvPr/>
          </p:nvSpPr>
          <p:spPr bwMode="auto">
            <a:xfrm>
              <a:off x="3743" y="3569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599" name="Oval 18"/>
            <p:cNvSpPr>
              <a:spLocks noChangeArrowheads="1"/>
            </p:cNvSpPr>
            <p:nvPr/>
          </p:nvSpPr>
          <p:spPr bwMode="auto">
            <a:xfrm>
              <a:off x="4015" y="3639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00" name="Oval 19"/>
            <p:cNvSpPr>
              <a:spLocks noChangeArrowheads="1"/>
            </p:cNvSpPr>
            <p:nvPr/>
          </p:nvSpPr>
          <p:spPr bwMode="auto">
            <a:xfrm>
              <a:off x="3990" y="3513"/>
              <a:ext cx="461" cy="10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01" name="Oval 20"/>
            <p:cNvSpPr>
              <a:spLocks noChangeArrowheads="1"/>
            </p:cNvSpPr>
            <p:nvPr/>
          </p:nvSpPr>
          <p:spPr bwMode="auto">
            <a:xfrm>
              <a:off x="3732" y="3726"/>
              <a:ext cx="463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6578" name="Oval 22"/>
          <p:cNvSpPr>
            <a:spLocks noChangeArrowheads="1"/>
          </p:cNvSpPr>
          <p:nvPr/>
        </p:nvSpPr>
        <p:spPr bwMode="auto">
          <a:xfrm>
            <a:off x="5751513" y="3463925"/>
            <a:ext cx="150812" cy="150813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79" name="Line 23"/>
          <p:cNvSpPr>
            <a:spLocks noChangeShapeType="1"/>
          </p:cNvSpPr>
          <p:nvPr/>
        </p:nvSpPr>
        <p:spPr bwMode="auto">
          <a:xfrm flipH="1" flipV="1">
            <a:off x="5891213" y="3594100"/>
            <a:ext cx="1687512" cy="5826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6580" name="Rectangle 24"/>
          <p:cNvSpPr>
            <a:spLocks noChangeArrowheads="1"/>
          </p:cNvSpPr>
          <p:nvPr/>
        </p:nvSpPr>
        <p:spPr bwMode="auto">
          <a:xfrm>
            <a:off x="1098550" y="3027363"/>
            <a:ext cx="1485900" cy="9080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81" name="Oval 25"/>
          <p:cNvSpPr>
            <a:spLocks noChangeArrowheads="1"/>
          </p:cNvSpPr>
          <p:nvPr/>
        </p:nvSpPr>
        <p:spPr bwMode="auto">
          <a:xfrm>
            <a:off x="1225550" y="3289300"/>
            <a:ext cx="731838" cy="1730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82" name="Oval 26"/>
          <p:cNvSpPr>
            <a:spLocks noChangeArrowheads="1"/>
          </p:cNvSpPr>
          <p:nvPr/>
        </p:nvSpPr>
        <p:spPr bwMode="auto">
          <a:xfrm>
            <a:off x="1657350" y="3400425"/>
            <a:ext cx="731838" cy="1730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83" name="Oval 27"/>
          <p:cNvSpPr>
            <a:spLocks noChangeArrowheads="1"/>
          </p:cNvSpPr>
          <p:nvPr/>
        </p:nvSpPr>
        <p:spPr bwMode="auto">
          <a:xfrm>
            <a:off x="1617663" y="3200400"/>
            <a:ext cx="731837" cy="173038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84" name="Oval 28"/>
          <p:cNvSpPr>
            <a:spLocks noChangeArrowheads="1"/>
          </p:cNvSpPr>
          <p:nvPr/>
        </p:nvSpPr>
        <p:spPr bwMode="auto">
          <a:xfrm>
            <a:off x="1208088" y="3538538"/>
            <a:ext cx="735012" cy="173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6585" name="Group 33"/>
          <p:cNvGrpSpPr>
            <a:grpSpLocks/>
          </p:cNvGrpSpPr>
          <p:nvPr/>
        </p:nvGrpSpPr>
        <p:grpSpPr bwMode="auto">
          <a:xfrm>
            <a:off x="5981700" y="4684713"/>
            <a:ext cx="1181100" cy="511175"/>
            <a:chOff x="3768" y="2951"/>
            <a:chExt cx="744" cy="322"/>
          </a:xfrm>
        </p:grpSpPr>
        <p:sp>
          <p:nvSpPr>
            <p:cNvPr id="66594" name="Oval 29"/>
            <p:cNvSpPr>
              <a:spLocks noChangeArrowheads="1"/>
            </p:cNvSpPr>
            <p:nvPr/>
          </p:nvSpPr>
          <p:spPr bwMode="auto">
            <a:xfrm>
              <a:off x="3779" y="3007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595" name="Oval 30"/>
            <p:cNvSpPr>
              <a:spLocks noChangeArrowheads="1"/>
            </p:cNvSpPr>
            <p:nvPr/>
          </p:nvSpPr>
          <p:spPr bwMode="auto">
            <a:xfrm>
              <a:off x="4051" y="3077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596" name="Oval 31"/>
            <p:cNvSpPr>
              <a:spLocks noChangeArrowheads="1"/>
            </p:cNvSpPr>
            <p:nvPr/>
          </p:nvSpPr>
          <p:spPr bwMode="auto">
            <a:xfrm>
              <a:off x="4026" y="2951"/>
              <a:ext cx="461" cy="109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597" name="Oval 32"/>
            <p:cNvSpPr>
              <a:spLocks noChangeArrowheads="1"/>
            </p:cNvSpPr>
            <p:nvPr/>
          </p:nvSpPr>
          <p:spPr bwMode="auto">
            <a:xfrm>
              <a:off x="3768" y="3164"/>
              <a:ext cx="463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6586" name="Rectangle 34"/>
          <p:cNvSpPr>
            <a:spLocks noChangeArrowheads="1"/>
          </p:cNvSpPr>
          <p:nvPr/>
        </p:nvSpPr>
        <p:spPr bwMode="auto">
          <a:xfrm>
            <a:off x="5856288" y="4576763"/>
            <a:ext cx="1485900" cy="36671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87" name="Rectangle 35"/>
          <p:cNvSpPr>
            <a:spLocks noChangeArrowheads="1"/>
          </p:cNvSpPr>
          <p:nvPr/>
        </p:nvSpPr>
        <p:spPr bwMode="auto">
          <a:xfrm>
            <a:off x="5818188" y="4970463"/>
            <a:ext cx="1485900" cy="908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88" name="Rectangle 36"/>
          <p:cNvSpPr>
            <a:spLocks noChangeArrowheads="1"/>
          </p:cNvSpPr>
          <p:nvPr/>
        </p:nvSpPr>
        <p:spPr bwMode="auto">
          <a:xfrm>
            <a:off x="5746750" y="5903913"/>
            <a:ext cx="1485900" cy="36671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89" name="Rectangle 37"/>
          <p:cNvSpPr>
            <a:spLocks noChangeArrowheads="1"/>
          </p:cNvSpPr>
          <p:nvPr/>
        </p:nvSpPr>
        <p:spPr bwMode="auto">
          <a:xfrm>
            <a:off x="6019800" y="5943600"/>
            <a:ext cx="10144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After</a:t>
            </a:r>
          </a:p>
        </p:txBody>
      </p:sp>
      <p:sp>
        <p:nvSpPr>
          <p:cNvPr id="66590" name="Rectangle 16"/>
          <p:cNvSpPr>
            <a:spLocks noChangeArrowheads="1"/>
          </p:cNvSpPr>
          <p:nvPr/>
        </p:nvSpPr>
        <p:spPr bwMode="auto">
          <a:xfrm>
            <a:off x="5181600" y="2057400"/>
            <a:ext cx="2570163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Without Tiling</a:t>
            </a:r>
          </a:p>
        </p:txBody>
      </p:sp>
      <p:sp>
        <p:nvSpPr>
          <p:cNvPr id="66591" name="Rectangle 16"/>
          <p:cNvSpPr>
            <a:spLocks noChangeArrowheads="1"/>
          </p:cNvSpPr>
          <p:nvPr/>
        </p:nvSpPr>
        <p:spPr bwMode="auto">
          <a:xfrm>
            <a:off x="5534025" y="4419600"/>
            <a:ext cx="200977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With Tiling</a:t>
            </a:r>
          </a:p>
        </p:txBody>
      </p:sp>
      <p:sp>
        <p:nvSpPr>
          <p:cNvPr id="66592" name="Line 23"/>
          <p:cNvSpPr>
            <a:spLocks noChangeShapeType="1"/>
          </p:cNvSpPr>
          <p:nvPr/>
        </p:nvSpPr>
        <p:spPr bwMode="auto">
          <a:xfrm flipH="1" flipV="1">
            <a:off x="3124200" y="4495800"/>
            <a:ext cx="2209800" cy="9144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6593" name="Line 23"/>
          <p:cNvSpPr>
            <a:spLocks noChangeShapeType="1"/>
          </p:cNvSpPr>
          <p:nvPr/>
        </p:nvSpPr>
        <p:spPr bwMode="auto">
          <a:xfrm flipH="1" flipV="1">
            <a:off x="3352800" y="4267200"/>
            <a:ext cx="2209800" cy="9144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74638"/>
            <a:ext cx="8656637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/>
              <a:t>Observation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532813" cy="86042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Translating up; e.g., by </a:t>
            </a:r>
            <a:r>
              <a:rPr lang="en-US" smtClean="0"/>
              <a:t>[0, 0.5, 0]</a:t>
            </a:r>
            <a:r>
              <a:rPr lang="en-US" smtClean="0">
                <a:solidFill>
                  <a:srgbClr val="0000FF"/>
                </a:solidFill>
              </a:rPr>
              <a:t> causes texture to move down?</a:t>
            </a:r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5795963" y="2557463"/>
            <a:ext cx="1485900" cy="9080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7589" name="Oval 5"/>
          <p:cNvSpPr>
            <a:spLocks noChangeArrowheads="1"/>
          </p:cNvSpPr>
          <p:nvPr/>
        </p:nvSpPr>
        <p:spPr bwMode="auto">
          <a:xfrm>
            <a:off x="5922963" y="2819400"/>
            <a:ext cx="731837" cy="1730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7590" name="Oval 6"/>
          <p:cNvSpPr>
            <a:spLocks noChangeArrowheads="1"/>
          </p:cNvSpPr>
          <p:nvPr/>
        </p:nvSpPr>
        <p:spPr bwMode="auto">
          <a:xfrm>
            <a:off x="6354763" y="2930525"/>
            <a:ext cx="731837" cy="1730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7591" name="Oval 7"/>
          <p:cNvSpPr>
            <a:spLocks noChangeArrowheads="1"/>
          </p:cNvSpPr>
          <p:nvPr/>
        </p:nvSpPr>
        <p:spPr bwMode="auto">
          <a:xfrm>
            <a:off x="6315075" y="2730500"/>
            <a:ext cx="731838" cy="173038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7592" name="Oval 8"/>
          <p:cNvSpPr>
            <a:spLocks noChangeArrowheads="1"/>
          </p:cNvSpPr>
          <p:nvPr/>
        </p:nvSpPr>
        <p:spPr bwMode="auto">
          <a:xfrm>
            <a:off x="5905500" y="3068638"/>
            <a:ext cx="735013" cy="173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7593" name="Rectangle 9"/>
          <p:cNvSpPr>
            <a:spLocks noChangeArrowheads="1"/>
          </p:cNvSpPr>
          <p:nvPr/>
        </p:nvSpPr>
        <p:spPr bwMode="auto">
          <a:xfrm>
            <a:off x="5959475" y="1885950"/>
            <a:ext cx="13112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Before</a:t>
            </a:r>
          </a:p>
        </p:txBody>
      </p:sp>
      <p:grpSp>
        <p:nvGrpSpPr>
          <p:cNvPr id="67594" name="Group 24"/>
          <p:cNvGrpSpPr>
            <a:grpSpLocks/>
          </p:cNvGrpSpPr>
          <p:nvPr/>
        </p:nvGrpSpPr>
        <p:grpSpPr bwMode="auto">
          <a:xfrm>
            <a:off x="5727700" y="4129088"/>
            <a:ext cx="1595438" cy="1693862"/>
            <a:chOff x="3608" y="2601"/>
            <a:chExt cx="1005" cy="1067"/>
          </a:xfrm>
        </p:grpSpPr>
        <p:sp>
          <p:nvSpPr>
            <p:cNvPr id="67615" name="Rectangle 10"/>
            <p:cNvSpPr>
              <a:spLocks noChangeArrowheads="1"/>
            </p:cNvSpPr>
            <p:nvPr/>
          </p:nvSpPr>
          <p:spPr bwMode="auto">
            <a:xfrm>
              <a:off x="3651" y="2846"/>
              <a:ext cx="936" cy="57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7616" name="Group 15"/>
            <p:cNvGrpSpPr>
              <a:grpSpLocks/>
            </p:cNvGrpSpPr>
            <p:nvPr/>
          </p:nvGrpSpPr>
          <p:grpSpPr bwMode="auto">
            <a:xfrm>
              <a:off x="3720" y="3231"/>
              <a:ext cx="744" cy="322"/>
              <a:chOff x="3720" y="3231"/>
              <a:chExt cx="744" cy="322"/>
            </a:xfrm>
          </p:grpSpPr>
          <p:sp>
            <p:nvSpPr>
              <p:cNvPr id="67625" name="Oval 11"/>
              <p:cNvSpPr>
                <a:spLocks noChangeArrowheads="1"/>
              </p:cNvSpPr>
              <p:nvPr/>
            </p:nvSpPr>
            <p:spPr bwMode="auto">
              <a:xfrm>
                <a:off x="3731" y="3287"/>
                <a:ext cx="461" cy="10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26" name="Oval 12"/>
              <p:cNvSpPr>
                <a:spLocks noChangeArrowheads="1"/>
              </p:cNvSpPr>
              <p:nvPr/>
            </p:nvSpPr>
            <p:spPr bwMode="auto">
              <a:xfrm>
                <a:off x="4003" y="3357"/>
                <a:ext cx="461" cy="10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27" name="Oval 13"/>
              <p:cNvSpPr>
                <a:spLocks noChangeArrowheads="1"/>
              </p:cNvSpPr>
              <p:nvPr/>
            </p:nvSpPr>
            <p:spPr bwMode="auto">
              <a:xfrm>
                <a:off x="3978" y="3231"/>
                <a:ext cx="461" cy="10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28" name="Oval 14"/>
              <p:cNvSpPr>
                <a:spLocks noChangeArrowheads="1"/>
              </p:cNvSpPr>
              <p:nvPr/>
            </p:nvSpPr>
            <p:spPr bwMode="auto">
              <a:xfrm>
                <a:off x="3720" y="3444"/>
                <a:ext cx="463" cy="10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7617" name="Group 20"/>
            <p:cNvGrpSpPr>
              <a:grpSpLocks/>
            </p:cNvGrpSpPr>
            <p:nvPr/>
          </p:nvGrpSpPr>
          <p:grpSpPr bwMode="auto">
            <a:xfrm>
              <a:off x="3756" y="2669"/>
              <a:ext cx="744" cy="322"/>
              <a:chOff x="3756" y="2669"/>
              <a:chExt cx="744" cy="322"/>
            </a:xfrm>
          </p:grpSpPr>
          <p:sp>
            <p:nvSpPr>
              <p:cNvPr id="67621" name="Oval 16"/>
              <p:cNvSpPr>
                <a:spLocks noChangeArrowheads="1"/>
              </p:cNvSpPr>
              <p:nvPr/>
            </p:nvSpPr>
            <p:spPr bwMode="auto">
              <a:xfrm>
                <a:off x="3767" y="2725"/>
                <a:ext cx="461" cy="10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22" name="Oval 17"/>
              <p:cNvSpPr>
                <a:spLocks noChangeArrowheads="1"/>
              </p:cNvSpPr>
              <p:nvPr/>
            </p:nvSpPr>
            <p:spPr bwMode="auto">
              <a:xfrm>
                <a:off x="4039" y="2795"/>
                <a:ext cx="461" cy="10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23" name="Oval 18"/>
              <p:cNvSpPr>
                <a:spLocks noChangeArrowheads="1"/>
              </p:cNvSpPr>
              <p:nvPr/>
            </p:nvSpPr>
            <p:spPr bwMode="auto">
              <a:xfrm>
                <a:off x="4014" y="2669"/>
                <a:ext cx="461" cy="10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24" name="Oval 19"/>
              <p:cNvSpPr>
                <a:spLocks noChangeArrowheads="1"/>
              </p:cNvSpPr>
              <p:nvPr/>
            </p:nvSpPr>
            <p:spPr bwMode="auto">
              <a:xfrm>
                <a:off x="3756" y="2882"/>
                <a:ext cx="463" cy="10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7618" name="Rectangle 21"/>
            <p:cNvSpPr>
              <a:spLocks noChangeArrowheads="1"/>
            </p:cNvSpPr>
            <p:nvPr/>
          </p:nvSpPr>
          <p:spPr bwMode="auto">
            <a:xfrm>
              <a:off x="3677" y="2601"/>
              <a:ext cx="936" cy="23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19" name="Rectangle 22"/>
            <p:cNvSpPr>
              <a:spLocks noChangeArrowheads="1"/>
            </p:cNvSpPr>
            <p:nvPr/>
          </p:nvSpPr>
          <p:spPr bwMode="auto">
            <a:xfrm>
              <a:off x="3653" y="2849"/>
              <a:ext cx="936" cy="57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20" name="Rectangle 23"/>
            <p:cNvSpPr>
              <a:spLocks noChangeArrowheads="1"/>
            </p:cNvSpPr>
            <p:nvPr/>
          </p:nvSpPr>
          <p:spPr bwMode="auto">
            <a:xfrm>
              <a:off x="3608" y="3437"/>
              <a:ext cx="936" cy="23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7595" name="Rectangle 25"/>
          <p:cNvSpPr>
            <a:spLocks noChangeArrowheads="1"/>
          </p:cNvSpPr>
          <p:nvPr/>
        </p:nvSpPr>
        <p:spPr bwMode="auto">
          <a:xfrm>
            <a:off x="6051550" y="3903663"/>
            <a:ext cx="10144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After</a:t>
            </a:r>
          </a:p>
        </p:txBody>
      </p:sp>
      <p:sp>
        <p:nvSpPr>
          <p:cNvPr id="67596" name="Rectangle 26"/>
          <p:cNvSpPr>
            <a:spLocks noChangeArrowheads="1"/>
          </p:cNvSpPr>
          <p:nvPr/>
        </p:nvSpPr>
        <p:spPr bwMode="auto">
          <a:xfrm>
            <a:off x="2928938" y="2227263"/>
            <a:ext cx="1485900" cy="366712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7597" name="Group 44"/>
          <p:cNvGrpSpPr>
            <a:grpSpLocks/>
          </p:cNvGrpSpPr>
          <p:nvPr/>
        </p:nvGrpSpPr>
        <p:grpSpPr bwMode="auto">
          <a:xfrm>
            <a:off x="682625" y="2752725"/>
            <a:ext cx="2376488" cy="1617663"/>
            <a:chOff x="430" y="1734"/>
            <a:chExt cx="1497" cy="1019"/>
          </a:xfrm>
        </p:grpSpPr>
        <p:sp>
          <p:nvSpPr>
            <p:cNvPr id="67598" name="Rectangle 27"/>
            <p:cNvSpPr>
              <a:spLocks noChangeArrowheads="1"/>
            </p:cNvSpPr>
            <p:nvPr/>
          </p:nvSpPr>
          <p:spPr bwMode="auto">
            <a:xfrm>
              <a:off x="439" y="1745"/>
              <a:ext cx="1486" cy="946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rgbClr val="F0FD2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99" name="Rectangle 28"/>
            <p:cNvSpPr>
              <a:spLocks noChangeArrowheads="1"/>
            </p:cNvSpPr>
            <p:nvPr/>
          </p:nvSpPr>
          <p:spPr bwMode="auto">
            <a:xfrm>
              <a:off x="714" y="1931"/>
              <a:ext cx="959" cy="56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7600" name="Group 33"/>
            <p:cNvGrpSpPr>
              <a:grpSpLocks/>
            </p:cNvGrpSpPr>
            <p:nvPr/>
          </p:nvGrpSpPr>
          <p:grpSpPr bwMode="auto">
            <a:xfrm>
              <a:off x="783" y="2316"/>
              <a:ext cx="744" cy="322"/>
              <a:chOff x="783" y="2316"/>
              <a:chExt cx="744" cy="322"/>
            </a:xfrm>
          </p:grpSpPr>
          <p:sp>
            <p:nvSpPr>
              <p:cNvPr id="67611" name="Oval 29"/>
              <p:cNvSpPr>
                <a:spLocks noChangeArrowheads="1"/>
              </p:cNvSpPr>
              <p:nvPr/>
            </p:nvSpPr>
            <p:spPr bwMode="auto">
              <a:xfrm>
                <a:off x="794" y="2372"/>
                <a:ext cx="461" cy="10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12" name="Oval 30"/>
              <p:cNvSpPr>
                <a:spLocks noChangeArrowheads="1"/>
              </p:cNvSpPr>
              <p:nvPr/>
            </p:nvSpPr>
            <p:spPr bwMode="auto">
              <a:xfrm>
                <a:off x="1066" y="2442"/>
                <a:ext cx="461" cy="10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13" name="Oval 31"/>
              <p:cNvSpPr>
                <a:spLocks noChangeArrowheads="1"/>
              </p:cNvSpPr>
              <p:nvPr/>
            </p:nvSpPr>
            <p:spPr bwMode="auto">
              <a:xfrm>
                <a:off x="1041" y="2316"/>
                <a:ext cx="461" cy="10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14" name="Oval 32"/>
              <p:cNvSpPr>
                <a:spLocks noChangeArrowheads="1"/>
              </p:cNvSpPr>
              <p:nvPr/>
            </p:nvSpPr>
            <p:spPr bwMode="auto">
              <a:xfrm>
                <a:off x="783" y="2529"/>
                <a:ext cx="463" cy="10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7601" name="Group 38"/>
            <p:cNvGrpSpPr>
              <a:grpSpLocks/>
            </p:cNvGrpSpPr>
            <p:nvPr/>
          </p:nvGrpSpPr>
          <p:grpSpPr bwMode="auto">
            <a:xfrm>
              <a:off x="819" y="1754"/>
              <a:ext cx="744" cy="322"/>
              <a:chOff x="819" y="1754"/>
              <a:chExt cx="744" cy="322"/>
            </a:xfrm>
          </p:grpSpPr>
          <p:sp>
            <p:nvSpPr>
              <p:cNvPr id="67607" name="Oval 34"/>
              <p:cNvSpPr>
                <a:spLocks noChangeArrowheads="1"/>
              </p:cNvSpPr>
              <p:nvPr/>
            </p:nvSpPr>
            <p:spPr bwMode="auto">
              <a:xfrm>
                <a:off x="830" y="1810"/>
                <a:ext cx="461" cy="10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08" name="Oval 35"/>
              <p:cNvSpPr>
                <a:spLocks noChangeArrowheads="1"/>
              </p:cNvSpPr>
              <p:nvPr/>
            </p:nvSpPr>
            <p:spPr bwMode="auto">
              <a:xfrm>
                <a:off x="1102" y="1880"/>
                <a:ext cx="461" cy="10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09" name="Oval 36"/>
              <p:cNvSpPr>
                <a:spLocks noChangeArrowheads="1"/>
              </p:cNvSpPr>
              <p:nvPr/>
            </p:nvSpPr>
            <p:spPr bwMode="auto">
              <a:xfrm>
                <a:off x="1077" y="1754"/>
                <a:ext cx="461" cy="10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10" name="Oval 37"/>
              <p:cNvSpPr>
                <a:spLocks noChangeArrowheads="1"/>
              </p:cNvSpPr>
              <p:nvPr/>
            </p:nvSpPr>
            <p:spPr bwMode="auto">
              <a:xfrm>
                <a:off x="819" y="1967"/>
                <a:ext cx="463" cy="10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7602" name="Rectangle 39"/>
            <p:cNvSpPr>
              <a:spLocks noChangeArrowheads="1"/>
            </p:cNvSpPr>
            <p:nvPr/>
          </p:nvSpPr>
          <p:spPr bwMode="auto">
            <a:xfrm>
              <a:off x="716" y="1922"/>
              <a:ext cx="959" cy="57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03" name="Rectangle 40"/>
            <p:cNvSpPr>
              <a:spLocks noChangeArrowheads="1"/>
            </p:cNvSpPr>
            <p:nvPr/>
          </p:nvSpPr>
          <p:spPr bwMode="auto">
            <a:xfrm>
              <a:off x="671" y="2522"/>
              <a:ext cx="936" cy="23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04" name="Rectangle 41"/>
            <p:cNvSpPr>
              <a:spLocks noChangeArrowheads="1"/>
            </p:cNvSpPr>
            <p:nvPr/>
          </p:nvSpPr>
          <p:spPr bwMode="auto">
            <a:xfrm>
              <a:off x="477" y="1746"/>
              <a:ext cx="1322" cy="170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rgbClr val="F0FD2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05" name="Rectangle 42"/>
            <p:cNvSpPr>
              <a:spLocks noChangeArrowheads="1"/>
            </p:cNvSpPr>
            <p:nvPr/>
          </p:nvSpPr>
          <p:spPr bwMode="auto">
            <a:xfrm>
              <a:off x="491" y="2500"/>
              <a:ext cx="1322" cy="193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rgbClr val="F0FD2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06" name="Rectangle 43"/>
            <p:cNvSpPr>
              <a:spLocks noChangeArrowheads="1"/>
            </p:cNvSpPr>
            <p:nvPr/>
          </p:nvSpPr>
          <p:spPr bwMode="auto">
            <a:xfrm>
              <a:off x="430" y="1734"/>
              <a:ext cx="1497" cy="957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74638"/>
            <a:ext cx="8656637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/>
              <a:t>Let’s try again (Using Scaling This Time)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532813" cy="86042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Suppose we scale texture coordinates to make them smaller.</a:t>
            </a:r>
            <a:r>
              <a:rPr lang="en-US" smtClean="0"/>
              <a:t> </a:t>
            </a:r>
          </a:p>
        </p:txBody>
      </p:sp>
      <p:sp>
        <p:nvSpPr>
          <p:cNvPr id="78852" name="AutoShape 4"/>
          <p:cNvSpPr>
            <a:spLocks noChangeArrowheads="1"/>
          </p:cNvSpPr>
          <p:nvPr/>
        </p:nvSpPr>
        <p:spPr bwMode="auto">
          <a:xfrm>
            <a:off x="460375" y="2470150"/>
            <a:ext cx="8281988" cy="2178050"/>
          </a:xfrm>
          <a:prstGeom prst="roundRect">
            <a:avLst>
              <a:gd name="adj" fmla="val 12440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/>
              <a:t>glMatrixMode (GL_TEXTURE_MATRIX);</a:t>
            </a:r>
            <a:br>
              <a:rPr lang="en-US"/>
            </a:br>
            <a:r>
              <a:rPr lang="en-US"/>
              <a:t>	glPushMatrix ();</a:t>
            </a:r>
            <a:r>
              <a:rPr lang="en-US">
                <a:solidFill>
                  <a:srgbClr val="FF0000"/>
                </a:solidFill>
              </a:rPr>
              <a:t/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		glScaled (0.75, 0.75, 0.75);</a:t>
            </a:r>
            <a:r>
              <a:rPr lang="en-US"/>
              <a:t/>
            </a:r>
            <a:br>
              <a:rPr lang="en-US"/>
            </a:br>
            <a:r>
              <a:rPr lang="en-US"/>
              <a:t>	glPopMatrix ();</a:t>
            </a:r>
            <a:r>
              <a:rPr lang="en-US">
                <a:solidFill>
                  <a:srgbClr val="0000FF"/>
                </a:solidFill>
              </a:rPr>
              <a:t/>
            </a:r>
            <a:br>
              <a:rPr lang="en-US">
                <a:solidFill>
                  <a:srgbClr val="0000FF"/>
                </a:solidFill>
              </a:rPr>
            </a:br>
            <a:r>
              <a:rPr lang="en-US"/>
              <a:t>glMatrixMode (GL_MODELVIEW_MATRIX);</a:t>
            </a:r>
          </a:p>
        </p:txBody>
      </p:sp>
      <p:sp>
        <p:nvSpPr>
          <p:cNvPr id="78853" name="AutoShape 5"/>
          <p:cNvSpPr>
            <a:spLocks noChangeArrowheads="1"/>
          </p:cNvSpPr>
          <p:nvPr/>
        </p:nvSpPr>
        <p:spPr bwMode="auto">
          <a:xfrm>
            <a:off x="319088" y="5675313"/>
            <a:ext cx="8509000" cy="525462"/>
          </a:xfrm>
          <a:prstGeom prst="roundRect">
            <a:avLst>
              <a:gd name="adj" fmla="val 12440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Let’s work out what really happens.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1014413" y="3640138"/>
            <a:ext cx="2359025" cy="15017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0899" name="AutoShape 3"/>
          <p:cNvSpPr>
            <a:spLocks noGrp="1" noChangeArrowheads="1"/>
          </p:cNvSpPr>
          <p:nvPr>
            <p:ph type="title"/>
          </p:nvPr>
        </p:nvSpPr>
        <p:spPr>
          <a:xfrm>
            <a:off x="233363" y="274638"/>
            <a:ext cx="8656637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/>
              <a:t>What Happens When We Scale by [.75, .75, .75]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532813" cy="1843088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Example 1 (assumes textures are tiled)</a:t>
            </a:r>
            <a:r>
              <a:rPr lang="en-US" smtClean="0"/>
              <a:t>: </a:t>
            </a:r>
          </a:p>
          <a:p>
            <a:pPr lvl="1">
              <a:spcBef>
                <a:spcPct val="0"/>
              </a:spcBef>
            </a:pPr>
            <a:r>
              <a:rPr lang="en-US" smtClean="0">
                <a:solidFill>
                  <a:srgbClr val="FF0000"/>
                </a:solidFill>
              </a:rPr>
              <a:t>[0,0] is mapped to [0, 0]		</a:t>
            </a:r>
            <a:r>
              <a:rPr lang="en-US" smtClean="0">
                <a:solidFill>
                  <a:srgbClr val="8000B3"/>
                </a:solidFill>
              </a:rPr>
              <a:t>No change</a:t>
            </a:r>
            <a:endParaRPr lang="en-US" smtClean="0"/>
          </a:p>
          <a:p>
            <a:pPr lvl="1">
              <a:spcBef>
                <a:spcPct val="0"/>
              </a:spcBef>
            </a:pPr>
            <a:r>
              <a:rPr lang="en-US" smtClean="0">
                <a:solidFill>
                  <a:srgbClr val="FF0000"/>
                </a:solidFill>
              </a:rPr>
              <a:t>[1,1] is mapped to [.75, .75]</a:t>
            </a:r>
          </a:p>
          <a:p>
            <a:r>
              <a:rPr lang="en-US" smtClean="0">
                <a:solidFill>
                  <a:srgbClr val="0000FF"/>
                </a:solidFill>
              </a:rPr>
              <a:t>What do we really see?</a:t>
            </a:r>
          </a:p>
        </p:txBody>
      </p:sp>
      <p:grpSp>
        <p:nvGrpSpPr>
          <p:cNvPr id="69637" name="Group 10"/>
          <p:cNvGrpSpPr>
            <a:grpSpLocks/>
          </p:cNvGrpSpPr>
          <p:nvPr/>
        </p:nvGrpSpPr>
        <p:grpSpPr bwMode="auto">
          <a:xfrm>
            <a:off x="1457325" y="3946525"/>
            <a:ext cx="1485900" cy="908050"/>
            <a:chOff x="918" y="2486"/>
            <a:chExt cx="936" cy="572"/>
          </a:xfrm>
        </p:grpSpPr>
        <p:sp>
          <p:nvSpPr>
            <p:cNvPr id="69644" name="Rectangle 5"/>
            <p:cNvSpPr>
              <a:spLocks noChangeArrowheads="1"/>
            </p:cNvSpPr>
            <p:nvPr/>
          </p:nvSpPr>
          <p:spPr bwMode="auto">
            <a:xfrm>
              <a:off x="918" y="2486"/>
              <a:ext cx="936" cy="57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45" name="Oval 6"/>
            <p:cNvSpPr>
              <a:spLocks noChangeArrowheads="1"/>
            </p:cNvSpPr>
            <p:nvPr/>
          </p:nvSpPr>
          <p:spPr bwMode="auto">
            <a:xfrm>
              <a:off x="998" y="2651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46" name="Oval 7"/>
            <p:cNvSpPr>
              <a:spLocks noChangeArrowheads="1"/>
            </p:cNvSpPr>
            <p:nvPr/>
          </p:nvSpPr>
          <p:spPr bwMode="auto">
            <a:xfrm>
              <a:off x="1270" y="2721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47" name="Oval 8"/>
            <p:cNvSpPr>
              <a:spLocks noChangeArrowheads="1"/>
            </p:cNvSpPr>
            <p:nvPr/>
          </p:nvSpPr>
          <p:spPr bwMode="auto">
            <a:xfrm>
              <a:off x="1245" y="2595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48" name="Oval 9"/>
            <p:cNvSpPr>
              <a:spLocks noChangeArrowheads="1"/>
            </p:cNvSpPr>
            <p:nvPr/>
          </p:nvSpPr>
          <p:spPr bwMode="auto">
            <a:xfrm>
              <a:off x="987" y="2808"/>
              <a:ext cx="463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9638" name="Rectangle 11"/>
          <p:cNvSpPr>
            <a:spLocks noChangeArrowheads="1"/>
          </p:cNvSpPr>
          <p:nvPr/>
        </p:nvSpPr>
        <p:spPr bwMode="auto">
          <a:xfrm>
            <a:off x="3551238" y="5614988"/>
            <a:ext cx="10144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[0, 0]</a:t>
            </a:r>
          </a:p>
        </p:txBody>
      </p:sp>
      <p:sp>
        <p:nvSpPr>
          <p:cNvPr id="69639" name="Line 12"/>
          <p:cNvSpPr>
            <a:spLocks noChangeShapeType="1"/>
          </p:cNvSpPr>
          <p:nvPr/>
        </p:nvSpPr>
        <p:spPr bwMode="auto">
          <a:xfrm flipH="1" flipV="1">
            <a:off x="1571625" y="4983163"/>
            <a:ext cx="2005013" cy="8191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69640" name="Rectangle 13"/>
          <p:cNvSpPr>
            <a:spLocks noChangeArrowheads="1"/>
          </p:cNvSpPr>
          <p:nvPr/>
        </p:nvSpPr>
        <p:spPr bwMode="auto">
          <a:xfrm>
            <a:off x="3802063" y="4125913"/>
            <a:ext cx="16065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[.75, .75]</a:t>
            </a:r>
          </a:p>
        </p:txBody>
      </p:sp>
      <p:sp>
        <p:nvSpPr>
          <p:cNvPr id="69641" name="Oval 14"/>
          <p:cNvSpPr>
            <a:spLocks noChangeArrowheads="1"/>
          </p:cNvSpPr>
          <p:nvPr/>
        </p:nvSpPr>
        <p:spPr bwMode="auto">
          <a:xfrm>
            <a:off x="2582863" y="4097338"/>
            <a:ext cx="150812" cy="15081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9642" name="Oval 15"/>
          <p:cNvSpPr>
            <a:spLocks noChangeArrowheads="1"/>
          </p:cNvSpPr>
          <p:nvPr/>
        </p:nvSpPr>
        <p:spPr bwMode="auto">
          <a:xfrm>
            <a:off x="1381125" y="4783138"/>
            <a:ext cx="150813" cy="15081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9643" name="Line 16"/>
          <p:cNvSpPr>
            <a:spLocks noChangeShapeType="1"/>
          </p:cNvSpPr>
          <p:nvPr/>
        </p:nvSpPr>
        <p:spPr bwMode="auto">
          <a:xfrm flipH="1" flipV="1">
            <a:off x="2700338" y="4197350"/>
            <a:ext cx="1085850" cy="1841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74638"/>
            <a:ext cx="8656637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/>
              <a:t>What Happens When We Scale by [.75, .75, .75]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532813" cy="86042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With those texture coordinates, what’s drawn in the polygon?</a:t>
            </a:r>
          </a:p>
        </p:txBody>
      </p:sp>
      <p:grpSp>
        <p:nvGrpSpPr>
          <p:cNvPr id="70660" name="Group 9"/>
          <p:cNvGrpSpPr>
            <a:grpSpLocks/>
          </p:cNvGrpSpPr>
          <p:nvPr/>
        </p:nvGrpSpPr>
        <p:grpSpPr bwMode="auto">
          <a:xfrm>
            <a:off x="5719763" y="2557463"/>
            <a:ext cx="1485900" cy="908050"/>
            <a:chOff x="3603" y="1611"/>
            <a:chExt cx="936" cy="572"/>
          </a:xfrm>
        </p:grpSpPr>
        <p:sp>
          <p:nvSpPr>
            <p:cNvPr id="70684" name="Rectangle 4"/>
            <p:cNvSpPr>
              <a:spLocks noChangeArrowheads="1"/>
            </p:cNvSpPr>
            <p:nvPr/>
          </p:nvSpPr>
          <p:spPr bwMode="auto">
            <a:xfrm>
              <a:off x="3603" y="1611"/>
              <a:ext cx="936" cy="57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85" name="Oval 5"/>
            <p:cNvSpPr>
              <a:spLocks noChangeArrowheads="1"/>
            </p:cNvSpPr>
            <p:nvPr/>
          </p:nvSpPr>
          <p:spPr bwMode="auto">
            <a:xfrm>
              <a:off x="3683" y="1776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86" name="Oval 6"/>
            <p:cNvSpPr>
              <a:spLocks noChangeArrowheads="1"/>
            </p:cNvSpPr>
            <p:nvPr/>
          </p:nvSpPr>
          <p:spPr bwMode="auto">
            <a:xfrm>
              <a:off x="3955" y="1846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87" name="Oval 7"/>
            <p:cNvSpPr>
              <a:spLocks noChangeArrowheads="1"/>
            </p:cNvSpPr>
            <p:nvPr/>
          </p:nvSpPr>
          <p:spPr bwMode="auto">
            <a:xfrm>
              <a:off x="3930" y="1720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88" name="Oval 8"/>
            <p:cNvSpPr>
              <a:spLocks noChangeArrowheads="1"/>
            </p:cNvSpPr>
            <p:nvPr/>
          </p:nvSpPr>
          <p:spPr bwMode="auto">
            <a:xfrm>
              <a:off x="3672" y="1933"/>
              <a:ext cx="463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0661" name="Rectangle 10"/>
          <p:cNvSpPr>
            <a:spLocks noChangeArrowheads="1"/>
          </p:cNvSpPr>
          <p:nvPr/>
        </p:nvSpPr>
        <p:spPr bwMode="auto">
          <a:xfrm>
            <a:off x="5808663" y="2054225"/>
            <a:ext cx="13112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Before</a:t>
            </a:r>
          </a:p>
        </p:txBody>
      </p:sp>
      <p:sp>
        <p:nvSpPr>
          <p:cNvPr id="70662" name="Rectangle 11"/>
          <p:cNvSpPr>
            <a:spLocks noChangeArrowheads="1"/>
          </p:cNvSpPr>
          <p:nvPr/>
        </p:nvSpPr>
        <p:spPr bwMode="auto">
          <a:xfrm>
            <a:off x="5826125" y="3978275"/>
            <a:ext cx="10144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After</a:t>
            </a:r>
          </a:p>
        </p:txBody>
      </p:sp>
      <p:sp>
        <p:nvSpPr>
          <p:cNvPr id="70663" name="Rectangle 12"/>
          <p:cNvSpPr>
            <a:spLocks noChangeArrowheads="1"/>
          </p:cNvSpPr>
          <p:nvPr/>
        </p:nvSpPr>
        <p:spPr bwMode="auto">
          <a:xfrm>
            <a:off x="547688" y="2520950"/>
            <a:ext cx="2359025" cy="15017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0664" name="Group 18"/>
          <p:cNvGrpSpPr>
            <a:grpSpLocks/>
          </p:cNvGrpSpPr>
          <p:nvPr/>
        </p:nvGrpSpPr>
        <p:grpSpPr bwMode="auto">
          <a:xfrm>
            <a:off x="990600" y="2827338"/>
            <a:ext cx="1485900" cy="908050"/>
            <a:chOff x="624" y="1781"/>
            <a:chExt cx="936" cy="572"/>
          </a:xfrm>
        </p:grpSpPr>
        <p:sp>
          <p:nvSpPr>
            <p:cNvPr id="70679" name="Rectangle 13"/>
            <p:cNvSpPr>
              <a:spLocks noChangeArrowheads="1"/>
            </p:cNvSpPr>
            <p:nvPr/>
          </p:nvSpPr>
          <p:spPr bwMode="auto">
            <a:xfrm>
              <a:off x="624" y="1781"/>
              <a:ext cx="936" cy="57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80" name="Oval 14"/>
            <p:cNvSpPr>
              <a:spLocks noChangeArrowheads="1"/>
            </p:cNvSpPr>
            <p:nvPr/>
          </p:nvSpPr>
          <p:spPr bwMode="auto">
            <a:xfrm>
              <a:off x="704" y="1946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81" name="Oval 15"/>
            <p:cNvSpPr>
              <a:spLocks noChangeArrowheads="1"/>
            </p:cNvSpPr>
            <p:nvPr/>
          </p:nvSpPr>
          <p:spPr bwMode="auto">
            <a:xfrm>
              <a:off x="976" y="2016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82" name="Oval 16"/>
            <p:cNvSpPr>
              <a:spLocks noChangeArrowheads="1"/>
            </p:cNvSpPr>
            <p:nvPr/>
          </p:nvSpPr>
          <p:spPr bwMode="auto">
            <a:xfrm>
              <a:off x="951" y="1890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83" name="Oval 17"/>
            <p:cNvSpPr>
              <a:spLocks noChangeArrowheads="1"/>
            </p:cNvSpPr>
            <p:nvPr/>
          </p:nvSpPr>
          <p:spPr bwMode="auto">
            <a:xfrm>
              <a:off x="693" y="2103"/>
              <a:ext cx="463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0665" name="Rectangle 19"/>
          <p:cNvSpPr>
            <a:spLocks noChangeArrowheads="1"/>
          </p:cNvSpPr>
          <p:nvPr/>
        </p:nvSpPr>
        <p:spPr bwMode="auto">
          <a:xfrm>
            <a:off x="3084513" y="4495800"/>
            <a:ext cx="10144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[0, 0]</a:t>
            </a:r>
          </a:p>
        </p:txBody>
      </p:sp>
      <p:sp>
        <p:nvSpPr>
          <p:cNvPr id="70666" name="Line 20"/>
          <p:cNvSpPr>
            <a:spLocks noChangeShapeType="1"/>
          </p:cNvSpPr>
          <p:nvPr/>
        </p:nvSpPr>
        <p:spPr bwMode="auto">
          <a:xfrm flipH="1" flipV="1">
            <a:off x="1104900" y="3863975"/>
            <a:ext cx="2005013" cy="8191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70667" name="Rectangle 21"/>
          <p:cNvSpPr>
            <a:spLocks noChangeArrowheads="1"/>
          </p:cNvSpPr>
          <p:nvPr/>
        </p:nvSpPr>
        <p:spPr bwMode="auto">
          <a:xfrm>
            <a:off x="3335338" y="3006725"/>
            <a:ext cx="16065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[.75, .75]</a:t>
            </a:r>
          </a:p>
        </p:txBody>
      </p:sp>
      <p:sp>
        <p:nvSpPr>
          <p:cNvPr id="70668" name="Oval 22"/>
          <p:cNvSpPr>
            <a:spLocks noChangeArrowheads="1"/>
          </p:cNvSpPr>
          <p:nvPr/>
        </p:nvSpPr>
        <p:spPr bwMode="auto">
          <a:xfrm>
            <a:off x="2116138" y="2978150"/>
            <a:ext cx="150812" cy="150813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69" name="Oval 23"/>
          <p:cNvSpPr>
            <a:spLocks noChangeArrowheads="1"/>
          </p:cNvSpPr>
          <p:nvPr/>
        </p:nvSpPr>
        <p:spPr bwMode="auto">
          <a:xfrm>
            <a:off x="914400" y="3663950"/>
            <a:ext cx="150813" cy="150813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70" name="Line 24"/>
          <p:cNvSpPr>
            <a:spLocks noChangeShapeType="1"/>
          </p:cNvSpPr>
          <p:nvPr/>
        </p:nvSpPr>
        <p:spPr bwMode="auto">
          <a:xfrm flipH="1" flipV="1">
            <a:off x="2233613" y="3078163"/>
            <a:ext cx="1085850" cy="1841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70671" name="Rectangle 25"/>
          <p:cNvSpPr>
            <a:spLocks noChangeArrowheads="1"/>
          </p:cNvSpPr>
          <p:nvPr/>
        </p:nvSpPr>
        <p:spPr bwMode="auto">
          <a:xfrm>
            <a:off x="5737225" y="4481513"/>
            <a:ext cx="1485900" cy="9080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0672" name="Group 30"/>
          <p:cNvGrpSpPr>
            <a:grpSpLocks/>
          </p:cNvGrpSpPr>
          <p:nvPr/>
        </p:nvGrpSpPr>
        <p:grpSpPr bwMode="auto">
          <a:xfrm>
            <a:off x="5880100" y="4471988"/>
            <a:ext cx="1479550" cy="642937"/>
            <a:chOff x="3704" y="2817"/>
            <a:chExt cx="932" cy="405"/>
          </a:xfrm>
        </p:grpSpPr>
        <p:sp>
          <p:nvSpPr>
            <p:cNvPr id="70675" name="Oval 26"/>
            <p:cNvSpPr>
              <a:spLocks noChangeArrowheads="1"/>
            </p:cNvSpPr>
            <p:nvPr/>
          </p:nvSpPr>
          <p:spPr bwMode="auto">
            <a:xfrm>
              <a:off x="3718" y="2887"/>
              <a:ext cx="578" cy="13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76" name="Oval 27"/>
            <p:cNvSpPr>
              <a:spLocks noChangeArrowheads="1"/>
            </p:cNvSpPr>
            <p:nvPr/>
          </p:nvSpPr>
          <p:spPr bwMode="auto">
            <a:xfrm>
              <a:off x="4058" y="2975"/>
              <a:ext cx="578" cy="13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77" name="Oval 28"/>
            <p:cNvSpPr>
              <a:spLocks noChangeArrowheads="1"/>
            </p:cNvSpPr>
            <p:nvPr/>
          </p:nvSpPr>
          <p:spPr bwMode="auto">
            <a:xfrm>
              <a:off x="4027" y="2817"/>
              <a:ext cx="578" cy="13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78" name="Oval 29"/>
            <p:cNvSpPr>
              <a:spLocks noChangeArrowheads="1"/>
            </p:cNvSpPr>
            <p:nvPr/>
          </p:nvSpPr>
          <p:spPr bwMode="auto">
            <a:xfrm>
              <a:off x="3704" y="3084"/>
              <a:ext cx="581" cy="13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0673" name="Rectangle 31"/>
          <p:cNvSpPr>
            <a:spLocks noChangeArrowheads="1"/>
          </p:cNvSpPr>
          <p:nvPr/>
        </p:nvSpPr>
        <p:spPr bwMode="auto">
          <a:xfrm>
            <a:off x="7243763" y="4483100"/>
            <a:ext cx="1485900" cy="90805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74" name="Rectangle 32"/>
          <p:cNvSpPr>
            <a:spLocks noChangeArrowheads="1"/>
          </p:cNvSpPr>
          <p:nvPr/>
        </p:nvSpPr>
        <p:spPr bwMode="auto">
          <a:xfrm>
            <a:off x="5730875" y="4487863"/>
            <a:ext cx="1490663" cy="9064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06375" y="271463"/>
            <a:ext cx="8709025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Two Conventions Can Be Used</a:t>
            </a:r>
          </a:p>
        </p:txBody>
      </p:sp>
      <p:cxnSp>
        <p:nvCxnSpPr>
          <p:cNvPr id="80" name="Straight Connector 79"/>
          <p:cNvCxnSpPr/>
          <p:nvPr/>
        </p:nvCxnSpPr>
        <p:spPr bwMode="auto">
          <a:xfrm rot="16200000" flipH="1">
            <a:off x="2946797" y="2996803"/>
            <a:ext cx="3277394" cy="26987"/>
          </a:xfrm>
          <a:prstGeom prst="line">
            <a:avLst/>
          </a:prstGeom>
          <a:solidFill>
            <a:srgbClr val="C0C0C0"/>
          </a:solidFill>
          <a:ln w="63500" cap="flat" cmpd="sng" algn="ctr">
            <a:solidFill>
              <a:srgbClr val="8000B3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58" name="Rectangle 57"/>
          <p:cNvSpPr/>
          <p:nvPr/>
        </p:nvSpPr>
        <p:spPr>
          <a:xfrm>
            <a:off x="381000" y="1295400"/>
            <a:ext cx="3894015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Let v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  <a:r>
              <a:rPr lang="en-US" dirty="0" smtClean="0">
                <a:solidFill>
                  <a:srgbClr val="0000FF"/>
                </a:solidFill>
              </a:rPr>
              <a:t> be a row vector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48200" y="1295400"/>
            <a:ext cx="4533613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Let v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  <a:r>
              <a:rPr lang="en-US" dirty="0" smtClean="0">
                <a:solidFill>
                  <a:srgbClr val="0000FF"/>
                </a:solidFill>
              </a:rPr>
              <a:t> be a column vector</a:t>
            </a:r>
            <a:endParaRPr lang="en-US" dirty="0"/>
          </a:p>
        </p:txBody>
      </p:sp>
      <p:sp>
        <p:nvSpPr>
          <p:cNvPr id="76" name="Rectangle 75"/>
          <p:cNvSpPr/>
          <p:nvPr/>
        </p:nvSpPr>
        <p:spPr>
          <a:xfrm>
            <a:off x="1066800" y="2209800"/>
            <a:ext cx="1920206" cy="21605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   v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  <a:r>
              <a:rPr lang="en-US" dirty="0" smtClean="0">
                <a:solidFill>
                  <a:srgbClr val="0000FF"/>
                </a:solidFill>
              </a:rPr>
              <a:t> * ABC</a:t>
            </a: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= v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  <a:r>
              <a:rPr lang="en-US" dirty="0" smtClean="0">
                <a:solidFill>
                  <a:srgbClr val="0000FF"/>
                </a:solidFill>
              </a:rPr>
              <a:t> * BC</a:t>
            </a: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= v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 * C</a:t>
            </a: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= v</a:t>
            </a:r>
            <a:r>
              <a:rPr lang="en-US" baseline="-25000" dirty="0" smtClean="0">
                <a:solidFill>
                  <a:srgbClr val="0000FF"/>
                </a:solidFill>
              </a:rPr>
              <a:t>3</a:t>
            </a:r>
            <a:endParaRPr lang="en-US" baseline="-25000" dirty="0"/>
          </a:p>
        </p:txBody>
      </p:sp>
      <p:sp>
        <p:nvSpPr>
          <p:cNvPr id="77" name="Rectangle 76"/>
          <p:cNvSpPr/>
          <p:nvPr/>
        </p:nvSpPr>
        <p:spPr>
          <a:xfrm>
            <a:off x="5242594" y="2209800"/>
            <a:ext cx="1931426" cy="21605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   CBA * v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  <a:endParaRPr lang="en-US" dirty="0" smtClean="0">
              <a:solidFill>
                <a:srgbClr val="0000FF"/>
              </a:solidFill>
            </a:endParaRP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= CB * v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  <a:endParaRPr lang="en-US" dirty="0" smtClean="0">
              <a:solidFill>
                <a:srgbClr val="0000FF"/>
              </a:solidFill>
            </a:endParaRP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= C * v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endParaRPr lang="en-US" dirty="0" smtClean="0">
              <a:solidFill>
                <a:srgbClr val="0000FF"/>
              </a:solidFill>
            </a:endParaRPr>
          </a:p>
          <a:p>
            <a:pPr algn="l"/>
            <a:r>
              <a:rPr lang="en-US" dirty="0" smtClean="0">
                <a:solidFill>
                  <a:srgbClr val="0000FF"/>
                </a:solidFill>
              </a:rPr>
              <a:t>= v</a:t>
            </a:r>
            <a:r>
              <a:rPr lang="en-US" baseline="-25000" dirty="0" smtClean="0">
                <a:solidFill>
                  <a:srgbClr val="0000FF"/>
                </a:solidFill>
              </a:rPr>
              <a:t>3</a:t>
            </a:r>
            <a:endParaRPr lang="en-US" baseline="-25000" dirty="0"/>
          </a:p>
        </p:txBody>
      </p:sp>
      <p:sp>
        <p:nvSpPr>
          <p:cNvPr id="78" name="Rectangle 77"/>
          <p:cNvSpPr/>
          <p:nvPr/>
        </p:nvSpPr>
        <p:spPr>
          <a:xfrm>
            <a:off x="838200" y="4648200"/>
            <a:ext cx="2223686" cy="480131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Left-to-right</a:t>
            </a:r>
            <a:endParaRPr lang="en-US" dirty="0"/>
          </a:p>
        </p:txBody>
      </p:sp>
      <p:sp>
        <p:nvSpPr>
          <p:cNvPr id="79" name="Rectangle 78"/>
          <p:cNvSpPr/>
          <p:nvPr/>
        </p:nvSpPr>
        <p:spPr>
          <a:xfrm>
            <a:off x="5396314" y="4648200"/>
            <a:ext cx="2223686" cy="480131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0000FF"/>
                </a:solidFill>
              </a:rPr>
              <a:t>Right-to-left</a:t>
            </a:r>
            <a:endParaRPr lang="en-US" dirty="0"/>
          </a:p>
        </p:txBody>
      </p:sp>
      <p:sp>
        <p:nvSpPr>
          <p:cNvPr id="11" name="AutoShape 14"/>
          <p:cNvSpPr>
            <a:spLocks noChangeArrowheads="1"/>
          </p:cNvSpPr>
          <p:nvPr/>
        </p:nvSpPr>
        <p:spPr bwMode="auto">
          <a:xfrm>
            <a:off x="228600" y="5881688"/>
            <a:ext cx="8550275" cy="519112"/>
          </a:xfrm>
          <a:prstGeom prst="roundRect">
            <a:avLst>
              <a:gd name="adj" fmla="val 12384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 smtClean="0"/>
              <a:t>It’s more than just a change in order 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 rot="16200000" flipV="1">
            <a:off x="2286000" y="2667000"/>
            <a:ext cx="2362200" cy="23622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rot="5400000" flipH="1" flipV="1">
            <a:off x="4229100" y="3009900"/>
            <a:ext cx="2438400" cy="16002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8" name="Rectangle 17"/>
          <p:cNvSpPr/>
          <p:nvPr/>
        </p:nvSpPr>
        <p:spPr>
          <a:xfrm>
            <a:off x="2438400" y="5257800"/>
            <a:ext cx="4366901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A’s ARE NOT THE SAME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5737225" y="4481513"/>
            <a:ext cx="1485900" cy="9080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1683" name="Group 7"/>
          <p:cNvGrpSpPr>
            <a:grpSpLocks/>
          </p:cNvGrpSpPr>
          <p:nvPr/>
        </p:nvGrpSpPr>
        <p:grpSpPr bwMode="auto">
          <a:xfrm>
            <a:off x="5880100" y="4471988"/>
            <a:ext cx="1479550" cy="642937"/>
            <a:chOff x="3704" y="2817"/>
            <a:chExt cx="932" cy="405"/>
          </a:xfrm>
        </p:grpSpPr>
        <p:sp>
          <p:nvSpPr>
            <p:cNvPr id="71709" name="Oval 3"/>
            <p:cNvSpPr>
              <a:spLocks noChangeArrowheads="1"/>
            </p:cNvSpPr>
            <p:nvPr/>
          </p:nvSpPr>
          <p:spPr bwMode="auto">
            <a:xfrm>
              <a:off x="3718" y="2887"/>
              <a:ext cx="578" cy="13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10" name="Oval 4"/>
            <p:cNvSpPr>
              <a:spLocks noChangeArrowheads="1"/>
            </p:cNvSpPr>
            <p:nvPr/>
          </p:nvSpPr>
          <p:spPr bwMode="auto">
            <a:xfrm>
              <a:off x="4058" y="2975"/>
              <a:ext cx="578" cy="13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11" name="Oval 5"/>
            <p:cNvSpPr>
              <a:spLocks noChangeArrowheads="1"/>
            </p:cNvSpPr>
            <p:nvPr/>
          </p:nvSpPr>
          <p:spPr bwMode="auto">
            <a:xfrm>
              <a:off x="4027" y="2817"/>
              <a:ext cx="578" cy="13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12" name="Oval 6"/>
            <p:cNvSpPr>
              <a:spLocks noChangeArrowheads="1"/>
            </p:cNvSpPr>
            <p:nvPr/>
          </p:nvSpPr>
          <p:spPr bwMode="auto">
            <a:xfrm>
              <a:off x="3704" y="3084"/>
              <a:ext cx="581" cy="13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1684" name="Rectangle 8"/>
          <p:cNvSpPr>
            <a:spLocks noChangeArrowheads="1"/>
          </p:cNvSpPr>
          <p:nvPr/>
        </p:nvSpPr>
        <p:spPr bwMode="auto">
          <a:xfrm>
            <a:off x="7243763" y="4483100"/>
            <a:ext cx="1485900" cy="90805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685" name="Rectangle 9"/>
          <p:cNvSpPr>
            <a:spLocks noChangeArrowheads="1"/>
          </p:cNvSpPr>
          <p:nvPr/>
        </p:nvSpPr>
        <p:spPr bwMode="auto">
          <a:xfrm>
            <a:off x="5730875" y="4487863"/>
            <a:ext cx="1490663" cy="9064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5002" name="AutoShape 10"/>
          <p:cNvSpPr>
            <a:spLocks noGrp="1" noChangeArrowheads="1"/>
          </p:cNvSpPr>
          <p:nvPr>
            <p:ph type="title"/>
          </p:nvPr>
        </p:nvSpPr>
        <p:spPr>
          <a:xfrm>
            <a:off x="233363" y="274638"/>
            <a:ext cx="8656637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/>
              <a:t>Observation</a:t>
            </a:r>
          </a:p>
        </p:txBody>
      </p:sp>
      <p:sp>
        <p:nvSpPr>
          <p:cNvPr id="7168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532813" cy="86042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Scaling by</a:t>
            </a:r>
            <a:r>
              <a:rPr lang="en-US" smtClean="0"/>
              <a:t> [.75, .75, .75] </a:t>
            </a:r>
            <a:r>
              <a:rPr lang="en-US" smtClean="0">
                <a:solidFill>
                  <a:srgbClr val="0000FF"/>
                </a:solidFill>
              </a:rPr>
              <a:t>causes texture to grow by .25?</a:t>
            </a:r>
          </a:p>
        </p:txBody>
      </p:sp>
      <p:grpSp>
        <p:nvGrpSpPr>
          <p:cNvPr id="71688" name="Group 17"/>
          <p:cNvGrpSpPr>
            <a:grpSpLocks/>
          </p:cNvGrpSpPr>
          <p:nvPr/>
        </p:nvGrpSpPr>
        <p:grpSpPr bwMode="auto">
          <a:xfrm>
            <a:off x="5719763" y="2557463"/>
            <a:ext cx="1485900" cy="908050"/>
            <a:chOff x="3603" y="1611"/>
            <a:chExt cx="936" cy="572"/>
          </a:xfrm>
        </p:grpSpPr>
        <p:sp>
          <p:nvSpPr>
            <p:cNvPr id="71704" name="Rectangle 12"/>
            <p:cNvSpPr>
              <a:spLocks noChangeArrowheads="1"/>
            </p:cNvSpPr>
            <p:nvPr/>
          </p:nvSpPr>
          <p:spPr bwMode="auto">
            <a:xfrm>
              <a:off x="3603" y="1611"/>
              <a:ext cx="936" cy="57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05" name="Oval 13"/>
            <p:cNvSpPr>
              <a:spLocks noChangeArrowheads="1"/>
            </p:cNvSpPr>
            <p:nvPr/>
          </p:nvSpPr>
          <p:spPr bwMode="auto">
            <a:xfrm>
              <a:off x="3683" y="1776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06" name="Oval 14"/>
            <p:cNvSpPr>
              <a:spLocks noChangeArrowheads="1"/>
            </p:cNvSpPr>
            <p:nvPr/>
          </p:nvSpPr>
          <p:spPr bwMode="auto">
            <a:xfrm>
              <a:off x="3955" y="1846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07" name="Oval 15"/>
            <p:cNvSpPr>
              <a:spLocks noChangeArrowheads="1"/>
            </p:cNvSpPr>
            <p:nvPr/>
          </p:nvSpPr>
          <p:spPr bwMode="auto">
            <a:xfrm>
              <a:off x="3930" y="1720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08" name="Oval 16"/>
            <p:cNvSpPr>
              <a:spLocks noChangeArrowheads="1"/>
            </p:cNvSpPr>
            <p:nvPr/>
          </p:nvSpPr>
          <p:spPr bwMode="auto">
            <a:xfrm>
              <a:off x="3672" y="1933"/>
              <a:ext cx="463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1689" name="Rectangle 18"/>
          <p:cNvSpPr>
            <a:spLocks noChangeArrowheads="1"/>
          </p:cNvSpPr>
          <p:nvPr/>
        </p:nvSpPr>
        <p:spPr bwMode="auto">
          <a:xfrm>
            <a:off x="5808663" y="2054225"/>
            <a:ext cx="13112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Before</a:t>
            </a:r>
          </a:p>
        </p:txBody>
      </p:sp>
      <p:sp>
        <p:nvSpPr>
          <p:cNvPr id="71690" name="Rectangle 19"/>
          <p:cNvSpPr>
            <a:spLocks noChangeArrowheads="1"/>
          </p:cNvSpPr>
          <p:nvPr/>
        </p:nvSpPr>
        <p:spPr bwMode="auto">
          <a:xfrm>
            <a:off x="5826125" y="3978275"/>
            <a:ext cx="10144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After</a:t>
            </a:r>
          </a:p>
        </p:txBody>
      </p:sp>
      <p:sp>
        <p:nvSpPr>
          <p:cNvPr id="71691" name="Rectangle 20"/>
          <p:cNvSpPr>
            <a:spLocks noChangeArrowheads="1"/>
          </p:cNvSpPr>
          <p:nvPr/>
        </p:nvSpPr>
        <p:spPr bwMode="auto">
          <a:xfrm>
            <a:off x="547688" y="2520950"/>
            <a:ext cx="2359025" cy="15017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1692" name="Group 26"/>
          <p:cNvGrpSpPr>
            <a:grpSpLocks/>
          </p:cNvGrpSpPr>
          <p:nvPr/>
        </p:nvGrpSpPr>
        <p:grpSpPr bwMode="auto">
          <a:xfrm>
            <a:off x="990600" y="2827338"/>
            <a:ext cx="1485900" cy="908050"/>
            <a:chOff x="624" y="1781"/>
            <a:chExt cx="936" cy="572"/>
          </a:xfrm>
        </p:grpSpPr>
        <p:sp>
          <p:nvSpPr>
            <p:cNvPr id="71699" name="Rectangle 21"/>
            <p:cNvSpPr>
              <a:spLocks noChangeArrowheads="1"/>
            </p:cNvSpPr>
            <p:nvPr/>
          </p:nvSpPr>
          <p:spPr bwMode="auto">
            <a:xfrm>
              <a:off x="624" y="1781"/>
              <a:ext cx="936" cy="57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00" name="Oval 22"/>
            <p:cNvSpPr>
              <a:spLocks noChangeArrowheads="1"/>
            </p:cNvSpPr>
            <p:nvPr/>
          </p:nvSpPr>
          <p:spPr bwMode="auto">
            <a:xfrm>
              <a:off x="704" y="1946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01" name="Oval 23"/>
            <p:cNvSpPr>
              <a:spLocks noChangeArrowheads="1"/>
            </p:cNvSpPr>
            <p:nvPr/>
          </p:nvSpPr>
          <p:spPr bwMode="auto">
            <a:xfrm>
              <a:off x="976" y="2016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02" name="Oval 24"/>
            <p:cNvSpPr>
              <a:spLocks noChangeArrowheads="1"/>
            </p:cNvSpPr>
            <p:nvPr/>
          </p:nvSpPr>
          <p:spPr bwMode="auto">
            <a:xfrm>
              <a:off x="951" y="1890"/>
              <a:ext cx="461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03" name="Oval 25"/>
            <p:cNvSpPr>
              <a:spLocks noChangeArrowheads="1"/>
            </p:cNvSpPr>
            <p:nvPr/>
          </p:nvSpPr>
          <p:spPr bwMode="auto">
            <a:xfrm>
              <a:off x="693" y="2103"/>
              <a:ext cx="463" cy="10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1693" name="Rectangle 27"/>
          <p:cNvSpPr>
            <a:spLocks noChangeArrowheads="1"/>
          </p:cNvSpPr>
          <p:nvPr/>
        </p:nvSpPr>
        <p:spPr bwMode="auto">
          <a:xfrm>
            <a:off x="3084513" y="4495800"/>
            <a:ext cx="10144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[0, 0]</a:t>
            </a:r>
          </a:p>
        </p:txBody>
      </p:sp>
      <p:sp>
        <p:nvSpPr>
          <p:cNvPr id="71694" name="Line 28"/>
          <p:cNvSpPr>
            <a:spLocks noChangeShapeType="1"/>
          </p:cNvSpPr>
          <p:nvPr/>
        </p:nvSpPr>
        <p:spPr bwMode="auto">
          <a:xfrm flipH="1" flipV="1">
            <a:off x="1104900" y="3863975"/>
            <a:ext cx="2005013" cy="8191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71695" name="Rectangle 29"/>
          <p:cNvSpPr>
            <a:spLocks noChangeArrowheads="1"/>
          </p:cNvSpPr>
          <p:nvPr/>
        </p:nvSpPr>
        <p:spPr bwMode="auto">
          <a:xfrm>
            <a:off x="3335338" y="3006725"/>
            <a:ext cx="16065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[.75, .75]</a:t>
            </a:r>
          </a:p>
        </p:txBody>
      </p:sp>
      <p:sp>
        <p:nvSpPr>
          <p:cNvPr id="71696" name="Oval 30"/>
          <p:cNvSpPr>
            <a:spLocks noChangeArrowheads="1"/>
          </p:cNvSpPr>
          <p:nvPr/>
        </p:nvSpPr>
        <p:spPr bwMode="auto">
          <a:xfrm>
            <a:off x="2116138" y="2978150"/>
            <a:ext cx="150812" cy="150813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697" name="Oval 31"/>
          <p:cNvSpPr>
            <a:spLocks noChangeArrowheads="1"/>
          </p:cNvSpPr>
          <p:nvPr/>
        </p:nvSpPr>
        <p:spPr bwMode="auto">
          <a:xfrm>
            <a:off x="914400" y="3663950"/>
            <a:ext cx="150813" cy="150813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698" name="Line 32"/>
          <p:cNvSpPr>
            <a:spLocks noChangeShapeType="1"/>
          </p:cNvSpPr>
          <p:nvPr/>
        </p:nvSpPr>
        <p:spPr bwMode="auto">
          <a:xfrm flipH="1" flipV="1">
            <a:off x="2233613" y="3078163"/>
            <a:ext cx="1085850" cy="1841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74638"/>
            <a:ext cx="8656637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/>
              <a:t>Conclusion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300" y="1530350"/>
            <a:ext cx="8532813" cy="86042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In order to transform textures by </a:t>
            </a:r>
            <a:r>
              <a:rPr lang="en-US" smtClean="0">
                <a:solidFill>
                  <a:srgbClr val="FF0000"/>
                </a:solidFill>
              </a:rPr>
              <a:t>M</a:t>
            </a:r>
            <a:r>
              <a:rPr lang="en-US" smtClean="0">
                <a:solidFill>
                  <a:srgbClr val="0000FF"/>
                </a:solidFill>
              </a:rPr>
              <a:t>, we need to place </a:t>
            </a:r>
            <a:r>
              <a:rPr lang="en-US" smtClean="0">
                <a:solidFill>
                  <a:srgbClr val="FF0000"/>
                </a:solidFill>
              </a:rPr>
              <a:t>M</a:t>
            </a:r>
            <a:r>
              <a:rPr lang="en-US" baseline="30000" smtClean="0">
                <a:solidFill>
                  <a:srgbClr val="FF0000"/>
                </a:solidFill>
              </a:rPr>
              <a:t>-1</a:t>
            </a:r>
            <a:r>
              <a:rPr lang="en-US" smtClean="0">
                <a:solidFill>
                  <a:srgbClr val="0000FF"/>
                </a:solidFill>
              </a:rPr>
              <a:t> on the texture matrix stack.</a:t>
            </a:r>
          </a:p>
        </p:txBody>
      </p:sp>
      <p:sp>
        <p:nvSpPr>
          <p:cNvPr id="87044" name="AutoShape 4"/>
          <p:cNvSpPr>
            <a:spLocks noChangeArrowheads="1"/>
          </p:cNvSpPr>
          <p:nvPr/>
        </p:nvSpPr>
        <p:spPr bwMode="auto">
          <a:xfrm>
            <a:off x="254000" y="3590925"/>
            <a:ext cx="8578850" cy="1770063"/>
          </a:xfrm>
          <a:prstGeom prst="roundRect">
            <a:avLst>
              <a:gd name="adj" fmla="val 12440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If we want texture to move left, move it right.</a:t>
            </a:r>
            <a:br>
              <a:rPr lang="en-US"/>
            </a:br>
            <a:r>
              <a:rPr lang="en-US"/>
              <a:t>If we want a texture to grow, shrink it.</a:t>
            </a:r>
            <a:br>
              <a:rPr lang="en-US"/>
            </a:br>
            <a:r>
              <a:rPr lang="en-US"/>
              <a:t>If we want a texture to rotate left, rotate right.</a:t>
            </a:r>
            <a:br>
              <a:rPr lang="en-US"/>
            </a:br>
            <a:r>
              <a:rPr lang="en-US"/>
              <a:t>etc.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AutoShape 2"/>
          <p:cNvSpPr>
            <a:spLocks noGrp="1" noChangeArrowheads="1"/>
          </p:cNvSpPr>
          <p:nvPr>
            <p:ph type="title"/>
          </p:nvPr>
        </p:nvSpPr>
        <p:spPr>
          <a:xfrm>
            <a:off x="284163" y="187325"/>
            <a:ext cx="8621712" cy="571500"/>
          </a:xfr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/>
              <a:t>How Do I Transform Texture Coordinates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000" y="1185863"/>
            <a:ext cx="9093200" cy="3678237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Want </a:t>
            </a:r>
            <a:r>
              <a:rPr lang="en-US" smtClean="0">
                <a:solidFill>
                  <a:srgbClr val="FF0000"/>
                </a:solidFill>
              </a:rPr>
              <a:t>T</a:t>
            </a:r>
            <a:r>
              <a:rPr lang="en-US" smtClean="0">
                <a:solidFill>
                  <a:srgbClr val="0000FF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= [t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, t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, t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>
                <a:solidFill>
                  <a:srgbClr val="FF0000"/>
                </a:solidFill>
              </a:rPr>
              <a:t>]</a:t>
            </a:r>
            <a:r>
              <a:rPr lang="en-US" smtClean="0"/>
              <a:t> </a:t>
            </a:r>
            <a:r>
              <a:rPr lang="en-US" smtClean="0">
                <a:solidFill>
                  <a:srgbClr val="0000FF"/>
                </a:solidFill>
              </a:rPr>
              <a:t>(</a:t>
            </a:r>
            <a:r>
              <a:rPr lang="en-US" smtClean="0">
                <a:solidFill>
                  <a:srgbClr val="FF0000"/>
                </a:solidFill>
              </a:rPr>
              <a:t>translate right</a:t>
            </a:r>
            <a:r>
              <a:rPr lang="en-US" smtClean="0">
                <a:solidFill>
                  <a:srgbClr val="0000FF"/>
                </a:solidFill>
              </a:rPr>
              <a:t>), </a:t>
            </a:r>
            <a:r>
              <a:rPr lang="en-US" smtClean="0">
                <a:solidFill>
                  <a:srgbClr val="FF0000"/>
                </a:solidFill>
              </a:rPr>
              <a:t>S = [s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, s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, 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>
                <a:solidFill>
                  <a:srgbClr val="FF0000"/>
                </a:solidFill>
              </a:rPr>
              <a:t>] (scale bigger</a:t>
            </a:r>
            <a:r>
              <a:rPr lang="en-US" smtClean="0">
                <a:solidFill>
                  <a:srgbClr val="0000FF"/>
                </a:solidFill>
              </a:rPr>
              <a:t>). Will following work?</a:t>
            </a:r>
            <a:br>
              <a:rPr lang="en-US" smtClean="0">
                <a:solidFill>
                  <a:srgbClr val="0000FF"/>
                </a:solidFill>
              </a:rPr>
            </a:br>
            <a:endParaRPr lang="en-US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		</a:t>
            </a:r>
            <a:r>
              <a:rPr lang="en-US" smtClean="0"/>
              <a:t>glMatrixMode (GL_TEXTURE_MATRIX);</a:t>
            </a:r>
            <a:br>
              <a:rPr lang="en-US" smtClean="0"/>
            </a:br>
            <a:r>
              <a:rPr lang="en-US" smtClean="0"/>
              <a:t>		glPushMatrix ();</a:t>
            </a:r>
            <a:br>
              <a:rPr lang="en-US" smtClean="0"/>
            </a:br>
            <a:r>
              <a:rPr lang="en-US" smtClean="0"/>
              <a:t>			glTranslated (t</a:t>
            </a:r>
            <a:r>
              <a:rPr lang="en-US" baseline="-25000" smtClean="0"/>
              <a:t>x</a:t>
            </a:r>
            <a:r>
              <a:rPr lang="en-US" smtClean="0"/>
              <a:t>, t</a:t>
            </a:r>
            <a:r>
              <a:rPr lang="en-US" baseline="-25000" smtClean="0"/>
              <a:t>y</a:t>
            </a:r>
            <a:r>
              <a:rPr lang="en-US" smtClean="0"/>
              <a:t>, t</a:t>
            </a:r>
            <a:r>
              <a:rPr lang="en-US" baseline="-25000" smtClean="0"/>
              <a:t>z</a:t>
            </a:r>
            <a:r>
              <a:rPr lang="en-US" smtClean="0"/>
              <a:t>);</a:t>
            </a:r>
            <a:br>
              <a:rPr lang="en-US" smtClean="0"/>
            </a:br>
            <a:r>
              <a:rPr lang="en-US" smtClean="0"/>
              <a:t>			glScaled (s</a:t>
            </a:r>
            <a:r>
              <a:rPr lang="en-US" baseline="-25000" smtClean="0"/>
              <a:t>x</a:t>
            </a:r>
            <a:r>
              <a:rPr lang="en-US" smtClean="0"/>
              <a:t>, s</a:t>
            </a:r>
            <a:r>
              <a:rPr lang="en-US" baseline="-25000" smtClean="0"/>
              <a:t>y</a:t>
            </a:r>
            <a:r>
              <a:rPr lang="en-US" smtClean="0"/>
              <a:t>, s</a:t>
            </a:r>
            <a:r>
              <a:rPr lang="en-US" baseline="-25000" smtClean="0"/>
              <a:t>z</a:t>
            </a:r>
            <a:r>
              <a:rPr lang="en-US" smtClean="0"/>
              <a:t>);</a:t>
            </a:r>
            <a:br>
              <a:rPr lang="en-US" smtClean="0"/>
            </a:br>
            <a:r>
              <a:rPr lang="en-US" smtClean="0"/>
              <a:t>		glPopMatrix ();</a:t>
            </a:r>
            <a:r>
              <a:rPr lang="en-US" smtClean="0">
                <a:solidFill>
                  <a:srgbClr val="0000FF"/>
                </a:solidFill>
              </a:rPr>
              <a:t/>
            </a:r>
            <a:br>
              <a:rPr lang="en-US" smtClean="0">
                <a:solidFill>
                  <a:srgbClr val="0000FF"/>
                </a:solidFill>
              </a:rPr>
            </a:br>
            <a:r>
              <a:rPr lang="en-US" smtClean="0">
                <a:solidFill>
                  <a:srgbClr val="0000FF"/>
                </a:solidFill>
              </a:rPr>
              <a:t>	</a:t>
            </a:r>
            <a:r>
              <a:rPr lang="en-US" smtClean="0"/>
              <a:t>glMatrixMode (GL_MODELVIEW_MATRIX);</a:t>
            </a:r>
          </a:p>
        </p:txBody>
      </p:sp>
      <p:sp>
        <p:nvSpPr>
          <p:cNvPr id="89092" name="AutoShape 4"/>
          <p:cNvSpPr>
            <a:spLocks noChangeArrowheads="1"/>
          </p:cNvSpPr>
          <p:nvPr/>
        </p:nvSpPr>
        <p:spPr bwMode="auto">
          <a:xfrm>
            <a:off x="319088" y="5675313"/>
            <a:ext cx="8509000" cy="520700"/>
          </a:xfrm>
          <a:prstGeom prst="roundRect">
            <a:avLst>
              <a:gd name="adj" fmla="val 12440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Now we know, THIS IS WRONG.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AutoShape 2"/>
          <p:cNvSpPr>
            <a:spLocks noGrp="1" noChangeArrowheads="1"/>
          </p:cNvSpPr>
          <p:nvPr>
            <p:ph type="title"/>
          </p:nvPr>
        </p:nvSpPr>
        <p:spPr>
          <a:xfrm>
            <a:off x="284163" y="187325"/>
            <a:ext cx="8621712" cy="571500"/>
          </a:xfr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/>
              <a:t>How Do I Transform Texture Coordinates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100" y="1185863"/>
            <a:ext cx="8851900" cy="380682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Want </a:t>
            </a:r>
            <a:r>
              <a:rPr lang="en-US" smtClean="0">
                <a:solidFill>
                  <a:srgbClr val="FF0000"/>
                </a:solidFill>
              </a:rPr>
              <a:t>T</a:t>
            </a:r>
            <a:r>
              <a:rPr lang="en-US" smtClean="0">
                <a:solidFill>
                  <a:srgbClr val="0000FF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= [t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, t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, t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>
                <a:solidFill>
                  <a:srgbClr val="FF0000"/>
                </a:solidFill>
              </a:rPr>
              <a:t>]</a:t>
            </a:r>
            <a:r>
              <a:rPr lang="en-US" smtClean="0"/>
              <a:t> </a:t>
            </a:r>
            <a:r>
              <a:rPr lang="en-US" smtClean="0">
                <a:solidFill>
                  <a:srgbClr val="0000FF"/>
                </a:solidFill>
              </a:rPr>
              <a:t>(</a:t>
            </a:r>
            <a:r>
              <a:rPr lang="en-US" smtClean="0">
                <a:solidFill>
                  <a:srgbClr val="FF0000"/>
                </a:solidFill>
              </a:rPr>
              <a:t>translate right</a:t>
            </a:r>
            <a:r>
              <a:rPr lang="en-US" smtClean="0">
                <a:solidFill>
                  <a:srgbClr val="0000FF"/>
                </a:solidFill>
              </a:rPr>
              <a:t>), </a:t>
            </a:r>
            <a:r>
              <a:rPr lang="en-US" smtClean="0">
                <a:solidFill>
                  <a:srgbClr val="FF0000"/>
                </a:solidFill>
              </a:rPr>
              <a:t>S = [s</a:t>
            </a:r>
            <a:r>
              <a:rPr lang="en-US" baseline="-25000" smtClean="0">
                <a:solidFill>
                  <a:srgbClr val="FF0000"/>
                </a:solidFill>
              </a:rPr>
              <a:t>x</a:t>
            </a:r>
            <a:r>
              <a:rPr lang="en-US" smtClean="0">
                <a:solidFill>
                  <a:srgbClr val="FF0000"/>
                </a:solidFill>
              </a:rPr>
              <a:t>, s</a:t>
            </a:r>
            <a:r>
              <a:rPr lang="en-US" baseline="-25000" smtClean="0">
                <a:solidFill>
                  <a:srgbClr val="FF0000"/>
                </a:solidFill>
              </a:rPr>
              <a:t>y</a:t>
            </a:r>
            <a:r>
              <a:rPr lang="en-US" smtClean="0">
                <a:solidFill>
                  <a:srgbClr val="FF0000"/>
                </a:solidFill>
              </a:rPr>
              <a:t>, s</a:t>
            </a:r>
            <a:r>
              <a:rPr lang="en-US" baseline="-25000" smtClean="0">
                <a:solidFill>
                  <a:srgbClr val="FF0000"/>
                </a:solidFill>
              </a:rPr>
              <a:t>z</a:t>
            </a:r>
            <a:r>
              <a:rPr lang="en-US" smtClean="0">
                <a:solidFill>
                  <a:srgbClr val="FF0000"/>
                </a:solidFill>
              </a:rPr>
              <a:t>] (scale bigger</a:t>
            </a:r>
            <a:r>
              <a:rPr lang="en-US" smtClean="0">
                <a:solidFill>
                  <a:srgbClr val="0000FF"/>
                </a:solidFill>
              </a:rPr>
              <a:t>). Will following work?</a:t>
            </a:r>
          </a:p>
          <a:p>
            <a:pPr>
              <a:buFontTx/>
              <a:buNone/>
            </a:pPr>
            <a:endParaRPr lang="en-US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lang="en-US" smtClean="0">
                <a:solidFill>
                  <a:srgbClr val="0000FF"/>
                </a:solidFill>
              </a:rPr>
              <a:t>		</a:t>
            </a:r>
            <a:r>
              <a:rPr lang="en-US" smtClean="0"/>
              <a:t>glMatrixMode (GL_TEXTURE_MATRIX);</a:t>
            </a:r>
            <a:br>
              <a:rPr lang="en-US" smtClean="0"/>
            </a:br>
            <a:r>
              <a:rPr lang="en-US" smtClean="0"/>
              <a:t>		glPushMatrix ();</a:t>
            </a:r>
            <a:br>
              <a:rPr lang="en-US" smtClean="0"/>
            </a:br>
            <a:r>
              <a:rPr lang="en-US" smtClean="0"/>
              <a:t>			glScaled (1/s</a:t>
            </a:r>
            <a:r>
              <a:rPr lang="en-US" baseline="-25000" smtClean="0"/>
              <a:t>x</a:t>
            </a:r>
            <a:r>
              <a:rPr lang="en-US" smtClean="0"/>
              <a:t>, 1/s</a:t>
            </a:r>
            <a:r>
              <a:rPr lang="en-US" baseline="-25000" smtClean="0"/>
              <a:t>y</a:t>
            </a:r>
            <a:r>
              <a:rPr lang="en-US" smtClean="0"/>
              <a:t>, 1/s</a:t>
            </a:r>
            <a:r>
              <a:rPr lang="en-US" baseline="-25000" smtClean="0"/>
              <a:t>z</a:t>
            </a:r>
            <a:r>
              <a:rPr lang="en-US" smtClean="0"/>
              <a:t>);</a:t>
            </a:r>
            <a:br>
              <a:rPr lang="en-US" smtClean="0"/>
            </a:br>
            <a:r>
              <a:rPr lang="en-US" smtClean="0"/>
              <a:t>			glTranslated (-t</a:t>
            </a:r>
            <a:r>
              <a:rPr lang="en-US" baseline="-25000" smtClean="0"/>
              <a:t>x</a:t>
            </a:r>
            <a:r>
              <a:rPr lang="en-US" smtClean="0"/>
              <a:t>, -t</a:t>
            </a:r>
            <a:r>
              <a:rPr lang="en-US" baseline="-25000" smtClean="0"/>
              <a:t>y</a:t>
            </a:r>
            <a:r>
              <a:rPr lang="en-US" smtClean="0"/>
              <a:t>, -t</a:t>
            </a:r>
            <a:r>
              <a:rPr lang="en-US" baseline="-25000" smtClean="0"/>
              <a:t>z</a:t>
            </a:r>
            <a:r>
              <a:rPr lang="en-US" smtClean="0"/>
              <a:t>);</a:t>
            </a:r>
            <a:br>
              <a:rPr lang="en-US" smtClean="0"/>
            </a:br>
            <a:r>
              <a:rPr lang="en-US" smtClean="0"/>
              <a:t>		glPopMatrix ();</a:t>
            </a:r>
            <a:r>
              <a:rPr lang="en-US" smtClean="0">
                <a:solidFill>
                  <a:srgbClr val="0000FF"/>
                </a:solidFill>
              </a:rPr>
              <a:t/>
            </a:r>
            <a:br>
              <a:rPr lang="en-US" smtClean="0">
                <a:solidFill>
                  <a:srgbClr val="0000FF"/>
                </a:solidFill>
              </a:rPr>
            </a:br>
            <a:r>
              <a:rPr lang="en-US" smtClean="0">
                <a:solidFill>
                  <a:srgbClr val="0000FF"/>
                </a:solidFill>
              </a:rPr>
              <a:t>	</a:t>
            </a:r>
            <a:r>
              <a:rPr lang="en-US" smtClean="0"/>
              <a:t>glMatrixMode (GL_MODELVIEW_MATRIX);</a:t>
            </a:r>
          </a:p>
        </p:txBody>
      </p:sp>
      <p:sp>
        <p:nvSpPr>
          <p:cNvPr id="91140" name="AutoShape 4"/>
          <p:cNvSpPr>
            <a:spLocks noChangeArrowheads="1"/>
          </p:cNvSpPr>
          <p:nvPr/>
        </p:nvSpPr>
        <p:spPr bwMode="auto">
          <a:xfrm>
            <a:off x="319088" y="5675313"/>
            <a:ext cx="8509000" cy="520700"/>
          </a:xfrm>
          <a:prstGeom prst="roundRect">
            <a:avLst>
              <a:gd name="adj" fmla="val 12440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/>
              <a:t>What We Need… (ST)</a:t>
            </a:r>
            <a:r>
              <a:rPr lang="en-US" baseline="30000"/>
              <a:t>-1</a:t>
            </a:r>
            <a:r>
              <a:rPr lang="en-US"/>
              <a:t> = T</a:t>
            </a:r>
            <a:r>
              <a:rPr lang="en-US" baseline="30000"/>
              <a:t>-1</a:t>
            </a:r>
            <a:r>
              <a:rPr lang="en-US"/>
              <a:t>S</a:t>
            </a:r>
            <a:r>
              <a:rPr lang="en-US" baseline="30000"/>
              <a:t>-1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02">
  <a:themeElements>
    <a:clrScheme name="">
      <a:dk1>
        <a:srgbClr val="000000"/>
      </a:dk1>
      <a:lt1>
        <a:srgbClr val="FFFFFF"/>
      </a:lt1>
      <a:dk2>
        <a:srgbClr val="181BE5"/>
      </a:dk2>
      <a:lt2>
        <a:srgbClr val="FF00FF"/>
      </a:lt2>
      <a:accent1>
        <a:srgbClr val="33FF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FFFF"/>
      </a:accent5>
      <a:accent6>
        <a:srgbClr val="8AE7B9"/>
      </a:accent6>
      <a:hlink>
        <a:srgbClr val="77D7F7"/>
      </a:hlink>
      <a:folHlink>
        <a:srgbClr val="F73700"/>
      </a:folHlink>
    </a:clrScheme>
    <a:fontScheme name="st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solidFill>
          <a:srgbClr val="C0C0C0"/>
        </a:solidFill>
        <a:ln w="254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/>
      <a:lstStyle/>
    </a:lnDef>
  </a:objectDefaults>
  <a:extraClrSchemeLst>
    <a:extraClrScheme>
      <a:clrScheme name="st0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0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G:\Courses\Introduction to Smalltalk\Notes\st02.ppt</Template>
  <TotalTime>63374041</TotalTime>
  <Pages>3</Pages>
  <Words>4137</Words>
  <Application>Microsoft PowerPoint 4.0</Application>
  <PresentationFormat>Letter Paper (8.5x11 in)</PresentationFormat>
  <Paragraphs>1263</Paragraphs>
  <Slides>93</Slides>
  <Notes>93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93</vt:i4>
      </vt:variant>
    </vt:vector>
  </HeadingPairs>
  <TitlesOfParts>
    <vt:vector size="94" baseType="lpstr">
      <vt:lpstr>st02</vt:lpstr>
      <vt:lpstr>95.4002</vt:lpstr>
      <vt:lpstr>95.4002</vt:lpstr>
      <vt:lpstr>Transformations</vt:lpstr>
      <vt:lpstr>Transposing or Flipping</vt:lpstr>
      <vt:lpstr>Vectors can represent position and directions</vt:lpstr>
      <vt:lpstr>Transformations</vt:lpstr>
      <vt:lpstr>95.4002</vt:lpstr>
      <vt:lpstr>Two Conventions Can Be Used</vt:lpstr>
      <vt:lpstr>Two Conventions Can Be Used</vt:lpstr>
      <vt:lpstr>A Transformation to translate by [1,2,3]</vt:lpstr>
      <vt:lpstr>Two Conventions Can Be Used</vt:lpstr>
      <vt:lpstr>Does OpenGL Influence The Convention To Use?</vt:lpstr>
      <vt:lpstr>You’re Going To Use The OpenGL Stack LOTS</vt:lpstr>
      <vt:lpstr>You’re Going To Use The OpenGL Stack LOTS</vt:lpstr>
      <vt:lpstr>An Important Question</vt:lpstr>
      <vt:lpstr>OpenGL Gives Us Back</vt:lpstr>
      <vt:lpstr>Yet Another Reason For Using Left-To-Right Convention</vt:lpstr>
      <vt:lpstr>Can you Afford To Mentally Think Right To Left If I teach with the Left To Right Convention</vt:lpstr>
      <vt:lpstr>Summary: Thinking With the Left To Right Convention</vt:lpstr>
      <vt:lpstr>95.4002</vt:lpstr>
      <vt:lpstr>Translation: Deriving Transformation M</vt:lpstr>
      <vt:lpstr>Translation</vt:lpstr>
      <vt:lpstr>What’s the Inverse of translating by [tx,ty,tz]</vt:lpstr>
      <vt:lpstr>Checking it out by computing A*B or B*A</vt:lpstr>
      <vt:lpstr>Theorem: 3D Transformations don’t work</vt:lpstr>
      <vt:lpstr>Scaling: Deriving Transformation M</vt:lpstr>
      <vt:lpstr>Scaling</vt:lpstr>
      <vt:lpstr>What’s the Inverse of scaling by [sx,sy,sz]</vt:lpstr>
      <vt:lpstr>Beware: Scaling Translates</vt:lpstr>
      <vt:lpstr>Scaling Translates (No Translation if Center At Origin)</vt:lpstr>
      <vt:lpstr>Rotation about Z: Derivation</vt:lpstr>
      <vt:lpstr>Rotation about Z (z-axis is INTO your eye)</vt:lpstr>
      <vt:lpstr>Rotation about Z</vt:lpstr>
      <vt:lpstr>Rotation about Z: Derivation</vt:lpstr>
      <vt:lpstr>Rotation about Z</vt:lpstr>
      <vt:lpstr>What’s the Inverse of rotating by  angle q around the z-axis</vt:lpstr>
      <vt:lpstr>Rotation about Y</vt:lpstr>
      <vt:lpstr>Rotation about Y</vt:lpstr>
      <vt:lpstr>Rotation about X</vt:lpstr>
      <vt:lpstr>Rotation about X</vt:lpstr>
      <vt:lpstr>Translation/Scaling Summary (With Inverses)</vt:lpstr>
      <vt:lpstr>Rotation Summary</vt:lpstr>
      <vt:lpstr>Transformation Matrix Observations</vt:lpstr>
      <vt:lpstr>Perspective Transformations</vt:lpstr>
      <vt:lpstr>The Matrix Solution to Perspective Coordinates</vt:lpstr>
      <vt:lpstr>The Real Perspective Matrix is More Complex</vt:lpstr>
      <vt:lpstr>Transformation Matrix Observations</vt:lpstr>
      <vt:lpstr>OpenGL Extensions</vt:lpstr>
      <vt:lpstr>Transformation Manipulations</vt:lpstr>
      <vt:lpstr>Implications for solving equations</vt:lpstr>
      <vt:lpstr>Another example: Proving an Inverse Fact</vt:lpstr>
      <vt:lpstr>Inverse Facts</vt:lpstr>
      <vt:lpstr>If M HAS NO SCALE, what is M-1?</vt:lpstr>
      <vt:lpstr>So what is M-1 = (RT)-1 = T-1R-1</vt:lpstr>
      <vt:lpstr>If M HAS NO SCALE, what is M-1?</vt:lpstr>
      <vt:lpstr> What is M = glRotated (   , Rx, Ry, Rz), R is axis</vt:lpstr>
      <vt:lpstr>P' = P rotated around unit length axis A by angle q </vt:lpstr>
      <vt:lpstr>95.4002</vt:lpstr>
      <vt:lpstr>Observation</vt:lpstr>
      <vt:lpstr>Rotating P around unit length axis A </vt:lpstr>
      <vt:lpstr>Consider Term 1: </vt:lpstr>
      <vt:lpstr>Consider Term 2: </vt:lpstr>
      <vt:lpstr>Consider Term 3: </vt:lpstr>
      <vt:lpstr>Final Result</vt:lpstr>
      <vt:lpstr>95.4002</vt:lpstr>
      <vt:lpstr>The Matrix Form of a point/vector </vt:lpstr>
      <vt:lpstr>The Matrix Form of Cross Product </vt:lpstr>
      <vt:lpstr>The Matrix Form of a Special Dot Product </vt:lpstr>
      <vt:lpstr>P' = cos q P + sin q AxP + (1 - cos q) (A.P)A</vt:lpstr>
      <vt:lpstr>P' = cos q P + sin q AxP + (1 - cos q) (A.P)A</vt:lpstr>
      <vt:lpstr>Moving Scale Factors Into Matrices</vt:lpstr>
      <vt:lpstr>Combining into 1 Big Matrix</vt:lpstr>
      <vt:lpstr>95.4002</vt:lpstr>
      <vt:lpstr>How do you combine separate R, S, T?</vt:lpstr>
      <vt:lpstr>The ONLY reasonable Order? SRT</vt:lpstr>
      <vt:lpstr>Summarizing: Use SRT</vt:lpstr>
      <vt:lpstr>95.4002</vt:lpstr>
      <vt:lpstr>How Do I Transform Texture Coordinates</vt:lpstr>
      <vt:lpstr>How Do Textures Relate To Texture Coordinates?</vt:lpstr>
      <vt:lpstr>What Happens When We Translate</vt:lpstr>
      <vt:lpstr>Texture Mapping</vt:lpstr>
      <vt:lpstr>Texture Mapping</vt:lpstr>
      <vt:lpstr>What Happens When We Translate</vt:lpstr>
      <vt:lpstr>What Happens When We Translate by [0, 0.5, 0]</vt:lpstr>
      <vt:lpstr>What Happens When We Translate by [0, 0.5, 0]</vt:lpstr>
      <vt:lpstr>Observation</vt:lpstr>
      <vt:lpstr>Let’s try again (Using Scaling This Time)</vt:lpstr>
      <vt:lpstr>What Happens When We Scale by [.75, .75, .75]</vt:lpstr>
      <vt:lpstr>What Happens When We Scale by [.75, .75, .75]</vt:lpstr>
      <vt:lpstr>Observation</vt:lpstr>
      <vt:lpstr>Conclusion</vt:lpstr>
      <vt:lpstr>How Do I Transform Texture Coordinates</vt:lpstr>
      <vt:lpstr>How Do I Transform Texture Coordinates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Orinted Programming in Smalltalk /V</dc:title>
  <dc:creator>The Staff</dc:creator>
  <cp:lastModifiedBy>TheMan</cp:lastModifiedBy>
  <cp:revision>326</cp:revision>
  <cp:lastPrinted>2000-03-27T01:57:37Z</cp:lastPrinted>
  <dcterms:created xsi:type="dcterms:W3CDTF">1995-01-12T17:04:20Z</dcterms:created>
  <dcterms:modified xsi:type="dcterms:W3CDTF">2009-01-11T19:28:47Z</dcterms:modified>
</cp:coreProperties>
</file>