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32" r:id="rId2"/>
    <p:sldId id="257" r:id="rId3"/>
    <p:sldId id="326" r:id="rId4"/>
    <p:sldId id="327" r:id="rId5"/>
    <p:sldId id="329" r:id="rId6"/>
  </p:sldIdLst>
  <p:sldSz cx="9144000" cy="6858000" type="letter"/>
  <p:notesSz cx="8939213" cy="6797675"/>
  <p:defaultTextStyle>
    <a:defPPr>
      <a:defRPr lang="en-US"/>
    </a:defPPr>
    <a:lvl1pPr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C0C0C0"/>
    <a:srgbClr val="8000B3"/>
    <a:srgbClr val="FEFE83"/>
    <a:srgbClr val="02B192"/>
    <a:srgbClr val="F0FD2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7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-858" y="-96"/>
      </p:cViewPr>
      <p:guideLst>
        <p:guide orient="horz" pos="2141"/>
        <p:guide pos="2815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3873501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065713" y="0"/>
            <a:ext cx="38735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6419850"/>
            <a:ext cx="3873501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l" defTabSz="866775">
              <a:lnSpc>
                <a:spcPct val="100000"/>
              </a:lnSpc>
              <a:spcBef>
                <a:spcPct val="0"/>
              </a:spcBef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65713" y="6419850"/>
            <a:ext cx="38735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866775">
              <a:lnSpc>
                <a:spcPct val="100000"/>
              </a:lnSpc>
              <a:spcBef>
                <a:spcPct val="0"/>
              </a:spcBef>
              <a:defRPr sz="1000" i="1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DAC27BF-C758-4C3A-BDE8-259B95346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090988" y="6465888"/>
            <a:ext cx="75565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>
            <a:spAutoFit/>
          </a:bodyPr>
          <a:lstStyle/>
          <a:p>
            <a:pPr defTabSz="823913">
              <a:spcBef>
                <a:spcPct val="0"/>
              </a:spcBef>
              <a:defRPr/>
            </a:pPr>
            <a:r>
              <a:rPr lang="en-US"/>
              <a:t>Page </a:t>
            </a:r>
            <a:fld id="{4C717769-72B6-4002-9E1B-A952B040EAC7}" type="slidenum">
              <a:rPr lang="en-US"/>
              <a:pPr defTabSz="823913">
                <a:spcBef>
                  <a:spcPct val="0"/>
                </a:spcBef>
                <a:defRPr/>
              </a:pPr>
              <a:t>‹#›</a:t>
            </a:fld>
            <a:endParaRPr lang="en-US"/>
          </a:p>
        </p:txBody>
      </p:sp>
      <p:sp>
        <p:nvSpPr>
          <p:cNvPr id="717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1238" y="76200"/>
            <a:ext cx="6021387" cy="45132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824038" y="4897438"/>
            <a:ext cx="4376737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00" tIns="44450" rIns="88900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66688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12775" indent="-168275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0572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501775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947863" indent="-166688" algn="l" defTabSz="866775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2D928-F31F-4CE0-804B-90D8CD123EF9}" type="slidenum">
              <a:rPr lang="en-US"/>
              <a:pPr/>
              <a:t>1</a:t>
            </a:fld>
            <a:endParaRPr 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19DD5-7C0B-446D-A860-7AC4D7214D73}" type="slidenum">
              <a:rPr lang="en-US"/>
              <a:pPr/>
              <a:t>2</a:t>
            </a:fld>
            <a:endParaRPr 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4AA2BD-5354-4D33-A328-EFF5C5508703}" type="slidenum">
              <a:rPr lang="en-US"/>
              <a:pPr/>
              <a:t>3</a:t>
            </a:fld>
            <a:endParaRPr 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53AEF8-3E41-4D3D-A1C7-2F6839C58679}" type="slidenum">
              <a:rPr lang="en-US"/>
              <a:pPr/>
              <a:t>4</a:t>
            </a:fld>
            <a:endParaRPr 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2024F-FBE5-486D-A4FE-76AC020C2E32}" type="slidenum">
              <a:rPr lang="en-US"/>
              <a:pPr/>
              <a:t>5</a:t>
            </a:fld>
            <a:endParaRPr 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2825" y="76200"/>
            <a:ext cx="6018213" cy="4513263"/>
          </a:xfrm>
          <a:ln cap="flat"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0525" y="269875"/>
            <a:ext cx="2178050" cy="3638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200" y="269875"/>
            <a:ext cx="6384925" cy="3638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2025" y="1295400"/>
            <a:ext cx="4010025" cy="2613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817245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269875"/>
            <a:ext cx="8715375" cy="711200"/>
          </a:xfrm>
          <a:prstGeom prst="roundRect">
            <a:avLst>
              <a:gd name="adj" fmla="val 12431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391400" y="6583363"/>
            <a:ext cx="17526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defRPr/>
            </a:pPr>
            <a:r>
              <a:rPr lang="en-US" dirty="0" err="1">
                <a:latin typeface="Times New Roman" pitchFamily="18" charset="0"/>
              </a:rPr>
              <a:t>Wilf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</a:rPr>
              <a:t>LaLonde</a:t>
            </a:r>
            <a:r>
              <a:rPr lang="en-US" dirty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©2009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61925" y="6600825"/>
            <a:ext cx="9001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>
              <a:defRPr/>
            </a:pPr>
            <a:r>
              <a:rPr lang="en-US">
                <a:latin typeface="Times New Roman" pitchFamily="18" charset="0"/>
              </a:rPr>
              <a:t>Comp 4002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ctr" rtl="0" eaLnBrk="0" fontAlgn="base" hangingPunct="0">
        <a:lnSpc>
          <a:spcPct val="13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457200" indent="114300" algn="l" rtl="0" eaLnBrk="0" fontAlgn="base" hangingPunct="0"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974725" indent="-288925" algn="l" rtl="0" eaLnBrk="0" fontAlgn="base" hangingPunct="0"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316038" indent="-22701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17240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5pPr>
      <a:lvl6pPr marL="21812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6pPr>
      <a:lvl7pPr marL="26384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7pPr>
      <a:lvl8pPr marL="30956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8pPr>
      <a:lvl9pPr marL="3552825" indent="-2936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640867"/>
          </a:xfrm>
          <a:ln cap="flat"/>
        </p:spPr>
        <p:txBody>
          <a:bodyPr/>
          <a:lstStyle/>
          <a:p>
            <a:pPr>
              <a:defRPr/>
            </a:pPr>
            <a:r>
              <a:rPr lang="en-US" dirty="0" smtClean="0"/>
              <a:t>COMP 4002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38200" y="1981200"/>
            <a:ext cx="7346950" cy="311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4150" tIns="92075" rIns="184150" bIns="92075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  <a:cs typeface="Arial" pitchFamily="34" charset="0"/>
              </a:rPr>
              <a:t>  Real-time </a:t>
            </a:r>
            <a:r>
              <a:rPr lang="en-US" sz="4800" b="1" dirty="0" smtClean="0">
                <a:solidFill>
                  <a:srgbClr val="FF0000"/>
                </a:solidFill>
                <a:cs typeface="Arial" pitchFamily="34" charset="0"/>
              </a:rPr>
              <a:t>3D</a:t>
            </a:r>
            <a:br>
              <a:rPr lang="en-US" sz="4800" b="1" dirty="0" smtClean="0">
                <a:solidFill>
                  <a:srgbClr val="FF0000"/>
                </a:solidFill>
                <a:cs typeface="Arial" pitchFamily="34" charset="0"/>
              </a:rPr>
            </a:br>
            <a:r>
              <a:rPr lang="en-US" sz="4800" b="1" dirty="0" smtClean="0">
                <a:solidFill>
                  <a:srgbClr val="FF0000"/>
                </a:solidFill>
                <a:cs typeface="Arial" pitchFamily="34" charset="0"/>
              </a:rPr>
              <a:t>Game Engines</a:t>
            </a:r>
            <a:endParaRPr lang="en-US" sz="4800" b="1" dirty="0">
              <a:solidFill>
                <a:srgbClr val="FF0000"/>
              </a:solidFill>
              <a:cs typeface="Arial" pitchFamily="34" charset="0"/>
            </a:endParaRPr>
          </a:p>
          <a:p>
            <a:pPr marL="342900" indent="-342900">
              <a:lnSpc>
                <a:spcPct val="100000"/>
              </a:lnSpc>
              <a:spcBef>
                <a:spcPct val="96000"/>
              </a:spcBef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4800" b="1" dirty="0" smtClean="0">
                <a:solidFill>
                  <a:srgbClr val="FF0000"/>
                </a:solidFill>
              </a:rPr>
              <a:t>   Wilf </a:t>
            </a:r>
            <a:r>
              <a:rPr lang="en-US" sz="4800" b="1" dirty="0">
                <a:solidFill>
                  <a:srgbClr val="FF0000"/>
                </a:solidFill>
              </a:rPr>
              <a:t>LaLonde</a:t>
            </a:r>
            <a:r>
              <a:rPr lang="en-US" sz="480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3050"/>
            <a:ext cx="8675687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Aim of the Course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00" y="1111250"/>
            <a:ext cx="8575675" cy="1373188"/>
          </a:xfrm>
          <a:noFill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Game engine technology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3D technology</a:t>
            </a:r>
            <a:r>
              <a:rPr lang="en-US" dirty="0" smtClean="0"/>
              <a:t>; no 2D or 2</a:t>
            </a:r>
            <a:r>
              <a:rPr lang="en-US" sz="2200" dirty="0" smtClean="0"/>
              <a:t>  </a:t>
            </a:r>
            <a:r>
              <a:rPr lang="en-US" dirty="0" smtClean="0"/>
              <a:t>D.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dirty="0" smtClean="0"/>
              <a:t>Experience developing </a:t>
            </a:r>
            <a:r>
              <a:rPr lang="en-US" dirty="0" smtClean="0">
                <a:solidFill>
                  <a:srgbClr val="FF0000"/>
                </a:solidFill>
              </a:rPr>
              <a:t>large piece of software</a:t>
            </a:r>
            <a:r>
              <a:rPr lang="en-US" dirty="0" smtClean="0"/>
              <a:t>.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76250" y="3769650"/>
            <a:ext cx="8429625" cy="9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FontTx/>
              <a:buChar char="•"/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 dirty="0">
                <a:solidFill>
                  <a:srgbClr val="FF0000"/>
                </a:solidFill>
              </a:rPr>
              <a:t>C++ </a:t>
            </a:r>
            <a:r>
              <a:rPr lang="en-US" sz="2800" b="1" dirty="0"/>
              <a:t>for the overall </a:t>
            </a:r>
            <a:r>
              <a:rPr lang="en-US" sz="2800" b="1" dirty="0" smtClean="0"/>
              <a:t>framework (NOT XNA).</a:t>
            </a:r>
            <a:endParaRPr lang="en-US" sz="2800" b="1" dirty="0"/>
          </a:p>
          <a:p>
            <a:pPr marL="342900" indent="-342900" algn="l">
              <a:lnSpc>
                <a:spcPct val="100000"/>
              </a:lnSpc>
              <a:spcBef>
                <a:spcPct val="0"/>
              </a:spcBef>
              <a:buClr>
                <a:schemeClr val="tx1"/>
              </a:buClr>
              <a:buFontTx/>
              <a:buChar char="•"/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 dirty="0" smtClean="0">
                <a:solidFill>
                  <a:srgbClr val="FF0000"/>
                </a:solidFill>
              </a:rPr>
              <a:t>OpenGL</a:t>
            </a:r>
            <a:r>
              <a:rPr lang="en-US" sz="2800" b="1" dirty="0" smtClean="0"/>
              <a:t> for rendering (NOT DirectX; </a:t>
            </a:r>
            <a:r>
              <a:rPr lang="en-US" sz="2800" b="1" dirty="0" smtClean="0">
                <a:solidFill>
                  <a:srgbClr val="FF0000"/>
                </a:solidFill>
              </a:rPr>
              <a:t>phones</a:t>
            </a:r>
            <a:r>
              <a:rPr lang="en-US" sz="2800" b="1" dirty="0" smtClean="0"/>
              <a:t>!).</a:t>
            </a:r>
            <a:endParaRPr lang="en-US" sz="2800" b="1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76250" y="5634038"/>
            <a:ext cx="817245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l">
              <a:spcBef>
                <a:spcPct val="30000"/>
              </a:spcBef>
              <a:buClr>
                <a:schemeClr val="tx1"/>
              </a:buClr>
              <a:buFontTx/>
              <a:buChar char="•"/>
              <a:tabLst>
                <a:tab pos="914400" algn="l"/>
                <a:tab pos="1143000" algn="l"/>
                <a:tab pos="1371600" algn="l"/>
                <a:tab pos="1600200" algn="l"/>
                <a:tab pos="1828800" algn="l"/>
                <a:tab pos="2057400" algn="l"/>
                <a:tab pos="2286000" algn="l"/>
                <a:tab pos="2514600" algn="l"/>
                <a:tab pos="2743200" algn="l"/>
                <a:tab pos="2971800" algn="l"/>
                <a:tab pos="3200400" algn="l"/>
                <a:tab pos="3429000" algn="l"/>
                <a:tab pos="3657600" algn="l"/>
              </a:tabLst>
            </a:pPr>
            <a:r>
              <a:rPr lang="en-US" sz="2800" b="1" dirty="0" smtClean="0"/>
              <a:t>Steal </a:t>
            </a:r>
            <a:r>
              <a:rPr lang="en-US" sz="2800" b="1" dirty="0"/>
              <a:t>an existing game engine and try to claim credit for it.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06375" y="2622550"/>
            <a:ext cx="8675688" cy="895982"/>
          </a:xfrm>
          <a:prstGeom prst="roundRect">
            <a:avLst>
              <a:gd name="adj" fmla="val 12431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 smtClean="0"/>
              <a:t>Implementation Languages </a:t>
            </a:r>
            <a:br>
              <a:rPr lang="en-US" sz="2400" b="1" dirty="0" smtClean="0"/>
            </a:br>
            <a:r>
              <a:rPr lang="en-US" sz="2400" b="1" dirty="0" smtClean="0"/>
              <a:t>(Complements experience in other courses)</a:t>
            </a:r>
            <a:endParaRPr lang="en-US" sz="2400" b="1" dirty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44475" y="4805363"/>
            <a:ext cx="8634413" cy="563564"/>
          </a:xfrm>
          <a:prstGeom prst="roundRect">
            <a:avLst>
              <a:gd name="adj" fmla="val 12431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defRPr/>
            </a:pPr>
            <a:r>
              <a:rPr lang="en-US" sz="2400" b="1" dirty="0"/>
              <a:t>What </a:t>
            </a:r>
            <a:r>
              <a:rPr lang="en-US" sz="2400" b="1" dirty="0" smtClean="0"/>
              <a:t>you are NOT allowed </a:t>
            </a:r>
            <a:r>
              <a:rPr lang="en-US" sz="2400" b="1" dirty="0"/>
              <a:t>to do...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114925" y="1590675"/>
            <a:ext cx="269625" cy="498598"/>
            <a:chOff x="7162800" y="3886200"/>
            <a:chExt cx="269625" cy="498598"/>
          </a:xfrm>
        </p:grpSpPr>
        <p:sp>
          <p:nvSpPr>
            <p:cNvPr id="8" name="Rectangle 7"/>
            <p:cNvSpPr/>
            <p:nvPr/>
          </p:nvSpPr>
          <p:spPr>
            <a:xfrm>
              <a:off x="7162800" y="3886200"/>
              <a:ext cx="269625" cy="498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1</a:t>
              </a:r>
            </a:p>
            <a:p>
              <a:r>
                <a:rPr lang="en-US" b="1" dirty="0" smtClean="0"/>
                <a:t>2</a:t>
              </a:r>
              <a:endParaRPr lang="en-US" b="1" dirty="0"/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7222333" y="4126705"/>
              <a:ext cx="152400" cy="158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223838" y="276225"/>
            <a:ext cx="8672512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What We Will Do In Class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276350"/>
            <a:ext cx="8172450" cy="4229492"/>
          </a:xfrm>
          <a:noFill/>
        </p:spPr>
        <p:txBody>
          <a:bodyPr/>
          <a:lstStyle/>
          <a:p>
            <a:r>
              <a:rPr lang="en-US" dirty="0" smtClean="0"/>
              <a:t>Relevant </a:t>
            </a:r>
            <a:r>
              <a:rPr lang="en-US" dirty="0" smtClean="0">
                <a:solidFill>
                  <a:srgbClr val="FF0000"/>
                </a:solidFill>
              </a:rPr>
              <a:t>3D theory </a:t>
            </a:r>
            <a:r>
              <a:rPr lang="en-US" dirty="0" smtClean="0"/>
              <a:t>+ quick look at our </a:t>
            </a:r>
            <a:r>
              <a:rPr lang="en-US" dirty="0" smtClean="0">
                <a:solidFill>
                  <a:srgbClr val="FF0000"/>
                </a:solidFill>
              </a:rPr>
              <a:t>prototype game engine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FF0000"/>
                </a:solidFill>
              </a:rPr>
              <a:t>demos</a:t>
            </a:r>
            <a:r>
              <a:rPr lang="en-US" dirty="0" smtClean="0"/>
              <a:t>.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Decipher the prototype </a:t>
            </a:r>
            <a:r>
              <a:rPr lang="en-US" dirty="0" smtClean="0"/>
              <a:t>+ make use of supporting software.</a:t>
            </a:r>
          </a:p>
          <a:p>
            <a:r>
              <a:rPr lang="en-US" dirty="0" smtClean="0"/>
              <a:t>Assignments that </a:t>
            </a:r>
            <a:r>
              <a:rPr lang="en-US" dirty="0" smtClean="0">
                <a:solidFill>
                  <a:srgbClr val="FF0000"/>
                </a:solidFill>
              </a:rPr>
              <a:t>extend it </a:t>
            </a:r>
            <a:r>
              <a:rPr lang="en-US" dirty="0" smtClean="0"/>
              <a:t>+ </a:t>
            </a:r>
            <a:r>
              <a:rPr lang="en-US" dirty="0" smtClean="0">
                <a:solidFill>
                  <a:srgbClr val="0000FF"/>
                </a:solidFill>
              </a:rPr>
              <a:t>final project </a:t>
            </a:r>
            <a:r>
              <a:rPr lang="en-US" dirty="0" smtClean="0"/>
              <a:t>(optional)</a:t>
            </a: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00025" y="2690813"/>
            <a:ext cx="8720138" cy="711200"/>
          </a:xfrm>
          <a:prstGeom prst="roundRect">
            <a:avLst>
              <a:gd name="adj" fmla="val 12431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defRPr/>
            </a:pPr>
            <a:r>
              <a:rPr lang="en-US" sz="2800" b="1"/>
              <a:t>What You Will Do After Classes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1120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Student Benefits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27138"/>
            <a:ext cx="8172450" cy="5300555"/>
          </a:xfrm>
          <a:noFill/>
        </p:spPr>
        <p:txBody>
          <a:bodyPr/>
          <a:lstStyle/>
          <a:p>
            <a:pPr algn="just"/>
            <a:r>
              <a:rPr lang="en-US" dirty="0" smtClean="0"/>
              <a:t>A </a:t>
            </a:r>
            <a:r>
              <a:rPr lang="en-US" dirty="0" smtClean="0">
                <a:solidFill>
                  <a:srgbClr val="0000FF"/>
                </a:solidFill>
              </a:rPr>
              <a:t>better understanding of software development in the large</a:t>
            </a:r>
            <a:r>
              <a:rPr lang="en-US" dirty="0" smtClean="0"/>
              <a:t>; you’ll develop a single very big piece of software.</a:t>
            </a:r>
          </a:p>
          <a:p>
            <a:pPr algn="just">
              <a:buFontTx/>
              <a:buNone/>
            </a:pPr>
            <a:endParaRPr lang="en-US" sz="1000" dirty="0" smtClean="0"/>
          </a:p>
          <a:p>
            <a:pPr algn="just"/>
            <a:r>
              <a:rPr lang="en-US" dirty="0" smtClean="0"/>
              <a:t>A </a:t>
            </a:r>
            <a:r>
              <a:rPr lang="en-US" dirty="0" smtClean="0">
                <a:solidFill>
                  <a:srgbClr val="0000FF"/>
                </a:solidFill>
              </a:rPr>
              <a:t>better understanding of debugging</a:t>
            </a:r>
            <a:r>
              <a:rPr lang="en-US" dirty="0" smtClean="0"/>
              <a:t>; you’ll become an expert in using debuggers (theoretical understanding won’t cut it).</a:t>
            </a:r>
            <a:endParaRPr lang="en-US" sz="1000" dirty="0" smtClean="0"/>
          </a:p>
          <a:p>
            <a:pPr algn="just"/>
            <a:endParaRPr lang="en-US" sz="1000" dirty="0" smtClean="0"/>
          </a:p>
          <a:p>
            <a:pPr algn="just"/>
            <a:r>
              <a:rPr lang="en-US" dirty="0" smtClean="0"/>
              <a:t>A </a:t>
            </a:r>
            <a:r>
              <a:rPr lang="en-US" dirty="0" smtClean="0">
                <a:solidFill>
                  <a:srgbClr val="0000FF"/>
                </a:solidFill>
              </a:rPr>
              <a:t>better understanding of practical gaming techniques</a:t>
            </a:r>
            <a:r>
              <a:rPr lang="en-US" dirty="0" smtClean="0"/>
              <a:t>;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you’ll be developing your own gaming system.</a:t>
            </a:r>
          </a:p>
          <a:p>
            <a:pPr algn="just">
              <a:buNone/>
            </a:pPr>
            <a:endParaRPr lang="en-US" sz="1000" dirty="0" smtClean="0"/>
          </a:p>
          <a:p>
            <a:pPr algn="just"/>
            <a:r>
              <a:rPr lang="en-US" dirty="0" smtClean="0">
                <a:solidFill>
                  <a:srgbClr val="FF0000"/>
                </a:solidFill>
              </a:rPr>
              <a:t>The fun and pleasure of seeing something tangible evolve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219075" y="271463"/>
            <a:ext cx="8683625" cy="704850"/>
          </a:xfrm>
          <a:ln cap="flat"/>
        </p:spPr>
        <p:txBody>
          <a:bodyPr/>
          <a:lstStyle/>
          <a:p>
            <a:pPr>
              <a:defRPr/>
            </a:pPr>
            <a:r>
              <a:rPr lang="en-US" smtClean="0"/>
              <a:t>Professor Benefits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27138"/>
            <a:ext cx="8172450" cy="3349625"/>
          </a:xfrm>
          <a:noFill/>
        </p:spPr>
        <p:txBody>
          <a:bodyPr/>
          <a:lstStyle/>
          <a:p>
            <a:pPr algn="just"/>
            <a:r>
              <a:rPr lang="en-US" dirty="0" smtClean="0"/>
              <a:t>Get </a:t>
            </a:r>
            <a:r>
              <a:rPr lang="en-US" dirty="0" smtClean="0">
                <a:solidFill>
                  <a:srgbClr val="FF0000"/>
                </a:solidFill>
              </a:rPr>
              <a:t>interesting ideas from students</a:t>
            </a:r>
            <a:r>
              <a:rPr lang="en-US" dirty="0" smtClean="0"/>
              <a:t>.</a:t>
            </a:r>
          </a:p>
          <a:p>
            <a:pPr algn="just">
              <a:buFontTx/>
              <a:buNone/>
            </a:pPr>
            <a:endParaRPr lang="en-US" sz="1000" dirty="0" smtClean="0"/>
          </a:p>
          <a:p>
            <a:pPr algn="just"/>
            <a:r>
              <a:rPr lang="en-US" dirty="0" smtClean="0"/>
              <a:t>Get a chance to see </a:t>
            </a:r>
            <a:r>
              <a:rPr lang="en-US" dirty="0" smtClean="0">
                <a:solidFill>
                  <a:srgbClr val="FF0000"/>
                </a:solidFill>
              </a:rPr>
              <a:t>tryouts of facilities not yet in games.</a:t>
            </a:r>
          </a:p>
          <a:p>
            <a:pPr algn="just"/>
            <a:r>
              <a:rPr lang="en-US" smtClean="0"/>
              <a:t>Get a chance to see </a:t>
            </a:r>
            <a:r>
              <a:rPr lang="en-US" smtClean="0">
                <a:solidFill>
                  <a:srgbClr val="FF0000"/>
                </a:solidFill>
              </a:rPr>
              <a:t>implementation of facilities that are in games </a:t>
            </a:r>
            <a:r>
              <a:rPr lang="en-US" smtClean="0">
                <a:solidFill>
                  <a:srgbClr val="0000FF"/>
                </a:solidFill>
              </a:rPr>
              <a:t>but have no public domain explanation</a:t>
            </a:r>
            <a:r>
              <a:rPr lang="en-US" smtClean="0"/>
              <a:t>.</a:t>
            </a:r>
          </a:p>
          <a:p>
            <a:pPr algn="just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02">
  <a:themeElements>
    <a:clrScheme name="">
      <a:dk1>
        <a:srgbClr val="000000"/>
      </a:dk1>
      <a:lt1>
        <a:srgbClr val="FFFFFF"/>
      </a:lt1>
      <a:dk2>
        <a:srgbClr val="181BE5"/>
      </a:dk2>
      <a:lt2>
        <a:srgbClr val="FF00FF"/>
      </a:lt2>
      <a:accent1>
        <a:srgbClr val="33FF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FFFF"/>
      </a:accent5>
      <a:accent6>
        <a:srgbClr val="8AE7B9"/>
      </a:accent6>
      <a:hlink>
        <a:srgbClr val="77D7F7"/>
      </a:hlink>
      <a:folHlink>
        <a:srgbClr val="F73700"/>
      </a:folHlink>
    </a:clrScheme>
    <a:fontScheme name="st0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0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0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0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G:\Courses\Introduction to Smalltalk\Notes\st02.ppt</Template>
  <TotalTime>63372902</TotalTime>
  <Pages>3</Pages>
  <Words>232</Words>
  <Application>Microsoft Office PowerPoint</Application>
  <PresentationFormat>Letter Paper (8.5x11 in)</PresentationFormat>
  <Paragraphs>40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st02</vt:lpstr>
      <vt:lpstr>COMP 4002</vt:lpstr>
      <vt:lpstr>Aim of the Course</vt:lpstr>
      <vt:lpstr>What We Will Do In Class</vt:lpstr>
      <vt:lpstr>Student Benefits</vt:lpstr>
      <vt:lpstr>Professor Benefits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Orinted Programming in Smalltalk /V</dc:title>
  <dc:creator>The Staff</dc:creator>
  <cp:lastModifiedBy>TheMan</cp:lastModifiedBy>
  <cp:revision>272</cp:revision>
  <cp:lastPrinted>2000-03-27T01:53:15Z</cp:lastPrinted>
  <dcterms:created xsi:type="dcterms:W3CDTF">1995-01-12T17:04:20Z</dcterms:created>
  <dcterms:modified xsi:type="dcterms:W3CDTF">2009-12-29T17:18:53Z</dcterms:modified>
</cp:coreProperties>
</file>