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4"/>
  </p:notesMasterIdLst>
  <p:handoutMasterIdLst>
    <p:handoutMasterId r:id="rId95"/>
  </p:handoutMasterIdLst>
  <p:sldIdLst>
    <p:sldId id="271" r:id="rId2"/>
    <p:sldId id="428" r:id="rId3"/>
    <p:sldId id="510" r:id="rId4"/>
    <p:sldId id="519" r:id="rId5"/>
    <p:sldId id="511" r:id="rId6"/>
    <p:sldId id="512" r:id="rId7"/>
    <p:sldId id="513" r:id="rId8"/>
    <p:sldId id="514" r:id="rId9"/>
    <p:sldId id="520" r:id="rId10"/>
    <p:sldId id="515" r:id="rId11"/>
    <p:sldId id="516" r:id="rId12"/>
    <p:sldId id="517" r:id="rId13"/>
    <p:sldId id="518" r:id="rId14"/>
    <p:sldId id="523" r:id="rId15"/>
    <p:sldId id="521" r:id="rId16"/>
    <p:sldId id="522" r:id="rId17"/>
    <p:sldId id="502" r:id="rId18"/>
    <p:sldId id="432" r:id="rId19"/>
    <p:sldId id="433" r:id="rId20"/>
    <p:sldId id="434" r:id="rId21"/>
    <p:sldId id="435" r:id="rId22"/>
    <p:sldId id="458" r:id="rId23"/>
    <p:sldId id="471" r:id="rId24"/>
    <p:sldId id="457" r:id="rId25"/>
    <p:sldId id="484" r:id="rId26"/>
    <p:sldId id="462" r:id="rId27"/>
    <p:sldId id="503" r:id="rId28"/>
    <p:sldId id="364" r:id="rId29"/>
    <p:sldId id="461" r:id="rId30"/>
    <p:sldId id="302" r:id="rId31"/>
    <p:sldId id="468" r:id="rId32"/>
    <p:sldId id="467" r:id="rId33"/>
    <p:sldId id="469" r:id="rId34"/>
    <p:sldId id="460" r:id="rId35"/>
    <p:sldId id="472" r:id="rId36"/>
    <p:sldId id="487" r:id="rId37"/>
    <p:sldId id="488" r:id="rId38"/>
    <p:sldId id="504" r:id="rId39"/>
    <p:sldId id="327" r:id="rId40"/>
    <p:sldId id="322" r:id="rId41"/>
    <p:sldId id="321" r:id="rId42"/>
    <p:sldId id="485" r:id="rId43"/>
    <p:sldId id="349" r:id="rId44"/>
    <p:sldId id="323" r:id="rId45"/>
    <p:sldId id="324" r:id="rId46"/>
    <p:sldId id="348" r:id="rId47"/>
    <p:sldId id="358" r:id="rId48"/>
    <p:sldId id="334" r:id="rId49"/>
    <p:sldId id="463" r:id="rId50"/>
    <p:sldId id="360" r:id="rId51"/>
    <p:sldId id="335" r:id="rId52"/>
    <p:sldId id="345" r:id="rId53"/>
    <p:sldId id="343" r:id="rId54"/>
    <p:sldId id="344" r:id="rId55"/>
    <p:sldId id="365" r:id="rId56"/>
    <p:sldId id="451" r:id="rId57"/>
    <p:sldId id="509" r:id="rId58"/>
    <p:sldId id="477" r:id="rId59"/>
    <p:sldId id="347" r:id="rId60"/>
    <p:sldId id="464" r:id="rId61"/>
    <p:sldId id="436" r:id="rId62"/>
    <p:sldId id="480" r:id="rId63"/>
    <p:sldId id="481" r:id="rId64"/>
    <p:sldId id="500" r:id="rId65"/>
    <p:sldId id="362" r:id="rId66"/>
    <p:sldId id="505" r:id="rId67"/>
    <p:sldId id="363" r:id="rId68"/>
    <p:sldId id="367" r:id="rId69"/>
    <p:sldId id="368" r:id="rId70"/>
    <p:sldId id="456" r:id="rId71"/>
    <p:sldId id="486" r:id="rId72"/>
    <p:sldId id="506" r:id="rId73"/>
    <p:sldId id="369" r:id="rId74"/>
    <p:sldId id="370" r:id="rId75"/>
    <p:sldId id="371" r:id="rId76"/>
    <p:sldId id="372" r:id="rId77"/>
    <p:sldId id="496" r:id="rId78"/>
    <p:sldId id="507" r:id="rId79"/>
    <p:sldId id="373" r:id="rId80"/>
    <p:sldId id="374" r:id="rId81"/>
    <p:sldId id="508" r:id="rId82"/>
    <p:sldId id="440" r:id="rId83"/>
    <p:sldId id="497" r:id="rId84"/>
    <p:sldId id="498" r:id="rId85"/>
    <p:sldId id="499" r:id="rId86"/>
    <p:sldId id="443" r:id="rId87"/>
    <p:sldId id="441" r:id="rId88"/>
    <p:sldId id="442" r:id="rId89"/>
    <p:sldId id="444" r:id="rId90"/>
    <p:sldId id="429" r:id="rId91"/>
    <p:sldId id="430" r:id="rId92"/>
    <p:sldId id="501" r:id="rId93"/>
  </p:sldIdLst>
  <p:sldSz cx="9144000" cy="6858000" type="letter"/>
  <p:notesSz cx="8924925" cy="6858000"/>
  <p:defaultTextStyle>
    <a:defPPr>
      <a:defRPr lang="en-US"/>
    </a:defPPr>
    <a:lvl1pPr algn="r" rtl="0" eaLnBrk="0" fontAlgn="base" hangingPunct="0">
      <a:spcBef>
        <a:spcPct val="30000"/>
      </a:spcBef>
      <a:spcAft>
        <a:spcPct val="0"/>
      </a:spcAft>
      <a:defRPr sz="2800" b="1" kern="1200">
        <a:solidFill>
          <a:srgbClr val="FF0000"/>
        </a:solidFill>
        <a:latin typeface="Arial" pitchFamily="34" charset="0"/>
        <a:ea typeface="+mn-ea"/>
        <a:cs typeface="+mn-cs"/>
      </a:defRPr>
    </a:lvl1pPr>
    <a:lvl2pPr marL="457200" algn="r" rtl="0" eaLnBrk="0" fontAlgn="base" hangingPunct="0">
      <a:spcBef>
        <a:spcPct val="30000"/>
      </a:spcBef>
      <a:spcAft>
        <a:spcPct val="0"/>
      </a:spcAft>
      <a:defRPr sz="2800" b="1" kern="1200">
        <a:solidFill>
          <a:srgbClr val="FF0000"/>
        </a:solidFill>
        <a:latin typeface="Arial" pitchFamily="34" charset="0"/>
        <a:ea typeface="+mn-ea"/>
        <a:cs typeface="+mn-cs"/>
      </a:defRPr>
    </a:lvl2pPr>
    <a:lvl3pPr marL="914400" algn="r" rtl="0" eaLnBrk="0" fontAlgn="base" hangingPunct="0">
      <a:spcBef>
        <a:spcPct val="30000"/>
      </a:spcBef>
      <a:spcAft>
        <a:spcPct val="0"/>
      </a:spcAft>
      <a:defRPr sz="2800" b="1" kern="1200">
        <a:solidFill>
          <a:srgbClr val="FF0000"/>
        </a:solidFill>
        <a:latin typeface="Arial" pitchFamily="34" charset="0"/>
        <a:ea typeface="+mn-ea"/>
        <a:cs typeface="+mn-cs"/>
      </a:defRPr>
    </a:lvl3pPr>
    <a:lvl4pPr marL="1371600" algn="r" rtl="0" eaLnBrk="0" fontAlgn="base" hangingPunct="0">
      <a:spcBef>
        <a:spcPct val="30000"/>
      </a:spcBef>
      <a:spcAft>
        <a:spcPct val="0"/>
      </a:spcAft>
      <a:defRPr sz="2800" b="1" kern="1200">
        <a:solidFill>
          <a:srgbClr val="FF0000"/>
        </a:solidFill>
        <a:latin typeface="Arial" pitchFamily="34" charset="0"/>
        <a:ea typeface="+mn-ea"/>
        <a:cs typeface="+mn-cs"/>
      </a:defRPr>
    </a:lvl4pPr>
    <a:lvl5pPr marL="1828800" algn="r" rtl="0" eaLnBrk="0" fontAlgn="base" hangingPunct="0">
      <a:spcBef>
        <a:spcPct val="30000"/>
      </a:spcBef>
      <a:spcAft>
        <a:spcPct val="0"/>
      </a:spcAft>
      <a:defRPr sz="2800" b="1" kern="1200">
        <a:solidFill>
          <a:srgbClr val="FF0000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</p:showPr>
  <p:clrMru>
    <a:srgbClr val="FF0000"/>
    <a:srgbClr val="FF9966"/>
    <a:srgbClr val="0000FF"/>
    <a:srgbClr val="F0FD23"/>
    <a:srgbClr val="02B192"/>
    <a:srgbClr val="CA4E36"/>
    <a:srgbClr val="E5A89C"/>
    <a:srgbClr val="9B9B9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6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000" b="0" i="1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57775" y="0"/>
            <a:ext cx="386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 b="0" i="1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7000"/>
            <a:ext cx="3867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000" b="0" i="1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57775" y="6477000"/>
            <a:ext cx="3867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 b="0" i="1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68BE99D-EB65-4ECB-B292-DE3831F9D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83050" y="6521450"/>
            <a:ext cx="7588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3" tIns="44450" rIns="87313" bIns="44450">
            <a:spAutoFit/>
          </a:bodyPr>
          <a:lstStyle/>
          <a:p>
            <a:pPr algn="ctr" defTabSz="868363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200" b="0">
                <a:solidFill>
                  <a:schemeClr val="tx1"/>
                </a:solidFill>
              </a:rPr>
              <a:t>Page </a:t>
            </a:r>
            <a:fld id="{2C141A1D-8CCC-4FA7-8504-91BFB6BB1B64}" type="slidenum">
              <a:rPr lang="en-US" sz="1200" b="0">
                <a:solidFill>
                  <a:schemeClr val="tx1"/>
                </a:solidFill>
              </a:rPr>
              <a:pPr algn="ctr" defTabSz="868363">
                <a:lnSpc>
                  <a:spcPct val="9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80903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7900" y="76200"/>
            <a:ext cx="6076950" cy="4554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2450" y="4940300"/>
            <a:ext cx="4368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286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858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430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0002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1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0C1B55-6BB9-4566-AE12-812F1B7F6150}" type="slidenum">
              <a:rPr lang="en-US"/>
              <a:pPr/>
              <a:t>10</a:t>
            </a:fld>
            <a:endParaRPr 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3C14C9-C799-4F96-B1C3-A8021A372F6D}" type="slidenum">
              <a:rPr lang="en-US"/>
              <a:pPr/>
              <a:t>11</a:t>
            </a:fld>
            <a:endParaRPr lang="en-US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C4826E-DD54-4636-9400-99CB30B0813F}" type="slidenum">
              <a:rPr lang="en-US"/>
              <a:pPr/>
              <a:t>12</a:t>
            </a:fld>
            <a:endParaRPr lang="en-US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2A6430-CC47-49C4-BC1C-81A7337BF202}" type="slidenum">
              <a:rPr lang="en-US"/>
              <a:pPr/>
              <a:t>13</a:t>
            </a:fld>
            <a:endParaRPr lang="en-US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14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889355-E232-4CB8-9EAC-92A4E2EEEB6C}" type="slidenum">
              <a:rPr lang="en-US"/>
              <a:pPr/>
              <a:t>15</a:t>
            </a:fld>
            <a:endParaRPr lang="en-US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DE8A8E-1385-47A3-842E-B46C50274CF5}" type="slidenum">
              <a:rPr lang="en-US"/>
              <a:pPr/>
              <a:t>16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17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290765-1B73-4646-83BD-4F476EBF0B08}" type="slidenum">
              <a:rPr lang="en-US"/>
              <a:pPr/>
              <a:t>18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622CE-505A-4FC8-BAC6-AE36C7E18BFD}" type="slidenum">
              <a:rPr lang="en-US"/>
              <a:pPr/>
              <a:t>19</a:t>
            </a:fld>
            <a:endParaRPr lang="en-U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FD16F4-AA20-42DC-863C-A188C4A3C360}" type="slidenum">
              <a:rPr lang="en-US"/>
              <a:pPr/>
              <a:t>2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86CDF0-21F8-455B-9672-B84821D73540}" type="slidenum">
              <a:rPr lang="en-US"/>
              <a:pPr/>
              <a:t>20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EC6350-ECDD-4E69-B147-27939528B3D7}" type="slidenum">
              <a:rPr lang="en-US"/>
              <a:pPr/>
              <a:t>21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7673C0-71CE-4295-A249-3AA65781413A}" type="slidenum">
              <a:rPr lang="en-US"/>
              <a:pPr/>
              <a:t>22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AD51D0-B2EF-48B3-9FB2-F2FF0AC8A148}" type="slidenum">
              <a:rPr lang="en-US"/>
              <a:pPr/>
              <a:t>23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2A0C9A-B7AE-4EEF-8725-B3DFF531EE31}" type="slidenum">
              <a:rPr lang="en-US"/>
              <a:pPr/>
              <a:t>24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AB4A61-DC10-4F25-A754-19F5643F88F0}" type="slidenum">
              <a:rPr lang="en-US"/>
              <a:pPr/>
              <a:t>25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17E735-3FDE-4BAC-A983-471A1ACB97E9}" type="slidenum">
              <a:rPr lang="en-US"/>
              <a:pPr/>
              <a:t>26</a:t>
            </a:fld>
            <a:endParaRPr lang="en-US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27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54294D-C604-47C7-98FA-DA2898C78E5A}" type="slidenum">
              <a:rPr lang="en-US"/>
              <a:pPr/>
              <a:t>28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0EF415-650A-4BDF-AAF6-1AB05B633A5C}" type="slidenum">
              <a:rPr lang="en-US"/>
              <a:pPr/>
              <a:t>29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FD16F4-AA20-42DC-863C-A188C4A3C360}" type="slidenum">
              <a:rPr lang="en-US"/>
              <a:pPr/>
              <a:t>3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31EECD-3F42-42B5-B037-A67F4DA04384}" type="slidenum">
              <a:rPr lang="en-US"/>
              <a:pPr/>
              <a:t>30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44F10E-E9D3-4764-B505-AED33C2B286A}" type="slidenum">
              <a:rPr lang="en-US"/>
              <a:pPr/>
              <a:t>31</a:t>
            </a:fld>
            <a:endParaRPr lang="en-U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AEECAC-7440-4C9A-8DCC-5517F7535E88}" type="slidenum">
              <a:rPr lang="en-US"/>
              <a:pPr/>
              <a:t>32</a:t>
            </a:fld>
            <a:endParaRPr 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227FC4-C6F8-4D57-BAD4-DCB9AD7261A2}" type="slidenum">
              <a:rPr lang="en-US"/>
              <a:pPr/>
              <a:t>33</a:t>
            </a:fld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3C6A55-D332-4EAD-A050-1618EC4EE1AC}" type="slidenum">
              <a:rPr lang="en-US"/>
              <a:pPr/>
              <a:t>34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BE4862-F28B-4966-B83B-DA745EFDF951}" type="slidenum">
              <a:rPr lang="en-US"/>
              <a:pPr/>
              <a:t>35</a:t>
            </a:fld>
            <a:endParaRPr 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21F7BF-E54C-4441-B9A5-84D664AD3EA7}" type="slidenum">
              <a:rPr lang="en-US"/>
              <a:pPr/>
              <a:t>36</a:t>
            </a:fld>
            <a:endParaRPr lang="en-U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4E61F9-3CC9-403D-8F5F-EC2344B317D1}" type="slidenum">
              <a:rPr lang="en-US"/>
              <a:pPr/>
              <a:t>37</a:t>
            </a:fld>
            <a:endParaRPr 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38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68A734-89F7-4C5C-83E7-D218CB9B9EA1}" type="slidenum">
              <a:rPr lang="en-US"/>
              <a:pPr/>
              <a:t>39</a:t>
            </a:fld>
            <a:endParaRPr lang="en-US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4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0BF388-219C-4C18-9851-B5C25CA14514}" type="slidenum">
              <a:rPr lang="en-US"/>
              <a:pPr/>
              <a:t>40</a:t>
            </a:fld>
            <a:endParaRPr lang="en-US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7DEE13-21C0-4756-BB78-48507A6532D3}" type="slidenum">
              <a:rPr lang="en-US"/>
              <a:pPr/>
              <a:t>41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FEC777-5C51-4BA2-8411-8BDD0B6A46CE}" type="slidenum">
              <a:rPr lang="en-US"/>
              <a:pPr/>
              <a:t>42</a:t>
            </a:fld>
            <a:endParaRPr 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4852D4-A17A-468F-A9C2-BA746F4F2605}" type="slidenum">
              <a:rPr lang="en-US"/>
              <a:pPr/>
              <a:t>43</a:t>
            </a:fld>
            <a:endParaRPr lang="en-U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C84A9E-A91A-4E7F-875F-4B61A73A84C6}" type="slidenum">
              <a:rPr lang="en-US"/>
              <a:pPr/>
              <a:t>44</a:t>
            </a:fld>
            <a:endParaRPr lang="en-US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DEB3CC-83B6-48B0-A808-46867613C21E}" type="slidenum">
              <a:rPr lang="en-US"/>
              <a:pPr/>
              <a:t>45</a:t>
            </a:fld>
            <a:endParaRPr lang="en-U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5234F2-44FA-4A6F-B2A7-A498841FE152}" type="slidenum">
              <a:rPr lang="en-US"/>
              <a:pPr/>
              <a:t>46</a:t>
            </a:fld>
            <a:endParaRPr lang="en-US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C1C98F-A53D-46C9-ACE1-D4C67713A35A}" type="slidenum">
              <a:rPr lang="en-US"/>
              <a:pPr/>
              <a:t>47</a:t>
            </a:fld>
            <a:endParaRPr lang="en-US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B95B91-9C57-47BE-B2FB-EE7ED8927880}" type="slidenum">
              <a:rPr lang="en-US"/>
              <a:pPr/>
              <a:t>48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889355-E232-4CB8-9EAC-92A4E2EEEB6C}" type="slidenum">
              <a:rPr lang="en-US"/>
              <a:pPr/>
              <a:t>49</a:t>
            </a:fld>
            <a:endParaRPr lang="en-US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089638-70C9-4BBE-82A7-3B368F054760}" type="slidenum">
              <a:rPr lang="en-US"/>
              <a:pPr/>
              <a:t>5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4FBDE8-565C-40D6-A65B-850264A2D848}" type="slidenum">
              <a:rPr lang="en-US"/>
              <a:pPr/>
              <a:t>50</a:t>
            </a:fld>
            <a:endParaRPr 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2A6430-CC47-49C4-BC1C-81A7337BF202}" type="slidenum">
              <a:rPr lang="en-US"/>
              <a:pPr/>
              <a:t>51</a:t>
            </a:fld>
            <a:endParaRPr lang="en-US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0AE95E-E5A3-435F-A3E3-B7212CBFF69D}" type="slidenum">
              <a:rPr lang="en-US"/>
              <a:pPr/>
              <a:t>52</a:t>
            </a:fld>
            <a:endParaRPr lang="en-US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F5299B-DDDB-430C-A039-C37C317C809C}" type="slidenum">
              <a:rPr lang="en-US"/>
              <a:pPr/>
              <a:t>53</a:t>
            </a:fld>
            <a:endParaRPr lang="en-US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B063AC-D593-414F-91E9-27064018E717}" type="slidenum">
              <a:rPr lang="en-US"/>
              <a:pPr/>
              <a:t>54</a:t>
            </a:fld>
            <a:endParaRPr lang="en-US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AF7A52-0CB3-4FC0-9157-2B128F252003}" type="slidenum">
              <a:rPr lang="en-US"/>
              <a:pPr/>
              <a:t>55</a:t>
            </a:fld>
            <a:endParaRPr lang="en-US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9C1FD2-938C-446B-A4DB-E0B5A6CA3B5B}" type="slidenum">
              <a:rPr lang="en-US"/>
              <a:pPr/>
              <a:t>56</a:t>
            </a:fld>
            <a:endParaRPr lang="en-US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87EFD-C241-44A8-AE94-A28082D8F659}" type="slidenum">
              <a:rPr lang="en-US"/>
              <a:pPr/>
              <a:t>57</a:t>
            </a:fld>
            <a:endParaRPr lang="en-US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7DF497-0C41-4614-8278-AEC1E0B360C7}" type="slidenum">
              <a:rPr lang="en-US"/>
              <a:pPr/>
              <a:t>58</a:t>
            </a:fld>
            <a:endParaRPr lang="en-US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53471A-30FE-4E52-8AF1-9A1435DA9294}" type="slidenum">
              <a:rPr lang="en-US"/>
              <a:pPr/>
              <a:t>59</a:t>
            </a:fld>
            <a:endParaRPr lang="en-US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5C1063-13DA-4EE5-BC05-A51E431CC73E}" type="slidenum">
              <a:rPr lang="en-US"/>
              <a:pPr/>
              <a:t>6</a:t>
            </a:fld>
            <a:endParaRPr lang="en-US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D99D5-5925-4CA9-89C7-4B4F8CADBF96}" type="slidenum">
              <a:rPr lang="en-US"/>
              <a:pPr/>
              <a:t>60</a:t>
            </a:fld>
            <a:endParaRPr lang="en-US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1BAEA3-CDF7-4B78-AA65-ECA9F38CAE5A}" type="slidenum">
              <a:rPr lang="en-US"/>
              <a:pPr/>
              <a:t>61</a:t>
            </a:fld>
            <a:endParaRPr lang="en-US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4952E2-9DB2-40EF-AFA9-62E7F2C408A8}" type="slidenum">
              <a:rPr lang="en-US"/>
              <a:pPr/>
              <a:t>62</a:t>
            </a:fld>
            <a:endParaRPr lang="en-US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87EFD-C241-44A8-AE94-A28082D8F659}" type="slidenum">
              <a:rPr lang="en-US"/>
              <a:pPr/>
              <a:t>63</a:t>
            </a:fld>
            <a:endParaRPr lang="en-US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87EFD-C241-44A8-AE94-A28082D8F659}" type="slidenum">
              <a:rPr lang="en-US"/>
              <a:pPr/>
              <a:t>64</a:t>
            </a:fld>
            <a:endParaRPr lang="en-US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A51C24-F157-4399-8AFB-CA63A75CE003}" type="slidenum">
              <a:rPr lang="en-US"/>
              <a:pPr/>
              <a:t>65</a:t>
            </a:fld>
            <a:endParaRPr lang="en-US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66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343823-EFB7-4487-83EC-C4BDBC937CF5}" type="slidenum">
              <a:rPr lang="en-US"/>
              <a:pPr/>
              <a:t>67</a:t>
            </a:fld>
            <a:endParaRPr lang="en-US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859117-9B18-4C49-AD7E-63E56C9AC0E5}" type="slidenum">
              <a:rPr lang="en-US"/>
              <a:pPr/>
              <a:t>68</a:t>
            </a:fld>
            <a:endParaRPr lang="en-US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72D069-D3BE-4D7C-9EA2-60C4962B8F02}" type="slidenum">
              <a:rPr lang="en-US"/>
              <a:pPr/>
              <a:t>69</a:t>
            </a:fld>
            <a:endParaRPr lang="en-US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C60A9-368C-461F-B928-790BFE5C84D8}" type="slidenum">
              <a:rPr lang="en-US"/>
              <a:pPr/>
              <a:t>7</a:t>
            </a:fld>
            <a:endParaRPr lang="en-US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787777-3728-46C3-A5A5-58E50CD90AAB}" type="slidenum">
              <a:rPr lang="en-US"/>
              <a:pPr/>
              <a:t>70</a:t>
            </a:fld>
            <a:endParaRPr lang="en-US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CC6D5F-973E-4F5B-94F5-758932595F6B}" type="slidenum">
              <a:rPr lang="en-US"/>
              <a:pPr/>
              <a:t>71</a:t>
            </a:fld>
            <a:endParaRPr lang="en-US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72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85B8A7-5E1B-4A0C-8CBB-6C07DF944532}" type="slidenum">
              <a:rPr lang="en-US"/>
              <a:pPr/>
              <a:t>73</a:t>
            </a:fld>
            <a:endParaRPr lang="en-US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D19D59-3695-44BD-A190-80ADB2F0F2FD}" type="slidenum">
              <a:rPr lang="en-US"/>
              <a:pPr/>
              <a:t>74</a:t>
            </a:fld>
            <a:endParaRPr lang="en-US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4CF624-3073-43AF-880F-25BDDF332526}" type="slidenum">
              <a:rPr lang="en-US"/>
              <a:pPr/>
              <a:t>75</a:t>
            </a:fld>
            <a:endParaRPr lang="en-US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F340BF-ED48-49C3-9AF3-74187472C158}" type="slidenum">
              <a:rPr lang="en-US"/>
              <a:pPr/>
              <a:t>76</a:t>
            </a:fld>
            <a:endParaRPr lang="en-US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BF350D-DDD5-4348-A6C0-C1F0753C4517}" type="slidenum">
              <a:rPr lang="en-US"/>
              <a:pPr/>
              <a:t>77</a:t>
            </a:fld>
            <a:endParaRPr lang="en-US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78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CA1808-0639-4B75-B0E9-5C1352752C9E}" type="slidenum">
              <a:rPr lang="en-US"/>
              <a:pPr/>
              <a:t>79</a:t>
            </a:fld>
            <a:endParaRPr lang="en-US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A4B231-2CD6-428C-A6F7-FDF971A696EF}" type="slidenum">
              <a:rPr lang="en-US"/>
              <a:pPr/>
              <a:t>8</a:t>
            </a:fld>
            <a:endParaRPr lang="en-US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33D1F4-2AF9-463A-A7D0-5745213E2E74}" type="slidenum">
              <a:rPr lang="en-US"/>
              <a:pPr/>
              <a:t>80</a:t>
            </a:fld>
            <a:endParaRPr lang="en-US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0CAD6F-733E-4139-BB24-B73EE423C0E0}" type="slidenum">
              <a:rPr lang="en-US"/>
              <a:pPr/>
              <a:t>81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C82F3D-2441-43A7-9146-EDCFA668E519}" type="slidenum">
              <a:rPr lang="en-US"/>
              <a:pPr/>
              <a:t>82</a:t>
            </a:fld>
            <a:endParaRPr lang="en-US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C5D41D-53B2-46F4-9D81-F92C36934E27}" type="slidenum">
              <a:rPr lang="en-US"/>
              <a:pPr/>
              <a:t>83</a:t>
            </a:fld>
            <a:endParaRPr lang="en-US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427CDF-2941-44E7-8D51-EA3D5303F4C3}" type="slidenum">
              <a:rPr lang="en-US"/>
              <a:pPr/>
              <a:t>84</a:t>
            </a:fld>
            <a:endParaRPr lang="en-US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5D28A8-4FE4-4F76-B1D7-69A82DD42B5F}" type="slidenum">
              <a:rPr lang="en-US"/>
              <a:pPr/>
              <a:t>85</a:t>
            </a:fld>
            <a:endParaRPr lang="en-US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EFB7D8-D48B-4F9D-B196-BF5DC1B8C4AC}" type="slidenum">
              <a:rPr lang="en-US"/>
              <a:pPr/>
              <a:t>86</a:t>
            </a:fld>
            <a:endParaRPr lang="en-US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B864D0-257B-4E7B-8FEF-DA7BAA514901}" type="slidenum">
              <a:rPr lang="en-US"/>
              <a:pPr/>
              <a:t>87</a:t>
            </a:fld>
            <a:endParaRPr lang="en-US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C8E0D9-67DA-4C4A-B650-D2A81D02E05A}" type="slidenum">
              <a:rPr lang="en-US"/>
              <a:pPr/>
              <a:t>88</a:t>
            </a:fld>
            <a:endParaRPr lang="en-US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309405-B1F1-4ABC-AF28-CDC13CE3E59E}" type="slidenum">
              <a:rPr lang="en-US"/>
              <a:pPr/>
              <a:t>89</a:t>
            </a:fld>
            <a:endParaRPr lang="en-US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5C1063-13DA-4EE5-BC05-A51E431CC73E}" type="slidenum">
              <a:rPr lang="en-US"/>
              <a:pPr/>
              <a:t>9</a:t>
            </a:fld>
            <a:endParaRPr lang="en-US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96AB51-1064-4970-A655-40E366EE0ED5}" type="slidenum">
              <a:rPr lang="en-US"/>
              <a:pPr/>
              <a:t>90</a:t>
            </a:fld>
            <a:endParaRPr lang="en-US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A3ED54-2DD1-43A3-AF6D-5CF848D819EC}" type="slidenum">
              <a:rPr lang="en-US"/>
              <a:pPr/>
              <a:t>91</a:t>
            </a:fld>
            <a:endParaRPr lang="en-US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A3ED54-2DD1-43A3-AF6D-5CF848D819EC}" type="slidenum">
              <a:rPr lang="en-US"/>
              <a:pPr/>
              <a:t>92</a:t>
            </a:fld>
            <a:endParaRPr lang="en-US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403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83363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40000"/>
              </a:spcBef>
              <a:defRPr/>
            </a:pPr>
            <a:r>
              <a:rPr lang="en-US" sz="1200" b="0" dirty="0">
                <a:solidFill>
                  <a:schemeClr val="tx1"/>
                </a:solidFill>
                <a:latin typeface="Times New Roman" pitchFamily="18" charset="0"/>
              </a:rPr>
              <a:t>Wilf LaLonde </a:t>
            </a:r>
            <a:r>
              <a:rPr lang="en-US" sz="1200" b="0" dirty="0" smtClean="0">
                <a:solidFill>
                  <a:schemeClr val="tx1"/>
                </a:solidFill>
                <a:latin typeface="Times New Roman" pitchFamily="18" charset="0"/>
              </a:rPr>
              <a:t>©2009</a:t>
            </a:r>
            <a:endParaRPr lang="en-US" sz="12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0825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40000"/>
              </a:spcBef>
              <a:defRPr/>
            </a:pPr>
            <a:r>
              <a:rPr lang="en-US" sz="1200" b="0">
                <a:solidFill>
                  <a:schemeClr val="tx1"/>
                </a:solidFill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314450" y="2557463"/>
            <a:ext cx="58610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>
                <a:latin typeface="Times" charset="0"/>
              </a:rPr>
              <a:t>Environmental Effects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Useful Combination </a:t>
            </a:r>
            <a:r>
              <a:rPr lang="en-US" dirty="0" smtClean="0"/>
              <a:t>1: Brightening</a:t>
            </a:r>
            <a:endParaRPr lang="en-US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915400" cy="2462213"/>
          </a:xfrm>
          <a:noFill/>
        </p:spPr>
        <p:txBody>
          <a:bodyPr/>
          <a:lstStyle/>
          <a:p>
            <a:r>
              <a:rPr lang="en-US" dirty="0" smtClean="0"/>
              <a:t>Take a little from each AND ignore transparency.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err="1" smtClean="0">
                <a:solidFill>
                  <a:srgbClr val="0000FF"/>
                </a:solidFill>
              </a:rPr>
              <a:t>glBlendFunc</a:t>
            </a:r>
            <a:r>
              <a:rPr lang="en-US" dirty="0" smtClean="0">
                <a:solidFill>
                  <a:srgbClr val="0000FF"/>
                </a:solidFill>
              </a:rPr>
              <a:t> (GL_ONE, GL_ONE);</a:t>
            </a:r>
          </a:p>
          <a:p>
            <a:r>
              <a:rPr lang="en-US" dirty="0" smtClean="0"/>
              <a:t>Consequences:</a:t>
            </a:r>
          </a:p>
          <a:p>
            <a:pPr lvl="1"/>
            <a:r>
              <a:rPr lang="en-US" dirty="0" smtClean="0"/>
              <a:t>	Result = </a:t>
            </a:r>
            <a:r>
              <a:rPr lang="en-US" dirty="0" smtClean="0">
                <a:solidFill>
                  <a:srgbClr val="0000FF"/>
                </a:solidFill>
              </a:rPr>
              <a:t>1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00FF"/>
                </a:solidFill>
              </a:rPr>
              <a:t>1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	(clamped to 1 if &gt; 1)</a:t>
            </a:r>
          </a:p>
        </p:txBody>
      </p:sp>
      <p:sp>
        <p:nvSpPr>
          <p:cNvPr id="128004" name="AutoShape 4"/>
          <p:cNvSpPr>
            <a:spLocks noChangeArrowheads="1"/>
          </p:cNvSpPr>
          <p:nvPr/>
        </p:nvSpPr>
        <p:spPr bwMode="auto">
          <a:xfrm>
            <a:off x="157163" y="5392738"/>
            <a:ext cx="8778875" cy="527050"/>
          </a:xfrm>
          <a:prstGeom prst="roundRect">
            <a:avLst>
              <a:gd name="adj" fmla="val 12458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 err="1">
                <a:solidFill>
                  <a:schemeClr val="tx1"/>
                </a:solidFill>
              </a:rPr>
              <a:t>glBlendFunc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sourceFactor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destinationFactor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8005" name="AutoShape 5"/>
          <p:cNvSpPr>
            <a:spLocks noChangeArrowheads="1"/>
          </p:cNvSpPr>
          <p:nvPr/>
        </p:nvSpPr>
        <p:spPr bwMode="auto">
          <a:xfrm>
            <a:off x="133350" y="3935413"/>
            <a:ext cx="8772525" cy="1167885"/>
          </a:xfrm>
          <a:prstGeom prst="roundRect">
            <a:avLst>
              <a:gd name="adj" fmla="val 12458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Creates a brightening (whitening) effect</a:t>
            </a:r>
            <a:r>
              <a:rPr lang="en-US" dirty="0" smtClean="0">
                <a:solidFill>
                  <a:schemeClr val="tx1"/>
                </a:solidFill>
              </a:rPr>
              <a:t>…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tx1"/>
                </a:solidFill>
              </a:rPr>
              <a:t>1 * 0.5 (gray) + 1 * 0.5 (gray) =&gt; 1 (white)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Useful Combination </a:t>
            </a:r>
            <a:r>
              <a:rPr lang="en-US" dirty="0" smtClean="0"/>
              <a:t>2: Raw Transparency</a:t>
            </a:r>
            <a:endParaRPr lang="en-US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482013" cy="2441575"/>
          </a:xfrm>
          <a:noFill/>
        </p:spPr>
        <p:txBody>
          <a:bodyPr/>
          <a:lstStyle/>
          <a:p>
            <a:r>
              <a:rPr lang="en-US" dirty="0" smtClean="0"/>
              <a:t>Use transparency (called </a:t>
            </a:r>
            <a:r>
              <a:rPr lang="en-US" dirty="0" smtClean="0">
                <a:solidFill>
                  <a:srgbClr val="FF0000"/>
                </a:solidFill>
              </a:rPr>
              <a:t>alpha blending</a:t>
            </a:r>
            <a:r>
              <a:rPr lang="en-US" dirty="0" smtClean="0"/>
              <a:t>)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err="1" smtClean="0">
                <a:solidFill>
                  <a:srgbClr val="0000FF"/>
                </a:solidFill>
              </a:rPr>
              <a:t>glBlendFunc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	(</a:t>
            </a:r>
            <a:r>
              <a:rPr lang="en-US" sz="2000" dirty="0" smtClean="0">
                <a:solidFill>
                  <a:srgbClr val="0000FF"/>
                </a:solidFill>
              </a:rPr>
              <a:t>GL_SRC_ALPHA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sz="2000" dirty="0" smtClean="0">
                <a:solidFill>
                  <a:srgbClr val="0000FF"/>
                </a:solidFill>
              </a:rPr>
              <a:t>GL_ONE_MINUS_SRC_ALPHA</a:t>
            </a:r>
            <a:r>
              <a:rPr lang="en-US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dirty="0" smtClean="0"/>
              <a:t>Result = 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+ (</a:t>
            </a:r>
            <a:r>
              <a:rPr lang="en-US" dirty="0" smtClean="0">
                <a:solidFill>
                  <a:srgbClr val="0000FF"/>
                </a:solidFill>
              </a:rPr>
              <a:t>1- 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/>
              <a:t>)*</a:t>
            </a:r>
            <a:r>
              <a:rPr lang="en-US" dirty="0" smtClean="0">
                <a:solidFill>
                  <a:srgbClr val="FF0000"/>
                </a:solidFill>
              </a:rPr>
              <a:t>D	</a:t>
            </a:r>
            <a:r>
              <a:rPr lang="en-US" dirty="0" smtClean="0"/>
              <a:t>(clamped to 1 if &gt; 1)</a:t>
            </a:r>
          </a:p>
          <a:p>
            <a:pPr lvl="1"/>
            <a:r>
              <a:rPr lang="en-US" dirty="0" smtClean="0"/>
              <a:t>where 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/>
              <a:t>  is the alpha in the textured color</a:t>
            </a:r>
          </a:p>
        </p:txBody>
      </p:sp>
      <p:sp>
        <p:nvSpPr>
          <p:cNvPr id="130052" name="AutoShape 4"/>
          <p:cNvSpPr>
            <a:spLocks noChangeArrowheads="1"/>
          </p:cNvSpPr>
          <p:nvPr/>
        </p:nvSpPr>
        <p:spPr bwMode="auto">
          <a:xfrm>
            <a:off x="157163" y="5392738"/>
            <a:ext cx="8778875" cy="527050"/>
          </a:xfrm>
          <a:prstGeom prst="roundRect">
            <a:avLst>
              <a:gd name="adj" fmla="val 12458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 err="1">
                <a:solidFill>
                  <a:schemeClr val="tx1"/>
                </a:solidFill>
              </a:rPr>
              <a:t>glBlendFunc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sourceFactor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destinationFactor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0053" name="AutoShape 5"/>
          <p:cNvSpPr>
            <a:spLocks noChangeArrowheads="1"/>
          </p:cNvSpPr>
          <p:nvPr/>
        </p:nvSpPr>
        <p:spPr bwMode="auto">
          <a:xfrm>
            <a:off x="133350" y="3935413"/>
            <a:ext cx="8772525" cy="527050"/>
          </a:xfrm>
          <a:prstGeom prst="roundRect">
            <a:avLst>
              <a:gd name="adj" fmla="val 12458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If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= 0.7 (mostly opaque), get .7</a:t>
            </a:r>
            <a:r>
              <a:rPr lang="en-US" dirty="0"/>
              <a:t>S</a:t>
            </a:r>
            <a:r>
              <a:rPr lang="en-US" dirty="0">
                <a:solidFill>
                  <a:schemeClr val="tx1"/>
                </a:solidFill>
              </a:rPr>
              <a:t>+.3</a:t>
            </a:r>
            <a:r>
              <a:rPr lang="en-US" dirty="0"/>
              <a:t>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 Combination Is Like </a:t>
            </a:r>
            <a:r>
              <a:rPr lang="en-US" dirty="0" smtClean="0">
                <a:solidFill>
                  <a:srgbClr val="FF0000"/>
                </a:solidFill>
              </a:rPr>
              <a:t>Having Blending Off</a:t>
            </a:r>
            <a:r>
              <a:rPr lang="en-US" dirty="0" smtClean="0"/>
              <a:t>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482013" cy="2057400"/>
          </a:xfrm>
          <a:noFill/>
        </p:spPr>
        <p:txBody>
          <a:bodyPr/>
          <a:lstStyle/>
          <a:p>
            <a:r>
              <a:rPr lang="en-US" smtClean="0"/>
              <a:t>Same as using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	</a:t>
            </a:r>
            <a:r>
              <a:rPr lang="en-US" smtClean="0">
                <a:solidFill>
                  <a:srgbClr val="0000FF"/>
                </a:solidFill>
              </a:rPr>
              <a:t>glBlendFunc (GL_ONE, GL_ZER0);</a:t>
            </a:r>
          </a:p>
          <a:p>
            <a:r>
              <a:rPr lang="en-US" smtClean="0"/>
              <a:t>Result = </a:t>
            </a:r>
            <a:r>
              <a:rPr lang="en-US" smtClean="0">
                <a:solidFill>
                  <a:srgbClr val="0000FF"/>
                </a:solidFill>
              </a:rPr>
              <a:t>1</a:t>
            </a:r>
            <a:r>
              <a:rPr lang="en-US" smtClean="0"/>
              <a:t>*</a:t>
            </a:r>
            <a:r>
              <a:rPr lang="en-US" smtClean="0">
                <a:solidFill>
                  <a:srgbClr val="FF0000"/>
                </a:solidFill>
              </a:rPr>
              <a:t>S</a:t>
            </a:r>
            <a:r>
              <a:rPr lang="en-US" smtClean="0"/>
              <a:t> + </a:t>
            </a:r>
            <a:r>
              <a:rPr lang="en-US" smtClean="0">
                <a:solidFill>
                  <a:srgbClr val="0000FF"/>
                </a:solidFill>
              </a:rPr>
              <a:t>0</a:t>
            </a:r>
            <a:r>
              <a:rPr lang="en-US" smtClean="0"/>
              <a:t>*</a:t>
            </a:r>
            <a:r>
              <a:rPr lang="en-US" smtClean="0">
                <a:solidFill>
                  <a:srgbClr val="FF0000"/>
                </a:solidFill>
              </a:rPr>
              <a:t>D </a:t>
            </a:r>
            <a:r>
              <a:rPr lang="en-US" smtClean="0"/>
              <a:t>= </a:t>
            </a:r>
            <a:r>
              <a:rPr lang="en-US" smtClean="0">
                <a:solidFill>
                  <a:srgbClr val="FF0000"/>
                </a:solidFill>
              </a:rPr>
              <a:t>S</a:t>
            </a:r>
            <a:endParaRPr lang="en-US" smtClean="0"/>
          </a:p>
          <a:p>
            <a:pPr lvl="1"/>
            <a:r>
              <a:rPr lang="en-US" smtClean="0"/>
              <a:t>So pixel behind is overwritten</a:t>
            </a:r>
          </a:p>
        </p:txBody>
      </p:sp>
      <p:sp>
        <p:nvSpPr>
          <p:cNvPr id="132100" name="AutoShape 4"/>
          <p:cNvSpPr>
            <a:spLocks noChangeArrowheads="1"/>
          </p:cNvSpPr>
          <p:nvPr/>
        </p:nvSpPr>
        <p:spPr bwMode="auto">
          <a:xfrm>
            <a:off x="157163" y="5392738"/>
            <a:ext cx="8778875" cy="527050"/>
          </a:xfrm>
          <a:prstGeom prst="roundRect">
            <a:avLst>
              <a:gd name="adj" fmla="val 12458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 err="1">
                <a:solidFill>
                  <a:schemeClr val="tx1"/>
                </a:solidFill>
              </a:rPr>
              <a:t>glBlendFunc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sourceFactor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destinationFactor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2101" name="AutoShape 5"/>
          <p:cNvSpPr>
            <a:spLocks noChangeArrowheads="1"/>
          </p:cNvSpPr>
          <p:nvPr/>
        </p:nvSpPr>
        <p:spPr bwMode="auto">
          <a:xfrm>
            <a:off x="133350" y="3935413"/>
            <a:ext cx="8772525" cy="527050"/>
          </a:xfrm>
          <a:prstGeom prst="roundRect">
            <a:avLst>
              <a:gd name="adj" fmla="val 12458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>
                <a:solidFill>
                  <a:schemeClr val="tx1"/>
                </a:solidFill>
              </a:rPr>
              <a:t>Better to say, glDisable (GL_BLEND) instead.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9186862" cy="4419600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One that multiplies rather than adds so that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white (1) * what is there =&gt; stays the same</a:t>
            </a:r>
            <a:br>
              <a:rPr lang="en-US" dirty="0" smtClean="0"/>
            </a:br>
            <a:r>
              <a:rPr lang="en-US" dirty="0" smtClean="0"/>
              <a:t>	gray  (.5) * what is there =&gt; goes darker</a:t>
            </a:r>
            <a:br>
              <a:rPr lang="en-US" dirty="0" smtClean="0"/>
            </a:br>
            <a:r>
              <a:rPr lang="en-US" dirty="0" smtClean="0"/>
              <a:t>	black (0) * what is there =&gt; black</a:t>
            </a:r>
          </a:p>
          <a:p>
            <a:endParaRPr lang="en-US" sz="800" dirty="0" smtClean="0"/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glEnable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(GL_BLEND);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glBlendFunc</a:t>
            </a:r>
            <a:r>
              <a:rPr lang="en-US" dirty="0" smtClean="0"/>
              <a:t> (GL_ZERO, GL_SRC_COLOR);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/>
              <a:t>Consequences:</a:t>
            </a:r>
          </a:p>
          <a:p>
            <a:pPr lvl="1"/>
            <a:r>
              <a:rPr lang="en-US" dirty="0" smtClean="0"/>
              <a:t>	Result = </a:t>
            </a:r>
            <a:r>
              <a:rPr lang="en-US" dirty="0" smtClean="0">
                <a:solidFill>
                  <a:srgbClr val="0000FF"/>
                </a:solidFill>
              </a:rPr>
              <a:t>0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00FF"/>
                </a:solidFill>
              </a:rPr>
              <a:t>S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	(clamped to 1 if &gt; 1)</a:t>
            </a:r>
          </a:p>
        </p:txBody>
      </p:sp>
      <p:sp>
        <p:nvSpPr>
          <p:cNvPr id="46083" name="Line 2"/>
          <p:cNvSpPr>
            <a:spLocks noChangeShapeType="1"/>
          </p:cNvSpPr>
          <p:nvPr/>
        </p:nvSpPr>
        <p:spPr bwMode="auto">
          <a:xfrm flipV="1">
            <a:off x="2970213" y="4040188"/>
            <a:ext cx="1274762" cy="1087437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084" name="Line 3"/>
          <p:cNvSpPr>
            <a:spLocks noChangeShapeType="1"/>
          </p:cNvSpPr>
          <p:nvPr/>
        </p:nvSpPr>
        <p:spPr bwMode="auto">
          <a:xfrm flipV="1">
            <a:off x="3973513" y="4038600"/>
            <a:ext cx="2789237" cy="11049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8612" name="AutoShape 4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Useful Combination </a:t>
            </a:r>
            <a:r>
              <a:rPr lang="en-US" dirty="0" smtClean="0"/>
              <a:t>3: Darkening</a:t>
            </a:r>
            <a:endParaRPr lang="en-US" dirty="0" smtClean="0"/>
          </a:p>
        </p:txBody>
      </p:sp>
      <p:sp>
        <p:nvSpPr>
          <p:cNvPr id="68614" name="AutoShape 6"/>
          <p:cNvSpPr>
            <a:spLocks noChangeArrowheads="1"/>
          </p:cNvSpPr>
          <p:nvPr/>
        </p:nvSpPr>
        <p:spPr bwMode="auto">
          <a:xfrm>
            <a:off x="214313" y="6056313"/>
            <a:ext cx="8709025" cy="57308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This simulates MULTIPLY 0.8*0.8=0.64 (darkens)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314450" y="2549737"/>
            <a:ext cx="5861050" cy="166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latin typeface="Times" charset="0"/>
              </a:rPr>
              <a:t>Large More Detailed Textures</a:t>
            </a:r>
            <a:endParaRPr lang="en-US" sz="4800" dirty="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Large Textures</a:t>
            </a:r>
            <a:endParaRPr 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860425"/>
          </a:xfrm>
          <a:noFill/>
        </p:spPr>
        <p:txBody>
          <a:bodyPr/>
          <a:lstStyle/>
          <a:p>
            <a:r>
              <a:rPr lang="en-US" smtClean="0"/>
              <a:t>Large textures are more effective than small ones... OpenGL can load 8-bit textures…</a:t>
            </a:r>
          </a:p>
        </p:txBody>
      </p:sp>
      <p:sp>
        <p:nvSpPr>
          <p:cNvPr id="62468" name="AutoShape 4"/>
          <p:cNvSpPr>
            <a:spLocks noChangeArrowheads="1"/>
          </p:cNvSpPr>
          <p:nvPr/>
        </p:nvSpPr>
        <p:spPr bwMode="auto">
          <a:xfrm>
            <a:off x="214313" y="5619750"/>
            <a:ext cx="8709025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But we don’t have a reader for 8-bit textures.</a:t>
            </a:r>
          </a:p>
        </p:txBody>
      </p:sp>
      <p:graphicFrame>
        <p:nvGraphicFramePr>
          <p:cNvPr id="6146" name="Object 5"/>
          <p:cNvGraphicFramePr>
            <a:graphicFrameLocks/>
          </p:cNvGraphicFramePr>
          <p:nvPr/>
        </p:nvGraphicFramePr>
        <p:xfrm>
          <a:off x="2941638" y="2181225"/>
          <a:ext cx="3368675" cy="3368675"/>
        </p:xfrm>
        <a:graphic>
          <a:graphicData uri="http://schemas.openxmlformats.org/presentationml/2006/ole">
            <p:oleObj spid="_x0000_s134146" name="PhotoHouse" r:id="rId4" imgW="3368520" imgH="3368520" progId="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04800" y="2362200"/>
            <a:ext cx="86868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90000"/>
              </a:lnSpc>
            </a:pPr>
            <a:r>
              <a:rPr lang="en-US" dirty="0"/>
              <a:t>glTexImage2D</a:t>
            </a:r>
            <a:r>
              <a:rPr lang="en-US" dirty="0">
                <a:solidFill>
                  <a:schemeClr val="tx1"/>
                </a:solidFill>
              </a:rPr>
              <a:t> (GL_TEXTURE_2D,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0 /*level*/, </a:t>
            </a:r>
            <a:r>
              <a:rPr lang="en-US" dirty="0"/>
              <a:t>GL_ INTENSITY8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/*internal format*/</a:t>
            </a:r>
            <a:r>
              <a:rPr lang="en-US" dirty="0">
                <a:solidFill>
                  <a:schemeClr val="tx1"/>
                </a:solidFill>
              </a:rPr>
              <a:t>,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width, height, 0 /*border width*/,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GL_ LUMINANCE8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/*external format*/</a:t>
            </a:r>
            <a:r>
              <a:rPr lang="en-US" dirty="0">
                <a:solidFill>
                  <a:schemeClr val="tx1"/>
                </a:solidFill>
              </a:rPr>
              <a:t>, GL_UNSIGNED_BYTE, /*external type*/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err="1">
                <a:solidFill>
                  <a:schemeClr val="tx1"/>
                </a:solidFill>
              </a:rPr>
              <a:t>addressOfBytes</a:t>
            </a:r>
            <a:r>
              <a:rPr lang="en-US" dirty="0">
                <a:solidFill>
                  <a:schemeClr val="tx1"/>
                </a:solidFill>
              </a:rPr>
              <a:t>);</a:t>
            </a:r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 flipH="1" flipV="1">
            <a:off x="4953000" y="3048000"/>
            <a:ext cx="1676400" cy="1676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4516" name="AutoShape 4"/>
          <p:cNvSpPr>
            <a:spLocks noGrp="1" noChangeArrowheads="1"/>
          </p:cNvSpPr>
          <p:nvPr>
            <p:ph type="title"/>
          </p:nvPr>
        </p:nvSpPr>
        <p:spPr>
          <a:xfrm>
            <a:off x="214313" y="273050"/>
            <a:ext cx="8693150" cy="704850"/>
          </a:xfrm>
          <a:prstGeom prst="roundRect">
            <a:avLst>
              <a:gd name="adj" fmla="val 12394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One solution: Add new reader, say for suffix </a:t>
            </a:r>
            <a:r>
              <a:rPr lang="en-US" smtClean="0">
                <a:solidFill>
                  <a:srgbClr val="FF0000"/>
                </a:solidFill>
              </a:rPr>
              <a:t>'.BW'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172450" cy="860425"/>
          </a:xfrm>
          <a:noFill/>
        </p:spPr>
        <p:txBody>
          <a:bodyPr/>
          <a:lstStyle/>
          <a:p>
            <a:r>
              <a:rPr lang="en-US" smtClean="0"/>
              <a:t>Use following when giving texture bits to OpenGL but replace </a:t>
            </a:r>
            <a:r>
              <a:rPr lang="en-US" smtClean="0">
                <a:solidFill>
                  <a:srgbClr val="FF0000"/>
                </a:solidFill>
              </a:rPr>
              <a:t>R by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(R+G+B)/3</a:t>
            </a:r>
            <a:r>
              <a:rPr lang="en-US" smtClean="0"/>
              <a:t>.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 flipH="1" flipV="1">
            <a:off x="3276600" y="3886200"/>
            <a:ext cx="3352800" cy="838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4519" name="AutoShape 7"/>
          <p:cNvSpPr>
            <a:spLocks noChangeArrowheads="1"/>
          </p:cNvSpPr>
          <p:nvPr/>
        </p:nvSpPr>
        <p:spPr bwMode="auto">
          <a:xfrm>
            <a:off x="304800" y="5638800"/>
            <a:ext cx="8561388" cy="933450"/>
          </a:xfrm>
          <a:prstGeom prst="roundRect">
            <a:avLst>
              <a:gd name="adj" fmla="val 1239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>
                <a:solidFill>
                  <a:schemeClr val="tx1"/>
                </a:solidFill>
              </a:rPr>
              <a:t>The .BW reader could just use the .TGA reader,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then shift the RGBA bytes left (keeping only R)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6553200" y="4419600"/>
            <a:ext cx="2143125" cy="51911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8-bit format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314450" y="2919069"/>
            <a:ext cx="5861050" cy="92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latin typeface="Times" charset="0"/>
              </a:rPr>
              <a:t>Skyboxes</a:t>
            </a:r>
            <a:endParaRPr lang="en-US" sz="4800" dirty="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Sky Boxes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2782887"/>
          </a:xfrm>
          <a:noFill/>
        </p:spPr>
        <p:txBody>
          <a:bodyPr/>
          <a:lstStyle/>
          <a:p>
            <a:pPr marL="533400" indent="-533400"/>
            <a:r>
              <a:rPr lang="en-US" smtClean="0">
                <a:solidFill>
                  <a:srgbClr val="0000FF"/>
                </a:solidFill>
              </a:rPr>
              <a:t>What They Are: </a:t>
            </a:r>
            <a:r>
              <a:rPr lang="en-US" smtClean="0"/>
              <a:t>A box that surrounds the world (a cheap background). </a:t>
            </a:r>
            <a:endParaRPr lang="en-US" sz="1400" smtClean="0"/>
          </a:p>
          <a:p>
            <a:pPr marL="533400" indent="-533400"/>
            <a:r>
              <a:rPr lang="en-US" smtClean="0">
                <a:solidFill>
                  <a:srgbClr val="0000FF"/>
                </a:solidFill>
              </a:rPr>
              <a:t>How Built</a:t>
            </a:r>
            <a:r>
              <a:rPr lang="en-US" smtClean="0"/>
              <a:t>: With tools such as Bryce</a:t>
            </a:r>
          </a:p>
          <a:p>
            <a:pPr marL="647700" lvl="1" indent="0"/>
            <a:r>
              <a:rPr lang="en-US" smtClean="0"/>
              <a:t>	Box textures for </a:t>
            </a:r>
            <a:r>
              <a:rPr lang="en-US" smtClean="0">
                <a:solidFill>
                  <a:srgbClr val="FF0000"/>
                </a:solidFill>
              </a:rPr>
              <a:t>front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back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left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right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top</a:t>
            </a:r>
            <a:r>
              <a:rPr lang="en-US" smtClean="0"/>
              <a:t>, </a:t>
            </a:r>
            <a:br>
              <a:rPr lang="en-US" smtClean="0"/>
            </a:br>
            <a:r>
              <a:rPr lang="en-US" smtClean="0"/>
              <a:t>	</a:t>
            </a:r>
            <a:r>
              <a:rPr lang="en-US" smtClean="0">
                <a:solidFill>
                  <a:srgbClr val="FF0000"/>
                </a:solidFill>
              </a:rPr>
              <a:t>bottom</a:t>
            </a:r>
            <a:r>
              <a:rPr lang="en-US" smtClean="0"/>
              <a:t> are designed to be spherically </a:t>
            </a:r>
            <a:br>
              <a:rPr lang="en-US" smtClean="0"/>
            </a:br>
            <a:r>
              <a:rPr lang="en-US" smtClean="0"/>
              <a:t>	mapped so as not to appear square.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214313" y="5610225"/>
            <a:ext cx="8736012" cy="56673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Provides the illusion of being FAR AWAY.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Sky Boxes: An Example Texture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228600" y="5867400"/>
            <a:ext cx="8736013" cy="56673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Corners must match other faces.</a:t>
            </a:r>
          </a:p>
        </p:txBody>
      </p:sp>
      <p:pic>
        <p:nvPicPr>
          <p:cNvPr id="13316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219200"/>
            <a:ext cx="4546600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63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 Are Environmental Effects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535488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Environmental effects: </a:t>
            </a:r>
            <a:r>
              <a:rPr lang="en-US" smtClean="0"/>
              <a:t>Effects that appear to be weather related.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Moving clouds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Cloud shadows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Rain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Underwater effects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Sunbeams</a:t>
            </a:r>
          </a:p>
          <a:p>
            <a:r>
              <a:rPr lang="en-US" smtClean="0"/>
              <a:t>Assumes your world is designed to be in an environment of some sort.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Sky Boxes: How To Draw Them.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143000"/>
            <a:ext cx="8732837" cy="4057137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How</a:t>
            </a:r>
            <a:r>
              <a:rPr lang="en-US" dirty="0" smtClean="0"/>
              <a:t>: Draw the sky box </a:t>
            </a:r>
            <a:r>
              <a:rPr lang="en-US" dirty="0" smtClean="0">
                <a:solidFill>
                  <a:srgbClr val="FF0000"/>
                </a:solidFill>
              </a:rPr>
              <a:t>BEFORE</a:t>
            </a:r>
            <a:r>
              <a:rPr lang="en-US" dirty="0" smtClean="0"/>
              <a:t> anything else.</a:t>
            </a:r>
          </a:p>
          <a:p>
            <a:pPr lvl="1"/>
            <a:r>
              <a:rPr lang="en-US" dirty="0" smtClean="0"/>
              <a:t>	1. </a:t>
            </a:r>
            <a:r>
              <a:rPr lang="en-US" dirty="0" smtClean="0">
                <a:solidFill>
                  <a:srgbClr val="0000FF"/>
                </a:solidFill>
              </a:rPr>
              <a:t>Disable z-buffering</a:t>
            </a:r>
            <a:r>
              <a:rPr lang="en-US" dirty="0" smtClean="0"/>
              <a:t>. 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	2. </a:t>
            </a:r>
            <a:r>
              <a:rPr lang="en-US" dirty="0" smtClean="0">
                <a:solidFill>
                  <a:srgbClr val="FF0000"/>
                </a:solidFill>
              </a:rPr>
              <a:t>Position the box at the camera.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	3. </a:t>
            </a:r>
            <a:r>
              <a:rPr lang="en-US" dirty="0" smtClean="0">
                <a:solidFill>
                  <a:srgbClr val="0000FF"/>
                </a:solidFill>
              </a:rPr>
              <a:t>Scale it</a:t>
            </a:r>
            <a:r>
              <a:rPr lang="en-US" dirty="0" smtClean="0"/>
              <a:t> to some reasonable size; </a:t>
            </a:r>
            <a:r>
              <a:rPr lang="en-US" dirty="0" err="1" smtClean="0"/>
              <a:t>e.g</a:t>
            </a:r>
            <a:r>
              <a:rPr lang="en-US" dirty="0" smtClean="0"/>
              <a:t>, 100.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	4. </a:t>
            </a:r>
            <a:r>
              <a:rPr lang="en-US" dirty="0" smtClean="0">
                <a:solidFill>
                  <a:srgbClr val="0000FF"/>
                </a:solidFill>
              </a:rPr>
              <a:t>Draw each of the 6 faces</a:t>
            </a:r>
            <a:r>
              <a:rPr lang="en-US" dirty="0" smtClean="0"/>
              <a:t> as if they were </a:t>
            </a:r>
            <a:br>
              <a:rPr lang="en-US" dirty="0" smtClean="0"/>
            </a:br>
            <a:r>
              <a:rPr lang="en-US" dirty="0" smtClean="0"/>
              <a:t>	    inward facing faces using unit</a:t>
            </a:r>
            <a:br>
              <a:rPr lang="en-US" dirty="0" smtClean="0"/>
            </a:br>
            <a:r>
              <a:rPr lang="en-US" dirty="0" smtClean="0"/>
              <a:t>	    coordinates; e.g., +0.5 or –0.5; i.e.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	    draw a UNIT SKYBOX (scale to adjust)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	5. </a:t>
            </a:r>
            <a:r>
              <a:rPr lang="en-US" dirty="0" smtClean="0">
                <a:solidFill>
                  <a:srgbClr val="0000FF"/>
                </a:solidFill>
              </a:rPr>
              <a:t>Re-enable z-buffering</a:t>
            </a:r>
            <a:r>
              <a:rPr lang="en-US" dirty="0" smtClean="0"/>
              <a:t>.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152400" y="5218112"/>
            <a:ext cx="8802688" cy="148748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rgbClr val="0000FF"/>
                </a:solidFill>
              </a:rPr>
              <a:t>The box moves with the camera and so appears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not to move.</a:t>
            </a:r>
            <a:r>
              <a:rPr lang="en-US">
                <a:solidFill>
                  <a:schemeClr val="tx1"/>
                </a:solidFill>
              </a:rPr>
              <a:t> With z-buffering off,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all other objects drawn later end up in front.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Enabling/Disabling The Z-Buffer.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3211512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Disable depth testing</a:t>
            </a:r>
          </a:p>
          <a:p>
            <a:pPr lvl="2"/>
            <a:r>
              <a:rPr lang="en-US" smtClean="0"/>
              <a:t>glDisable (GL_DEPTH_TEST)</a:t>
            </a:r>
          </a:p>
          <a:p>
            <a:pPr lvl="2">
              <a:buFontTx/>
              <a:buNone/>
            </a:pPr>
            <a:endParaRPr lang="en-US" smtClean="0"/>
          </a:p>
          <a:p>
            <a:r>
              <a:rPr lang="en-US" smtClean="0">
                <a:solidFill>
                  <a:srgbClr val="0000FF"/>
                </a:solidFill>
              </a:rPr>
              <a:t>Enable depth testing</a:t>
            </a:r>
          </a:p>
          <a:p>
            <a:pPr lvl="2"/>
            <a:r>
              <a:rPr lang="en-US" smtClean="0"/>
              <a:t>glEnable (GL_DEPTH_TEST)</a:t>
            </a:r>
          </a:p>
          <a:p>
            <a:pPr>
              <a:lnSpc>
                <a:spcPct val="100000"/>
              </a:lnSpc>
            </a:pPr>
            <a:endParaRPr lang="en-US" smtClean="0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85738" y="5062538"/>
            <a:ext cx="8736012" cy="56673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By default, it should always be enabled…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Having the </a:t>
            </a:r>
            <a:r>
              <a:rPr lang="en-US" dirty="0" err="1" smtClean="0"/>
              <a:t>skyBox</a:t>
            </a:r>
            <a:r>
              <a:rPr lang="en-US" dirty="0" smtClean="0"/>
              <a:t> follow the camera MEANS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143000"/>
            <a:ext cx="8732837" cy="860425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Translating the skybox to the camera’s location </a:t>
            </a:r>
            <a:r>
              <a:rPr lang="en-US" dirty="0" smtClean="0">
                <a:solidFill>
                  <a:srgbClr val="FF0000"/>
                </a:solidFill>
              </a:rPr>
              <a:t>(DO NOT ROTATE IT)</a:t>
            </a:r>
            <a:r>
              <a:rPr lang="en-US" dirty="0" smtClean="0">
                <a:solidFill>
                  <a:srgbClr val="0000FF"/>
                </a:solidFill>
              </a:rPr>
              <a:t>….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179388" y="6172200"/>
            <a:ext cx="8736012" cy="56673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Need to be able to ask camera for it’s position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066800" y="2100263"/>
            <a:ext cx="7065963" cy="3519487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495800" y="5010150"/>
            <a:ext cx="293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camera at origin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6313488" y="3867150"/>
            <a:ext cx="2755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>
                <a:solidFill>
                  <a:srgbClr val="0000FF"/>
                </a:solidFill>
              </a:rPr>
              <a:t>at new location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2667000" y="5086350"/>
            <a:ext cx="914400" cy="9144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393" name="Group 11"/>
          <p:cNvGrpSpPr>
            <a:grpSpLocks/>
          </p:cNvGrpSpPr>
          <p:nvPr/>
        </p:nvGrpSpPr>
        <p:grpSpPr bwMode="auto">
          <a:xfrm>
            <a:off x="2362200" y="4400550"/>
            <a:ext cx="1524000" cy="1143000"/>
            <a:chOff x="1488" y="2772"/>
            <a:chExt cx="960" cy="720"/>
          </a:xfrm>
        </p:grpSpPr>
        <p:sp>
          <p:nvSpPr>
            <p:cNvPr id="16408" name="Line 9"/>
            <p:cNvSpPr>
              <a:spLocks noChangeShapeType="1"/>
            </p:cNvSpPr>
            <p:nvPr/>
          </p:nvSpPr>
          <p:spPr bwMode="auto">
            <a:xfrm>
              <a:off x="1488" y="2772"/>
              <a:ext cx="480" cy="72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9" name="Line 10"/>
            <p:cNvSpPr>
              <a:spLocks noChangeShapeType="1"/>
            </p:cNvSpPr>
            <p:nvPr/>
          </p:nvSpPr>
          <p:spPr bwMode="auto">
            <a:xfrm flipH="1">
              <a:off x="1968" y="2772"/>
              <a:ext cx="480" cy="72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4495800" y="5619750"/>
            <a:ext cx="2914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>
                <a:solidFill>
                  <a:srgbClr val="0000FF"/>
                </a:solidFill>
              </a:rPr>
              <a:t>skybox at origin</a:t>
            </a:r>
          </a:p>
        </p:txBody>
      </p:sp>
      <p:sp>
        <p:nvSpPr>
          <p:cNvPr id="16395" name="Line 13"/>
          <p:cNvSpPr>
            <a:spLocks noChangeShapeType="1"/>
          </p:cNvSpPr>
          <p:nvPr/>
        </p:nvSpPr>
        <p:spPr bwMode="auto">
          <a:xfrm>
            <a:off x="3657600" y="5772150"/>
            <a:ext cx="838200" cy="1524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Line 14"/>
          <p:cNvSpPr>
            <a:spLocks noChangeShapeType="1"/>
          </p:cNvSpPr>
          <p:nvPr/>
        </p:nvSpPr>
        <p:spPr bwMode="auto">
          <a:xfrm flipV="1">
            <a:off x="3276600" y="5314950"/>
            <a:ext cx="1219200" cy="1524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7227888" y="2419350"/>
            <a:ext cx="1431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camera</a:t>
            </a:r>
          </a:p>
        </p:txBody>
      </p:sp>
      <p:sp>
        <p:nvSpPr>
          <p:cNvPr id="16398" name="Rectangle 16"/>
          <p:cNvSpPr>
            <a:spLocks noChangeArrowheads="1"/>
          </p:cNvSpPr>
          <p:nvPr/>
        </p:nvSpPr>
        <p:spPr bwMode="auto">
          <a:xfrm>
            <a:off x="7227888" y="3257550"/>
            <a:ext cx="1412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>
                <a:solidFill>
                  <a:srgbClr val="0000FF"/>
                </a:solidFill>
              </a:rPr>
              <a:t>skybox</a:t>
            </a:r>
          </a:p>
        </p:txBody>
      </p:sp>
      <p:sp>
        <p:nvSpPr>
          <p:cNvPr id="16399" name="Rectangle 17"/>
          <p:cNvSpPr>
            <a:spLocks noChangeArrowheads="1"/>
          </p:cNvSpPr>
          <p:nvPr/>
        </p:nvSpPr>
        <p:spPr bwMode="auto">
          <a:xfrm>
            <a:off x="5715000" y="3028950"/>
            <a:ext cx="914400" cy="9144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400" name="Group 20"/>
          <p:cNvGrpSpPr>
            <a:grpSpLocks/>
          </p:cNvGrpSpPr>
          <p:nvPr/>
        </p:nvGrpSpPr>
        <p:grpSpPr bwMode="auto">
          <a:xfrm>
            <a:off x="5105400" y="2722563"/>
            <a:ext cx="1143000" cy="1524000"/>
            <a:chOff x="3216" y="1715"/>
            <a:chExt cx="720" cy="960"/>
          </a:xfrm>
        </p:grpSpPr>
        <p:sp>
          <p:nvSpPr>
            <p:cNvPr id="16406" name="Line 18"/>
            <p:cNvSpPr>
              <a:spLocks noChangeShapeType="1"/>
            </p:cNvSpPr>
            <p:nvPr/>
          </p:nvSpPr>
          <p:spPr bwMode="auto">
            <a:xfrm flipV="1">
              <a:off x="3216" y="2195"/>
              <a:ext cx="720" cy="48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7" name="Line 19"/>
            <p:cNvSpPr>
              <a:spLocks noChangeShapeType="1"/>
            </p:cNvSpPr>
            <p:nvPr/>
          </p:nvSpPr>
          <p:spPr bwMode="auto">
            <a:xfrm>
              <a:off x="3216" y="1715"/>
              <a:ext cx="720" cy="48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401" name="Line 21"/>
          <p:cNvSpPr>
            <a:spLocks noChangeShapeType="1"/>
          </p:cNvSpPr>
          <p:nvPr/>
        </p:nvSpPr>
        <p:spPr bwMode="auto">
          <a:xfrm>
            <a:off x="6705600" y="3486150"/>
            <a:ext cx="533400" cy="76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6402" name="Line 22"/>
          <p:cNvSpPr>
            <a:spLocks noChangeShapeType="1"/>
          </p:cNvSpPr>
          <p:nvPr/>
        </p:nvSpPr>
        <p:spPr bwMode="auto">
          <a:xfrm flipV="1">
            <a:off x="6324600" y="2952750"/>
            <a:ext cx="914400" cy="4572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Rectangle 23"/>
          <p:cNvSpPr>
            <a:spLocks noChangeArrowheads="1"/>
          </p:cNvSpPr>
          <p:nvPr/>
        </p:nvSpPr>
        <p:spPr bwMode="auto">
          <a:xfrm>
            <a:off x="2286000" y="2100263"/>
            <a:ext cx="23225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/>
              <a:t>skybox front</a:t>
            </a:r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 flipV="1">
            <a:off x="3124200" y="2549525"/>
            <a:ext cx="457200" cy="24526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Line 25"/>
          <p:cNvSpPr>
            <a:spLocks noChangeShapeType="1"/>
          </p:cNvSpPr>
          <p:nvPr/>
        </p:nvSpPr>
        <p:spPr bwMode="auto">
          <a:xfrm flipH="1" flipV="1">
            <a:off x="4648200" y="2405063"/>
            <a:ext cx="1447800" cy="533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Other effects need the same Illusion of being FAR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5595937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2400" dirty="0" err="1" smtClean="0">
                <a:solidFill>
                  <a:srgbClr val="0000FF"/>
                </a:solidFill>
              </a:rPr>
              <a:t>drawEnvironmentalEffects</a:t>
            </a:r>
            <a:r>
              <a:rPr lang="en-US" sz="2400" dirty="0" smtClean="0">
                <a:solidFill>
                  <a:srgbClr val="0000FF"/>
                </a:solidFill>
              </a:rPr>
              <a:t> () {</a:t>
            </a:r>
          </a:p>
          <a:p>
            <a:pPr lvl="2">
              <a:buFontTx/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glDisable</a:t>
            </a:r>
            <a:r>
              <a:rPr lang="en-US" sz="2400" dirty="0" smtClean="0"/>
              <a:t> (GL_DEPTH_TEST)</a:t>
            </a:r>
          </a:p>
          <a:p>
            <a:pPr lvl="2">
              <a:buFontTx/>
              <a:buNone/>
            </a:pPr>
            <a:r>
              <a:rPr lang="en-US" sz="2400" dirty="0" err="1" smtClean="0"/>
              <a:t>glPushMatrix</a:t>
            </a:r>
            <a:r>
              <a:rPr lang="en-US" sz="2400" dirty="0" smtClean="0"/>
              <a:t> (); //Camera already set up..</a:t>
            </a:r>
          </a:p>
          <a:p>
            <a:pPr lvl="2">
              <a:buFontTx/>
              <a:buNone/>
            </a:pPr>
            <a:r>
              <a:rPr lang="en-US" sz="2400" dirty="0" smtClean="0"/>
              <a:t>		Point p = camera-&gt;</a:t>
            </a:r>
            <a:r>
              <a:rPr lang="en-US" sz="2400" dirty="0" smtClean="0">
                <a:solidFill>
                  <a:srgbClr val="FF0000"/>
                </a:solidFill>
              </a:rPr>
              <a:t>position</a:t>
            </a:r>
            <a:r>
              <a:rPr lang="en-US" sz="2400" dirty="0" smtClean="0"/>
              <a:t> ();</a:t>
            </a:r>
          </a:p>
          <a:p>
            <a:pPr lvl="2">
              <a:buFontTx/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glTranslated</a:t>
            </a:r>
            <a:r>
              <a:rPr lang="en-US" sz="2400" dirty="0" smtClean="0"/>
              <a:t> (</a:t>
            </a:r>
            <a:r>
              <a:rPr lang="en-US" sz="2400" dirty="0" err="1" smtClean="0"/>
              <a:t>p.x</a:t>
            </a:r>
            <a:r>
              <a:rPr lang="en-US" sz="2400" dirty="0" smtClean="0"/>
              <a:t>, </a:t>
            </a:r>
            <a:r>
              <a:rPr lang="en-US" sz="2400" dirty="0" err="1" smtClean="0"/>
              <a:t>p.y</a:t>
            </a:r>
            <a:r>
              <a:rPr lang="en-US" sz="2400" dirty="0" smtClean="0"/>
              <a:t>, </a:t>
            </a:r>
            <a:r>
              <a:rPr lang="en-US" sz="2400" dirty="0" err="1" smtClean="0"/>
              <a:t>p.z</a:t>
            </a:r>
            <a:r>
              <a:rPr lang="en-US" sz="2400" dirty="0" smtClean="0"/>
              <a:t>);</a:t>
            </a:r>
          </a:p>
          <a:p>
            <a:pPr lvl="2">
              <a:buFontTx/>
              <a:buNone/>
            </a:pPr>
            <a:r>
              <a:rPr lang="en-US" sz="2400" dirty="0" smtClean="0"/>
              <a:t>		</a:t>
            </a:r>
            <a:r>
              <a:rPr lang="en-US" sz="2400" dirty="0" err="1" smtClean="0"/>
              <a:t>glScaled</a:t>
            </a:r>
            <a:r>
              <a:rPr lang="en-US" sz="2400" dirty="0" smtClean="0"/>
              <a:t> (100.0, 100.0, 100.0);</a:t>
            </a:r>
          </a:p>
          <a:p>
            <a:pPr lvl="2">
              <a:buFontTx/>
              <a:buNone/>
            </a:pPr>
            <a:r>
              <a:rPr lang="en-US" sz="2400" dirty="0" smtClean="0"/>
              <a:t>		</a:t>
            </a:r>
            <a:r>
              <a:rPr lang="en-US" sz="2400" dirty="0" err="1" smtClean="0">
                <a:solidFill>
                  <a:srgbClr val="FF0000"/>
                </a:solidFill>
              </a:rPr>
              <a:t>drawSkyBox</a:t>
            </a:r>
            <a:r>
              <a:rPr lang="en-US" sz="2400" dirty="0" smtClean="0"/>
              <a:t> (</a:t>
            </a:r>
            <a:r>
              <a:rPr lang="en-US" sz="2400" dirty="0" err="1" smtClean="0"/>
              <a:t>skyBoxTextures</a:t>
            </a:r>
            <a:r>
              <a:rPr lang="en-US" sz="2400" dirty="0" smtClean="0"/>
              <a:t>); 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chemeClr val="bg2"/>
                </a:solidFill>
              </a:rPr>
              <a:t>drawClouds</a:t>
            </a:r>
            <a:r>
              <a:rPr lang="en-US" sz="2400" dirty="0" smtClean="0"/>
              <a:t> ();</a:t>
            </a:r>
          </a:p>
          <a:p>
            <a:pPr lvl="2">
              <a:buFontTx/>
              <a:buNone/>
            </a:pPr>
            <a:r>
              <a:rPr lang="en-US" sz="2400" dirty="0" err="1" smtClean="0"/>
              <a:t>glPopMatrix</a:t>
            </a:r>
            <a:r>
              <a:rPr lang="en-US" sz="2400" dirty="0" smtClean="0"/>
              <a:t> ();</a:t>
            </a:r>
          </a:p>
          <a:p>
            <a:pPr lvl="2">
              <a:buFontTx/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glEnable</a:t>
            </a:r>
            <a:r>
              <a:rPr lang="en-US" sz="2400" dirty="0" smtClean="0"/>
              <a:t> (GL_DEPTH_TEST);</a:t>
            </a:r>
          </a:p>
          <a:p>
            <a:pPr lvl="2">
              <a:buFontTx/>
              <a:buNone/>
            </a:pPr>
            <a:r>
              <a:rPr lang="en-US" sz="2400" dirty="0" err="1" smtClean="0">
                <a:solidFill>
                  <a:schemeClr val="bg2"/>
                </a:solidFill>
              </a:rPr>
              <a:t>drawCloudShadows</a:t>
            </a:r>
            <a:r>
              <a:rPr lang="en-US" sz="2400" dirty="0" smtClean="0">
                <a:solidFill>
                  <a:schemeClr val="bg2"/>
                </a:solidFill>
              </a:rPr>
              <a:t> (); 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   }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629400" y="5791200"/>
            <a:ext cx="2222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bg2"/>
                </a:solidFill>
              </a:rPr>
              <a:t>other topics</a:t>
            </a:r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4572000" y="4800600"/>
            <a:ext cx="3352800" cy="11430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5257800" y="6096000"/>
            <a:ext cx="1371600" cy="15240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6705600" y="2819400"/>
            <a:ext cx="2398713" cy="51911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not really big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6400800" y="3124200"/>
            <a:ext cx="304800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Drawing a Unit Box centered at [0,0,0]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5106655"/>
          </a:xfrm>
          <a:noFill/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sz="1800" dirty="0" err="1" smtClean="0">
                <a:solidFill>
                  <a:srgbClr val="FF0000"/>
                </a:solidFill>
              </a:rPr>
              <a:t>drawSkyBox</a:t>
            </a:r>
            <a:r>
              <a:rPr lang="en-US" sz="1800" dirty="0" smtClean="0"/>
              <a:t> (Textures **textures) {//Size controlled elsewhere…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sz="1800" dirty="0" smtClean="0"/>
              <a:t>	//Build 6 quads (one per texture), counter-clockwise, bottom-left first…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sz="1800" dirty="0" smtClean="0"/>
              <a:t>	static </a:t>
            </a:r>
            <a:r>
              <a:rPr lang="en-US" sz="1800" dirty="0" err="1" smtClean="0"/>
              <a:t>GamePoint</a:t>
            </a:r>
            <a:r>
              <a:rPr lang="en-US" sz="1800" dirty="0" smtClean="0"/>
              <a:t> points [ ] = {//Need 6 * 4 = 24 points…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sz="1800" dirty="0" smtClean="0"/>
              <a:t>	      //x, y, z, </a:t>
            </a:r>
            <a:r>
              <a:rPr lang="en-US" sz="1800" dirty="0" err="1" smtClean="0"/>
              <a:t>tx</a:t>
            </a:r>
            <a:r>
              <a:rPr lang="en-US" sz="1800" dirty="0" smtClean="0"/>
              <a:t>, </a:t>
            </a:r>
            <a:r>
              <a:rPr lang="en-US" sz="1800" dirty="0" err="1" smtClean="0"/>
              <a:t>ty</a:t>
            </a:r>
            <a:endParaRPr lang="en-US" sz="1800" dirty="0" smtClean="0"/>
          </a:p>
          <a:p>
            <a:pPr>
              <a:lnSpc>
                <a:spcPct val="100000"/>
              </a:lnSpc>
              <a:buFontTx/>
              <a:buNone/>
            </a:pPr>
            <a:r>
              <a:rPr lang="en-US" sz="1800" dirty="0" smtClean="0"/>
              <a:t>	      {-0.5, -0.5, -0.5, 0.0, 0.0} /* back of box for texture 0; … 23 more */, …};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sz="1800" dirty="0" smtClean="0"/>
              <a:t>	      for (long </a:t>
            </a:r>
            <a:r>
              <a:rPr lang="en-US" sz="1800" dirty="0" err="1" smtClean="0"/>
              <a:t>textureIndex</a:t>
            </a:r>
            <a:r>
              <a:rPr lang="en-US" sz="1800" dirty="0" smtClean="0"/>
              <a:t> = 0; </a:t>
            </a:r>
            <a:r>
              <a:rPr lang="en-US" sz="1800" dirty="0" err="1" smtClean="0"/>
              <a:t>textureIndex</a:t>
            </a:r>
            <a:r>
              <a:rPr lang="en-US" sz="1800" dirty="0" smtClean="0"/>
              <a:t> &lt; 6; </a:t>
            </a:r>
            <a:r>
              <a:rPr lang="en-US" sz="1800" dirty="0" err="1" smtClean="0"/>
              <a:t>textureIndex</a:t>
            </a:r>
            <a:r>
              <a:rPr lang="en-US" sz="1800" dirty="0" smtClean="0"/>
              <a:t> ++) {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sz="1800" dirty="0" smtClean="0"/>
              <a:t>                 textures [</a:t>
            </a:r>
            <a:r>
              <a:rPr lang="en-US" sz="1800" dirty="0" err="1" smtClean="0"/>
              <a:t>textureIndex</a:t>
            </a:r>
            <a:r>
              <a:rPr lang="en-US" sz="1800" dirty="0" smtClean="0"/>
              <a:t>]-&gt;activate (); 	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		   </a:t>
            </a:r>
            <a:r>
              <a:rPr lang="en-US" sz="1800" dirty="0" err="1" smtClean="0">
                <a:solidFill>
                  <a:srgbClr val="0000FF"/>
                </a:solidFill>
              </a:rPr>
              <a:t>glBegin</a:t>
            </a:r>
            <a:r>
              <a:rPr lang="en-US" sz="1800" dirty="0" smtClean="0">
                <a:solidFill>
                  <a:srgbClr val="0000FF"/>
                </a:solidFill>
              </a:rPr>
              <a:t> (GL_QUADS)</a:t>
            </a:r>
            <a:endParaRPr lang="en-US" sz="1800" dirty="0" smtClean="0"/>
          </a:p>
          <a:p>
            <a:pPr lvl="1">
              <a:lnSpc>
                <a:spcPct val="80000"/>
              </a:lnSpc>
            </a:pPr>
            <a:r>
              <a:rPr lang="en-US" sz="1800" dirty="0" smtClean="0"/>
              <a:t>	      for (long </a:t>
            </a:r>
            <a:r>
              <a:rPr lang="en-US" sz="1800" dirty="0" err="1" smtClean="0"/>
              <a:t>pointIndex</a:t>
            </a:r>
            <a:r>
              <a:rPr lang="en-US" sz="1800" dirty="0" smtClean="0"/>
              <a:t> = 0; </a:t>
            </a:r>
            <a:r>
              <a:rPr lang="en-US" sz="1800" dirty="0" err="1" smtClean="0"/>
              <a:t>pointIndex</a:t>
            </a:r>
            <a:r>
              <a:rPr lang="en-US" sz="1800" dirty="0" smtClean="0"/>
              <a:t> &lt; 4; </a:t>
            </a:r>
            <a:r>
              <a:rPr lang="en-US" sz="1800" dirty="0" err="1" smtClean="0"/>
              <a:t>pointIndex</a:t>
            </a:r>
            <a:r>
              <a:rPr lang="en-US" sz="1800" dirty="0" smtClean="0"/>
              <a:t> ++) {</a:t>
            </a:r>
          </a:p>
          <a:p>
            <a:pPr lvl="4">
              <a:lnSpc>
                <a:spcPct val="100000"/>
              </a:lnSpc>
              <a:buFontTx/>
              <a:buNone/>
            </a:pPr>
            <a:r>
              <a:rPr lang="en-US" sz="1800" dirty="0" smtClean="0"/>
              <a:t>   </a:t>
            </a:r>
            <a:r>
              <a:rPr lang="en-US" sz="1800" dirty="0" err="1" smtClean="0"/>
              <a:t>GamePoint</a:t>
            </a:r>
            <a:r>
              <a:rPr lang="en-US" sz="1800" dirty="0" smtClean="0"/>
              <a:t> &amp;p = points [</a:t>
            </a:r>
            <a:r>
              <a:rPr lang="en-US" sz="1800" dirty="0" err="1" smtClean="0"/>
              <a:t>pointIndex</a:t>
            </a:r>
            <a:r>
              <a:rPr lang="en-US" sz="1800" dirty="0" smtClean="0"/>
              <a:t>  + 4 * </a:t>
            </a:r>
            <a:r>
              <a:rPr lang="en-US" sz="1800" dirty="0" err="1" smtClean="0"/>
              <a:t>textureIndex</a:t>
            </a:r>
            <a:r>
              <a:rPr lang="en-US" sz="1800" dirty="0" smtClean="0"/>
              <a:t>];</a:t>
            </a:r>
          </a:p>
          <a:p>
            <a:pPr lvl="4">
              <a:lnSpc>
                <a:spcPct val="100000"/>
              </a:lnSpc>
              <a:buFontTx/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   glTexCoord2d</a:t>
            </a:r>
            <a:r>
              <a:rPr lang="en-US" sz="1800" dirty="0" smtClean="0"/>
              <a:t> (</a:t>
            </a:r>
            <a:r>
              <a:rPr lang="en-US" sz="1800" dirty="0" err="1" smtClean="0"/>
              <a:t>p.tx</a:t>
            </a:r>
            <a:r>
              <a:rPr lang="en-US" sz="1800" dirty="0" smtClean="0"/>
              <a:t>, </a:t>
            </a:r>
            <a:r>
              <a:rPr lang="en-US" sz="1800" dirty="0" err="1" smtClean="0"/>
              <a:t>p.ty</a:t>
            </a:r>
            <a:r>
              <a:rPr lang="en-US" sz="1800" dirty="0" smtClean="0"/>
              <a:t>);</a:t>
            </a:r>
          </a:p>
          <a:p>
            <a:pPr lvl="4">
              <a:lnSpc>
                <a:spcPct val="100000"/>
              </a:lnSpc>
              <a:buFontTx/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   glVertex3d</a:t>
            </a:r>
            <a:r>
              <a:rPr lang="en-US" sz="1800" dirty="0" smtClean="0"/>
              <a:t> (</a:t>
            </a:r>
            <a:r>
              <a:rPr lang="en-US" sz="1800" dirty="0" err="1" smtClean="0"/>
              <a:t>p.x</a:t>
            </a:r>
            <a:r>
              <a:rPr lang="en-US" sz="1800" dirty="0" smtClean="0"/>
              <a:t>, </a:t>
            </a:r>
            <a:r>
              <a:rPr lang="en-US" sz="1800" dirty="0" err="1" smtClean="0"/>
              <a:t>p.y</a:t>
            </a:r>
            <a:r>
              <a:rPr lang="en-US" sz="1800" dirty="0" smtClean="0"/>
              <a:t>, </a:t>
            </a:r>
            <a:r>
              <a:rPr lang="en-US" sz="1800" dirty="0" err="1" smtClean="0"/>
              <a:t>p.z</a:t>
            </a:r>
            <a:r>
              <a:rPr lang="en-US" sz="1800" dirty="0" smtClean="0"/>
              <a:t>);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  	      } </a:t>
            </a:r>
            <a:r>
              <a:rPr lang="en-US" sz="1800" dirty="0" smtClean="0">
                <a:solidFill>
                  <a:srgbClr val="0000FF"/>
                </a:solidFill>
              </a:rPr>
              <a:t>	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>
                <a:solidFill>
                  <a:srgbClr val="0000FF"/>
                </a:solidFill>
              </a:rPr>
              <a:t>	   </a:t>
            </a:r>
            <a:r>
              <a:rPr lang="en-US" sz="1800" dirty="0" err="1" smtClean="0">
                <a:solidFill>
                  <a:srgbClr val="0000FF"/>
                </a:solidFill>
              </a:rPr>
              <a:t>glEnd</a:t>
            </a:r>
            <a:r>
              <a:rPr lang="en-US" sz="1800" dirty="0" smtClean="0">
                <a:solidFill>
                  <a:srgbClr val="0000FF"/>
                </a:solidFill>
              </a:rPr>
              <a:t> ();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 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135188" y="1449388"/>
            <a:ext cx="758825" cy="4540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AutoShape 3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Pixel Perfect Corner Matching (Tiling Wraps at 1)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135188" y="1906588"/>
            <a:ext cx="3044825" cy="18256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421188" y="1906588"/>
            <a:ext cx="758825" cy="18256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135188" y="1906588"/>
            <a:ext cx="3044825" cy="4540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135188" y="2363788"/>
            <a:ext cx="3044825" cy="4540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135188" y="2820988"/>
            <a:ext cx="3044825" cy="4540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5183188" y="1906588"/>
            <a:ext cx="3044825" cy="182562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7469188" y="1906588"/>
            <a:ext cx="758825" cy="182562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5183188" y="1906588"/>
            <a:ext cx="3044825" cy="45402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5183188" y="2363788"/>
            <a:ext cx="3044825" cy="45402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5183188" y="2820988"/>
            <a:ext cx="3044825" cy="45402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2897188" y="1906588"/>
            <a:ext cx="758825" cy="1825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3659188" y="1906588"/>
            <a:ext cx="758825" cy="1825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6707188" y="1906588"/>
            <a:ext cx="758825" cy="1825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5945188" y="1906588"/>
            <a:ext cx="758825" cy="1825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4" name="Oval 18"/>
          <p:cNvSpPr>
            <a:spLocks noChangeArrowheads="1"/>
          </p:cNvSpPr>
          <p:nvPr/>
        </p:nvSpPr>
        <p:spPr bwMode="auto">
          <a:xfrm>
            <a:off x="2057400" y="1828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5" name="Oval 19"/>
          <p:cNvSpPr>
            <a:spLocks noChangeArrowheads="1"/>
          </p:cNvSpPr>
          <p:nvPr/>
        </p:nvSpPr>
        <p:spPr bwMode="auto">
          <a:xfrm>
            <a:off x="5105400" y="1828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6" name="Oval 20"/>
          <p:cNvSpPr>
            <a:spLocks noChangeArrowheads="1"/>
          </p:cNvSpPr>
          <p:nvPr/>
        </p:nvSpPr>
        <p:spPr bwMode="auto">
          <a:xfrm>
            <a:off x="8153400" y="1828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7" name="Oval 21"/>
          <p:cNvSpPr>
            <a:spLocks noChangeArrowheads="1"/>
          </p:cNvSpPr>
          <p:nvPr/>
        </p:nvSpPr>
        <p:spPr bwMode="auto">
          <a:xfrm>
            <a:off x="2057400" y="3657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8" name="Oval 22"/>
          <p:cNvSpPr>
            <a:spLocks noChangeArrowheads="1"/>
          </p:cNvSpPr>
          <p:nvPr/>
        </p:nvSpPr>
        <p:spPr bwMode="auto">
          <a:xfrm>
            <a:off x="5105400" y="3657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9" name="Oval 23"/>
          <p:cNvSpPr>
            <a:spLocks noChangeArrowheads="1"/>
          </p:cNvSpPr>
          <p:nvPr/>
        </p:nvSpPr>
        <p:spPr bwMode="auto">
          <a:xfrm>
            <a:off x="8153400" y="3657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0" name="Rectangle 24"/>
          <p:cNvSpPr>
            <a:spLocks noChangeArrowheads="1"/>
          </p:cNvSpPr>
          <p:nvPr/>
        </p:nvSpPr>
        <p:spPr bwMode="auto">
          <a:xfrm>
            <a:off x="2133600" y="4205288"/>
            <a:ext cx="757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0/w</a:t>
            </a:r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2895600" y="4205288"/>
            <a:ext cx="757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1/w</a:t>
            </a:r>
          </a:p>
        </p:txBody>
      </p:sp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3733800" y="4078288"/>
            <a:ext cx="539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9483" name="Rectangle 27"/>
          <p:cNvSpPr>
            <a:spLocks noChangeArrowheads="1"/>
          </p:cNvSpPr>
          <p:nvPr/>
        </p:nvSpPr>
        <p:spPr bwMode="auto">
          <a:xfrm>
            <a:off x="4095750" y="4205288"/>
            <a:ext cx="1390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(w-1)/w</a:t>
            </a:r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5029200" y="4648200"/>
            <a:ext cx="1438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w/w = 1</a:t>
            </a:r>
          </a:p>
        </p:txBody>
      </p:sp>
      <p:sp>
        <p:nvSpPr>
          <p:cNvPr id="19485" name="Line 29"/>
          <p:cNvSpPr>
            <a:spLocks noChangeShapeType="1"/>
          </p:cNvSpPr>
          <p:nvPr/>
        </p:nvSpPr>
        <p:spPr bwMode="auto">
          <a:xfrm flipH="1" flipV="1">
            <a:off x="5562600" y="3810000"/>
            <a:ext cx="152400" cy="9144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86" name="Line 30"/>
          <p:cNvSpPr>
            <a:spLocks noChangeShapeType="1"/>
          </p:cNvSpPr>
          <p:nvPr/>
        </p:nvSpPr>
        <p:spPr bwMode="auto">
          <a:xfrm flipV="1">
            <a:off x="4800600" y="3886200"/>
            <a:ext cx="0" cy="3810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87" name="Line 31"/>
          <p:cNvSpPr>
            <a:spLocks noChangeShapeType="1"/>
          </p:cNvSpPr>
          <p:nvPr/>
        </p:nvSpPr>
        <p:spPr bwMode="auto">
          <a:xfrm flipV="1">
            <a:off x="3276600" y="3886200"/>
            <a:ext cx="0" cy="3810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88" name="Line 32"/>
          <p:cNvSpPr>
            <a:spLocks noChangeShapeType="1"/>
          </p:cNvSpPr>
          <p:nvPr/>
        </p:nvSpPr>
        <p:spPr bwMode="auto">
          <a:xfrm flipV="1">
            <a:off x="2514600" y="3886200"/>
            <a:ext cx="0" cy="3810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89" name="Rectangle 33"/>
          <p:cNvSpPr>
            <a:spLocks noChangeArrowheads="1"/>
          </p:cNvSpPr>
          <p:nvPr/>
        </p:nvSpPr>
        <p:spPr bwMode="auto">
          <a:xfrm>
            <a:off x="762000" y="3276600"/>
            <a:ext cx="698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0/h</a:t>
            </a:r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762000" y="2743200"/>
            <a:ext cx="698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1/h</a:t>
            </a:r>
          </a:p>
        </p:txBody>
      </p:sp>
      <p:sp>
        <p:nvSpPr>
          <p:cNvPr id="19491" name="Rectangle 35"/>
          <p:cNvSpPr>
            <a:spLocks noChangeArrowheads="1"/>
          </p:cNvSpPr>
          <p:nvPr/>
        </p:nvSpPr>
        <p:spPr bwMode="auto">
          <a:xfrm>
            <a:off x="762000" y="1828800"/>
            <a:ext cx="1273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(h-1)/h</a:t>
            </a:r>
          </a:p>
        </p:txBody>
      </p:sp>
      <p:sp>
        <p:nvSpPr>
          <p:cNvPr id="19492" name="Rectangle 36"/>
          <p:cNvSpPr>
            <a:spLocks noChangeArrowheads="1"/>
          </p:cNvSpPr>
          <p:nvPr/>
        </p:nvSpPr>
        <p:spPr bwMode="auto">
          <a:xfrm>
            <a:off x="762000" y="1371600"/>
            <a:ext cx="132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h/h = 1</a:t>
            </a:r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762000" y="2209800"/>
            <a:ext cx="539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21542" name="AutoShape 38"/>
          <p:cNvSpPr>
            <a:spLocks noChangeArrowheads="1"/>
          </p:cNvSpPr>
          <p:nvPr/>
        </p:nvSpPr>
        <p:spPr bwMode="auto">
          <a:xfrm>
            <a:off x="152400" y="5257800"/>
            <a:ext cx="8802688" cy="1485900"/>
          </a:xfrm>
          <a:prstGeom prst="roundRect">
            <a:avLst>
              <a:gd name="adj" fmla="val 12403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If you see a slight mismatch at the seams…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 use </a:t>
            </a:r>
            <a:r>
              <a:rPr lang="en-US">
                <a:solidFill>
                  <a:srgbClr val="0000FF"/>
                </a:solidFill>
              </a:rPr>
              <a:t>tx = (w-1)/w</a:t>
            </a:r>
            <a:r>
              <a:rPr lang="en-US">
                <a:solidFill>
                  <a:schemeClr val="tx1"/>
                </a:solidFill>
              </a:rPr>
              <a:t> instead of </a:t>
            </a:r>
            <a:r>
              <a:rPr lang="en-US">
                <a:solidFill>
                  <a:srgbClr val="0000FF"/>
                </a:solidFill>
              </a:rPr>
              <a:t>tx = 1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chemeClr val="tx1"/>
                </a:solidFill>
              </a:rPr>
              <a:t>use </a:t>
            </a:r>
            <a:r>
              <a:rPr lang="en-US">
                <a:solidFill>
                  <a:srgbClr val="0000FF"/>
                </a:solidFill>
              </a:rPr>
              <a:t>ty = (h-1)/h</a:t>
            </a:r>
            <a:r>
              <a:rPr lang="en-US"/>
              <a:t> </a:t>
            </a:r>
            <a:r>
              <a:rPr lang="en-US">
                <a:solidFill>
                  <a:schemeClr val="tx1"/>
                </a:solidFill>
              </a:rPr>
              <a:t>instead of </a:t>
            </a:r>
            <a:r>
              <a:rPr lang="en-US">
                <a:solidFill>
                  <a:srgbClr val="0000FF"/>
                </a:solidFill>
              </a:rPr>
              <a:t>ty = 1</a:t>
            </a: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2286000" y="3251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9496" name="Rectangle 40"/>
          <p:cNvSpPr>
            <a:spLocks noChangeArrowheads="1"/>
          </p:cNvSpPr>
          <p:nvPr/>
        </p:nvSpPr>
        <p:spPr bwMode="auto">
          <a:xfrm>
            <a:off x="3063875" y="3251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3825875" y="3251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19498" name="Rectangle 42"/>
          <p:cNvSpPr>
            <a:spLocks noChangeArrowheads="1"/>
          </p:cNvSpPr>
          <p:nvPr/>
        </p:nvSpPr>
        <p:spPr bwMode="auto">
          <a:xfrm>
            <a:off x="4572000" y="32512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6202363" y="1219200"/>
            <a:ext cx="2578100" cy="1800225"/>
          </a:xfrm>
          <a:prstGeom prst="rect">
            <a:avLst/>
          </a:prstGeom>
          <a:solidFill>
            <a:srgbClr val="9B9B9B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Using </a:t>
            </a:r>
            <a:r>
              <a:rPr lang="en-US" dirty="0" err="1">
                <a:solidFill>
                  <a:schemeClr val="tx1"/>
                </a:solidFill>
              </a:rPr>
              <a:t>tx</a:t>
            </a:r>
            <a:r>
              <a:rPr lang="en-US" dirty="0">
                <a:solidFill>
                  <a:schemeClr val="tx1"/>
                </a:solidFill>
              </a:rPr>
              <a:t>=1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causes pixel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to draw “A”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instead of “D”</a:t>
            </a:r>
          </a:p>
        </p:txBody>
      </p:sp>
      <p:sp>
        <p:nvSpPr>
          <p:cNvPr id="19500" name="Line 44"/>
          <p:cNvSpPr>
            <a:spLocks noChangeShapeType="1"/>
          </p:cNvSpPr>
          <p:nvPr/>
        </p:nvSpPr>
        <p:spPr bwMode="auto">
          <a:xfrm flipH="1">
            <a:off x="5257800" y="2286000"/>
            <a:ext cx="1143000" cy="1371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501" name="Rectangle 45"/>
          <p:cNvSpPr>
            <a:spLocks noChangeArrowheads="1"/>
          </p:cNvSpPr>
          <p:nvPr/>
        </p:nvSpPr>
        <p:spPr bwMode="auto">
          <a:xfrm>
            <a:off x="2286000" y="27940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9502" name="Rectangle 46"/>
          <p:cNvSpPr>
            <a:spLocks noChangeArrowheads="1"/>
          </p:cNvSpPr>
          <p:nvPr/>
        </p:nvSpPr>
        <p:spPr bwMode="auto">
          <a:xfrm>
            <a:off x="2286000" y="23368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19503" name="Rectangle 47"/>
          <p:cNvSpPr>
            <a:spLocks noChangeArrowheads="1"/>
          </p:cNvSpPr>
          <p:nvPr/>
        </p:nvSpPr>
        <p:spPr bwMode="auto">
          <a:xfrm>
            <a:off x="2286000" y="18796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9504" name="Rectangle 48"/>
          <p:cNvSpPr>
            <a:spLocks noChangeArrowheads="1"/>
          </p:cNvSpPr>
          <p:nvPr/>
        </p:nvSpPr>
        <p:spPr bwMode="auto">
          <a:xfrm>
            <a:off x="2286000" y="1371600"/>
            <a:ext cx="441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49" name="Oval 22"/>
          <p:cNvSpPr>
            <a:spLocks noChangeArrowheads="1"/>
          </p:cNvSpPr>
          <p:nvPr/>
        </p:nvSpPr>
        <p:spPr bwMode="auto">
          <a:xfrm>
            <a:off x="4343400" y="3657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010400" y="4038600"/>
            <a:ext cx="1803699" cy="954107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suppose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w=h=256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Post advice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1255712"/>
          </a:xfrm>
          <a:noFill/>
        </p:spPr>
        <p:txBody>
          <a:bodyPr/>
          <a:lstStyle/>
          <a:p>
            <a:r>
              <a:rPr lang="en-US" smtClean="0"/>
              <a:t>In large-terrain games such as </a:t>
            </a:r>
            <a:r>
              <a:rPr lang="en-US" smtClean="0">
                <a:solidFill>
                  <a:srgbClr val="FF0000"/>
                </a:solidFill>
              </a:rPr>
              <a:t>Morrowing</a:t>
            </a:r>
            <a:r>
              <a:rPr lang="en-US" smtClean="0"/>
              <a:t> or </a:t>
            </a:r>
            <a:r>
              <a:rPr lang="en-US" smtClean="0">
                <a:solidFill>
                  <a:srgbClr val="FF0000"/>
                </a:solidFill>
              </a:rPr>
              <a:t>Oblivion</a:t>
            </a:r>
            <a:r>
              <a:rPr lang="en-US" smtClean="0"/>
              <a:t>, it doesn’t make sense to use a sky box…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185738" y="5062538"/>
            <a:ext cx="8736012" cy="56673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“Large world” games DON’T HAVE SKYBOXES…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1371600" y="2895600"/>
            <a:ext cx="6324600" cy="1025525"/>
          </a:xfrm>
          <a:prstGeom prst="roundRect">
            <a:avLst>
              <a:gd name="adj" fmla="val 12403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Because the only suitable context is the terrain around you…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314450" y="2919069"/>
            <a:ext cx="5861050" cy="92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latin typeface="Times" charset="0"/>
              </a:rPr>
              <a:t>Overhead Clouds</a:t>
            </a:r>
            <a:endParaRPr lang="en-US" sz="4800" dirty="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Moving Clouds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476250"/>
          </a:xfrm>
          <a:noFill/>
        </p:spPr>
        <p:txBody>
          <a:bodyPr/>
          <a:lstStyle/>
          <a:p>
            <a:r>
              <a:rPr lang="en-US" smtClean="0"/>
              <a:t>Making the sky more natural.</a:t>
            </a: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211138" y="5430838"/>
            <a:ext cx="8715375" cy="57308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Simple translating clouds should work.</a:t>
            </a:r>
          </a:p>
        </p:txBody>
      </p:sp>
      <p:pic>
        <p:nvPicPr>
          <p:cNvPr id="21509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1238" y="1766888"/>
            <a:ext cx="46990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What’s an Appropriate Texture?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476250"/>
          </a:xfrm>
          <a:noFill/>
        </p:spPr>
        <p:txBody>
          <a:bodyPr/>
          <a:lstStyle/>
          <a:p>
            <a:r>
              <a:rPr lang="en-US" smtClean="0"/>
              <a:t>A cloud texture example </a:t>
            </a: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214313" y="5432425"/>
            <a:ext cx="8709025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Easily built in tools like Photoshop…</a:t>
            </a:r>
          </a:p>
        </p:txBody>
      </p:sp>
      <p:graphicFrame>
        <p:nvGraphicFramePr>
          <p:cNvPr id="1026" name="Object 5"/>
          <p:cNvGraphicFramePr>
            <a:graphicFrameLocks/>
          </p:cNvGraphicFramePr>
          <p:nvPr/>
        </p:nvGraphicFramePr>
        <p:xfrm>
          <a:off x="2941638" y="1798638"/>
          <a:ext cx="3368675" cy="3368675"/>
        </p:xfrm>
        <a:graphic>
          <a:graphicData uri="http://schemas.openxmlformats.org/presentationml/2006/ole">
            <p:oleObj spid="_x0000_s1026" name="PhotoHouse" r:id="rId4" imgW="3368520" imgH="33685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63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Environmental Effect Shapes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172450" cy="4229492"/>
          </a:xfrm>
          <a:noFill/>
        </p:spPr>
        <p:txBody>
          <a:bodyPr/>
          <a:lstStyle/>
          <a:p>
            <a:r>
              <a:rPr lang="en-US" dirty="0" smtClean="0"/>
              <a:t>Some effects like </a:t>
            </a:r>
            <a:r>
              <a:rPr lang="en-US" dirty="0" smtClean="0">
                <a:solidFill>
                  <a:srgbClr val="0000FF"/>
                </a:solidFill>
              </a:rPr>
              <a:t>moving clouds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rain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sunbeams</a:t>
            </a:r>
            <a:r>
              <a:rPr lang="en-US" dirty="0" smtClean="0"/>
              <a:t> need specially designed </a:t>
            </a:r>
            <a:r>
              <a:rPr lang="en-US" dirty="0" smtClean="0">
                <a:solidFill>
                  <a:srgbClr val="FF0000"/>
                </a:solidFill>
              </a:rPr>
              <a:t>shapes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</a:t>
            </a:r>
            <a:r>
              <a:rPr lang="en-US" dirty="0" smtClean="0"/>
              <a:t>hould be built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procedurally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as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unit shapes </a:t>
            </a:r>
            <a:endParaRPr lang="en-US" dirty="0" smtClean="0">
              <a:solidFill>
                <a:srgbClr val="FF0000"/>
              </a:solidFill>
            </a:endParaRPr>
          </a:p>
          <a:p>
            <a:pPr lvl="2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Unit shapes </a:t>
            </a:r>
            <a:r>
              <a:rPr lang="en-US" dirty="0" smtClean="0"/>
              <a:t>means they can be easily scaled to desired sizes (possibly more than one being used)…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They need to be built </a:t>
            </a:r>
            <a:r>
              <a:rPr lang="en-US" dirty="0" smtClean="0">
                <a:solidFill>
                  <a:srgbClr val="FF0000"/>
                </a:solidFill>
              </a:rPr>
              <a:t>procedurally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b</a:t>
            </a:r>
            <a:r>
              <a:rPr lang="en-US" dirty="0" smtClean="0"/>
              <a:t>ecause the </a:t>
            </a:r>
            <a:r>
              <a:rPr lang="en-US" dirty="0" smtClean="0">
                <a:solidFill>
                  <a:srgbClr val="0000FF"/>
                </a:solidFill>
              </a:rPr>
              <a:t>texture coordinate need to be carefully crafted.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14313" y="5610225"/>
            <a:ext cx="8736012" cy="564393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 smtClean="0">
                <a:solidFill>
                  <a:schemeClr val="tx1"/>
                </a:solidFill>
              </a:rPr>
              <a:t>Effect shapes SHOULD NOT be built in Worldcraft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75114" y="5029200"/>
            <a:ext cx="2249334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examples to come 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Moving Clouds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4106862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Solution: </a:t>
            </a:r>
            <a:r>
              <a:rPr lang="en-US" smtClean="0">
                <a:solidFill>
                  <a:srgbClr val="FF0000"/>
                </a:solidFill>
              </a:rPr>
              <a:t>Texture Coordinate Transformations</a:t>
            </a:r>
            <a:r>
              <a:rPr lang="en-US" smtClean="0"/>
              <a:t>; e.g., translations + rotations applied to another face below the top of the skybox (if one exists). </a:t>
            </a:r>
            <a:endParaRPr lang="en-US" sz="1400" smtClean="0"/>
          </a:p>
          <a:p>
            <a:r>
              <a:rPr lang="en-US" smtClean="0">
                <a:solidFill>
                  <a:srgbClr val="0000FF"/>
                </a:solidFill>
              </a:rPr>
              <a:t>Advantages</a:t>
            </a:r>
            <a:r>
              <a:rPr lang="en-US" smtClean="0"/>
              <a:t>: </a:t>
            </a:r>
          </a:p>
          <a:p>
            <a:pPr lvl="1"/>
            <a:r>
              <a:rPr lang="en-US" smtClean="0"/>
              <a:t>	1.	Very simple to do.</a:t>
            </a:r>
          </a:p>
          <a:p>
            <a:r>
              <a:rPr lang="en-US" smtClean="0">
                <a:solidFill>
                  <a:srgbClr val="0000FF"/>
                </a:solidFill>
              </a:rPr>
              <a:t>Difficulties</a:t>
            </a:r>
            <a:r>
              <a:rPr lang="en-US" smtClean="0"/>
              <a:t>: </a:t>
            </a:r>
          </a:p>
          <a:p>
            <a:pPr>
              <a:buFontTx/>
              <a:buNone/>
            </a:pPr>
            <a:r>
              <a:rPr lang="en-US" smtClean="0"/>
              <a:t>		1.	Problems at the edges of sky box. </a:t>
            </a:r>
            <a:br>
              <a:rPr lang="en-US" smtClean="0"/>
            </a:br>
            <a:r>
              <a:rPr lang="en-US" smtClean="0"/>
              <a:t>	2.	Clouds at a distance should move </a:t>
            </a:r>
            <a:br>
              <a:rPr lang="en-US" smtClean="0"/>
            </a:br>
            <a:r>
              <a:rPr lang="en-US" smtClean="0"/>
              <a:t>		more slowly than overhead.</a:t>
            </a: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152400" y="5410200"/>
            <a:ext cx="8737600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Another Way: Design a special cloud shape.</a:t>
            </a:r>
          </a:p>
        </p:txBody>
      </p:sp>
      <p:sp>
        <p:nvSpPr>
          <p:cNvPr id="22533" name="Freeform 5"/>
          <p:cNvSpPr>
            <a:spLocks/>
          </p:cNvSpPr>
          <p:nvPr/>
        </p:nvSpPr>
        <p:spPr bwMode="auto">
          <a:xfrm>
            <a:off x="1143000" y="6172200"/>
            <a:ext cx="3722688" cy="492125"/>
          </a:xfrm>
          <a:custGeom>
            <a:avLst/>
            <a:gdLst>
              <a:gd name="T0" fmla="*/ 0 w 2345"/>
              <a:gd name="T1" fmla="*/ 309 h 310"/>
              <a:gd name="T2" fmla="*/ 254 w 2345"/>
              <a:gd name="T3" fmla="*/ 290 h 310"/>
              <a:gd name="T4" fmla="*/ 503 w 2345"/>
              <a:gd name="T5" fmla="*/ 269 h 310"/>
              <a:gd name="T6" fmla="*/ 740 w 2345"/>
              <a:gd name="T7" fmla="*/ 244 h 310"/>
              <a:gd name="T8" fmla="*/ 852 w 2345"/>
              <a:gd name="T9" fmla="*/ 229 h 310"/>
              <a:gd name="T10" fmla="*/ 960 w 2345"/>
              <a:gd name="T11" fmla="*/ 212 h 310"/>
              <a:gd name="T12" fmla="*/ 1062 w 2345"/>
              <a:gd name="T13" fmla="*/ 192 h 310"/>
              <a:gd name="T14" fmla="*/ 1159 w 2345"/>
              <a:gd name="T15" fmla="*/ 167 h 310"/>
              <a:gd name="T16" fmla="*/ 1339 w 2345"/>
              <a:gd name="T17" fmla="*/ 112 h 310"/>
              <a:gd name="T18" fmla="*/ 1510 w 2345"/>
              <a:gd name="T19" fmla="*/ 58 h 310"/>
              <a:gd name="T20" fmla="*/ 1595 w 2345"/>
              <a:gd name="T21" fmla="*/ 37 h 310"/>
              <a:gd name="T22" fmla="*/ 1680 w 2345"/>
              <a:gd name="T23" fmla="*/ 21 h 310"/>
              <a:gd name="T24" fmla="*/ 1769 w 2345"/>
              <a:gd name="T25" fmla="*/ 10 h 310"/>
              <a:gd name="T26" fmla="*/ 1862 w 2345"/>
              <a:gd name="T27" fmla="*/ 4 h 310"/>
              <a:gd name="T28" fmla="*/ 2048 w 2345"/>
              <a:gd name="T29" fmla="*/ 0 h 310"/>
              <a:gd name="T30" fmla="*/ 2135 w 2345"/>
              <a:gd name="T31" fmla="*/ 1 h 310"/>
              <a:gd name="T32" fmla="*/ 2215 w 2345"/>
              <a:gd name="T33" fmla="*/ 3 h 310"/>
              <a:gd name="T34" fmla="*/ 2286 w 2345"/>
              <a:gd name="T35" fmla="*/ 4 h 310"/>
              <a:gd name="T36" fmla="*/ 2344 w 2345"/>
              <a:gd name="T37" fmla="*/ 4 h 31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345"/>
              <a:gd name="T58" fmla="*/ 0 h 310"/>
              <a:gd name="T59" fmla="*/ 2345 w 2345"/>
              <a:gd name="T60" fmla="*/ 310 h 31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345" h="310">
                <a:moveTo>
                  <a:pt x="0" y="309"/>
                </a:moveTo>
                <a:lnTo>
                  <a:pt x="254" y="290"/>
                </a:lnTo>
                <a:lnTo>
                  <a:pt x="503" y="269"/>
                </a:lnTo>
                <a:lnTo>
                  <a:pt x="740" y="244"/>
                </a:lnTo>
                <a:lnTo>
                  <a:pt x="852" y="229"/>
                </a:lnTo>
                <a:lnTo>
                  <a:pt x="960" y="212"/>
                </a:lnTo>
                <a:lnTo>
                  <a:pt x="1062" y="192"/>
                </a:lnTo>
                <a:lnTo>
                  <a:pt x="1159" y="167"/>
                </a:lnTo>
                <a:lnTo>
                  <a:pt x="1339" y="112"/>
                </a:lnTo>
                <a:lnTo>
                  <a:pt x="1510" y="58"/>
                </a:lnTo>
                <a:lnTo>
                  <a:pt x="1595" y="37"/>
                </a:lnTo>
                <a:lnTo>
                  <a:pt x="1680" y="21"/>
                </a:lnTo>
                <a:lnTo>
                  <a:pt x="1769" y="10"/>
                </a:lnTo>
                <a:lnTo>
                  <a:pt x="1862" y="4"/>
                </a:lnTo>
                <a:lnTo>
                  <a:pt x="2048" y="0"/>
                </a:lnTo>
                <a:lnTo>
                  <a:pt x="2135" y="1"/>
                </a:lnTo>
                <a:lnTo>
                  <a:pt x="2215" y="3"/>
                </a:lnTo>
                <a:lnTo>
                  <a:pt x="2286" y="4"/>
                </a:lnTo>
                <a:lnTo>
                  <a:pt x="2344" y="4"/>
                </a:lnTo>
              </a:path>
            </a:pathLst>
          </a:custGeom>
          <a:noFill/>
          <a:ln w="25400" cap="rnd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Freeform 6"/>
          <p:cNvSpPr>
            <a:spLocks/>
          </p:cNvSpPr>
          <p:nvPr/>
        </p:nvSpPr>
        <p:spPr bwMode="auto">
          <a:xfrm>
            <a:off x="4813300" y="6172200"/>
            <a:ext cx="3722688" cy="492125"/>
          </a:xfrm>
          <a:custGeom>
            <a:avLst/>
            <a:gdLst>
              <a:gd name="T0" fmla="*/ 2344 w 2345"/>
              <a:gd name="T1" fmla="*/ 309 h 310"/>
              <a:gd name="T2" fmla="*/ 2090 w 2345"/>
              <a:gd name="T3" fmla="*/ 290 h 310"/>
              <a:gd name="T4" fmla="*/ 1842 w 2345"/>
              <a:gd name="T5" fmla="*/ 269 h 310"/>
              <a:gd name="T6" fmla="*/ 1604 w 2345"/>
              <a:gd name="T7" fmla="*/ 245 h 310"/>
              <a:gd name="T8" fmla="*/ 1384 w 2345"/>
              <a:gd name="T9" fmla="*/ 213 h 310"/>
              <a:gd name="T10" fmla="*/ 1283 w 2345"/>
              <a:gd name="T11" fmla="*/ 192 h 310"/>
              <a:gd name="T12" fmla="*/ 1186 w 2345"/>
              <a:gd name="T13" fmla="*/ 167 h 310"/>
              <a:gd name="T14" fmla="*/ 1006 w 2345"/>
              <a:gd name="T15" fmla="*/ 112 h 310"/>
              <a:gd name="T16" fmla="*/ 835 w 2345"/>
              <a:gd name="T17" fmla="*/ 58 h 310"/>
              <a:gd name="T18" fmla="*/ 750 w 2345"/>
              <a:gd name="T19" fmla="*/ 37 h 310"/>
              <a:gd name="T20" fmla="*/ 664 w 2345"/>
              <a:gd name="T21" fmla="*/ 21 h 310"/>
              <a:gd name="T22" fmla="*/ 575 w 2345"/>
              <a:gd name="T23" fmla="*/ 9 h 310"/>
              <a:gd name="T24" fmla="*/ 482 w 2345"/>
              <a:gd name="T25" fmla="*/ 4 h 310"/>
              <a:gd name="T26" fmla="*/ 297 w 2345"/>
              <a:gd name="T27" fmla="*/ 0 h 310"/>
              <a:gd name="T28" fmla="*/ 210 w 2345"/>
              <a:gd name="T29" fmla="*/ 2 h 310"/>
              <a:gd name="T30" fmla="*/ 130 w 2345"/>
              <a:gd name="T31" fmla="*/ 4 h 310"/>
              <a:gd name="T32" fmla="*/ 59 w 2345"/>
              <a:gd name="T33" fmla="*/ 5 h 310"/>
              <a:gd name="T34" fmla="*/ 0 w 2345"/>
              <a:gd name="T35" fmla="*/ 5 h 31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45"/>
              <a:gd name="T55" fmla="*/ 0 h 310"/>
              <a:gd name="T56" fmla="*/ 2345 w 2345"/>
              <a:gd name="T57" fmla="*/ 310 h 31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45" h="310">
                <a:moveTo>
                  <a:pt x="2344" y="309"/>
                </a:moveTo>
                <a:lnTo>
                  <a:pt x="2090" y="290"/>
                </a:lnTo>
                <a:lnTo>
                  <a:pt x="1842" y="269"/>
                </a:lnTo>
                <a:lnTo>
                  <a:pt x="1604" y="245"/>
                </a:lnTo>
                <a:lnTo>
                  <a:pt x="1384" y="213"/>
                </a:lnTo>
                <a:lnTo>
                  <a:pt x="1283" y="192"/>
                </a:lnTo>
                <a:lnTo>
                  <a:pt x="1186" y="167"/>
                </a:lnTo>
                <a:lnTo>
                  <a:pt x="1006" y="112"/>
                </a:lnTo>
                <a:lnTo>
                  <a:pt x="835" y="58"/>
                </a:lnTo>
                <a:lnTo>
                  <a:pt x="750" y="37"/>
                </a:lnTo>
                <a:lnTo>
                  <a:pt x="664" y="21"/>
                </a:lnTo>
                <a:lnTo>
                  <a:pt x="575" y="9"/>
                </a:lnTo>
                <a:lnTo>
                  <a:pt x="482" y="4"/>
                </a:lnTo>
                <a:lnTo>
                  <a:pt x="297" y="0"/>
                </a:lnTo>
                <a:lnTo>
                  <a:pt x="210" y="2"/>
                </a:lnTo>
                <a:lnTo>
                  <a:pt x="130" y="4"/>
                </a:lnTo>
                <a:lnTo>
                  <a:pt x="59" y="5"/>
                </a:lnTo>
                <a:lnTo>
                  <a:pt x="0" y="5"/>
                </a:lnTo>
              </a:path>
            </a:pathLst>
          </a:custGeom>
          <a:noFill/>
          <a:ln w="25400" cap="rnd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93663" y="277813"/>
            <a:ext cx="8897937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Terminology: Pushing XXX ONTO the Y stack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3679825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“Pushing AB onto the texture stack”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glMatrixMode</a:t>
            </a:r>
            <a:r>
              <a:rPr lang="en-US" smtClean="0"/>
              <a:t> (GL_TEXTURE);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rgbClr val="FF0000"/>
                </a:solidFill>
              </a:rPr>
              <a:t>glPushMatrix</a:t>
            </a:r>
            <a:r>
              <a:rPr lang="en-US" smtClean="0"/>
              <a:t> (); //duplicate top of texture stack</a:t>
            </a:r>
            <a:br>
              <a:rPr lang="en-US" smtClean="0"/>
            </a:br>
            <a:r>
              <a:rPr lang="en-US" smtClean="0"/>
              <a:t>	  glMultMatrixd (B); //B * top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  glMultMatrixd (A); //A * B * top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  </a:t>
            </a:r>
            <a:r>
              <a:rPr lang="en-US" smtClean="0">
                <a:solidFill>
                  <a:srgbClr val="FF0000"/>
                </a:solidFill>
              </a:rPr>
              <a:t>glMatrixMode</a:t>
            </a:r>
            <a:r>
              <a:rPr lang="en-US" smtClean="0"/>
              <a:t> (GL_MODELVIEW);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        		…</a:t>
            </a:r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152400" y="6019800"/>
            <a:ext cx="8974138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No need to switch modes for the model-view stack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57200" y="5029200"/>
            <a:ext cx="8350250" cy="51911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Make sure the default mode is </a:t>
            </a:r>
            <a:r>
              <a:rPr lang="en-US">
                <a:solidFill>
                  <a:schemeClr val="tx1"/>
                </a:solidFill>
              </a:rPr>
              <a:t>GL_MODELVIEW</a:t>
            </a:r>
            <a:r>
              <a:rPr lang="en-US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Terminology: Popping the Y stack.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235585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“Popping the texture stack”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	glMatrixMode</a:t>
            </a:r>
            <a:r>
              <a:rPr lang="en-US" smtClean="0"/>
              <a:t> (GL_TEXTURE);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</a:t>
            </a:r>
            <a:r>
              <a:rPr lang="en-US" smtClean="0">
                <a:solidFill>
                  <a:srgbClr val="FF0000"/>
                </a:solidFill>
              </a:rPr>
              <a:t>glPopMatrix</a:t>
            </a:r>
            <a:r>
              <a:rPr lang="en-US" smtClean="0"/>
              <a:t> (); //restore texture stack</a:t>
            </a:r>
            <a:br>
              <a:rPr lang="en-US" smtClean="0"/>
            </a:br>
            <a:r>
              <a:rPr lang="en-US" smtClean="0">
                <a:solidFill>
                  <a:srgbClr val="FF0000"/>
                </a:solidFill>
              </a:rPr>
              <a:t>glMatrixMode</a:t>
            </a:r>
            <a:r>
              <a:rPr lang="en-US" smtClean="0"/>
              <a:t> (GL_MODELVIEW);}</a:t>
            </a: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152400" y="6019800"/>
            <a:ext cx="8974138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No need to switch modes for the model-view stack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57200" y="5029200"/>
            <a:ext cx="8350250" cy="51911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Make sure the default mode is </a:t>
            </a:r>
            <a:r>
              <a:rPr lang="en-US">
                <a:solidFill>
                  <a:schemeClr val="tx1"/>
                </a:solidFill>
              </a:rPr>
              <a:t>GL_MODELVIEW</a:t>
            </a:r>
            <a:r>
              <a:rPr lang="en-US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Other variations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4065587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“Pushing M onto the texture stack” </a:t>
            </a:r>
            <a:r>
              <a:rPr lang="en-US" smtClean="0"/>
              <a:t>	  	</a:t>
            </a:r>
          </a:p>
          <a:p>
            <a:pPr>
              <a:buFontTx/>
              <a:buNone/>
            </a:pPr>
            <a:r>
              <a:rPr lang="en-US" smtClean="0"/>
              <a:t>	Uses </a:t>
            </a:r>
            <a:r>
              <a:rPr lang="en-US" smtClean="0">
                <a:solidFill>
                  <a:srgbClr val="FF0000"/>
                </a:solidFill>
              </a:rPr>
              <a:t>glMultMatrixd (M); </a:t>
            </a:r>
          </a:p>
          <a:p>
            <a:pPr>
              <a:buFontTx/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“Pushing translation t onto the texture stack” </a:t>
            </a:r>
            <a:r>
              <a:rPr lang="en-US" smtClean="0"/>
              <a:t>	  </a:t>
            </a:r>
          </a:p>
          <a:p>
            <a:pPr>
              <a:buFontTx/>
              <a:buNone/>
            </a:pPr>
            <a:r>
              <a:rPr lang="en-US" smtClean="0"/>
              <a:t>	Uses </a:t>
            </a:r>
            <a:r>
              <a:rPr lang="en-US" smtClean="0">
                <a:solidFill>
                  <a:srgbClr val="FF0000"/>
                </a:solidFill>
              </a:rPr>
              <a:t>glTranslated (t.x, t.y. t.z); </a:t>
            </a:r>
          </a:p>
          <a:p>
            <a:pPr>
              <a:buFontTx/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“Pushing scale s onto the texture stack” </a:t>
            </a:r>
            <a:r>
              <a:rPr lang="en-US" smtClean="0"/>
              <a:t>	  	</a:t>
            </a:r>
          </a:p>
          <a:p>
            <a:pPr>
              <a:buFontTx/>
              <a:buNone/>
            </a:pPr>
            <a:r>
              <a:rPr lang="en-US" smtClean="0"/>
              <a:t>	Uses </a:t>
            </a:r>
            <a:r>
              <a:rPr lang="en-US" smtClean="0">
                <a:solidFill>
                  <a:srgbClr val="FF0000"/>
                </a:solidFill>
              </a:rPr>
              <a:t>glScaled (s.x, s.y, s.z);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3999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Moving Clouds (Shape Tracks Camera Like Skybox)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067800" cy="5423665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dirty="0" smtClean="0">
                <a:solidFill>
                  <a:srgbClr val="0000FF"/>
                </a:solidFill>
              </a:rPr>
              <a:t>In tick (): </a:t>
            </a:r>
            <a:r>
              <a:rPr lang="en-US" dirty="0" err="1" smtClean="0">
                <a:solidFill>
                  <a:srgbClr val="FF0000"/>
                </a:solidFill>
              </a:rPr>
              <a:t>cloudTranslation</a:t>
            </a:r>
            <a:r>
              <a:rPr lang="en-US" dirty="0" smtClean="0">
                <a:solidFill>
                  <a:srgbClr val="FF0000"/>
                </a:solidFill>
              </a:rPr>
              <a:t> += Vector (0.1,0,0)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smtClean="0"/>
              <a:t>0.1 is a texture unit; i.e. 10% of the texture.</a:t>
            </a:r>
          </a:p>
          <a:p>
            <a:pPr>
              <a:buFontTx/>
              <a:buNone/>
            </a:pPr>
            <a:endParaRPr lang="en-US" sz="1800" dirty="0" smtClean="0"/>
          </a:p>
          <a:p>
            <a:pPr>
              <a:buFontTx/>
              <a:buNone/>
            </a:pPr>
            <a:r>
              <a:rPr lang="en-US" dirty="0" smtClean="0">
                <a:solidFill>
                  <a:srgbClr val="0000FF"/>
                </a:solidFill>
              </a:rPr>
              <a:t>In draw (right after </a:t>
            </a:r>
            <a:r>
              <a:rPr lang="en-US" dirty="0" err="1" smtClean="0">
                <a:solidFill>
                  <a:srgbClr val="0000FF"/>
                </a:solidFill>
              </a:rPr>
              <a:t>drawSkyBox</a:t>
            </a:r>
            <a:r>
              <a:rPr lang="en-US" dirty="0" smtClean="0">
                <a:solidFill>
                  <a:srgbClr val="0000FF"/>
                </a:solidFill>
              </a:rPr>
              <a:t> (..)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>
              <a:buFontTx/>
              <a:buNone/>
            </a:pPr>
            <a:r>
              <a:rPr lang="en-US" dirty="0" smtClean="0"/>
              <a:t>	//Since </a:t>
            </a:r>
            <a:r>
              <a:rPr lang="en-US" dirty="0" smtClean="0">
                <a:solidFill>
                  <a:srgbClr val="0000FF"/>
                </a:solidFill>
              </a:rPr>
              <a:t>we want the clouds to follow the camera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//caller (</a:t>
            </a:r>
            <a:r>
              <a:rPr lang="en-US" dirty="0" smtClean="0">
                <a:solidFill>
                  <a:srgbClr val="0000FF"/>
                </a:solidFill>
              </a:rPr>
              <a:t>see </a:t>
            </a:r>
            <a:r>
              <a:rPr lang="en-US" dirty="0" err="1" smtClean="0">
                <a:solidFill>
                  <a:srgbClr val="0000FF"/>
                </a:solidFill>
              </a:rPr>
              <a:t>drawEnvironmentalEffects</a:t>
            </a:r>
            <a:r>
              <a:rPr lang="en-US" dirty="0" smtClean="0"/>
              <a:t>) has already scaled and positioned the geometry</a:t>
            </a:r>
          </a:p>
          <a:p>
            <a:pPr indent="0">
              <a:spcBef>
                <a:spcPts val="0"/>
              </a:spcBef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endParaRPr lang="en-US" sz="100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void </a:t>
            </a:r>
            <a:r>
              <a:rPr lang="en-US" dirty="0" err="1" smtClean="0">
                <a:solidFill>
                  <a:srgbClr val="FF0000"/>
                </a:solidFill>
              </a:rPr>
              <a:t>drawClouds</a:t>
            </a:r>
            <a:r>
              <a:rPr lang="en-US" dirty="0" smtClean="0">
                <a:solidFill>
                  <a:srgbClr val="FF0000"/>
                </a:solidFill>
              </a:rPr>
              <a:t> () {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	Push </a:t>
            </a:r>
            <a:r>
              <a:rPr lang="en-US" dirty="0" err="1" smtClean="0"/>
              <a:t>cloudTranslation</a:t>
            </a:r>
            <a:r>
              <a:rPr lang="en-US" dirty="0" smtClean="0"/>
              <a:t> onto texture stack.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	        </a:t>
            </a:r>
            <a:r>
              <a:rPr lang="en-US" dirty="0" err="1" smtClean="0"/>
              <a:t>drawCloudShape</a:t>
            </a:r>
            <a:r>
              <a:rPr lang="en-US" dirty="0" smtClean="0"/>
              <a:t> (); //</a:t>
            </a:r>
            <a:r>
              <a:rPr lang="en-US" dirty="0" smtClean="0">
                <a:solidFill>
                  <a:srgbClr val="FF0000"/>
                </a:solidFill>
              </a:rPr>
              <a:t>unit shape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	Pop texture stack</a:t>
            </a:r>
            <a:r>
              <a:rPr lang="en-US" dirty="0" smtClean="0">
                <a:solidFill>
                  <a:srgbClr val="FF0000"/>
                </a:solidFill>
              </a:rPr>
              <a:t>}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rot="10800000" flipV="1">
            <a:off x="4800600" y="4648200"/>
            <a:ext cx="1143000" cy="609600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5334000" y="4495800"/>
            <a:ext cx="3200400" cy="5238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Scale texture coordinates…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STOP: See #1.04 Transformations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 Better Cloud Shape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2570162"/>
          </a:xfrm>
          <a:noFill/>
        </p:spPr>
        <p:txBody>
          <a:bodyPr/>
          <a:lstStyle/>
          <a:p>
            <a:pPr marL="533400" indent="-533400"/>
            <a:r>
              <a:rPr lang="en-US" smtClean="0">
                <a:solidFill>
                  <a:srgbClr val="0000FF"/>
                </a:solidFill>
              </a:rPr>
              <a:t>Side View: </a:t>
            </a:r>
            <a:endParaRPr lang="en-US" smtClean="0">
              <a:solidFill>
                <a:srgbClr val="FF0000"/>
              </a:solidFill>
            </a:endParaRPr>
          </a:p>
          <a:p>
            <a:pPr marL="533400" indent="-533400">
              <a:buFontTx/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 marL="533400" indent="-533400">
              <a:buFontTx/>
              <a:buNone/>
            </a:pPr>
            <a:r>
              <a:rPr lang="en-US" smtClean="0"/>
              <a:t> </a:t>
            </a:r>
            <a:endParaRPr lang="en-US" sz="1400" smtClean="0"/>
          </a:p>
          <a:p>
            <a:pPr marL="533400" indent="-533400"/>
            <a:r>
              <a:rPr lang="en-US" smtClean="0">
                <a:solidFill>
                  <a:srgbClr val="0000FF"/>
                </a:solidFill>
              </a:rPr>
              <a:t>Top view</a:t>
            </a:r>
            <a:r>
              <a:rPr lang="en-US" smtClean="0"/>
              <a:t>: </a:t>
            </a:r>
          </a:p>
          <a:p>
            <a:pPr marL="533400" indent="-533400"/>
            <a:endParaRPr lang="en-US" smtClean="0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52400" y="5638800"/>
            <a:ext cx="8737600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Write a buildCloudShape routine; use x/z for tx/ty</a:t>
            </a:r>
          </a:p>
        </p:txBody>
      </p:sp>
      <p:grpSp>
        <p:nvGrpSpPr>
          <p:cNvPr id="27653" name="Group 7"/>
          <p:cNvGrpSpPr>
            <a:grpSpLocks/>
          </p:cNvGrpSpPr>
          <p:nvPr/>
        </p:nvGrpSpPr>
        <p:grpSpPr bwMode="auto">
          <a:xfrm>
            <a:off x="3581400" y="1904999"/>
            <a:ext cx="3278188" cy="290513"/>
            <a:chOff x="2256" y="1071"/>
            <a:chExt cx="2065" cy="312"/>
          </a:xfrm>
        </p:grpSpPr>
        <p:sp>
          <p:nvSpPr>
            <p:cNvPr id="27657" name="Freeform 5"/>
            <p:cNvSpPr>
              <a:spLocks/>
            </p:cNvSpPr>
            <p:nvPr/>
          </p:nvSpPr>
          <p:spPr bwMode="auto">
            <a:xfrm>
              <a:off x="2256" y="1071"/>
              <a:ext cx="1040" cy="309"/>
            </a:xfrm>
            <a:custGeom>
              <a:avLst/>
              <a:gdLst>
                <a:gd name="T0" fmla="*/ 0 w 1040"/>
                <a:gd name="T1" fmla="*/ 308 h 309"/>
                <a:gd name="T2" fmla="*/ 113 w 1040"/>
                <a:gd name="T3" fmla="*/ 290 h 309"/>
                <a:gd name="T4" fmla="*/ 223 w 1040"/>
                <a:gd name="T5" fmla="*/ 269 h 309"/>
                <a:gd name="T6" fmla="*/ 328 w 1040"/>
                <a:gd name="T7" fmla="*/ 244 h 309"/>
                <a:gd name="T8" fmla="*/ 426 w 1040"/>
                <a:gd name="T9" fmla="*/ 212 h 309"/>
                <a:gd name="T10" fmla="*/ 471 w 1040"/>
                <a:gd name="T11" fmla="*/ 192 h 309"/>
                <a:gd name="T12" fmla="*/ 514 w 1040"/>
                <a:gd name="T13" fmla="*/ 167 h 309"/>
                <a:gd name="T14" fmla="*/ 554 w 1040"/>
                <a:gd name="T15" fmla="*/ 140 h 309"/>
                <a:gd name="T16" fmla="*/ 593 w 1040"/>
                <a:gd name="T17" fmla="*/ 111 h 309"/>
                <a:gd name="T18" fmla="*/ 632 w 1040"/>
                <a:gd name="T19" fmla="*/ 84 h 309"/>
                <a:gd name="T20" fmla="*/ 669 w 1040"/>
                <a:gd name="T21" fmla="*/ 58 h 309"/>
                <a:gd name="T22" fmla="*/ 707 w 1040"/>
                <a:gd name="T23" fmla="*/ 37 h 309"/>
                <a:gd name="T24" fmla="*/ 745 w 1040"/>
                <a:gd name="T25" fmla="*/ 20 h 309"/>
                <a:gd name="T26" fmla="*/ 785 w 1040"/>
                <a:gd name="T27" fmla="*/ 10 h 309"/>
                <a:gd name="T28" fmla="*/ 826 w 1040"/>
                <a:gd name="T29" fmla="*/ 3 h 309"/>
                <a:gd name="T30" fmla="*/ 867 w 1040"/>
                <a:gd name="T31" fmla="*/ 0 h 309"/>
                <a:gd name="T32" fmla="*/ 908 w 1040"/>
                <a:gd name="T33" fmla="*/ 0 h 309"/>
                <a:gd name="T34" fmla="*/ 946 w 1040"/>
                <a:gd name="T35" fmla="*/ 1 h 309"/>
                <a:gd name="T36" fmla="*/ 982 w 1040"/>
                <a:gd name="T37" fmla="*/ 3 h 309"/>
                <a:gd name="T38" fmla="*/ 1013 w 1040"/>
                <a:gd name="T39" fmla="*/ 4 h 309"/>
                <a:gd name="T40" fmla="*/ 1039 w 1040"/>
                <a:gd name="T41" fmla="*/ 4 h 30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40"/>
                <a:gd name="T64" fmla="*/ 0 h 309"/>
                <a:gd name="T65" fmla="*/ 1040 w 1040"/>
                <a:gd name="T66" fmla="*/ 309 h 30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40" h="309">
                  <a:moveTo>
                    <a:pt x="0" y="308"/>
                  </a:moveTo>
                  <a:lnTo>
                    <a:pt x="113" y="290"/>
                  </a:lnTo>
                  <a:lnTo>
                    <a:pt x="223" y="269"/>
                  </a:lnTo>
                  <a:lnTo>
                    <a:pt x="328" y="244"/>
                  </a:lnTo>
                  <a:lnTo>
                    <a:pt x="426" y="212"/>
                  </a:lnTo>
                  <a:lnTo>
                    <a:pt x="471" y="192"/>
                  </a:lnTo>
                  <a:lnTo>
                    <a:pt x="514" y="167"/>
                  </a:lnTo>
                  <a:lnTo>
                    <a:pt x="554" y="140"/>
                  </a:lnTo>
                  <a:lnTo>
                    <a:pt x="593" y="111"/>
                  </a:lnTo>
                  <a:lnTo>
                    <a:pt x="632" y="84"/>
                  </a:lnTo>
                  <a:lnTo>
                    <a:pt x="669" y="58"/>
                  </a:lnTo>
                  <a:lnTo>
                    <a:pt x="707" y="37"/>
                  </a:lnTo>
                  <a:lnTo>
                    <a:pt x="745" y="20"/>
                  </a:lnTo>
                  <a:lnTo>
                    <a:pt x="785" y="10"/>
                  </a:lnTo>
                  <a:lnTo>
                    <a:pt x="826" y="3"/>
                  </a:lnTo>
                  <a:lnTo>
                    <a:pt x="867" y="0"/>
                  </a:lnTo>
                  <a:lnTo>
                    <a:pt x="908" y="0"/>
                  </a:lnTo>
                  <a:lnTo>
                    <a:pt x="946" y="1"/>
                  </a:lnTo>
                  <a:lnTo>
                    <a:pt x="982" y="3"/>
                  </a:lnTo>
                  <a:lnTo>
                    <a:pt x="1013" y="4"/>
                  </a:lnTo>
                  <a:lnTo>
                    <a:pt x="1039" y="4"/>
                  </a:lnTo>
                </a:path>
              </a:pathLst>
            </a:custGeom>
            <a:noFill/>
            <a:ln w="254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8" name="Freeform 6"/>
            <p:cNvSpPr>
              <a:spLocks/>
            </p:cNvSpPr>
            <p:nvPr/>
          </p:nvSpPr>
          <p:spPr bwMode="auto">
            <a:xfrm>
              <a:off x="3281" y="1074"/>
              <a:ext cx="1040" cy="309"/>
            </a:xfrm>
            <a:custGeom>
              <a:avLst/>
              <a:gdLst>
                <a:gd name="T0" fmla="*/ 1039 w 1040"/>
                <a:gd name="T1" fmla="*/ 308 h 309"/>
                <a:gd name="T2" fmla="*/ 927 w 1040"/>
                <a:gd name="T3" fmla="*/ 290 h 309"/>
                <a:gd name="T4" fmla="*/ 816 w 1040"/>
                <a:gd name="T5" fmla="*/ 269 h 309"/>
                <a:gd name="T6" fmla="*/ 711 w 1040"/>
                <a:gd name="T7" fmla="*/ 244 h 309"/>
                <a:gd name="T8" fmla="*/ 614 w 1040"/>
                <a:gd name="T9" fmla="*/ 212 h 309"/>
                <a:gd name="T10" fmla="*/ 569 w 1040"/>
                <a:gd name="T11" fmla="*/ 192 h 309"/>
                <a:gd name="T12" fmla="*/ 526 w 1040"/>
                <a:gd name="T13" fmla="*/ 167 h 309"/>
                <a:gd name="T14" fmla="*/ 485 w 1040"/>
                <a:gd name="T15" fmla="*/ 140 h 309"/>
                <a:gd name="T16" fmla="*/ 446 w 1040"/>
                <a:gd name="T17" fmla="*/ 111 h 309"/>
                <a:gd name="T18" fmla="*/ 408 w 1040"/>
                <a:gd name="T19" fmla="*/ 84 h 309"/>
                <a:gd name="T20" fmla="*/ 370 w 1040"/>
                <a:gd name="T21" fmla="*/ 58 h 309"/>
                <a:gd name="T22" fmla="*/ 333 w 1040"/>
                <a:gd name="T23" fmla="*/ 36 h 309"/>
                <a:gd name="T24" fmla="*/ 294 w 1040"/>
                <a:gd name="T25" fmla="*/ 20 h 309"/>
                <a:gd name="T26" fmla="*/ 255 w 1040"/>
                <a:gd name="T27" fmla="*/ 10 h 309"/>
                <a:gd name="T28" fmla="*/ 214 w 1040"/>
                <a:gd name="T29" fmla="*/ 4 h 309"/>
                <a:gd name="T30" fmla="*/ 173 w 1040"/>
                <a:gd name="T31" fmla="*/ 1 h 309"/>
                <a:gd name="T32" fmla="*/ 132 w 1040"/>
                <a:gd name="T33" fmla="*/ 0 h 309"/>
                <a:gd name="T34" fmla="*/ 93 w 1040"/>
                <a:gd name="T35" fmla="*/ 2 h 309"/>
                <a:gd name="T36" fmla="*/ 58 w 1040"/>
                <a:gd name="T37" fmla="*/ 3 h 309"/>
                <a:gd name="T38" fmla="*/ 26 w 1040"/>
                <a:gd name="T39" fmla="*/ 4 h 309"/>
                <a:gd name="T40" fmla="*/ 0 w 1040"/>
                <a:gd name="T41" fmla="*/ 4 h 30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40"/>
                <a:gd name="T64" fmla="*/ 0 h 309"/>
                <a:gd name="T65" fmla="*/ 1040 w 1040"/>
                <a:gd name="T66" fmla="*/ 309 h 30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40" h="309">
                  <a:moveTo>
                    <a:pt x="1039" y="308"/>
                  </a:moveTo>
                  <a:lnTo>
                    <a:pt x="927" y="290"/>
                  </a:lnTo>
                  <a:lnTo>
                    <a:pt x="816" y="269"/>
                  </a:lnTo>
                  <a:lnTo>
                    <a:pt x="711" y="244"/>
                  </a:lnTo>
                  <a:lnTo>
                    <a:pt x="614" y="212"/>
                  </a:lnTo>
                  <a:lnTo>
                    <a:pt x="569" y="192"/>
                  </a:lnTo>
                  <a:lnTo>
                    <a:pt x="526" y="167"/>
                  </a:lnTo>
                  <a:lnTo>
                    <a:pt x="485" y="140"/>
                  </a:lnTo>
                  <a:lnTo>
                    <a:pt x="446" y="111"/>
                  </a:lnTo>
                  <a:lnTo>
                    <a:pt x="408" y="84"/>
                  </a:lnTo>
                  <a:lnTo>
                    <a:pt x="370" y="58"/>
                  </a:lnTo>
                  <a:lnTo>
                    <a:pt x="333" y="36"/>
                  </a:lnTo>
                  <a:lnTo>
                    <a:pt x="294" y="20"/>
                  </a:lnTo>
                  <a:lnTo>
                    <a:pt x="255" y="10"/>
                  </a:lnTo>
                  <a:lnTo>
                    <a:pt x="214" y="4"/>
                  </a:lnTo>
                  <a:lnTo>
                    <a:pt x="173" y="1"/>
                  </a:lnTo>
                  <a:lnTo>
                    <a:pt x="132" y="0"/>
                  </a:lnTo>
                  <a:lnTo>
                    <a:pt x="93" y="2"/>
                  </a:lnTo>
                  <a:lnTo>
                    <a:pt x="58" y="3"/>
                  </a:lnTo>
                  <a:lnTo>
                    <a:pt x="26" y="4"/>
                  </a:lnTo>
                  <a:lnTo>
                    <a:pt x="0" y="4"/>
                  </a:lnTo>
                </a:path>
              </a:pathLst>
            </a:custGeom>
            <a:noFill/>
            <a:ln w="254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54" name="Rectangle 8"/>
          <p:cNvSpPr>
            <a:spLocks noChangeArrowheads="1"/>
          </p:cNvSpPr>
          <p:nvPr/>
        </p:nvSpPr>
        <p:spPr bwMode="auto">
          <a:xfrm>
            <a:off x="4114800" y="3429000"/>
            <a:ext cx="2209799" cy="13747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Rectangle 9"/>
          <p:cNvSpPr>
            <a:spLocks noChangeArrowheads="1"/>
          </p:cNvSpPr>
          <p:nvPr/>
        </p:nvSpPr>
        <p:spPr bwMode="auto">
          <a:xfrm>
            <a:off x="3503613" y="2970213"/>
            <a:ext cx="3432175" cy="2365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Rectangle 10"/>
          <p:cNvSpPr>
            <a:spLocks noChangeArrowheads="1"/>
          </p:cNvSpPr>
          <p:nvPr/>
        </p:nvSpPr>
        <p:spPr bwMode="auto">
          <a:xfrm>
            <a:off x="4799013" y="3808413"/>
            <a:ext cx="765175" cy="6127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Actual Geometry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481012"/>
          </a:xfrm>
          <a:noFill/>
        </p:spPr>
        <p:txBody>
          <a:bodyPr/>
          <a:lstStyle/>
          <a:p>
            <a:pPr marL="533400" indent="-533400"/>
            <a:r>
              <a:rPr lang="en-US" smtClean="0">
                <a:solidFill>
                  <a:srgbClr val="0000FF"/>
                </a:solidFill>
              </a:rPr>
              <a:t>Quads or triangles for a unit shape: 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52400" y="5638800"/>
            <a:ext cx="8737600" cy="102870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Make sure the quads are counter-clockwise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AS SEEN FROM THE BOTTOM</a:t>
            </a:r>
          </a:p>
        </p:txBody>
      </p:sp>
      <p:sp>
        <p:nvSpPr>
          <p:cNvPr id="28677" name="Rectangle 8"/>
          <p:cNvSpPr>
            <a:spLocks noChangeArrowheads="1"/>
          </p:cNvSpPr>
          <p:nvPr/>
        </p:nvSpPr>
        <p:spPr bwMode="auto">
          <a:xfrm>
            <a:off x="3505200" y="2286000"/>
            <a:ext cx="2057400" cy="167640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9"/>
          <p:cNvSpPr>
            <a:spLocks noChangeArrowheads="1"/>
          </p:cNvSpPr>
          <p:nvPr/>
        </p:nvSpPr>
        <p:spPr bwMode="auto">
          <a:xfrm>
            <a:off x="2833688" y="1978025"/>
            <a:ext cx="3432175" cy="23653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Rectangle 10"/>
          <p:cNvSpPr>
            <a:spLocks noChangeArrowheads="1"/>
          </p:cNvSpPr>
          <p:nvPr/>
        </p:nvSpPr>
        <p:spPr bwMode="auto">
          <a:xfrm>
            <a:off x="4129088" y="2816225"/>
            <a:ext cx="765175" cy="6127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8680" name="Straight Connector 11"/>
          <p:cNvCxnSpPr>
            <a:cxnSpLocks noChangeShapeType="1"/>
          </p:cNvCxnSpPr>
          <p:nvPr/>
        </p:nvCxnSpPr>
        <p:spPr bwMode="auto">
          <a:xfrm rot="10800000">
            <a:off x="2835276" y="1981200"/>
            <a:ext cx="669925" cy="3048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cxnSp>
        <p:nvCxnSpPr>
          <p:cNvPr id="28681" name="Straight Connector 12"/>
          <p:cNvCxnSpPr>
            <a:cxnSpLocks noChangeShapeType="1"/>
          </p:cNvCxnSpPr>
          <p:nvPr/>
        </p:nvCxnSpPr>
        <p:spPr bwMode="auto">
          <a:xfrm rot="10800000" flipV="1">
            <a:off x="5562601" y="1981198"/>
            <a:ext cx="701681" cy="304802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cxnSp>
        <p:nvCxnSpPr>
          <p:cNvPr id="28682" name="Straight Connector 14"/>
          <p:cNvCxnSpPr>
            <a:cxnSpLocks noChangeShapeType="1"/>
          </p:cNvCxnSpPr>
          <p:nvPr/>
        </p:nvCxnSpPr>
        <p:spPr bwMode="auto">
          <a:xfrm rot="10800000">
            <a:off x="5562601" y="3962400"/>
            <a:ext cx="701675" cy="3810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cxnSp>
        <p:nvCxnSpPr>
          <p:cNvPr id="28683" name="Straight Connector 16"/>
          <p:cNvCxnSpPr>
            <a:cxnSpLocks noChangeShapeType="1"/>
          </p:cNvCxnSpPr>
          <p:nvPr/>
        </p:nvCxnSpPr>
        <p:spPr bwMode="auto">
          <a:xfrm rot="10800000" flipV="1">
            <a:off x="2835276" y="3962400"/>
            <a:ext cx="669925" cy="3810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cxnSp>
        <p:nvCxnSpPr>
          <p:cNvPr id="28684" name="Straight Connector 18"/>
          <p:cNvCxnSpPr>
            <a:cxnSpLocks noChangeShapeType="1"/>
          </p:cNvCxnSpPr>
          <p:nvPr/>
        </p:nvCxnSpPr>
        <p:spPr bwMode="auto">
          <a:xfrm rot="10800000">
            <a:off x="3505201" y="2286000"/>
            <a:ext cx="625475" cy="5334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cxnSp>
        <p:nvCxnSpPr>
          <p:cNvPr id="28685" name="Straight Connector 20"/>
          <p:cNvCxnSpPr>
            <a:cxnSpLocks noChangeShapeType="1"/>
          </p:cNvCxnSpPr>
          <p:nvPr/>
        </p:nvCxnSpPr>
        <p:spPr bwMode="auto">
          <a:xfrm rot="10800000">
            <a:off x="4892676" y="3429000"/>
            <a:ext cx="669925" cy="5334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cxnSp>
        <p:nvCxnSpPr>
          <p:cNvPr id="28686" name="Straight Connector 21"/>
          <p:cNvCxnSpPr>
            <a:cxnSpLocks noChangeShapeType="1"/>
          </p:cNvCxnSpPr>
          <p:nvPr/>
        </p:nvCxnSpPr>
        <p:spPr bwMode="auto">
          <a:xfrm rot="10800000" flipV="1">
            <a:off x="3505201" y="3429000"/>
            <a:ext cx="625475" cy="5334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cxnSp>
        <p:nvCxnSpPr>
          <p:cNvPr id="28687" name="Straight Connector 22"/>
          <p:cNvCxnSpPr>
            <a:cxnSpLocks noChangeShapeType="1"/>
          </p:cNvCxnSpPr>
          <p:nvPr/>
        </p:nvCxnSpPr>
        <p:spPr bwMode="auto">
          <a:xfrm rot="10800000" flipV="1">
            <a:off x="4892680" y="2286000"/>
            <a:ext cx="669921" cy="5334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sp>
        <p:nvSpPr>
          <p:cNvPr id="26" name="Arc 25"/>
          <p:cNvSpPr/>
          <p:nvPr/>
        </p:nvSpPr>
        <p:spPr bwMode="auto">
          <a:xfrm>
            <a:off x="4130674" y="2057400"/>
            <a:ext cx="974725" cy="152400"/>
          </a:xfrm>
          <a:prstGeom prst="arc">
            <a:avLst>
              <a:gd name="adj1" fmla="val 5400000"/>
              <a:gd name="adj2" fmla="val 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Arc 26"/>
          <p:cNvSpPr/>
          <p:nvPr/>
        </p:nvSpPr>
        <p:spPr bwMode="auto">
          <a:xfrm>
            <a:off x="2987675" y="2895600"/>
            <a:ext cx="441325" cy="381000"/>
          </a:xfrm>
          <a:prstGeom prst="arc">
            <a:avLst>
              <a:gd name="adj1" fmla="val 5400000"/>
              <a:gd name="adj2" fmla="val 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" name="Arc 27"/>
          <p:cNvSpPr/>
          <p:nvPr/>
        </p:nvSpPr>
        <p:spPr bwMode="auto">
          <a:xfrm>
            <a:off x="3978275" y="4038600"/>
            <a:ext cx="914400" cy="152400"/>
          </a:xfrm>
          <a:prstGeom prst="arc">
            <a:avLst>
              <a:gd name="adj1" fmla="val 5400000"/>
              <a:gd name="adj2" fmla="val 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Arc 28"/>
          <p:cNvSpPr/>
          <p:nvPr/>
        </p:nvSpPr>
        <p:spPr bwMode="auto">
          <a:xfrm>
            <a:off x="5638799" y="2895600"/>
            <a:ext cx="473075" cy="381000"/>
          </a:xfrm>
          <a:prstGeom prst="arc">
            <a:avLst>
              <a:gd name="adj1" fmla="val 5400000"/>
              <a:gd name="adj2" fmla="val 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" name="Arc 29"/>
          <p:cNvSpPr/>
          <p:nvPr/>
        </p:nvSpPr>
        <p:spPr bwMode="auto">
          <a:xfrm>
            <a:off x="4206875" y="2895600"/>
            <a:ext cx="609600" cy="381000"/>
          </a:xfrm>
          <a:prstGeom prst="arc">
            <a:avLst>
              <a:gd name="adj1" fmla="val 5400000"/>
              <a:gd name="adj2" fmla="val 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Arc 30"/>
          <p:cNvSpPr/>
          <p:nvPr/>
        </p:nvSpPr>
        <p:spPr bwMode="auto">
          <a:xfrm>
            <a:off x="4130675" y="2438400"/>
            <a:ext cx="762000" cy="152400"/>
          </a:xfrm>
          <a:prstGeom prst="arc">
            <a:avLst>
              <a:gd name="adj1" fmla="val 5400000"/>
              <a:gd name="adj2" fmla="val 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2" name="Arc 31"/>
          <p:cNvSpPr/>
          <p:nvPr/>
        </p:nvSpPr>
        <p:spPr bwMode="auto">
          <a:xfrm>
            <a:off x="4130675" y="3657600"/>
            <a:ext cx="762000" cy="152400"/>
          </a:xfrm>
          <a:prstGeom prst="arc">
            <a:avLst>
              <a:gd name="adj1" fmla="val 5400000"/>
              <a:gd name="adj2" fmla="val 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3" name="Arc 32"/>
          <p:cNvSpPr/>
          <p:nvPr/>
        </p:nvSpPr>
        <p:spPr bwMode="auto">
          <a:xfrm>
            <a:off x="5181600" y="2819400"/>
            <a:ext cx="152400" cy="609600"/>
          </a:xfrm>
          <a:prstGeom prst="arc">
            <a:avLst>
              <a:gd name="adj1" fmla="val 5400000"/>
              <a:gd name="adj2" fmla="val 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" name="Arc 33"/>
          <p:cNvSpPr/>
          <p:nvPr/>
        </p:nvSpPr>
        <p:spPr bwMode="auto">
          <a:xfrm>
            <a:off x="3733800" y="2819400"/>
            <a:ext cx="152400" cy="609600"/>
          </a:xfrm>
          <a:prstGeom prst="arc">
            <a:avLst>
              <a:gd name="adj1" fmla="val 5400000"/>
              <a:gd name="adj2" fmla="val 0"/>
            </a:avLst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697" name="Oval 37"/>
          <p:cNvSpPr>
            <a:spLocks noChangeArrowheads="1"/>
          </p:cNvSpPr>
          <p:nvPr/>
        </p:nvSpPr>
        <p:spPr bwMode="auto">
          <a:xfrm>
            <a:off x="2759075" y="19050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698" name="Oval 38"/>
          <p:cNvSpPr>
            <a:spLocks noChangeArrowheads="1"/>
          </p:cNvSpPr>
          <p:nvPr/>
        </p:nvSpPr>
        <p:spPr bwMode="auto">
          <a:xfrm>
            <a:off x="6188075" y="19050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699" name="Oval 39"/>
          <p:cNvSpPr>
            <a:spLocks noChangeArrowheads="1"/>
          </p:cNvSpPr>
          <p:nvPr/>
        </p:nvSpPr>
        <p:spPr bwMode="auto">
          <a:xfrm>
            <a:off x="2759075" y="42672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0" name="Oval 40"/>
          <p:cNvSpPr>
            <a:spLocks noChangeArrowheads="1"/>
          </p:cNvSpPr>
          <p:nvPr/>
        </p:nvSpPr>
        <p:spPr bwMode="auto">
          <a:xfrm>
            <a:off x="3429000" y="22098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1" name="Oval 41"/>
          <p:cNvSpPr>
            <a:spLocks noChangeArrowheads="1"/>
          </p:cNvSpPr>
          <p:nvPr/>
        </p:nvSpPr>
        <p:spPr bwMode="auto">
          <a:xfrm>
            <a:off x="5486400" y="22098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2" name="Oval 42"/>
          <p:cNvSpPr>
            <a:spLocks noChangeArrowheads="1"/>
          </p:cNvSpPr>
          <p:nvPr/>
        </p:nvSpPr>
        <p:spPr bwMode="auto">
          <a:xfrm>
            <a:off x="3429000" y="38862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3" name="Oval 43"/>
          <p:cNvSpPr>
            <a:spLocks noChangeArrowheads="1"/>
          </p:cNvSpPr>
          <p:nvPr/>
        </p:nvSpPr>
        <p:spPr bwMode="auto">
          <a:xfrm>
            <a:off x="5486400" y="38862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4" name="Oval 44"/>
          <p:cNvSpPr>
            <a:spLocks noChangeArrowheads="1"/>
          </p:cNvSpPr>
          <p:nvPr/>
        </p:nvSpPr>
        <p:spPr bwMode="auto">
          <a:xfrm>
            <a:off x="6188075" y="42672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5" name="Oval 45"/>
          <p:cNvSpPr>
            <a:spLocks noChangeArrowheads="1"/>
          </p:cNvSpPr>
          <p:nvPr/>
        </p:nvSpPr>
        <p:spPr bwMode="auto">
          <a:xfrm>
            <a:off x="4816475" y="33528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6" name="Oval 46"/>
          <p:cNvSpPr>
            <a:spLocks noChangeArrowheads="1"/>
          </p:cNvSpPr>
          <p:nvPr/>
        </p:nvSpPr>
        <p:spPr bwMode="auto">
          <a:xfrm>
            <a:off x="4054475" y="33528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7" name="Oval 47"/>
          <p:cNvSpPr>
            <a:spLocks noChangeArrowheads="1"/>
          </p:cNvSpPr>
          <p:nvPr/>
        </p:nvSpPr>
        <p:spPr bwMode="auto">
          <a:xfrm>
            <a:off x="4054475" y="27432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8" name="Oval 48"/>
          <p:cNvSpPr>
            <a:spLocks noChangeArrowheads="1"/>
          </p:cNvSpPr>
          <p:nvPr/>
        </p:nvSpPr>
        <p:spPr bwMode="auto">
          <a:xfrm>
            <a:off x="4816475" y="2743200"/>
            <a:ext cx="136525" cy="136525"/>
          </a:xfrm>
          <a:prstGeom prst="ellipse">
            <a:avLst/>
          </a:prstGeom>
          <a:solidFill>
            <a:schemeClr val="tx1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8709" name="Rectangle 49"/>
          <p:cNvSpPr>
            <a:spLocks noChangeArrowheads="1"/>
          </p:cNvSpPr>
          <p:nvPr/>
        </p:nvSpPr>
        <p:spPr bwMode="auto">
          <a:xfrm>
            <a:off x="228600" y="4495800"/>
            <a:ext cx="8686800" cy="954107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Could just be a static declaration; e.g.,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static </a:t>
            </a:r>
            <a:r>
              <a:rPr lang="en-US" dirty="0" err="1"/>
              <a:t>GamePoint</a:t>
            </a:r>
            <a:r>
              <a:rPr lang="en-US" dirty="0"/>
              <a:t> points [] = </a:t>
            </a:r>
            <a:r>
              <a:rPr lang="en-US" dirty="0" smtClean="0"/>
              <a:t>{….}; //Need 9 quads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6553200" y="1981200"/>
            <a:ext cx="2361544" cy="1384995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Or see demo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for another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shape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Can Also Have Multiple Cloud Layers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1514475"/>
          </a:xfrm>
          <a:noFill/>
        </p:spPr>
        <p:txBody>
          <a:bodyPr/>
          <a:lstStyle/>
          <a:p>
            <a:pPr marL="533400" indent="-533400"/>
            <a:r>
              <a:rPr lang="en-US" smtClean="0">
                <a:solidFill>
                  <a:srgbClr val="0000FF"/>
                </a:solidFill>
              </a:rPr>
              <a:t>Side View: </a:t>
            </a:r>
            <a:endParaRPr lang="en-US" smtClean="0">
              <a:solidFill>
                <a:srgbClr val="FF0000"/>
              </a:solidFill>
            </a:endParaRPr>
          </a:p>
          <a:p>
            <a:pPr marL="533400" indent="-533400">
              <a:buFontTx/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 marL="533400" indent="-533400">
              <a:buFontTx/>
              <a:buNone/>
            </a:pPr>
            <a:r>
              <a:rPr lang="en-US" smtClean="0"/>
              <a:t> </a:t>
            </a: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52400" y="4800600"/>
            <a:ext cx="8737600" cy="102861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Once you have one unit size cloud </a:t>
            </a:r>
            <a:r>
              <a:rPr lang="en-US" dirty="0" smtClean="0">
                <a:solidFill>
                  <a:schemeClr val="tx1"/>
                </a:solidFill>
              </a:rPr>
              <a:t>shape,</a:t>
            </a:r>
          </a:p>
          <a:p>
            <a:pPr algn="ctr">
              <a:spcBef>
                <a:spcPct val="0"/>
              </a:spcBef>
              <a:defRPr/>
            </a:pPr>
            <a:r>
              <a:rPr lang="en-US" dirty="0" smtClean="0">
                <a:solidFill>
                  <a:schemeClr val="tx1"/>
                </a:solidFill>
              </a:rPr>
              <a:t>you can draw it with 3 vertical scales 1, 1.05, 1.1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9701" name="Group 17"/>
          <p:cNvGrpSpPr>
            <a:grpSpLocks/>
          </p:cNvGrpSpPr>
          <p:nvPr/>
        </p:nvGrpSpPr>
        <p:grpSpPr bwMode="auto">
          <a:xfrm>
            <a:off x="914400" y="2286000"/>
            <a:ext cx="7467600" cy="1219200"/>
            <a:chOff x="2514600" y="2590800"/>
            <a:chExt cx="3352800" cy="914400"/>
          </a:xfrm>
        </p:grpSpPr>
        <p:grpSp>
          <p:nvGrpSpPr>
            <p:cNvPr id="29702" name="Group 7"/>
            <p:cNvGrpSpPr>
              <a:grpSpLocks/>
            </p:cNvGrpSpPr>
            <p:nvPr/>
          </p:nvGrpSpPr>
          <p:grpSpPr bwMode="auto">
            <a:xfrm>
              <a:off x="2514600" y="2590800"/>
              <a:ext cx="3352800" cy="914400"/>
              <a:chOff x="2256" y="1071"/>
              <a:chExt cx="2065" cy="312"/>
            </a:xfrm>
          </p:grpSpPr>
          <p:sp>
            <p:nvSpPr>
              <p:cNvPr id="29709" name="Freeform 5"/>
              <p:cNvSpPr>
                <a:spLocks/>
              </p:cNvSpPr>
              <p:nvPr/>
            </p:nvSpPr>
            <p:spPr bwMode="auto">
              <a:xfrm>
                <a:off x="2256" y="1071"/>
                <a:ext cx="1040" cy="309"/>
              </a:xfrm>
              <a:custGeom>
                <a:avLst/>
                <a:gdLst>
                  <a:gd name="T0" fmla="*/ 0 w 1040"/>
                  <a:gd name="T1" fmla="*/ 308 h 309"/>
                  <a:gd name="T2" fmla="*/ 113 w 1040"/>
                  <a:gd name="T3" fmla="*/ 290 h 309"/>
                  <a:gd name="T4" fmla="*/ 223 w 1040"/>
                  <a:gd name="T5" fmla="*/ 269 h 309"/>
                  <a:gd name="T6" fmla="*/ 328 w 1040"/>
                  <a:gd name="T7" fmla="*/ 244 h 309"/>
                  <a:gd name="T8" fmla="*/ 426 w 1040"/>
                  <a:gd name="T9" fmla="*/ 212 h 309"/>
                  <a:gd name="T10" fmla="*/ 471 w 1040"/>
                  <a:gd name="T11" fmla="*/ 192 h 309"/>
                  <a:gd name="T12" fmla="*/ 514 w 1040"/>
                  <a:gd name="T13" fmla="*/ 167 h 309"/>
                  <a:gd name="T14" fmla="*/ 554 w 1040"/>
                  <a:gd name="T15" fmla="*/ 140 h 309"/>
                  <a:gd name="T16" fmla="*/ 593 w 1040"/>
                  <a:gd name="T17" fmla="*/ 111 h 309"/>
                  <a:gd name="T18" fmla="*/ 632 w 1040"/>
                  <a:gd name="T19" fmla="*/ 84 h 309"/>
                  <a:gd name="T20" fmla="*/ 669 w 1040"/>
                  <a:gd name="T21" fmla="*/ 58 h 309"/>
                  <a:gd name="T22" fmla="*/ 707 w 1040"/>
                  <a:gd name="T23" fmla="*/ 37 h 309"/>
                  <a:gd name="T24" fmla="*/ 745 w 1040"/>
                  <a:gd name="T25" fmla="*/ 20 h 309"/>
                  <a:gd name="T26" fmla="*/ 785 w 1040"/>
                  <a:gd name="T27" fmla="*/ 10 h 309"/>
                  <a:gd name="T28" fmla="*/ 826 w 1040"/>
                  <a:gd name="T29" fmla="*/ 3 h 309"/>
                  <a:gd name="T30" fmla="*/ 867 w 1040"/>
                  <a:gd name="T31" fmla="*/ 0 h 309"/>
                  <a:gd name="T32" fmla="*/ 908 w 1040"/>
                  <a:gd name="T33" fmla="*/ 0 h 309"/>
                  <a:gd name="T34" fmla="*/ 946 w 1040"/>
                  <a:gd name="T35" fmla="*/ 1 h 309"/>
                  <a:gd name="T36" fmla="*/ 982 w 1040"/>
                  <a:gd name="T37" fmla="*/ 3 h 309"/>
                  <a:gd name="T38" fmla="*/ 1013 w 1040"/>
                  <a:gd name="T39" fmla="*/ 4 h 309"/>
                  <a:gd name="T40" fmla="*/ 1039 w 1040"/>
                  <a:gd name="T41" fmla="*/ 4 h 30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40"/>
                  <a:gd name="T64" fmla="*/ 0 h 309"/>
                  <a:gd name="T65" fmla="*/ 1040 w 1040"/>
                  <a:gd name="T66" fmla="*/ 309 h 30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40" h="309">
                    <a:moveTo>
                      <a:pt x="0" y="308"/>
                    </a:moveTo>
                    <a:lnTo>
                      <a:pt x="113" y="290"/>
                    </a:lnTo>
                    <a:lnTo>
                      <a:pt x="223" y="269"/>
                    </a:lnTo>
                    <a:lnTo>
                      <a:pt x="328" y="244"/>
                    </a:lnTo>
                    <a:lnTo>
                      <a:pt x="426" y="212"/>
                    </a:lnTo>
                    <a:lnTo>
                      <a:pt x="471" y="192"/>
                    </a:lnTo>
                    <a:lnTo>
                      <a:pt x="514" y="167"/>
                    </a:lnTo>
                    <a:lnTo>
                      <a:pt x="554" y="140"/>
                    </a:lnTo>
                    <a:lnTo>
                      <a:pt x="593" y="111"/>
                    </a:lnTo>
                    <a:lnTo>
                      <a:pt x="632" y="84"/>
                    </a:lnTo>
                    <a:lnTo>
                      <a:pt x="669" y="58"/>
                    </a:lnTo>
                    <a:lnTo>
                      <a:pt x="707" y="37"/>
                    </a:lnTo>
                    <a:lnTo>
                      <a:pt x="745" y="20"/>
                    </a:lnTo>
                    <a:lnTo>
                      <a:pt x="785" y="10"/>
                    </a:lnTo>
                    <a:lnTo>
                      <a:pt x="826" y="3"/>
                    </a:lnTo>
                    <a:lnTo>
                      <a:pt x="867" y="0"/>
                    </a:lnTo>
                    <a:lnTo>
                      <a:pt x="908" y="0"/>
                    </a:lnTo>
                    <a:lnTo>
                      <a:pt x="946" y="1"/>
                    </a:lnTo>
                    <a:lnTo>
                      <a:pt x="982" y="3"/>
                    </a:lnTo>
                    <a:lnTo>
                      <a:pt x="1013" y="4"/>
                    </a:lnTo>
                    <a:lnTo>
                      <a:pt x="1039" y="4"/>
                    </a:lnTo>
                  </a:path>
                </a:pathLst>
              </a:custGeom>
              <a:noFill/>
              <a:ln w="254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10" name="Freeform 6"/>
              <p:cNvSpPr>
                <a:spLocks/>
              </p:cNvSpPr>
              <p:nvPr/>
            </p:nvSpPr>
            <p:spPr bwMode="auto">
              <a:xfrm>
                <a:off x="3281" y="1074"/>
                <a:ext cx="1040" cy="309"/>
              </a:xfrm>
              <a:custGeom>
                <a:avLst/>
                <a:gdLst>
                  <a:gd name="T0" fmla="*/ 1039 w 1040"/>
                  <a:gd name="T1" fmla="*/ 308 h 309"/>
                  <a:gd name="T2" fmla="*/ 927 w 1040"/>
                  <a:gd name="T3" fmla="*/ 290 h 309"/>
                  <a:gd name="T4" fmla="*/ 816 w 1040"/>
                  <a:gd name="T5" fmla="*/ 269 h 309"/>
                  <a:gd name="T6" fmla="*/ 711 w 1040"/>
                  <a:gd name="T7" fmla="*/ 244 h 309"/>
                  <a:gd name="T8" fmla="*/ 614 w 1040"/>
                  <a:gd name="T9" fmla="*/ 212 h 309"/>
                  <a:gd name="T10" fmla="*/ 569 w 1040"/>
                  <a:gd name="T11" fmla="*/ 192 h 309"/>
                  <a:gd name="T12" fmla="*/ 526 w 1040"/>
                  <a:gd name="T13" fmla="*/ 167 h 309"/>
                  <a:gd name="T14" fmla="*/ 485 w 1040"/>
                  <a:gd name="T15" fmla="*/ 140 h 309"/>
                  <a:gd name="T16" fmla="*/ 446 w 1040"/>
                  <a:gd name="T17" fmla="*/ 111 h 309"/>
                  <a:gd name="T18" fmla="*/ 408 w 1040"/>
                  <a:gd name="T19" fmla="*/ 84 h 309"/>
                  <a:gd name="T20" fmla="*/ 370 w 1040"/>
                  <a:gd name="T21" fmla="*/ 58 h 309"/>
                  <a:gd name="T22" fmla="*/ 333 w 1040"/>
                  <a:gd name="T23" fmla="*/ 36 h 309"/>
                  <a:gd name="T24" fmla="*/ 294 w 1040"/>
                  <a:gd name="T25" fmla="*/ 20 h 309"/>
                  <a:gd name="T26" fmla="*/ 255 w 1040"/>
                  <a:gd name="T27" fmla="*/ 10 h 309"/>
                  <a:gd name="T28" fmla="*/ 214 w 1040"/>
                  <a:gd name="T29" fmla="*/ 4 h 309"/>
                  <a:gd name="T30" fmla="*/ 173 w 1040"/>
                  <a:gd name="T31" fmla="*/ 1 h 309"/>
                  <a:gd name="T32" fmla="*/ 132 w 1040"/>
                  <a:gd name="T33" fmla="*/ 0 h 309"/>
                  <a:gd name="T34" fmla="*/ 93 w 1040"/>
                  <a:gd name="T35" fmla="*/ 2 h 309"/>
                  <a:gd name="T36" fmla="*/ 58 w 1040"/>
                  <a:gd name="T37" fmla="*/ 3 h 309"/>
                  <a:gd name="T38" fmla="*/ 26 w 1040"/>
                  <a:gd name="T39" fmla="*/ 4 h 309"/>
                  <a:gd name="T40" fmla="*/ 0 w 1040"/>
                  <a:gd name="T41" fmla="*/ 4 h 30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40"/>
                  <a:gd name="T64" fmla="*/ 0 h 309"/>
                  <a:gd name="T65" fmla="*/ 1040 w 1040"/>
                  <a:gd name="T66" fmla="*/ 309 h 30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40" h="309">
                    <a:moveTo>
                      <a:pt x="1039" y="308"/>
                    </a:moveTo>
                    <a:lnTo>
                      <a:pt x="927" y="290"/>
                    </a:lnTo>
                    <a:lnTo>
                      <a:pt x="816" y="269"/>
                    </a:lnTo>
                    <a:lnTo>
                      <a:pt x="711" y="244"/>
                    </a:lnTo>
                    <a:lnTo>
                      <a:pt x="614" y="212"/>
                    </a:lnTo>
                    <a:lnTo>
                      <a:pt x="569" y="192"/>
                    </a:lnTo>
                    <a:lnTo>
                      <a:pt x="526" y="167"/>
                    </a:lnTo>
                    <a:lnTo>
                      <a:pt x="485" y="140"/>
                    </a:lnTo>
                    <a:lnTo>
                      <a:pt x="446" y="111"/>
                    </a:lnTo>
                    <a:lnTo>
                      <a:pt x="408" y="84"/>
                    </a:lnTo>
                    <a:lnTo>
                      <a:pt x="370" y="58"/>
                    </a:lnTo>
                    <a:lnTo>
                      <a:pt x="333" y="36"/>
                    </a:lnTo>
                    <a:lnTo>
                      <a:pt x="294" y="20"/>
                    </a:lnTo>
                    <a:lnTo>
                      <a:pt x="255" y="10"/>
                    </a:lnTo>
                    <a:lnTo>
                      <a:pt x="214" y="4"/>
                    </a:lnTo>
                    <a:lnTo>
                      <a:pt x="173" y="1"/>
                    </a:lnTo>
                    <a:lnTo>
                      <a:pt x="132" y="0"/>
                    </a:lnTo>
                    <a:lnTo>
                      <a:pt x="93" y="2"/>
                    </a:lnTo>
                    <a:lnTo>
                      <a:pt x="58" y="3"/>
                    </a:lnTo>
                    <a:lnTo>
                      <a:pt x="26" y="4"/>
                    </a:lnTo>
                    <a:lnTo>
                      <a:pt x="0" y="4"/>
                    </a:lnTo>
                  </a:path>
                </a:pathLst>
              </a:custGeom>
              <a:noFill/>
              <a:ln w="254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703" name="Group 7"/>
            <p:cNvGrpSpPr>
              <a:grpSpLocks/>
            </p:cNvGrpSpPr>
            <p:nvPr/>
          </p:nvGrpSpPr>
          <p:grpSpPr bwMode="auto">
            <a:xfrm>
              <a:off x="2514600" y="2819400"/>
              <a:ext cx="3352800" cy="685800"/>
              <a:chOff x="2256" y="1071"/>
              <a:chExt cx="2065" cy="312"/>
            </a:xfrm>
          </p:grpSpPr>
          <p:sp>
            <p:nvSpPr>
              <p:cNvPr id="29707" name="Freeform 5"/>
              <p:cNvSpPr>
                <a:spLocks/>
              </p:cNvSpPr>
              <p:nvPr/>
            </p:nvSpPr>
            <p:spPr bwMode="auto">
              <a:xfrm>
                <a:off x="2256" y="1071"/>
                <a:ext cx="1040" cy="309"/>
              </a:xfrm>
              <a:custGeom>
                <a:avLst/>
                <a:gdLst>
                  <a:gd name="T0" fmla="*/ 0 w 1040"/>
                  <a:gd name="T1" fmla="*/ 308 h 309"/>
                  <a:gd name="T2" fmla="*/ 113 w 1040"/>
                  <a:gd name="T3" fmla="*/ 290 h 309"/>
                  <a:gd name="T4" fmla="*/ 223 w 1040"/>
                  <a:gd name="T5" fmla="*/ 269 h 309"/>
                  <a:gd name="T6" fmla="*/ 328 w 1040"/>
                  <a:gd name="T7" fmla="*/ 244 h 309"/>
                  <a:gd name="T8" fmla="*/ 426 w 1040"/>
                  <a:gd name="T9" fmla="*/ 212 h 309"/>
                  <a:gd name="T10" fmla="*/ 471 w 1040"/>
                  <a:gd name="T11" fmla="*/ 192 h 309"/>
                  <a:gd name="T12" fmla="*/ 514 w 1040"/>
                  <a:gd name="T13" fmla="*/ 167 h 309"/>
                  <a:gd name="T14" fmla="*/ 554 w 1040"/>
                  <a:gd name="T15" fmla="*/ 140 h 309"/>
                  <a:gd name="T16" fmla="*/ 593 w 1040"/>
                  <a:gd name="T17" fmla="*/ 111 h 309"/>
                  <a:gd name="T18" fmla="*/ 632 w 1040"/>
                  <a:gd name="T19" fmla="*/ 84 h 309"/>
                  <a:gd name="T20" fmla="*/ 669 w 1040"/>
                  <a:gd name="T21" fmla="*/ 58 h 309"/>
                  <a:gd name="T22" fmla="*/ 707 w 1040"/>
                  <a:gd name="T23" fmla="*/ 37 h 309"/>
                  <a:gd name="T24" fmla="*/ 745 w 1040"/>
                  <a:gd name="T25" fmla="*/ 20 h 309"/>
                  <a:gd name="T26" fmla="*/ 785 w 1040"/>
                  <a:gd name="T27" fmla="*/ 10 h 309"/>
                  <a:gd name="T28" fmla="*/ 826 w 1040"/>
                  <a:gd name="T29" fmla="*/ 3 h 309"/>
                  <a:gd name="T30" fmla="*/ 867 w 1040"/>
                  <a:gd name="T31" fmla="*/ 0 h 309"/>
                  <a:gd name="T32" fmla="*/ 908 w 1040"/>
                  <a:gd name="T33" fmla="*/ 0 h 309"/>
                  <a:gd name="T34" fmla="*/ 946 w 1040"/>
                  <a:gd name="T35" fmla="*/ 1 h 309"/>
                  <a:gd name="T36" fmla="*/ 982 w 1040"/>
                  <a:gd name="T37" fmla="*/ 3 h 309"/>
                  <a:gd name="T38" fmla="*/ 1013 w 1040"/>
                  <a:gd name="T39" fmla="*/ 4 h 309"/>
                  <a:gd name="T40" fmla="*/ 1039 w 1040"/>
                  <a:gd name="T41" fmla="*/ 4 h 30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40"/>
                  <a:gd name="T64" fmla="*/ 0 h 309"/>
                  <a:gd name="T65" fmla="*/ 1040 w 1040"/>
                  <a:gd name="T66" fmla="*/ 309 h 30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40" h="309">
                    <a:moveTo>
                      <a:pt x="0" y="308"/>
                    </a:moveTo>
                    <a:lnTo>
                      <a:pt x="113" y="290"/>
                    </a:lnTo>
                    <a:lnTo>
                      <a:pt x="223" y="269"/>
                    </a:lnTo>
                    <a:lnTo>
                      <a:pt x="328" y="244"/>
                    </a:lnTo>
                    <a:lnTo>
                      <a:pt x="426" y="212"/>
                    </a:lnTo>
                    <a:lnTo>
                      <a:pt x="471" y="192"/>
                    </a:lnTo>
                    <a:lnTo>
                      <a:pt x="514" y="167"/>
                    </a:lnTo>
                    <a:lnTo>
                      <a:pt x="554" y="140"/>
                    </a:lnTo>
                    <a:lnTo>
                      <a:pt x="593" y="111"/>
                    </a:lnTo>
                    <a:lnTo>
                      <a:pt x="632" y="84"/>
                    </a:lnTo>
                    <a:lnTo>
                      <a:pt x="669" y="58"/>
                    </a:lnTo>
                    <a:lnTo>
                      <a:pt x="707" y="37"/>
                    </a:lnTo>
                    <a:lnTo>
                      <a:pt x="745" y="20"/>
                    </a:lnTo>
                    <a:lnTo>
                      <a:pt x="785" y="10"/>
                    </a:lnTo>
                    <a:lnTo>
                      <a:pt x="826" y="3"/>
                    </a:lnTo>
                    <a:lnTo>
                      <a:pt x="867" y="0"/>
                    </a:lnTo>
                    <a:lnTo>
                      <a:pt x="908" y="0"/>
                    </a:lnTo>
                    <a:lnTo>
                      <a:pt x="946" y="1"/>
                    </a:lnTo>
                    <a:lnTo>
                      <a:pt x="982" y="3"/>
                    </a:lnTo>
                    <a:lnTo>
                      <a:pt x="1013" y="4"/>
                    </a:lnTo>
                    <a:lnTo>
                      <a:pt x="1039" y="4"/>
                    </a:lnTo>
                  </a:path>
                </a:pathLst>
              </a:custGeom>
              <a:noFill/>
              <a:ln w="25400" cap="rnd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8" name="Freeform 6"/>
              <p:cNvSpPr>
                <a:spLocks/>
              </p:cNvSpPr>
              <p:nvPr/>
            </p:nvSpPr>
            <p:spPr bwMode="auto">
              <a:xfrm>
                <a:off x="3281" y="1074"/>
                <a:ext cx="1040" cy="309"/>
              </a:xfrm>
              <a:custGeom>
                <a:avLst/>
                <a:gdLst>
                  <a:gd name="T0" fmla="*/ 1039 w 1040"/>
                  <a:gd name="T1" fmla="*/ 308 h 309"/>
                  <a:gd name="T2" fmla="*/ 927 w 1040"/>
                  <a:gd name="T3" fmla="*/ 290 h 309"/>
                  <a:gd name="T4" fmla="*/ 816 w 1040"/>
                  <a:gd name="T5" fmla="*/ 269 h 309"/>
                  <a:gd name="T6" fmla="*/ 711 w 1040"/>
                  <a:gd name="T7" fmla="*/ 244 h 309"/>
                  <a:gd name="T8" fmla="*/ 614 w 1040"/>
                  <a:gd name="T9" fmla="*/ 212 h 309"/>
                  <a:gd name="T10" fmla="*/ 569 w 1040"/>
                  <a:gd name="T11" fmla="*/ 192 h 309"/>
                  <a:gd name="T12" fmla="*/ 526 w 1040"/>
                  <a:gd name="T13" fmla="*/ 167 h 309"/>
                  <a:gd name="T14" fmla="*/ 485 w 1040"/>
                  <a:gd name="T15" fmla="*/ 140 h 309"/>
                  <a:gd name="T16" fmla="*/ 446 w 1040"/>
                  <a:gd name="T17" fmla="*/ 111 h 309"/>
                  <a:gd name="T18" fmla="*/ 408 w 1040"/>
                  <a:gd name="T19" fmla="*/ 84 h 309"/>
                  <a:gd name="T20" fmla="*/ 370 w 1040"/>
                  <a:gd name="T21" fmla="*/ 58 h 309"/>
                  <a:gd name="T22" fmla="*/ 333 w 1040"/>
                  <a:gd name="T23" fmla="*/ 36 h 309"/>
                  <a:gd name="T24" fmla="*/ 294 w 1040"/>
                  <a:gd name="T25" fmla="*/ 20 h 309"/>
                  <a:gd name="T26" fmla="*/ 255 w 1040"/>
                  <a:gd name="T27" fmla="*/ 10 h 309"/>
                  <a:gd name="T28" fmla="*/ 214 w 1040"/>
                  <a:gd name="T29" fmla="*/ 4 h 309"/>
                  <a:gd name="T30" fmla="*/ 173 w 1040"/>
                  <a:gd name="T31" fmla="*/ 1 h 309"/>
                  <a:gd name="T32" fmla="*/ 132 w 1040"/>
                  <a:gd name="T33" fmla="*/ 0 h 309"/>
                  <a:gd name="T34" fmla="*/ 93 w 1040"/>
                  <a:gd name="T35" fmla="*/ 2 h 309"/>
                  <a:gd name="T36" fmla="*/ 58 w 1040"/>
                  <a:gd name="T37" fmla="*/ 3 h 309"/>
                  <a:gd name="T38" fmla="*/ 26 w 1040"/>
                  <a:gd name="T39" fmla="*/ 4 h 309"/>
                  <a:gd name="T40" fmla="*/ 0 w 1040"/>
                  <a:gd name="T41" fmla="*/ 4 h 30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40"/>
                  <a:gd name="T64" fmla="*/ 0 h 309"/>
                  <a:gd name="T65" fmla="*/ 1040 w 1040"/>
                  <a:gd name="T66" fmla="*/ 309 h 30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40" h="309">
                    <a:moveTo>
                      <a:pt x="1039" y="308"/>
                    </a:moveTo>
                    <a:lnTo>
                      <a:pt x="927" y="290"/>
                    </a:lnTo>
                    <a:lnTo>
                      <a:pt x="816" y="269"/>
                    </a:lnTo>
                    <a:lnTo>
                      <a:pt x="711" y="244"/>
                    </a:lnTo>
                    <a:lnTo>
                      <a:pt x="614" y="212"/>
                    </a:lnTo>
                    <a:lnTo>
                      <a:pt x="569" y="192"/>
                    </a:lnTo>
                    <a:lnTo>
                      <a:pt x="526" y="167"/>
                    </a:lnTo>
                    <a:lnTo>
                      <a:pt x="485" y="140"/>
                    </a:lnTo>
                    <a:lnTo>
                      <a:pt x="446" y="111"/>
                    </a:lnTo>
                    <a:lnTo>
                      <a:pt x="408" y="84"/>
                    </a:lnTo>
                    <a:lnTo>
                      <a:pt x="370" y="58"/>
                    </a:lnTo>
                    <a:lnTo>
                      <a:pt x="333" y="36"/>
                    </a:lnTo>
                    <a:lnTo>
                      <a:pt x="294" y="20"/>
                    </a:lnTo>
                    <a:lnTo>
                      <a:pt x="255" y="10"/>
                    </a:lnTo>
                    <a:lnTo>
                      <a:pt x="214" y="4"/>
                    </a:lnTo>
                    <a:lnTo>
                      <a:pt x="173" y="1"/>
                    </a:lnTo>
                    <a:lnTo>
                      <a:pt x="132" y="0"/>
                    </a:lnTo>
                    <a:lnTo>
                      <a:pt x="93" y="2"/>
                    </a:lnTo>
                    <a:lnTo>
                      <a:pt x="58" y="3"/>
                    </a:lnTo>
                    <a:lnTo>
                      <a:pt x="26" y="4"/>
                    </a:lnTo>
                    <a:lnTo>
                      <a:pt x="0" y="4"/>
                    </a:lnTo>
                  </a:path>
                </a:pathLst>
              </a:custGeom>
              <a:noFill/>
              <a:ln w="25400" cap="rnd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704" name="Group 7"/>
            <p:cNvGrpSpPr>
              <a:grpSpLocks/>
            </p:cNvGrpSpPr>
            <p:nvPr/>
          </p:nvGrpSpPr>
          <p:grpSpPr bwMode="auto">
            <a:xfrm>
              <a:off x="2514600" y="2971800"/>
              <a:ext cx="3352800" cy="495300"/>
              <a:chOff x="2256" y="1071"/>
              <a:chExt cx="2065" cy="312"/>
            </a:xfrm>
          </p:grpSpPr>
          <p:sp>
            <p:nvSpPr>
              <p:cNvPr id="29705" name="Freeform 5"/>
              <p:cNvSpPr>
                <a:spLocks/>
              </p:cNvSpPr>
              <p:nvPr/>
            </p:nvSpPr>
            <p:spPr bwMode="auto">
              <a:xfrm>
                <a:off x="2256" y="1071"/>
                <a:ext cx="1040" cy="309"/>
              </a:xfrm>
              <a:custGeom>
                <a:avLst/>
                <a:gdLst>
                  <a:gd name="T0" fmla="*/ 0 w 1040"/>
                  <a:gd name="T1" fmla="*/ 308 h 309"/>
                  <a:gd name="T2" fmla="*/ 113 w 1040"/>
                  <a:gd name="T3" fmla="*/ 290 h 309"/>
                  <a:gd name="T4" fmla="*/ 223 w 1040"/>
                  <a:gd name="T5" fmla="*/ 269 h 309"/>
                  <a:gd name="T6" fmla="*/ 328 w 1040"/>
                  <a:gd name="T7" fmla="*/ 244 h 309"/>
                  <a:gd name="T8" fmla="*/ 426 w 1040"/>
                  <a:gd name="T9" fmla="*/ 212 h 309"/>
                  <a:gd name="T10" fmla="*/ 471 w 1040"/>
                  <a:gd name="T11" fmla="*/ 192 h 309"/>
                  <a:gd name="T12" fmla="*/ 514 w 1040"/>
                  <a:gd name="T13" fmla="*/ 167 h 309"/>
                  <a:gd name="T14" fmla="*/ 554 w 1040"/>
                  <a:gd name="T15" fmla="*/ 140 h 309"/>
                  <a:gd name="T16" fmla="*/ 593 w 1040"/>
                  <a:gd name="T17" fmla="*/ 111 h 309"/>
                  <a:gd name="T18" fmla="*/ 632 w 1040"/>
                  <a:gd name="T19" fmla="*/ 84 h 309"/>
                  <a:gd name="T20" fmla="*/ 669 w 1040"/>
                  <a:gd name="T21" fmla="*/ 58 h 309"/>
                  <a:gd name="T22" fmla="*/ 707 w 1040"/>
                  <a:gd name="T23" fmla="*/ 37 h 309"/>
                  <a:gd name="T24" fmla="*/ 745 w 1040"/>
                  <a:gd name="T25" fmla="*/ 20 h 309"/>
                  <a:gd name="T26" fmla="*/ 785 w 1040"/>
                  <a:gd name="T27" fmla="*/ 10 h 309"/>
                  <a:gd name="T28" fmla="*/ 826 w 1040"/>
                  <a:gd name="T29" fmla="*/ 3 h 309"/>
                  <a:gd name="T30" fmla="*/ 867 w 1040"/>
                  <a:gd name="T31" fmla="*/ 0 h 309"/>
                  <a:gd name="T32" fmla="*/ 908 w 1040"/>
                  <a:gd name="T33" fmla="*/ 0 h 309"/>
                  <a:gd name="T34" fmla="*/ 946 w 1040"/>
                  <a:gd name="T35" fmla="*/ 1 h 309"/>
                  <a:gd name="T36" fmla="*/ 982 w 1040"/>
                  <a:gd name="T37" fmla="*/ 3 h 309"/>
                  <a:gd name="T38" fmla="*/ 1013 w 1040"/>
                  <a:gd name="T39" fmla="*/ 4 h 309"/>
                  <a:gd name="T40" fmla="*/ 1039 w 1040"/>
                  <a:gd name="T41" fmla="*/ 4 h 30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40"/>
                  <a:gd name="T64" fmla="*/ 0 h 309"/>
                  <a:gd name="T65" fmla="*/ 1040 w 1040"/>
                  <a:gd name="T66" fmla="*/ 309 h 30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40" h="309">
                    <a:moveTo>
                      <a:pt x="0" y="308"/>
                    </a:moveTo>
                    <a:lnTo>
                      <a:pt x="113" y="290"/>
                    </a:lnTo>
                    <a:lnTo>
                      <a:pt x="223" y="269"/>
                    </a:lnTo>
                    <a:lnTo>
                      <a:pt x="328" y="244"/>
                    </a:lnTo>
                    <a:lnTo>
                      <a:pt x="426" y="212"/>
                    </a:lnTo>
                    <a:lnTo>
                      <a:pt x="471" y="192"/>
                    </a:lnTo>
                    <a:lnTo>
                      <a:pt x="514" y="167"/>
                    </a:lnTo>
                    <a:lnTo>
                      <a:pt x="554" y="140"/>
                    </a:lnTo>
                    <a:lnTo>
                      <a:pt x="593" y="111"/>
                    </a:lnTo>
                    <a:lnTo>
                      <a:pt x="632" y="84"/>
                    </a:lnTo>
                    <a:lnTo>
                      <a:pt x="669" y="58"/>
                    </a:lnTo>
                    <a:lnTo>
                      <a:pt x="707" y="37"/>
                    </a:lnTo>
                    <a:lnTo>
                      <a:pt x="745" y="20"/>
                    </a:lnTo>
                    <a:lnTo>
                      <a:pt x="785" y="10"/>
                    </a:lnTo>
                    <a:lnTo>
                      <a:pt x="826" y="3"/>
                    </a:lnTo>
                    <a:lnTo>
                      <a:pt x="867" y="0"/>
                    </a:lnTo>
                    <a:lnTo>
                      <a:pt x="908" y="0"/>
                    </a:lnTo>
                    <a:lnTo>
                      <a:pt x="946" y="1"/>
                    </a:lnTo>
                    <a:lnTo>
                      <a:pt x="982" y="3"/>
                    </a:lnTo>
                    <a:lnTo>
                      <a:pt x="1013" y="4"/>
                    </a:lnTo>
                    <a:lnTo>
                      <a:pt x="1039" y="4"/>
                    </a:lnTo>
                  </a:path>
                </a:pathLst>
              </a:custGeom>
              <a:noFill/>
              <a:ln w="25400" cap="rnd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06" name="Freeform 6"/>
              <p:cNvSpPr>
                <a:spLocks/>
              </p:cNvSpPr>
              <p:nvPr/>
            </p:nvSpPr>
            <p:spPr bwMode="auto">
              <a:xfrm>
                <a:off x="3281" y="1074"/>
                <a:ext cx="1040" cy="309"/>
              </a:xfrm>
              <a:custGeom>
                <a:avLst/>
                <a:gdLst>
                  <a:gd name="T0" fmla="*/ 1039 w 1040"/>
                  <a:gd name="T1" fmla="*/ 308 h 309"/>
                  <a:gd name="T2" fmla="*/ 927 w 1040"/>
                  <a:gd name="T3" fmla="*/ 290 h 309"/>
                  <a:gd name="T4" fmla="*/ 816 w 1040"/>
                  <a:gd name="T5" fmla="*/ 269 h 309"/>
                  <a:gd name="T6" fmla="*/ 711 w 1040"/>
                  <a:gd name="T7" fmla="*/ 244 h 309"/>
                  <a:gd name="T8" fmla="*/ 614 w 1040"/>
                  <a:gd name="T9" fmla="*/ 212 h 309"/>
                  <a:gd name="T10" fmla="*/ 569 w 1040"/>
                  <a:gd name="T11" fmla="*/ 192 h 309"/>
                  <a:gd name="T12" fmla="*/ 526 w 1040"/>
                  <a:gd name="T13" fmla="*/ 167 h 309"/>
                  <a:gd name="T14" fmla="*/ 485 w 1040"/>
                  <a:gd name="T15" fmla="*/ 140 h 309"/>
                  <a:gd name="T16" fmla="*/ 446 w 1040"/>
                  <a:gd name="T17" fmla="*/ 111 h 309"/>
                  <a:gd name="T18" fmla="*/ 408 w 1040"/>
                  <a:gd name="T19" fmla="*/ 84 h 309"/>
                  <a:gd name="T20" fmla="*/ 370 w 1040"/>
                  <a:gd name="T21" fmla="*/ 58 h 309"/>
                  <a:gd name="T22" fmla="*/ 333 w 1040"/>
                  <a:gd name="T23" fmla="*/ 36 h 309"/>
                  <a:gd name="T24" fmla="*/ 294 w 1040"/>
                  <a:gd name="T25" fmla="*/ 20 h 309"/>
                  <a:gd name="T26" fmla="*/ 255 w 1040"/>
                  <a:gd name="T27" fmla="*/ 10 h 309"/>
                  <a:gd name="T28" fmla="*/ 214 w 1040"/>
                  <a:gd name="T29" fmla="*/ 4 h 309"/>
                  <a:gd name="T30" fmla="*/ 173 w 1040"/>
                  <a:gd name="T31" fmla="*/ 1 h 309"/>
                  <a:gd name="T32" fmla="*/ 132 w 1040"/>
                  <a:gd name="T33" fmla="*/ 0 h 309"/>
                  <a:gd name="T34" fmla="*/ 93 w 1040"/>
                  <a:gd name="T35" fmla="*/ 2 h 309"/>
                  <a:gd name="T36" fmla="*/ 58 w 1040"/>
                  <a:gd name="T37" fmla="*/ 3 h 309"/>
                  <a:gd name="T38" fmla="*/ 26 w 1040"/>
                  <a:gd name="T39" fmla="*/ 4 h 309"/>
                  <a:gd name="T40" fmla="*/ 0 w 1040"/>
                  <a:gd name="T41" fmla="*/ 4 h 30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40"/>
                  <a:gd name="T64" fmla="*/ 0 h 309"/>
                  <a:gd name="T65" fmla="*/ 1040 w 1040"/>
                  <a:gd name="T66" fmla="*/ 309 h 30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40" h="309">
                    <a:moveTo>
                      <a:pt x="1039" y="308"/>
                    </a:moveTo>
                    <a:lnTo>
                      <a:pt x="927" y="290"/>
                    </a:lnTo>
                    <a:lnTo>
                      <a:pt x="816" y="269"/>
                    </a:lnTo>
                    <a:lnTo>
                      <a:pt x="711" y="244"/>
                    </a:lnTo>
                    <a:lnTo>
                      <a:pt x="614" y="212"/>
                    </a:lnTo>
                    <a:lnTo>
                      <a:pt x="569" y="192"/>
                    </a:lnTo>
                    <a:lnTo>
                      <a:pt x="526" y="167"/>
                    </a:lnTo>
                    <a:lnTo>
                      <a:pt x="485" y="140"/>
                    </a:lnTo>
                    <a:lnTo>
                      <a:pt x="446" y="111"/>
                    </a:lnTo>
                    <a:lnTo>
                      <a:pt x="408" y="84"/>
                    </a:lnTo>
                    <a:lnTo>
                      <a:pt x="370" y="58"/>
                    </a:lnTo>
                    <a:lnTo>
                      <a:pt x="333" y="36"/>
                    </a:lnTo>
                    <a:lnTo>
                      <a:pt x="294" y="20"/>
                    </a:lnTo>
                    <a:lnTo>
                      <a:pt x="255" y="10"/>
                    </a:lnTo>
                    <a:lnTo>
                      <a:pt x="214" y="4"/>
                    </a:lnTo>
                    <a:lnTo>
                      <a:pt x="173" y="1"/>
                    </a:lnTo>
                    <a:lnTo>
                      <a:pt x="132" y="0"/>
                    </a:lnTo>
                    <a:lnTo>
                      <a:pt x="93" y="2"/>
                    </a:lnTo>
                    <a:lnTo>
                      <a:pt x="58" y="3"/>
                    </a:lnTo>
                    <a:lnTo>
                      <a:pt x="26" y="4"/>
                    </a:lnTo>
                    <a:lnTo>
                      <a:pt x="0" y="4"/>
                    </a:lnTo>
                  </a:path>
                </a:pathLst>
              </a:custGeom>
              <a:noFill/>
              <a:ln w="25400" cap="rnd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217203" y="2230977"/>
            <a:ext cx="5861050" cy="311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latin typeface="Times" charset="0"/>
              </a:rPr>
              <a:t>Cloud Shadows</a:t>
            </a:r>
          </a:p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latin typeface="Times" charset="0"/>
              </a:rPr>
              <a:t>(much more difficult)</a:t>
            </a:r>
            <a:endParaRPr lang="en-US" sz="4800" dirty="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Cloud Shadows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1244600"/>
          </a:xfrm>
          <a:noFill/>
        </p:spPr>
        <p:txBody>
          <a:bodyPr/>
          <a:lstStyle/>
          <a:p>
            <a:r>
              <a:rPr lang="en-US" smtClean="0"/>
              <a:t>We need to draw the shadow </a:t>
            </a:r>
            <a:r>
              <a:rPr lang="en-US" smtClean="0">
                <a:solidFill>
                  <a:srgbClr val="FF0000"/>
                </a:solidFill>
              </a:rPr>
              <a:t>ON TOP OF</a:t>
            </a:r>
            <a:r>
              <a:rPr lang="en-US" smtClean="0"/>
              <a:t> the existing objects in the the world using some form of blending.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158750" y="5622925"/>
            <a:ext cx="8909050" cy="56673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Need appropriate texture + appropriate blend + ..?</a:t>
            </a:r>
          </a:p>
        </p:txBody>
      </p:sp>
      <p:graphicFrame>
        <p:nvGraphicFramePr>
          <p:cNvPr id="2050" name="Object 5"/>
          <p:cNvGraphicFramePr>
            <a:graphicFrameLocks/>
          </p:cNvGraphicFramePr>
          <p:nvPr/>
        </p:nvGraphicFramePr>
        <p:xfrm>
          <a:off x="2914650" y="2641600"/>
          <a:ext cx="3929063" cy="2887663"/>
        </p:xfrm>
        <a:graphic>
          <a:graphicData uri="http://schemas.openxmlformats.org/presentationml/2006/ole">
            <p:oleObj spid="_x0000_s2050" name="Image" r:id="rId4" imgW="3929040" imgH="2887560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314450" y="2919069"/>
            <a:ext cx="5861050" cy="92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latin typeface="Times" charset="0"/>
              </a:rPr>
              <a:t>Blending</a:t>
            </a:r>
            <a:endParaRPr lang="en-US" sz="4800" dirty="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Cloud Shadows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574087" cy="483235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Solution: </a:t>
            </a:r>
            <a:r>
              <a:rPr lang="en-US" smtClean="0">
                <a:solidFill>
                  <a:srgbClr val="FF0000"/>
                </a:solidFill>
              </a:rPr>
              <a:t>Draw shadow on top of all existing world objects and blend in</a:t>
            </a:r>
            <a:r>
              <a:rPr lang="en-US" smtClean="0"/>
              <a:t>. </a:t>
            </a:r>
            <a:endParaRPr lang="en-US" sz="1400" smtClean="0"/>
          </a:p>
          <a:p>
            <a:r>
              <a:rPr lang="en-US" smtClean="0">
                <a:solidFill>
                  <a:srgbClr val="0000FF"/>
                </a:solidFill>
              </a:rPr>
              <a:t>Difficulties</a:t>
            </a:r>
            <a:r>
              <a:rPr lang="en-US" smtClean="0"/>
              <a:t>: </a:t>
            </a:r>
          </a:p>
          <a:p>
            <a:pPr>
              <a:buFontTx/>
              <a:buNone/>
            </a:pPr>
            <a:r>
              <a:rPr lang="en-US" smtClean="0"/>
              <a:t>		1.	</a:t>
            </a:r>
            <a:r>
              <a:rPr lang="en-US" smtClean="0">
                <a:solidFill>
                  <a:srgbClr val="FF0000"/>
                </a:solidFill>
              </a:rPr>
              <a:t>How do you draw on top of arbitrary</a:t>
            </a:r>
            <a:br>
              <a:rPr lang="en-US" smtClean="0">
                <a:solidFill>
                  <a:srgbClr val="FF0000"/>
                </a:solidFill>
              </a:rPr>
            </a:br>
            <a:r>
              <a:rPr lang="en-US" smtClean="0">
                <a:solidFill>
                  <a:srgbClr val="FF0000"/>
                </a:solidFill>
              </a:rPr>
              <a:t>		shaped objects</a:t>
            </a:r>
            <a:r>
              <a:rPr lang="en-US" smtClean="0"/>
              <a:t>; e.g., terrain, pyramid.</a:t>
            </a:r>
          </a:p>
          <a:p>
            <a:pPr>
              <a:buFontTx/>
              <a:buNone/>
            </a:pPr>
            <a:r>
              <a:rPr lang="en-US" smtClean="0"/>
              <a:t>		2.	</a:t>
            </a:r>
            <a:r>
              <a:rPr lang="en-US" smtClean="0">
                <a:solidFill>
                  <a:srgbClr val="FF0000"/>
                </a:solidFill>
              </a:rPr>
              <a:t>Can’t use objects’ existing texture 			coordinates</a:t>
            </a:r>
            <a:r>
              <a:rPr lang="en-US" smtClean="0"/>
              <a:t> since that will create 			really weird effects. </a:t>
            </a:r>
            <a:r>
              <a:rPr lang="en-US" smtClean="0">
                <a:solidFill>
                  <a:srgbClr val="0000FF"/>
                </a:solidFill>
              </a:rPr>
              <a:t>Need texture 			coordinates that are consistent with 			seeing from top</a:t>
            </a:r>
            <a:r>
              <a:rPr lang="en-US" smtClean="0"/>
              <a:t>.</a:t>
            </a:r>
          </a:p>
          <a:p>
            <a:pPr>
              <a:buFontTx/>
              <a:buNone/>
            </a:pPr>
            <a:r>
              <a:rPr lang="en-US" smtClean="0"/>
              <a:t> </a:t>
            </a:r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88900" y="5759450"/>
            <a:ext cx="8858250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Need to consider solutions to difficulties first.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/>
          </p:cNvGraphicFramePr>
          <p:nvPr/>
        </p:nvGraphicFramePr>
        <p:xfrm>
          <a:off x="6632575" y="2136775"/>
          <a:ext cx="1633538" cy="1049338"/>
        </p:xfrm>
        <a:graphic>
          <a:graphicData uri="http://schemas.openxmlformats.org/presentationml/2006/ole">
            <p:oleObj spid="_x0000_s3074" name="Image" r:id="rId4" imgW="1633320" imgH="1049040" progId="">
              <p:embed/>
            </p:oleObj>
          </a:graphicData>
        </a:graphic>
      </p:graphicFrame>
      <p:sp>
        <p:nvSpPr>
          <p:cNvPr id="46083" name="AutoShape 3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Drawing a top view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723312" cy="40608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From top, blended cloud looks ok</a:t>
            </a:r>
            <a:r>
              <a:rPr lang="en-US" smtClean="0"/>
              <a:t>: But we are not seeing world from top.</a:t>
            </a:r>
          </a:p>
          <a:p>
            <a:pPr>
              <a:buFontTx/>
              <a:buNone/>
            </a:pPr>
            <a:endParaRPr lang="en-US" sz="1400" smtClean="0"/>
          </a:p>
          <a:p>
            <a:pPr>
              <a:buFontTx/>
              <a:buNone/>
            </a:pPr>
            <a:endParaRPr lang="en-US" sz="1400" smtClean="0"/>
          </a:p>
          <a:p>
            <a:pPr>
              <a:buFontTx/>
              <a:buNone/>
            </a:pPr>
            <a:endParaRPr lang="en-US" sz="1400" smtClean="0"/>
          </a:p>
          <a:p>
            <a:pPr>
              <a:buFontTx/>
              <a:buNone/>
            </a:pPr>
            <a:endParaRPr lang="en-US" sz="1400" smtClean="0"/>
          </a:p>
          <a:p>
            <a:pPr>
              <a:buFontTx/>
              <a:buNone/>
            </a:pPr>
            <a:endParaRPr lang="en-US" sz="1400" smtClean="0"/>
          </a:p>
          <a:p>
            <a:r>
              <a:rPr lang="en-US" smtClean="0">
                <a:solidFill>
                  <a:srgbClr val="0000FF"/>
                </a:solidFill>
              </a:rPr>
              <a:t>Solution</a:t>
            </a:r>
            <a:r>
              <a:rPr lang="en-US" smtClean="0"/>
              <a:t>: </a:t>
            </a:r>
            <a:r>
              <a:rPr lang="en-US" smtClean="0">
                <a:solidFill>
                  <a:srgbClr val="FF0000"/>
                </a:solidFill>
              </a:rPr>
              <a:t>Substitute world coordinates x, z of the objects for tx, ty</a:t>
            </a:r>
            <a:r>
              <a:rPr lang="en-US" smtClean="0"/>
              <a:t> adjusted by scaling. 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Tiling will make everything work.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484813" y="2166938"/>
            <a:ext cx="9413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6000">
                <a:solidFill>
                  <a:schemeClr val="tx1"/>
                </a:solidFill>
                <a:latin typeface="Symbol" pitchFamily="18" charset="2"/>
              </a:rPr>
              <a:t>Þ</a:t>
            </a:r>
          </a:p>
        </p:txBody>
      </p:sp>
      <p:grpSp>
        <p:nvGrpSpPr>
          <p:cNvPr id="3078" name="Group 11"/>
          <p:cNvGrpSpPr>
            <a:grpSpLocks/>
          </p:cNvGrpSpPr>
          <p:nvPr/>
        </p:nvGrpSpPr>
        <p:grpSpPr bwMode="auto">
          <a:xfrm>
            <a:off x="3770313" y="2195513"/>
            <a:ext cx="1485900" cy="908050"/>
            <a:chOff x="2375" y="1383"/>
            <a:chExt cx="936" cy="572"/>
          </a:xfrm>
        </p:grpSpPr>
        <p:sp>
          <p:nvSpPr>
            <p:cNvPr id="3091" name="Rectangle 6"/>
            <p:cNvSpPr>
              <a:spLocks noChangeArrowheads="1"/>
            </p:cNvSpPr>
            <p:nvPr/>
          </p:nvSpPr>
          <p:spPr bwMode="auto">
            <a:xfrm>
              <a:off x="2375" y="1383"/>
              <a:ext cx="936" cy="5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Oval 7"/>
            <p:cNvSpPr>
              <a:spLocks noChangeArrowheads="1"/>
            </p:cNvSpPr>
            <p:nvPr/>
          </p:nvSpPr>
          <p:spPr bwMode="auto">
            <a:xfrm>
              <a:off x="2455" y="1548"/>
              <a:ext cx="461" cy="109"/>
            </a:xfrm>
            <a:prstGeom prst="ellipse">
              <a:avLst/>
            </a:prstGeom>
            <a:solidFill>
              <a:srgbClr val="9B9B9B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Oval 8"/>
            <p:cNvSpPr>
              <a:spLocks noChangeArrowheads="1"/>
            </p:cNvSpPr>
            <p:nvPr/>
          </p:nvSpPr>
          <p:spPr bwMode="auto">
            <a:xfrm>
              <a:off x="2727" y="1618"/>
              <a:ext cx="461" cy="109"/>
            </a:xfrm>
            <a:prstGeom prst="ellipse">
              <a:avLst/>
            </a:prstGeom>
            <a:solidFill>
              <a:srgbClr val="9B9B9B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Oval 9"/>
            <p:cNvSpPr>
              <a:spLocks noChangeArrowheads="1"/>
            </p:cNvSpPr>
            <p:nvPr/>
          </p:nvSpPr>
          <p:spPr bwMode="auto">
            <a:xfrm>
              <a:off x="2702" y="1492"/>
              <a:ext cx="461" cy="109"/>
            </a:xfrm>
            <a:prstGeom prst="ellipse">
              <a:avLst/>
            </a:prstGeom>
            <a:solidFill>
              <a:srgbClr val="9B9B9B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Oval 10"/>
            <p:cNvSpPr>
              <a:spLocks noChangeArrowheads="1"/>
            </p:cNvSpPr>
            <p:nvPr/>
          </p:nvSpPr>
          <p:spPr bwMode="auto">
            <a:xfrm>
              <a:off x="2444" y="1705"/>
              <a:ext cx="463" cy="109"/>
            </a:xfrm>
            <a:prstGeom prst="ellipse">
              <a:avLst/>
            </a:prstGeom>
            <a:solidFill>
              <a:srgbClr val="9B9B9B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1087438" y="2201863"/>
            <a:ext cx="1485900" cy="908050"/>
            <a:chOff x="685" y="1387"/>
            <a:chExt cx="936" cy="572"/>
          </a:xfrm>
        </p:grpSpPr>
        <p:sp>
          <p:nvSpPr>
            <p:cNvPr id="3086" name="Rectangle 12"/>
            <p:cNvSpPr>
              <a:spLocks noChangeArrowheads="1"/>
            </p:cNvSpPr>
            <p:nvPr/>
          </p:nvSpPr>
          <p:spPr bwMode="auto">
            <a:xfrm>
              <a:off x="685" y="1387"/>
              <a:ext cx="936" cy="572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Rectangle 13"/>
            <p:cNvSpPr>
              <a:spLocks noChangeArrowheads="1"/>
            </p:cNvSpPr>
            <p:nvPr/>
          </p:nvSpPr>
          <p:spPr bwMode="auto">
            <a:xfrm>
              <a:off x="798" y="1493"/>
              <a:ext cx="159" cy="10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>
              <a:off x="980" y="1679"/>
              <a:ext cx="159" cy="105"/>
            </a:xfrm>
            <a:prstGeom prst="rect">
              <a:avLst/>
            </a:prstGeom>
            <a:solidFill>
              <a:srgbClr val="CA4E3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>
              <a:off x="1330" y="1512"/>
              <a:ext cx="159" cy="10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Rectangle 16"/>
            <p:cNvSpPr>
              <a:spLocks noChangeArrowheads="1"/>
            </p:cNvSpPr>
            <p:nvPr/>
          </p:nvSpPr>
          <p:spPr bwMode="auto">
            <a:xfrm>
              <a:off x="1261" y="1795"/>
              <a:ext cx="159" cy="105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0" name="Oval 18"/>
          <p:cNvSpPr>
            <a:spLocks noChangeArrowheads="1"/>
          </p:cNvSpPr>
          <p:nvPr/>
        </p:nvSpPr>
        <p:spPr bwMode="auto">
          <a:xfrm>
            <a:off x="6783388" y="2398713"/>
            <a:ext cx="731837" cy="1730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Oval 19"/>
          <p:cNvSpPr>
            <a:spLocks noChangeArrowheads="1"/>
          </p:cNvSpPr>
          <p:nvPr/>
        </p:nvSpPr>
        <p:spPr bwMode="auto">
          <a:xfrm>
            <a:off x="7215188" y="2509838"/>
            <a:ext cx="731837" cy="1730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Oval 20"/>
          <p:cNvSpPr>
            <a:spLocks noChangeArrowheads="1"/>
          </p:cNvSpPr>
          <p:nvPr/>
        </p:nvSpPr>
        <p:spPr bwMode="auto">
          <a:xfrm>
            <a:off x="7175500" y="2309813"/>
            <a:ext cx="731838" cy="1730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Oval 21"/>
          <p:cNvSpPr>
            <a:spLocks noChangeArrowheads="1"/>
          </p:cNvSpPr>
          <p:nvPr/>
        </p:nvSpPr>
        <p:spPr bwMode="auto">
          <a:xfrm>
            <a:off x="6765925" y="2647950"/>
            <a:ext cx="735013" cy="173038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22"/>
          <p:cNvSpPr>
            <a:spLocks noChangeArrowheads="1"/>
          </p:cNvSpPr>
          <p:nvPr/>
        </p:nvSpPr>
        <p:spPr bwMode="auto">
          <a:xfrm>
            <a:off x="2871788" y="2254250"/>
            <a:ext cx="6619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600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3085" name="Rectangle 23"/>
          <p:cNvSpPr>
            <a:spLocks noChangeArrowheads="1"/>
          </p:cNvSpPr>
          <p:nvPr/>
        </p:nvSpPr>
        <p:spPr bwMode="auto">
          <a:xfrm>
            <a:off x="6627813" y="2144713"/>
            <a:ext cx="1509712" cy="908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Drawing the World With a Cloud Shadow Texture</a:t>
            </a:r>
          </a:p>
        </p:txBody>
      </p:sp>
      <p:sp>
        <p:nvSpPr>
          <p:cNvPr id="48131" name="AutoShape 3"/>
          <p:cNvSpPr>
            <a:spLocks noChangeArrowheads="1"/>
          </p:cNvSpPr>
          <p:nvPr/>
        </p:nvSpPr>
        <p:spPr bwMode="auto">
          <a:xfrm>
            <a:off x="198438" y="5680075"/>
            <a:ext cx="8742362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Remember: World coordinates use x and z for horizontal vertices; y for vertical</a:t>
            </a:r>
          </a:p>
        </p:txBody>
      </p:sp>
      <p:graphicFrame>
        <p:nvGraphicFramePr>
          <p:cNvPr id="4098" name="Object 4"/>
          <p:cNvGraphicFramePr>
            <a:graphicFrameLocks/>
          </p:cNvGraphicFramePr>
          <p:nvPr/>
        </p:nvGraphicFramePr>
        <p:xfrm>
          <a:off x="1066800" y="2209800"/>
          <a:ext cx="3368675" cy="2849563"/>
        </p:xfrm>
        <a:graphic>
          <a:graphicData uri="http://schemas.openxmlformats.org/presentationml/2006/ole">
            <p:oleObj spid="_x0000_s4098" name="PhotoHouse" r:id="rId4" imgW="3368520" imgH="2849400" progId="">
              <p:embed/>
            </p:oleObj>
          </a:graphicData>
        </a:graphic>
      </p:graphicFrame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066800" y="4967288"/>
            <a:ext cx="37338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953000" y="4738688"/>
            <a:ext cx="501650" cy="519112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tx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1066800" y="5256213"/>
            <a:ext cx="2286000" cy="14287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371850" y="5029200"/>
            <a:ext cx="382588" cy="51911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0"/>
              </a:spcBef>
            </a:pPr>
            <a:r>
              <a:rPr lang="en-US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4724400" y="1524000"/>
            <a:ext cx="4167188" cy="19288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>
                <a:solidFill>
                  <a:schemeClr val="tx1"/>
                </a:solidFill>
              </a:rPr>
              <a:t>Use x for tx, z for ty</a:t>
            </a:r>
          </a:p>
          <a:p>
            <a:pPr algn="l"/>
            <a:r>
              <a:rPr lang="en-US">
                <a:solidFill>
                  <a:schemeClr val="tx1"/>
                </a:solidFill>
              </a:rPr>
              <a:t>Tiling will make it work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everywhere (even for negative coordinates)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V="1">
            <a:off x="1065213" y="1830388"/>
            <a:ext cx="0" cy="31384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838200" y="1219200"/>
            <a:ext cx="501650" cy="51911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ty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 flipH="1" flipV="1">
            <a:off x="787400" y="2679700"/>
            <a:ext cx="14288" cy="22860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609600" y="2147888"/>
            <a:ext cx="361950" cy="519112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z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Build a Matrix To Transform [x, y, z] to [tx, ty]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2954337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Recall: </a:t>
            </a:r>
            <a:r>
              <a:rPr lang="en-US" smtClean="0">
                <a:solidFill>
                  <a:srgbClr val="FF0000"/>
                </a:solidFill>
              </a:rPr>
              <a:t>Model/View Matrix Stack</a:t>
            </a:r>
            <a:endParaRPr lang="en-US" smtClean="0">
              <a:solidFill>
                <a:srgbClr val="0000FF"/>
              </a:solidFill>
            </a:endParaRPr>
          </a:p>
          <a:p>
            <a:pPr lvl="1"/>
            <a:r>
              <a:rPr lang="en-US" smtClean="0"/>
              <a:t>	Designed to transform </a:t>
            </a:r>
            <a:r>
              <a:rPr lang="en-US" smtClean="0">
                <a:solidFill>
                  <a:srgbClr val="FF0000"/>
                </a:solidFill>
              </a:rPr>
              <a:t>vertex</a:t>
            </a:r>
            <a:r>
              <a:rPr lang="en-US" smtClean="0"/>
              <a:t> coordinates</a:t>
            </a:r>
            <a:br>
              <a:rPr lang="en-US" smtClean="0"/>
            </a:br>
            <a:r>
              <a:rPr lang="en-US" smtClean="0"/>
              <a:t>	to </a:t>
            </a:r>
            <a:r>
              <a:rPr lang="en-US" smtClean="0">
                <a:solidFill>
                  <a:srgbClr val="FF0000"/>
                </a:solidFill>
              </a:rPr>
              <a:t>vertex</a:t>
            </a:r>
            <a:r>
              <a:rPr lang="en-US" smtClean="0"/>
              <a:t> coordinates.</a:t>
            </a:r>
          </a:p>
          <a:p>
            <a:r>
              <a:rPr lang="en-US" smtClean="0">
                <a:solidFill>
                  <a:srgbClr val="0000FF"/>
                </a:solidFill>
              </a:rPr>
              <a:t>Recall: </a:t>
            </a:r>
            <a:r>
              <a:rPr lang="en-US" smtClean="0">
                <a:solidFill>
                  <a:srgbClr val="FF0000"/>
                </a:solidFill>
              </a:rPr>
              <a:t>Texture Stack</a:t>
            </a:r>
            <a:endParaRPr lang="en-US" smtClean="0">
              <a:solidFill>
                <a:srgbClr val="0000FF"/>
              </a:solidFill>
            </a:endParaRPr>
          </a:p>
          <a:p>
            <a:pPr lvl="1"/>
            <a:r>
              <a:rPr lang="en-US" smtClean="0"/>
              <a:t>	Designed to transform </a:t>
            </a:r>
            <a:r>
              <a:rPr lang="en-US" smtClean="0">
                <a:solidFill>
                  <a:srgbClr val="FF0000"/>
                </a:solidFill>
              </a:rPr>
              <a:t>texture</a:t>
            </a:r>
            <a:r>
              <a:rPr lang="en-US" smtClean="0"/>
              <a:t> coordinates</a:t>
            </a:r>
            <a:br>
              <a:rPr lang="en-US" smtClean="0"/>
            </a:br>
            <a:r>
              <a:rPr lang="en-US" smtClean="0"/>
              <a:t>	to </a:t>
            </a:r>
            <a:r>
              <a:rPr lang="en-US" smtClean="0">
                <a:solidFill>
                  <a:srgbClr val="FF0000"/>
                </a:solidFill>
              </a:rPr>
              <a:t>texture</a:t>
            </a:r>
            <a:r>
              <a:rPr lang="en-US" smtClean="0"/>
              <a:t> coordinates.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261938" y="5757863"/>
            <a:ext cx="8677275" cy="57308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We want to go from </a:t>
            </a:r>
            <a:r>
              <a:rPr lang="en-US"/>
              <a:t>vertex</a:t>
            </a:r>
            <a:r>
              <a:rPr lang="en-US">
                <a:solidFill>
                  <a:schemeClr val="tx1"/>
                </a:solidFill>
              </a:rPr>
              <a:t> to </a:t>
            </a:r>
            <a:r>
              <a:rPr lang="en-US"/>
              <a:t>texture</a:t>
            </a:r>
            <a:r>
              <a:rPr lang="en-US">
                <a:solidFill>
                  <a:schemeClr val="tx1"/>
                </a:solidFill>
              </a:rPr>
              <a:t> coordinates</a:t>
            </a: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304800" y="4724400"/>
            <a:ext cx="8669338" cy="565150"/>
          </a:xfrm>
          <a:prstGeom prst="roundRect">
            <a:avLst>
              <a:gd name="adj" fmla="val 12403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Need a third capability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Build a Matrix To Transform [x, y, z] to [tx, ty]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805862" cy="2678298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Given: </a:t>
            </a:r>
            <a:r>
              <a:rPr lang="en-US" dirty="0" smtClean="0">
                <a:solidFill>
                  <a:srgbClr val="FF0000"/>
                </a:solidFill>
              </a:rPr>
              <a:t>Vertex (or world) coordinate [</a:t>
            </a:r>
            <a:r>
              <a:rPr lang="en-US" dirty="0" err="1" smtClean="0">
                <a:solidFill>
                  <a:srgbClr val="FF0000"/>
                </a:solidFill>
              </a:rPr>
              <a:t>x,y,z</a:t>
            </a:r>
            <a:r>
              <a:rPr lang="en-US" dirty="0" smtClean="0">
                <a:solidFill>
                  <a:srgbClr val="FF0000"/>
                </a:solidFill>
              </a:rPr>
              <a:t>].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Wanted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00FF"/>
                </a:solidFill>
              </a:rPr>
              <a:t>A texture coordinate generation matrix </a:t>
            </a:r>
            <a:r>
              <a:rPr lang="en-US" dirty="0" smtClean="0">
                <a:solidFill>
                  <a:srgbClr val="FF0000"/>
                </a:solidFill>
              </a:rPr>
              <a:t>G </a:t>
            </a:r>
            <a:r>
              <a:rPr lang="en-US" dirty="0" smtClean="0"/>
              <a:t>that transforms vertex (or world) coordinate </a:t>
            </a:r>
            <a:r>
              <a:rPr lang="en-US" dirty="0" smtClean="0">
                <a:solidFill>
                  <a:srgbClr val="FF0000"/>
                </a:solidFill>
              </a:rPr>
              <a:t>[x,y,z,1] </a:t>
            </a:r>
            <a:r>
              <a:rPr lang="en-US" dirty="0" smtClean="0"/>
              <a:t>to texture coordinate </a:t>
            </a:r>
            <a:r>
              <a:rPr lang="en-US" dirty="0" smtClean="0">
                <a:solidFill>
                  <a:srgbClr val="FF0000"/>
                </a:solidFill>
              </a:rPr>
              <a:t>[tx,ty,?,1]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Solution?</a:t>
            </a:r>
            <a:r>
              <a:rPr lang="en-US" dirty="0" smtClean="0"/>
              <a:t>:</a:t>
            </a:r>
          </a:p>
        </p:txBody>
      </p:sp>
      <p:grpSp>
        <p:nvGrpSpPr>
          <p:cNvPr id="32772" name="Group 13"/>
          <p:cNvGrpSpPr>
            <a:grpSpLocks/>
          </p:cNvGrpSpPr>
          <p:nvPr/>
        </p:nvGrpSpPr>
        <p:grpSpPr bwMode="auto">
          <a:xfrm>
            <a:off x="4835525" y="3932238"/>
            <a:ext cx="2287588" cy="1628775"/>
            <a:chOff x="3046" y="2477"/>
            <a:chExt cx="1441" cy="1026"/>
          </a:xfrm>
        </p:grpSpPr>
        <p:grpSp>
          <p:nvGrpSpPr>
            <p:cNvPr id="32775" name="Group 7"/>
            <p:cNvGrpSpPr>
              <a:grpSpLocks/>
            </p:cNvGrpSpPr>
            <p:nvPr/>
          </p:nvGrpSpPr>
          <p:grpSpPr bwMode="auto">
            <a:xfrm>
              <a:off x="3046" y="2477"/>
              <a:ext cx="185" cy="1026"/>
              <a:chOff x="3046" y="2477"/>
              <a:chExt cx="185" cy="1026"/>
            </a:xfrm>
          </p:grpSpPr>
          <p:sp>
            <p:nvSpPr>
              <p:cNvPr id="32781" name="Line 4"/>
              <p:cNvSpPr>
                <a:spLocks noChangeShapeType="1"/>
              </p:cNvSpPr>
              <p:nvPr/>
            </p:nvSpPr>
            <p:spPr bwMode="auto">
              <a:xfrm>
                <a:off x="3056" y="248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2" name="Line 5"/>
              <p:cNvSpPr>
                <a:spLocks noChangeShapeType="1"/>
              </p:cNvSpPr>
              <p:nvPr/>
            </p:nvSpPr>
            <p:spPr bwMode="auto">
              <a:xfrm flipV="1">
                <a:off x="3046" y="2477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3" name="Line 6"/>
              <p:cNvSpPr>
                <a:spLocks noChangeShapeType="1"/>
              </p:cNvSpPr>
              <p:nvPr/>
            </p:nvSpPr>
            <p:spPr bwMode="auto">
              <a:xfrm flipV="1">
                <a:off x="3051" y="3502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776" name="Group 11"/>
            <p:cNvGrpSpPr>
              <a:grpSpLocks/>
            </p:cNvGrpSpPr>
            <p:nvPr/>
          </p:nvGrpSpPr>
          <p:grpSpPr bwMode="auto">
            <a:xfrm>
              <a:off x="4284" y="2477"/>
              <a:ext cx="185" cy="1026"/>
              <a:chOff x="4284" y="2477"/>
              <a:chExt cx="185" cy="1026"/>
            </a:xfrm>
          </p:grpSpPr>
          <p:sp>
            <p:nvSpPr>
              <p:cNvPr id="32778" name="Line 8"/>
              <p:cNvSpPr>
                <a:spLocks noChangeShapeType="1"/>
              </p:cNvSpPr>
              <p:nvPr/>
            </p:nvSpPr>
            <p:spPr bwMode="auto">
              <a:xfrm>
                <a:off x="4469" y="248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79" name="Line 9"/>
              <p:cNvSpPr>
                <a:spLocks noChangeShapeType="1"/>
              </p:cNvSpPr>
              <p:nvPr/>
            </p:nvSpPr>
            <p:spPr bwMode="auto">
              <a:xfrm flipH="1" flipV="1">
                <a:off x="4289" y="2477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0" name="Line 10"/>
              <p:cNvSpPr>
                <a:spLocks noChangeShapeType="1"/>
              </p:cNvSpPr>
              <p:nvPr/>
            </p:nvSpPr>
            <p:spPr bwMode="auto">
              <a:xfrm flipH="1" flipV="1">
                <a:off x="4284" y="3502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777" name="Rectangle 12"/>
            <p:cNvSpPr>
              <a:spLocks noChangeArrowheads="1"/>
            </p:cNvSpPr>
            <p:nvPr/>
          </p:nvSpPr>
          <p:spPr bwMode="auto">
            <a:xfrm>
              <a:off x="3077" y="2563"/>
              <a:ext cx="1410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?    ?    ?    ?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?    ?    ?    ?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?    ?    ?    ?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?    ?    ?   </a:t>
              </a:r>
              <a:r>
                <a:rPr lang="en-US" sz="1400">
                  <a:solidFill>
                    <a:srgbClr val="0000FF"/>
                  </a:solidFill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?</a:t>
              </a:r>
            </a:p>
          </p:txBody>
        </p:sp>
      </p:grpSp>
      <p:sp>
        <p:nvSpPr>
          <p:cNvPr id="32773" name="Rectangle 14"/>
          <p:cNvSpPr>
            <a:spLocks noChangeArrowheads="1"/>
          </p:cNvSpPr>
          <p:nvPr/>
        </p:nvSpPr>
        <p:spPr bwMode="auto">
          <a:xfrm>
            <a:off x="1054100" y="3948113"/>
            <a:ext cx="3711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/>
              <a:t>[tx,ty,?,1] = [x,y,z,1] *</a:t>
            </a:r>
            <a:endParaRPr lang="en-US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2239" name="AutoShape 15"/>
          <p:cNvSpPr>
            <a:spLocks noChangeArrowheads="1"/>
          </p:cNvSpPr>
          <p:nvPr/>
        </p:nvSpPr>
        <p:spPr bwMode="auto">
          <a:xfrm>
            <a:off x="260350" y="5757863"/>
            <a:ext cx="8680450" cy="56673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Constraint: Want tx to be x, ty to be z.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Building a Matrix To Transform [x, y, z] to [tx, ty]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989012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Given: </a:t>
            </a:r>
            <a:r>
              <a:rPr lang="en-US" smtClean="0">
                <a:solidFill>
                  <a:srgbClr val="FF0000"/>
                </a:solidFill>
              </a:rPr>
              <a:t>Vertex (or world) coordinate [x,y,z].</a:t>
            </a:r>
            <a:endParaRPr lang="en-US" smtClean="0">
              <a:solidFill>
                <a:srgbClr val="0000FF"/>
              </a:solidFill>
            </a:endParaRPr>
          </a:p>
          <a:p>
            <a:r>
              <a:rPr lang="en-US" smtClean="0">
                <a:solidFill>
                  <a:srgbClr val="0000FF"/>
                </a:solidFill>
              </a:rPr>
              <a:t>Consider</a:t>
            </a:r>
            <a:r>
              <a:rPr lang="en-US" smtClean="0"/>
              <a:t>:</a:t>
            </a:r>
          </a:p>
        </p:txBody>
      </p:sp>
      <p:grpSp>
        <p:nvGrpSpPr>
          <p:cNvPr id="33796" name="Group 13"/>
          <p:cNvGrpSpPr>
            <a:grpSpLocks/>
          </p:cNvGrpSpPr>
          <p:nvPr/>
        </p:nvGrpSpPr>
        <p:grpSpPr bwMode="auto">
          <a:xfrm>
            <a:off x="4924425" y="2570163"/>
            <a:ext cx="2259013" cy="1628775"/>
            <a:chOff x="3102" y="1619"/>
            <a:chExt cx="1423" cy="1026"/>
          </a:xfrm>
        </p:grpSpPr>
        <p:grpSp>
          <p:nvGrpSpPr>
            <p:cNvPr id="33799" name="Group 7"/>
            <p:cNvGrpSpPr>
              <a:grpSpLocks/>
            </p:cNvGrpSpPr>
            <p:nvPr/>
          </p:nvGrpSpPr>
          <p:grpSpPr bwMode="auto">
            <a:xfrm>
              <a:off x="3102" y="1619"/>
              <a:ext cx="185" cy="1026"/>
              <a:chOff x="3102" y="1619"/>
              <a:chExt cx="185" cy="1026"/>
            </a:xfrm>
          </p:grpSpPr>
          <p:sp>
            <p:nvSpPr>
              <p:cNvPr id="33805" name="Line 4"/>
              <p:cNvSpPr>
                <a:spLocks noChangeShapeType="1"/>
              </p:cNvSpPr>
              <p:nvPr/>
            </p:nvSpPr>
            <p:spPr bwMode="auto">
              <a:xfrm>
                <a:off x="3112" y="162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6" name="Line 5"/>
              <p:cNvSpPr>
                <a:spLocks noChangeShapeType="1"/>
              </p:cNvSpPr>
              <p:nvPr/>
            </p:nvSpPr>
            <p:spPr bwMode="auto">
              <a:xfrm flipV="1">
                <a:off x="3102" y="1619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7" name="Line 6"/>
              <p:cNvSpPr>
                <a:spLocks noChangeShapeType="1"/>
              </p:cNvSpPr>
              <p:nvPr/>
            </p:nvSpPr>
            <p:spPr bwMode="auto">
              <a:xfrm flipV="1">
                <a:off x="3107" y="2644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800" name="Group 11"/>
            <p:cNvGrpSpPr>
              <a:grpSpLocks/>
            </p:cNvGrpSpPr>
            <p:nvPr/>
          </p:nvGrpSpPr>
          <p:grpSpPr bwMode="auto">
            <a:xfrm>
              <a:off x="4340" y="1619"/>
              <a:ext cx="185" cy="1026"/>
              <a:chOff x="4340" y="1619"/>
              <a:chExt cx="185" cy="1026"/>
            </a:xfrm>
          </p:grpSpPr>
          <p:sp>
            <p:nvSpPr>
              <p:cNvPr id="33802" name="Line 8"/>
              <p:cNvSpPr>
                <a:spLocks noChangeShapeType="1"/>
              </p:cNvSpPr>
              <p:nvPr/>
            </p:nvSpPr>
            <p:spPr bwMode="auto">
              <a:xfrm>
                <a:off x="4525" y="162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3" name="Line 9"/>
              <p:cNvSpPr>
                <a:spLocks noChangeShapeType="1"/>
              </p:cNvSpPr>
              <p:nvPr/>
            </p:nvSpPr>
            <p:spPr bwMode="auto">
              <a:xfrm flipH="1" flipV="1">
                <a:off x="4345" y="1619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04" name="Line 10"/>
              <p:cNvSpPr>
                <a:spLocks noChangeShapeType="1"/>
              </p:cNvSpPr>
              <p:nvPr/>
            </p:nvSpPr>
            <p:spPr bwMode="auto">
              <a:xfrm flipH="1" flipV="1">
                <a:off x="4340" y="2644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801" name="Rectangle 12"/>
            <p:cNvSpPr>
              <a:spLocks noChangeArrowheads="1"/>
            </p:cNvSpPr>
            <p:nvPr/>
          </p:nvSpPr>
          <p:spPr bwMode="auto">
            <a:xfrm>
              <a:off x="3133" y="1705"/>
              <a:ext cx="1374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?   </a:t>
              </a:r>
              <a:r>
                <a:rPr lang="en-US" sz="1400">
                  <a:solidFill>
                    <a:srgbClr val="0000FF"/>
                  </a:solidFill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33797" name="Rectangle 14"/>
          <p:cNvSpPr>
            <a:spLocks noChangeArrowheads="1"/>
          </p:cNvSpPr>
          <p:nvPr/>
        </p:nvSpPr>
        <p:spPr bwMode="auto">
          <a:xfrm>
            <a:off x="1143000" y="2586038"/>
            <a:ext cx="3711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/>
              <a:t>[tx,ty,?,1] = [x,y,z,1] *</a:t>
            </a:r>
            <a:endParaRPr lang="en-US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4287" name="AutoShape 15"/>
          <p:cNvSpPr>
            <a:spLocks noChangeArrowheads="1"/>
          </p:cNvSpPr>
          <p:nvPr/>
        </p:nvSpPr>
        <p:spPr bwMode="auto">
          <a:xfrm>
            <a:off x="236538" y="5495925"/>
            <a:ext cx="8728075" cy="56673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Constraint: Want tx to be x, ty to be z.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We Could Fill in the Don’t Care Entries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2398712"/>
          </a:xfrm>
          <a:noFill/>
        </p:spPr>
        <p:txBody>
          <a:bodyPr/>
          <a:lstStyle/>
          <a:p>
            <a:r>
              <a:rPr lang="en-US" smtClean="0"/>
              <a:t>Instead of: </a:t>
            </a:r>
            <a:br>
              <a:rPr lang="en-US" smtClean="0"/>
            </a:b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Use:</a:t>
            </a:r>
          </a:p>
        </p:txBody>
      </p:sp>
      <p:grpSp>
        <p:nvGrpSpPr>
          <p:cNvPr id="34820" name="Group 13"/>
          <p:cNvGrpSpPr>
            <a:grpSpLocks/>
          </p:cNvGrpSpPr>
          <p:nvPr/>
        </p:nvGrpSpPr>
        <p:grpSpPr bwMode="auto">
          <a:xfrm>
            <a:off x="3394075" y="1277938"/>
            <a:ext cx="2259013" cy="1628775"/>
            <a:chOff x="2138" y="805"/>
            <a:chExt cx="1423" cy="1026"/>
          </a:xfrm>
        </p:grpSpPr>
        <p:grpSp>
          <p:nvGrpSpPr>
            <p:cNvPr id="34832" name="Group 7"/>
            <p:cNvGrpSpPr>
              <a:grpSpLocks/>
            </p:cNvGrpSpPr>
            <p:nvPr/>
          </p:nvGrpSpPr>
          <p:grpSpPr bwMode="auto">
            <a:xfrm>
              <a:off x="2138" y="805"/>
              <a:ext cx="185" cy="1026"/>
              <a:chOff x="2138" y="805"/>
              <a:chExt cx="185" cy="1026"/>
            </a:xfrm>
          </p:grpSpPr>
          <p:sp>
            <p:nvSpPr>
              <p:cNvPr id="34838" name="Line 4"/>
              <p:cNvSpPr>
                <a:spLocks noChangeShapeType="1"/>
              </p:cNvSpPr>
              <p:nvPr/>
            </p:nvSpPr>
            <p:spPr bwMode="auto">
              <a:xfrm>
                <a:off x="2148" y="815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9" name="Line 5"/>
              <p:cNvSpPr>
                <a:spLocks noChangeShapeType="1"/>
              </p:cNvSpPr>
              <p:nvPr/>
            </p:nvSpPr>
            <p:spPr bwMode="auto">
              <a:xfrm flipV="1">
                <a:off x="2138" y="805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0" name="Line 6"/>
              <p:cNvSpPr>
                <a:spLocks noChangeShapeType="1"/>
              </p:cNvSpPr>
              <p:nvPr/>
            </p:nvSpPr>
            <p:spPr bwMode="auto">
              <a:xfrm flipV="1">
                <a:off x="2143" y="1830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4833" name="Group 11"/>
            <p:cNvGrpSpPr>
              <a:grpSpLocks/>
            </p:cNvGrpSpPr>
            <p:nvPr/>
          </p:nvGrpSpPr>
          <p:grpSpPr bwMode="auto">
            <a:xfrm>
              <a:off x="3376" y="805"/>
              <a:ext cx="185" cy="1026"/>
              <a:chOff x="3376" y="805"/>
              <a:chExt cx="185" cy="1026"/>
            </a:xfrm>
          </p:grpSpPr>
          <p:sp>
            <p:nvSpPr>
              <p:cNvPr id="34835" name="Line 8"/>
              <p:cNvSpPr>
                <a:spLocks noChangeShapeType="1"/>
              </p:cNvSpPr>
              <p:nvPr/>
            </p:nvSpPr>
            <p:spPr bwMode="auto">
              <a:xfrm>
                <a:off x="3561" y="815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6" name="Line 9"/>
              <p:cNvSpPr>
                <a:spLocks noChangeShapeType="1"/>
              </p:cNvSpPr>
              <p:nvPr/>
            </p:nvSpPr>
            <p:spPr bwMode="auto">
              <a:xfrm flipH="1" flipV="1">
                <a:off x="3381" y="805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7" name="Line 10"/>
              <p:cNvSpPr>
                <a:spLocks noChangeShapeType="1"/>
              </p:cNvSpPr>
              <p:nvPr/>
            </p:nvSpPr>
            <p:spPr bwMode="auto">
              <a:xfrm flipH="1" flipV="1">
                <a:off x="3376" y="1830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834" name="Rectangle 12"/>
            <p:cNvSpPr>
              <a:spLocks noChangeArrowheads="1"/>
            </p:cNvSpPr>
            <p:nvPr/>
          </p:nvSpPr>
          <p:spPr bwMode="auto">
            <a:xfrm>
              <a:off x="2169" y="891"/>
              <a:ext cx="1374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?   </a:t>
              </a:r>
              <a:r>
                <a:rPr lang="en-US" sz="1400">
                  <a:solidFill>
                    <a:srgbClr val="0000FF"/>
                  </a:solidFill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56334" name="AutoShape 14"/>
          <p:cNvSpPr>
            <a:spLocks noChangeArrowheads="1"/>
          </p:cNvSpPr>
          <p:nvPr/>
        </p:nvSpPr>
        <p:spPr bwMode="auto">
          <a:xfrm>
            <a:off x="236538" y="5495925"/>
            <a:ext cx="8726487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This Way Every Coordinate is Mapped </a:t>
            </a:r>
            <a:r>
              <a:rPr lang="en-US" dirty="0"/>
              <a:t>by G</a:t>
            </a:r>
            <a:r>
              <a:rPr lang="en-US" dirty="0">
                <a:solidFill>
                  <a:schemeClr val="tx1"/>
                </a:solidFill>
              </a:rPr>
              <a:t>...</a:t>
            </a:r>
          </a:p>
        </p:txBody>
      </p:sp>
      <p:grpSp>
        <p:nvGrpSpPr>
          <p:cNvPr id="34822" name="Group 24"/>
          <p:cNvGrpSpPr>
            <a:grpSpLocks/>
          </p:cNvGrpSpPr>
          <p:nvPr/>
        </p:nvGrpSpPr>
        <p:grpSpPr bwMode="auto">
          <a:xfrm>
            <a:off x="3427413" y="3505200"/>
            <a:ext cx="2259012" cy="1628775"/>
            <a:chOff x="2159" y="2208"/>
            <a:chExt cx="1423" cy="1026"/>
          </a:xfrm>
        </p:grpSpPr>
        <p:grpSp>
          <p:nvGrpSpPr>
            <p:cNvPr id="34823" name="Group 18"/>
            <p:cNvGrpSpPr>
              <a:grpSpLocks/>
            </p:cNvGrpSpPr>
            <p:nvPr/>
          </p:nvGrpSpPr>
          <p:grpSpPr bwMode="auto">
            <a:xfrm>
              <a:off x="2159" y="2208"/>
              <a:ext cx="185" cy="1026"/>
              <a:chOff x="2159" y="2208"/>
              <a:chExt cx="185" cy="1026"/>
            </a:xfrm>
          </p:grpSpPr>
          <p:sp>
            <p:nvSpPr>
              <p:cNvPr id="34829" name="Line 15"/>
              <p:cNvSpPr>
                <a:spLocks noChangeShapeType="1"/>
              </p:cNvSpPr>
              <p:nvPr/>
            </p:nvSpPr>
            <p:spPr bwMode="auto">
              <a:xfrm>
                <a:off x="2169" y="2218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0" name="Line 16"/>
              <p:cNvSpPr>
                <a:spLocks noChangeShapeType="1"/>
              </p:cNvSpPr>
              <p:nvPr/>
            </p:nvSpPr>
            <p:spPr bwMode="auto">
              <a:xfrm flipV="1">
                <a:off x="2159" y="2208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1" name="Line 17"/>
              <p:cNvSpPr>
                <a:spLocks noChangeShapeType="1"/>
              </p:cNvSpPr>
              <p:nvPr/>
            </p:nvSpPr>
            <p:spPr bwMode="auto">
              <a:xfrm flipV="1">
                <a:off x="2164" y="3233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4824" name="Group 22"/>
            <p:cNvGrpSpPr>
              <a:grpSpLocks/>
            </p:cNvGrpSpPr>
            <p:nvPr/>
          </p:nvGrpSpPr>
          <p:grpSpPr bwMode="auto">
            <a:xfrm>
              <a:off x="3397" y="2208"/>
              <a:ext cx="185" cy="1026"/>
              <a:chOff x="3397" y="2208"/>
              <a:chExt cx="185" cy="1026"/>
            </a:xfrm>
          </p:grpSpPr>
          <p:sp>
            <p:nvSpPr>
              <p:cNvPr id="34826" name="Line 19"/>
              <p:cNvSpPr>
                <a:spLocks noChangeShapeType="1"/>
              </p:cNvSpPr>
              <p:nvPr/>
            </p:nvSpPr>
            <p:spPr bwMode="auto">
              <a:xfrm>
                <a:off x="3582" y="2218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7" name="Line 20"/>
              <p:cNvSpPr>
                <a:spLocks noChangeShapeType="1"/>
              </p:cNvSpPr>
              <p:nvPr/>
            </p:nvSpPr>
            <p:spPr bwMode="auto">
              <a:xfrm flipH="1" flipV="1">
                <a:off x="3402" y="2208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28" name="Line 21"/>
              <p:cNvSpPr>
                <a:spLocks noChangeShapeType="1"/>
              </p:cNvSpPr>
              <p:nvPr/>
            </p:nvSpPr>
            <p:spPr bwMode="auto">
              <a:xfrm flipH="1" flipV="1">
                <a:off x="3397" y="3233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825" name="Rectangle 23"/>
            <p:cNvSpPr>
              <a:spLocks noChangeArrowheads="1"/>
            </p:cNvSpPr>
            <p:nvPr/>
          </p:nvSpPr>
          <p:spPr bwMode="auto">
            <a:xfrm>
              <a:off x="2190" y="2294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0    0    0   </a:t>
              </a:r>
              <a:r>
                <a:rPr lang="en-US" sz="1400">
                  <a:solidFill>
                    <a:srgbClr val="0000FF"/>
                  </a:solidFill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cxnSp>
        <p:nvCxnSpPr>
          <p:cNvPr id="27" name="Straight Arrow Connector 26"/>
          <p:cNvCxnSpPr/>
          <p:nvPr/>
        </p:nvCxnSpPr>
        <p:spPr bwMode="auto">
          <a:xfrm rot="16200000" flipH="1">
            <a:off x="7239000" y="4953000"/>
            <a:ext cx="1066800" cy="304800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5" name="Rectangle 24"/>
          <p:cNvSpPr/>
          <p:nvPr/>
        </p:nvSpPr>
        <p:spPr>
          <a:xfrm>
            <a:off x="6324600" y="4419600"/>
            <a:ext cx="2667000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texture generation matrix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 if we don’t have WORLD coordinates?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354965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Given 1: </a:t>
            </a:r>
            <a:r>
              <a:rPr lang="en-US" smtClean="0"/>
              <a:t>A texture generation matrix </a:t>
            </a:r>
            <a:r>
              <a:rPr lang="en-US" smtClean="0">
                <a:solidFill>
                  <a:srgbClr val="FF0000"/>
                </a:solidFill>
              </a:rPr>
              <a:t>G</a:t>
            </a:r>
            <a:r>
              <a:rPr lang="en-US" smtClean="0"/>
              <a:t> that maps world to texture coordinates; e.g., 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>
                <a:solidFill>
                  <a:srgbClr val="0000FF"/>
                </a:solidFill>
              </a:rPr>
              <a:t>Given 2: </a:t>
            </a:r>
            <a:r>
              <a:rPr lang="en-US" smtClean="0"/>
              <a:t>A matrix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/>
              <a:t> that maps local to world coordinates.  Let </a:t>
            </a:r>
            <a:r>
              <a:rPr lang="en-US" smtClean="0">
                <a:solidFill>
                  <a:srgbClr val="FF0000"/>
                </a:solidFill>
              </a:rPr>
              <a:t>G' = WG</a:t>
            </a:r>
          </a:p>
        </p:txBody>
      </p:sp>
      <p:grpSp>
        <p:nvGrpSpPr>
          <p:cNvPr id="35844" name="Group 13"/>
          <p:cNvGrpSpPr>
            <a:grpSpLocks/>
          </p:cNvGrpSpPr>
          <p:nvPr/>
        </p:nvGrpSpPr>
        <p:grpSpPr bwMode="auto">
          <a:xfrm>
            <a:off x="3802063" y="2101850"/>
            <a:ext cx="2259012" cy="1628775"/>
            <a:chOff x="2395" y="1324"/>
            <a:chExt cx="1423" cy="1026"/>
          </a:xfrm>
        </p:grpSpPr>
        <p:grpSp>
          <p:nvGrpSpPr>
            <p:cNvPr id="35855" name="Group 7"/>
            <p:cNvGrpSpPr>
              <a:grpSpLocks/>
            </p:cNvGrpSpPr>
            <p:nvPr/>
          </p:nvGrpSpPr>
          <p:grpSpPr bwMode="auto">
            <a:xfrm>
              <a:off x="2395" y="1324"/>
              <a:ext cx="185" cy="1026"/>
              <a:chOff x="2395" y="1324"/>
              <a:chExt cx="185" cy="1026"/>
            </a:xfrm>
          </p:grpSpPr>
          <p:sp>
            <p:nvSpPr>
              <p:cNvPr id="35861" name="Line 4"/>
              <p:cNvSpPr>
                <a:spLocks noChangeShapeType="1"/>
              </p:cNvSpPr>
              <p:nvPr/>
            </p:nvSpPr>
            <p:spPr bwMode="auto">
              <a:xfrm>
                <a:off x="2405" y="1334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2" name="Line 5"/>
              <p:cNvSpPr>
                <a:spLocks noChangeShapeType="1"/>
              </p:cNvSpPr>
              <p:nvPr/>
            </p:nvSpPr>
            <p:spPr bwMode="auto">
              <a:xfrm flipV="1">
                <a:off x="2395" y="1324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3" name="Line 6"/>
              <p:cNvSpPr>
                <a:spLocks noChangeShapeType="1"/>
              </p:cNvSpPr>
              <p:nvPr/>
            </p:nvSpPr>
            <p:spPr bwMode="auto">
              <a:xfrm flipV="1">
                <a:off x="2400" y="2349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856" name="Group 11"/>
            <p:cNvGrpSpPr>
              <a:grpSpLocks/>
            </p:cNvGrpSpPr>
            <p:nvPr/>
          </p:nvGrpSpPr>
          <p:grpSpPr bwMode="auto">
            <a:xfrm>
              <a:off x="3633" y="1324"/>
              <a:ext cx="185" cy="1026"/>
              <a:chOff x="3633" y="1324"/>
              <a:chExt cx="185" cy="1026"/>
            </a:xfrm>
          </p:grpSpPr>
          <p:sp>
            <p:nvSpPr>
              <p:cNvPr id="35858" name="Line 8"/>
              <p:cNvSpPr>
                <a:spLocks noChangeShapeType="1"/>
              </p:cNvSpPr>
              <p:nvPr/>
            </p:nvSpPr>
            <p:spPr bwMode="auto">
              <a:xfrm>
                <a:off x="3818" y="1334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59" name="Line 9"/>
              <p:cNvSpPr>
                <a:spLocks noChangeShapeType="1"/>
              </p:cNvSpPr>
              <p:nvPr/>
            </p:nvSpPr>
            <p:spPr bwMode="auto">
              <a:xfrm flipH="1" flipV="1">
                <a:off x="3638" y="1324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60" name="Line 10"/>
              <p:cNvSpPr>
                <a:spLocks noChangeShapeType="1"/>
              </p:cNvSpPr>
              <p:nvPr/>
            </p:nvSpPr>
            <p:spPr bwMode="auto">
              <a:xfrm flipH="1" flipV="1">
                <a:off x="3633" y="2349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857" name="Rectangle 12"/>
            <p:cNvSpPr>
              <a:spLocks noChangeArrowheads="1"/>
            </p:cNvSpPr>
            <p:nvPr/>
          </p:nvSpPr>
          <p:spPr bwMode="auto">
            <a:xfrm>
              <a:off x="2426" y="1410"/>
              <a:ext cx="1374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>
                  <a:solidFill>
                    <a:srgbClr val="0000FF"/>
                  </a:solidFill>
                </a:rPr>
                <a:t>1    0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>
                  <a:solidFill>
                    <a:srgbClr val="0000FF"/>
                  </a:solidFill>
                </a:rPr>
                <a:t>0    0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>
                  <a:solidFill>
                    <a:srgbClr val="0000FF"/>
                  </a:solidFill>
                </a:rPr>
                <a:t>0    1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>
                  <a:solidFill>
                    <a:srgbClr val="0000FF"/>
                  </a:solidFill>
                </a:rPr>
                <a:t>0    0    ?   </a:t>
              </a:r>
              <a:r>
                <a:rPr lang="en-US" sz="1400" dirty="0">
                  <a:solidFill>
                    <a:srgbClr val="0000FF"/>
                  </a:solidFill>
                </a:rPr>
                <a:t>  </a:t>
              </a:r>
              <a:r>
                <a:rPr lang="en-US" dirty="0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35845" name="Rectangle 14"/>
          <p:cNvSpPr>
            <a:spLocks noChangeArrowheads="1"/>
          </p:cNvSpPr>
          <p:nvPr/>
        </p:nvSpPr>
        <p:spPr bwMode="auto">
          <a:xfrm>
            <a:off x="2927350" y="2627313"/>
            <a:ext cx="766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/>
              <a:t>G =</a:t>
            </a:r>
          </a:p>
        </p:txBody>
      </p:sp>
      <p:sp>
        <p:nvSpPr>
          <p:cNvPr id="35846" name="Oval 15"/>
          <p:cNvSpPr>
            <a:spLocks noChangeArrowheads="1"/>
          </p:cNvSpPr>
          <p:nvPr/>
        </p:nvSpPr>
        <p:spPr bwMode="auto">
          <a:xfrm>
            <a:off x="4179888" y="4741863"/>
            <a:ext cx="187325" cy="187325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Oval 16"/>
          <p:cNvSpPr>
            <a:spLocks noChangeArrowheads="1"/>
          </p:cNvSpPr>
          <p:nvPr/>
        </p:nvSpPr>
        <p:spPr bwMode="auto">
          <a:xfrm>
            <a:off x="4706938" y="4741863"/>
            <a:ext cx="187325" cy="187325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Oval 17"/>
          <p:cNvSpPr>
            <a:spLocks noChangeArrowheads="1"/>
          </p:cNvSpPr>
          <p:nvPr/>
        </p:nvSpPr>
        <p:spPr bwMode="auto">
          <a:xfrm>
            <a:off x="5194300" y="4741863"/>
            <a:ext cx="187325" cy="187325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Rectangle 18"/>
          <p:cNvSpPr>
            <a:spLocks noChangeArrowheads="1"/>
          </p:cNvSpPr>
          <p:nvPr/>
        </p:nvSpPr>
        <p:spPr bwMode="auto">
          <a:xfrm>
            <a:off x="320675" y="5842000"/>
            <a:ext cx="3108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40000"/>
              </a:spcBef>
            </a:pPr>
            <a:r>
              <a:rPr lang="en-US">
                <a:solidFill>
                  <a:srgbClr val="0000FF"/>
                </a:solidFill>
              </a:rPr>
              <a:t>local coordinates</a:t>
            </a:r>
          </a:p>
        </p:txBody>
      </p:sp>
      <p:sp>
        <p:nvSpPr>
          <p:cNvPr id="35850" name="Rectangle 19"/>
          <p:cNvSpPr>
            <a:spLocks noChangeArrowheads="1"/>
          </p:cNvSpPr>
          <p:nvPr/>
        </p:nvSpPr>
        <p:spPr bwMode="auto">
          <a:xfrm>
            <a:off x="3703638" y="5975350"/>
            <a:ext cx="32464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40000"/>
              </a:spcBef>
            </a:pPr>
            <a:r>
              <a:rPr lang="en-US">
                <a:solidFill>
                  <a:srgbClr val="0000FF"/>
                </a:solidFill>
              </a:rPr>
              <a:t>world coordinates</a:t>
            </a:r>
          </a:p>
        </p:txBody>
      </p:sp>
      <p:sp>
        <p:nvSpPr>
          <p:cNvPr id="35851" name="Rectangle 20"/>
          <p:cNvSpPr>
            <a:spLocks noChangeArrowheads="1"/>
          </p:cNvSpPr>
          <p:nvPr/>
        </p:nvSpPr>
        <p:spPr bwMode="auto">
          <a:xfrm>
            <a:off x="5381625" y="5375275"/>
            <a:ext cx="34845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40000"/>
              </a:spcBef>
            </a:pPr>
            <a:r>
              <a:rPr lang="en-US">
                <a:solidFill>
                  <a:srgbClr val="0000FF"/>
                </a:solidFill>
              </a:rPr>
              <a:t>texture coordinates</a:t>
            </a:r>
          </a:p>
        </p:txBody>
      </p:sp>
      <p:sp>
        <p:nvSpPr>
          <p:cNvPr id="35852" name="Line 21"/>
          <p:cNvSpPr>
            <a:spLocks noChangeShapeType="1"/>
          </p:cNvSpPr>
          <p:nvPr/>
        </p:nvSpPr>
        <p:spPr bwMode="auto">
          <a:xfrm flipV="1">
            <a:off x="1677988" y="4978400"/>
            <a:ext cx="2371725" cy="82232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5853" name="Line 22"/>
          <p:cNvSpPr>
            <a:spLocks noChangeShapeType="1"/>
          </p:cNvSpPr>
          <p:nvPr/>
        </p:nvSpPr>
        <p:spPr bwMode="auto">
          <a:xfrm flipH="1" flipV="1">
            <a:off x="5249863" y="5018088"/>
            <a:ext cx="407987" cy="3333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5854" name="Line 23"/>
          <p:cNvSpPr>
            <a:spLocks noChangeShapeType="1"/>
          </p:cNvSpPr>
          <p:nvPr/>
        </p:nvSpPr>
        <p:spPr bwMode="auto">
          <a:xfrm flipV="1">
            <a:off x="4086225" y="5000625"/>
            <a:ext cx="635000" cy="989013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81000" y="6106180"/>
            <a:ext cx="342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(vertex coordinate)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886200" y="6258580"/>
            <a:ext cx="342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/>
              <a:t>(vertex coordinate)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What’s an Appropriate Shadow Texture?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860425"/>
          </a:xfrm>
          <a:noFill/>
        </p:spPr>
        <p:txBody>
          <a:bodyPr/>
          <a:lstStyle/>
          <a:p>
            <a:r>
              <a:rPr lang="en-US" smtClean="0"/>
              <a:t>A cloud texture will do but you might want to use one with more black than white...</a:t>
            </a:r>
          </a:p>
        </p:txBody>
      </p:sp>
      <p:sp>
        <p:nvSpPr>
          <p:cNvPr id="60420" name="AutoShape 4"/>
          <p:cNvSpPr>
            <a:spLocks noChangeArrowheads="1"/>
          </p:cNvSpPr>
          <p:nvPr/>
        </p:nvSpPr>
        <p:spPr bwMode="auto">
          <a:xfrm>
            <a:off x="198438" y="5603875"/>
            <a:ext cx="8742362" cy="102870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Cloud shadow texture does not have to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match the cloud texture you use.</a:t>
            </a:r>
          </a:p>
        </p:txBody>
      </p:sp>
      <p:graphicFrame>
        <p:nvGraphicFramePr>
          <p:cNvPr id="5122" name="Object 5"/>
          <p:cNvGraphicFramePr>
            <a:graphicFrameLocks/>
          </p:cNvGraphicFramePr>
          <p:nvPr/>
        </p:nvGraphicFramePr>
        <p:xfrm>
          <a:off x="2941638" y="2181225"/>
          <a:ext cx="3368675" cy="3368675"/>
        </p:xfrm>
        <a:graphic>
          <a:graphicData uri="http://schemas.openxmlformats.org/presentationml/2006/ole">
            <p:oleObj spid="_x0000_s5122" name="PhotoHouse" r:id="rId4" imgW="3368520" imgH="3368520" progId="">
              <p:embed/>
            </p:oleObj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Cloud and Cloud Shadow Textures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860425"/>
          </a:xfrm>
          <a:noFill/>
        </p:spPr>
        <p:txBody>
          <a:bodyPr/>
          <a:lstStyle/>
          <a:p>
            <a:r>
              <a:rPr lang="en-US" smtClean="0"/>
              <a:t>Large textures are more effective than small ones... OpenGL can load 8-bit textures…</a:t>
            </a:r>
          </a:p>
        </p:txBody>
      </p:sp>
      <p:sp>
        <p:nvSpPr>
          <p:cNvPr id="62468" name="AutoShape 4"/>
          <p:cNvSpPr>
            <a:spLocks noChangeArrowheads="1"/>
          </p:cNvSpPr>
          <p:nvPr/>
        </p:nvSpPr>
        <p:spPr bwMode="auto">
          <a:xfrm>
            <a:off x="214313" y="5619750"/>
            <a:ext cx="8709025" cy="102861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But we don’t </a:t>
            </a:r>
            <a:r>
              <a:rPr lang="en-US" dirty="0" smtClean="0">
                <a:solidFill>
                  <a:schemeClr val="tx1"/>
                </a:solidFill>
              </a:rPr>
              <a:t>currently don’t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have </a:t>
            </a:r>
            <a:r>
              <a:rPr lang="en-US" dirty="0">
                <a:solidFill>
                  <a:schemeClr val="tx1"/>
                </a:solidFill>
              </a:rPr>
              <a:t>a reader for 8-bit textures.</a:t>
            </a:r>
          </a:p>
        </p:txBody>
      </p:sp>
      <p:graphicFrame>
        <p:nvGraphicFramePr>
          <p:cNvPr id="6146" name="Object 5"/>
          <p:cNvGraphicFramePr>
            <a:graphicFrameLocks/>
          </p:cNvGraphicFramePr>
          <p:nvPr/>
        </p:nvGraphicFramePr>
        <p:xfrm>
          <a:off x="2941638" y="2181225"/>
          <a:ext cx="3368675" cy="3368675"/>
        </p:xfrm>
        <a:graphic>
          <a:graphicData uri="http://schemas.openxmlformats.org/presentationml/2006/ole">
            <p:oleObj spid="_x0000_s6146" name="PhotoHouse" r:id="rId4" imgW="3368520" imgH="3368520" progId="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Many Effect Require Blending Techniques</a:t>
            </a:r>
            <a:endParaRPr lang="en-US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091613" cy="5091267"/>
          </a:xfrm>
          <a:noFill/>
        </p:spPr>
        <p:txBody>
          <a:bodyPr/>
          <a:lstStyle/>
          <a:p>
            <a:r>
              <a:rPr lang="en-US" dirty="0" smtClean="0"/>
              <a:t>Blending permits </a:t>
            </a: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colors of a texture</a:t>
            </a:r>
            <a:r>
              <a:rPr lang="en-US" dirty="0" smtClean="0"/>
              <a:t> to be merged with the </a:t>
            </a:r>
            <a:r>
              <a:rPr lang="en-US" dirty="0" smtClean="0">
                <a:solidFill>
                  <a:srgbClr val="FF0000"/>
                </a:solidFill>
              </a:rPr>
              <a:t>colors already drawn </a:t>
            </a:r>
            <a:r>
              <a:rPr lang="en-US" dirty="0" smtClean="0"/>
              <a:t>on the back buffer.</a:t>
            </a:r>
            <a:endParaRPr lang="en-US" dirty="0" smtClean="0"/>
          </a:p>
          <a:p>
            <a:r>
              <a:rPr lang="en-US" dirty="0" smtClean="0"/>
              <a:t>Color </a:t>
            </a:r>
            <a:r>
              <a:rPr lang="en-US" dirty="0" smtClean="0"/>
              <a:t>has 4 components, RGBA, where A, is the </a:t>
            </a:r>
            <a:r>
              <a:rPr lang="en-US" dirty="0" smtClean="0">
                <a:solidFill>
                  <a:srgbClr val="FF0000"/>
                </a:solidFill>
              </a:rPr>
              <a:t>alpha component</a:t>
            </a:r>
            <a:r>
              <a:rPr lang="en-US" dirty="0" smtClean="0"/>
              <a:t>. </a:t>
            </a:r>
            <a:r>
              <a:rPr lang="en-US" dirty="0" smtClean="0">
                <a:solidFill>
                  <a:schemeClr val="bg2"/>
                </a:solidFill>
              </a:rPr>
              <a:t>We already know this.</a:t>
            </a:r>
            <a:endParaRPr lang="en-US" dirty="0" smtClean="0"/>
          </a:p>
          <a:p>
            <a:pPr lvl="1"/>
            <a:r>
              <a:rPr lang="en-US" dirty="0" smtClean="0"/>
              <a:t>	alpha = 1.0 (opaque)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	alpha = 0.0 (not opaque; i.e., fully transparent)</a:t>
            </a:r>
          </a:p>
          <a:p>
            <a:pPr lvl="1">
              <a:spcBef>
                <a:spcPct val="0"/>
              </a:spcBef>
            </a:pPr>
            <a:r>
              <a:rPr lang="en-US" dirty="0" smtClean="0"/>
              <a:t>	alpha = 0.7 (mostly opaque).</a:t>
            </a:r>
          </a:p>
          <a:p>
            <a:r>
              <a:rPr lang="en-US" dirty="0" smtClean="0"/>
              <a:t>To use it, must </a:t>
            </a:r>
            <a:r>
              <a:rPr lang="en-US" dirty="0" smtClean="0"/>
              <a:t>enable </a:t>
            </a:r>
            <a:r>
              <a:rPr lang="en-US" dirty="0" smtClean="0"/>
              <a:t>it; </a:t>
            </a:r>
            <a:r>
              <a:rPr lang="en-US" dirty="0" smtClean="0"/>
              <a:t>disable when done.</a:t>
            </a:r>
          </a:p>
          <a:p>
            <a:pPr lvl="1"/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glEnable</a:t>
            </a:r>
            <a:r>
              <a:rPr lang="en-US" dirty="0" smtClean="0">
                <a:solidFill>
                  <a:srgbClr val="FF0000"/>
                </a:solidFill>
              </a:rPr>
              <a:t> (GL_BLEND);</a:t>
            </a:r>
            <a:endParaRPr lang="en-US" dirty="0" smtClean="0"/>
          </a:p>
          <a:p>
            <a:pPr lvl="1">
              <a:spcBef>
                <a:spcPct val="0"/>
              </a:spcBef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glDisable</a:t>
            </a:r>
            <a:r>
              <a:rPr lang="en-US" dirty="0" smtClean="0">
                <a:solidFill>
                  <a:srgbClr val="FF0000"/>
                </a:solidFill>
              </a:rPr>
              <a:t> (GL_BLEND);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Another Issue: 3 and 4D Texture Coordinates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804275" cy="3424237"/>
          </a:xfrm>
          <a:noFill/>
        </p:spPr>
        <p:txBody>
          <a:bodyPr/>
          <a:lstStyle/>
          <a:p>
            <a:r>
              <a:rPr lang="en-US" smtClean="0"/>
              <a:t>Can supply 3D and 4D texture coordinates.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	glTexCoord2d </a:t>
            </a:r>
            <a:r>
              <a:rPr lang="en-US" smtClean="0"/>
              <a:t>(s, t);</a:t>
            </a:r>
            <a:endParaRPr lang="en-US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	glTexCoord3d </a:t>
            </a:r>
            <a:r>
              <a:rPr lang="en-US" smtClean="0"/>
              <a:t>(s, t, r);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	glTexCoord4d </a:t>
            </a:r>
            <a:r>
              <a:rPr lang="en-US" smtClean="0"/>
              <a:t>(s, t, r, q);</a:t>
            </a:r>
          </a:p>
          <a:p>
            <a:r>
              <a:rPr lang="en-US" smtClean="0"/>
              <a:t>4D texture coordinates are converted to 3D by</a:t>
            </a:r>
            <a:br>
              <a:rPr lang="en-US" smtClean="0"/>
            </a:br>
            <a:r>
              <a:rPr lang="en-US" smtClean="0"/>
              <a:t>dividing by q. </a:t>
            </a:r>
          </a:p>
          <a:p>
            <a:r>
              <a:rPr lang="en-US" smtClean="0"/>
              <a:t>For 2D, r coordinate is ignored.</a:t>
            </a: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214313" y="5635625"/>
            <a:ext cx="8709025" cy="573088"/>
          </a:xfrm>
          <a:prstGeom prst="roundRect">
            <a:avLst>
              <a:gd name="adj" fmla="val 12403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That’s why the texture stack has a FULL MATRIX.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9186862" cy="4420314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Use the DARKENING blend that </a:t>
            </a:r>
            <a:r>
              <a:rPr lang="en-US" dirty="0" smtClean="0">
                <a:solidFill>
                  <a:srgbClr val="0000FF"/>
                </a:solidFill>
              </a:rPr>
              <a:t>multiplies </a:t>
            </a:r>
            <a:r>
              <a:rPr lang="en-US" dirty="0" smtClean="0">
                <a:solidFill>
                  <a:srgbClr val="0000FF"/>
                </a:solidFill>
              </a:rPr>
              <a:t>so </a:t>
            </a:r>
            <a:r>
              <a:rPr lang="en-US" dirty="0" smtClean="0">
                <a:solidFill>
                  <a:srgbClr val="0000FF"/>
                </a:solidFill>
              </a:rPr>
              <a:t>that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white (1) * what is there =&gt; stays the same</a:t>
            </a:r>
            <a:br>
              <a:rPr lang="en-US" dirty="0" smtClean="0"/>
            </a:br>
            <a:r>
              <a:rPr lang="en-US" dirty="0" smtClean="0"/>
              <a:t>	gray  (.5) * what is there =&gt; goes darker</a:t>
            </a:r>
            <a:br>
              <a:rPr lang="en-US" dirty="0" smtClean="0"/>
            </a:br>
            <a:r>
              <a:rPr lang="en-US" dirty="0" smtClean="0"/>
              <a:t>	black (0) * what is there =&gt; black</a:t>
            </a:r>
          </a:p>
          <a:p>
            <a:endParaRPr lang="en-US" sz="800" dirty="0" smtClean="0"/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glEnable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(GL_BLEND);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glBlendFunc</a:t>
            </a:r>
            <a:r>
              <a:rPr lang="en-US" dirty="0" smtClean="0"/>
              <a:t> (GL_ZERO, GL_SRC_COLOR);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/>
              <a:t>Consequences:</a:t>
            </a:r>
          </a:p>
          <a:p>
            <a:pPr lvl="1"/>
            <a:r>
              <a:rPr lang="en-US" dirty="0" smtClean="0"/>
              <a:t>	Result = </a:t>
            </a:r>
            <a:r>
              <a:rPr lang="en-US" dirty="0" smtClean="0">
                <a:solidFill>
                  <a:srgbClr val="0000FF"/>
                </a:solidFill>
              </a:rPr>
              <a:t>0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0000FF"/>
                </a:solidFill>
              </a:rPr>
              <a:t>S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	(clamped to 1 if &gt; 1)</a:t>
            </a:r>
          </a:p>
        </p:txBody>
      </p:sp>
      <p:sp>
        <p:nvSpPr>
          <p:cNvPr id="46083" name="Line 2"/>
          <p:cNvSpPr>
            <a:spLocks noChangeShapeType="1"/>
          </p:cNvSpPr>
          <p:nvPr/>
        </p:nvSpPr>
        <p:spPr bwMode="auto">
          <a:xfrm flipV="1">
            <a:off x="2970213" y="4040188"/>
            <a:ext cx="1274762" cy="1087437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084" name="Line 3"/>
          <p:cNvSpPr>
            <a:spLocks noChangeShapeType="1"/>
          </p:cNvSpPr>
          <p:nvPr/>
        </p:nvSpPr>
        <p:spPr bwMode="auto">
          <a:xfrm flipV="1">
            <a:off x="3973513" y="4038600"/>
            <a:ext cx="2789237" cy="11049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8612" name="AutoShape 4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For Cloud Shadows, What’s </a:t>
            </a:r>
            <a:r>
              <a:rPr lang="en-US" dirty="0" smtClean="0"/>
              <a:t>a </a:t>
            </a:r>
            <a:r>
              <a:rPr lang="en-US" dirty="0" smtClean="0"/>
              <a:t>Good Blend?</a:t>
            </a:r>
          </a:p>
        </p:txBody>
      </p:sp>
      <p:sp>
        <p:nvSpPr>
          <p:cNvPr id="68614" name="AutoShape 6"/>
          <p:cNvSpPr>
            <a:spLocks noChangeArrowheads="1"/>
          </p:cNvSpPr>
          <p:nvPr/>
        </p:nvSpPr>
        <p:spPr bwMode="auto">
          <a:xfrm>
            <a:off x="214313" y="6056313"/>
            <a:ext cx="8709025" cy="57308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This simulates MULTIPLY 0.8*0.8=0.64 (darkens)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Putting it all together: Detailed Code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50" y="1254125"/>
            <a:ext cx="8804275" cy="15875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drawWorld ()</a:t>
            </a:r>
            <a:endParaRPr lang="en-US" smtClean="0"/>
          </a:p>
          <a:p>
            <a:pPr lvl="1"/>
            <a:r>
              <a:rPr lang="en-US" smtClean="0"/>
              <a:t>	</a:t>
            </a:r>
            <a:r>
              <a:rPr lang="en-US" smtClean="0">
                <a:solidFill>
                  <a:srgbClr val="FF0000"/>
                </a:solidFill>
              </a:rPr>
              <a:t>world-&gt;draw ()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	//i.e. drawEntireWorld ()</a:t>
            </a:r>
          </a:p>
          <a:p>
            <a:pPr lvl="1"/>
            <a:r>
              <a:rPr lang="en-US" smtClean="0">
                <a:solidFill>
                  <a:srgbClr val="FF0000"/>
                </a:solidFill>
              </a:rPr>
              <a:t>	drawCloudShadow ()	//Second pass</a:t>
            </a: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228600" y="5257800"/>
            <a:ext cx="8740775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Draw the world twice: </a:t>
            </a:r>
            <a:r>
              <a:rPr lang="en-US">
                <a:solidFill>
                  <a:srgbClr val="0000FF"/>
                </a:solidFill>
              </a:rPr>
              <a:t>once normally</a:t>
            </a:r>
            <a:r>
              <a:rPr lang="en-US">
                <a:solidFill>
                  <a:schemeClr val="tx1"/>
                </a:solidFill>
              </a:rPr>
              <a:t> and </a:t>
            </a:r>
            <a:r>
              <a:rPr lang="en-US">
                <a:solidFill>
                  <a:srgbClr val="0000FF"/>
                </a:solidFill>
              </a:rPr>
              <a:t>once with cloud shadows</a:t>
            </a:r>
            <a:r>
              <a:rPr lang="en-US">
                <a:solidFill>
                  <a:schemeClr val="tx1"/>
                </a:solidFill>
              </a:rPr>
              <a:t> on top of everything.</a:t>
            </a:r>
          </a:p>
        </p:txBody>
      </p:sp>
      <p:sp>
        <p:nvSpPr>
          <p:cNvPr id="47109" name="Rectangle 8"/>
          <p:cNvSpPr>
            <a:spLocks noChangeArrowheads="1"/>
          </p:cNvSpPr>
          <p:nvPr/>
        </p:nvSpPr>
        <p:spPr bwMode="auto">
          <a:xfrm>
            <a:off x="1600200" y="2971800"/>
            <a:ext cx="4281488" cy="523875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continued on next page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Putting it all together: Detailed Code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" y="1254125"/>
            <a:ext cx="9010650" cy="4832734"/>
          </a:xfrm>
          <a:noFill/>
        </p:spPr>
        <p:txBody>
          <a:bodyPr/>
          <a:lstStyle/>
          <a:p>
            <a:r>
              <a:rPr lang="en-US" dirty="0" err="1" smtClean="0">
                <a:solidFill>
                  <a:srgbClr val="0000FF"/>
                </a:solidFill>
              </a:rPr>
              <a:t>drawCloudShadow</a:t>
            </a:r>
            <a:r>
              <a:rPr lang="en-US" dirty="0" smtClean="0">
                <a:solidFill>
                  <a:srgbClr val="0000FF"/>
                </a:solidFill>
              </a:rPr>
              <a:t> ()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</a:t>
            </a:r>
            <a:r>
              <a:rPr lang="en-US" dirty="0" smtClean="0"/>
              <a:t>//Assume camera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/>
              <a:t> already set up</a:t>
            </a:r>
          </a:p>
          <a:p>
            <a:pPr lvl="1"/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Activate cloud texture </a:t>
            </a:r>
            <a:r>
              <a:rPr lang="en-US" dirty="0" smtClean="0"/>
              <a:t>+</a:t>
            </a:r>
            <a:r>
              <a:rPr lang="en-US" dirty="0" smtClean="0">
                <a:solidFill>
                  <a:srgbClr val="FF0000"/>
                </a:solidFill>
              </a:rPr>
              <a:t> build </a:t>
            </a:r>
            <a:r>
              <a:rPr lang="en-US" dirty="0" err="1" smtClean="0">
                <a:solidFill>
                  <a:srgbClr val="FF0000"/>
                </a:solidFill>
              </a:rPr>
              <a:t>tex</a:t>
            </a:r>
            <a:r>
              <a:rPr lang="en-US" dirty="0" smtClean="0">
                <a:solidFill>
                  <a:srgbClr val="FF0000"/>
                </a:solidFill>
              </a:rPr>
              <a:t> gen matrix 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	//Enable blending of cloud shadow texture.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glEnable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(GL_BLEND);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glBlendFunc</a:t>
            </a:r>
            <a:r>
              <a:rPr lang="en-US" dirty="0" smtClean="0"/>
              <a:t> (GL_ZERO, GL_SRC_COLOR);</a:t>
            </a:r>
          </a:p>
          <a:p>
            <a:pPr lvl="1"/>
            <a:r>
              <a:rPr lang="en-US" dirty="0" smtClean="0"/>
              <a:t>	</a:t>
            </a:r>
            <a:r>
              <a:rPr lang="en-US" dirty="0" err="1" smtClean="0">
                <a:solidFill>
                  <a:srgbClr val="0000FF"/>
                </a:solidFill>
              </a:rPr>
              <a:t>drawEntireWorldSpecially</a:t>
            </a:r>
            <a:r>
              <a:rPr lang="en-US" dirty="0" smtClean="0"/>
              <a:t> (); //See next slide.</a:t>
            </a:r>
          </a:p>
          <a:p>
            <a:pPr lvl="1"/>
            <a:r>
              <a:rPr lang="en-US" dirty="0" smtClean="0"/>
              <a:t>	//Undo blending and camera.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glDisable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(GL_BLEND);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Putting it all together: Detailed Code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550" y="1152525"/>
            <a:ext cx="9059863" cy="5577554"/>
          </a:xfrm>
          <a:noFill/>
        </p:spPr>
        <p:txBody>
          <a:bodyPr/>
          <a:lstStyle/>
          <a:p>
            <a:r>
              <a:rPr lang="en-US" dirty="0" err="1" smtClean="0">
                <a:solidFill>
                  <a:srgbClr val="0000FF"/>
                </a:solidFill>
              </a:rPr>
              <a:t>drawEntireWorldSpecially</a:t>
            </a:r>
            <a:r>
              <a:rPr lang="en-US" dirty="0" smtClean="0"/>
              <a:t> () //Blend black on top.</a:t>
            </a:r>
          </a:p>
          <a:p>
            <a:pPr lvl="1"/>
            <a:r>
              <a:rPr lang="en-US" dirty="0" smtClean="0"/>
              <a:t>	Loop over all objects</a:t>
            </a:r>
            <a:br>
              <a:rPr lang="en-US" dirty="0" smtClean="0"/>
            </a:br>
            <a:r>
              <a:rPr lang="en-US" dirty="0" smtClean="0"/>
              <a:t>		Multiply </a:t>
            </a:r>
            <a:r>
              <a:rPr lang="en-US" dirty="0" smtClean="0">
                <a:solidFill>
                  <a:srgbClr val="FF0000"/>
                </a:solidFill>
              </a:rPr>
              <a:t>WG</a:t>
            </a:r>
            <a:r>
              <a:rPr lang="en-US" dirty="0" smtClean="0"/>
              <a:t> onto </a:t>
            </a:r>
            <a:r>
              <a:rPr lang="en-US" dirty="0" smtClean="0">
                <a:solidFill>
                  <a:schemeClr val="tx2"/>
                </a:solidFill>
              </a:rPr>
              <a:t>texture stack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			(initially has identity).</a:t>
            </a:r>
            <a:br>
              <a:rPr lang="en-US" dirty="0" smtClean="0"/>
            </a:br>
            <a:r>
              <a:rPr lang="en-US" dirty="0" smtClean="0"/>
              <a:t>		Multiply </a:t>
            </a: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/>
              <a:t> onto </a:t>
            </a:r>
            <a:r>
              <a:rPr lang="en-US" dirty="0" smtClean="0">
                <a:solidFill>
                  <a:schemeClr val="tx2"/>
                </a:solidFill>
              </a:rPr>
              <a:t>model/view stack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			(initially has camera inverse).</a:t>
            </a:r>
            <a:br>
              <a:rPr lang="en-US" dirty="0" smtClean="0"/>
            </a:br>
            <a:r>
              <a:rPr lang="en-US" dirty="0" smtClean="0"/>
              <a:t>		Draw object via points such as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		</a:t>
            </a:r>
            <a:r>
              <a:rPr lang="en-US" sz="2000" dirty="0" smtClean="0">
                <a:solidFill>
                  <a:srgbClr val="FF0000"/>
                </a:solidFill>
              </a:rPr>
              <a:t>glNormal3d (</a:t>
            </a:r>
            <a:r>
              <a:rPr lang="en-US" sz="2000" dirty="0" err="1" smtClean="0">
                <a:solidFill>
                  <a:srgbClr val="FF0000"/>
                </a:solidFill>
              </a:rPr>
              <a:t>nx</a:t>
            </a:r>
            <a:r>
              <a:rPr lang="en-US" sz="2000" dirty="0" smtClean="0">
                <a:solidFill>
                  <a:srgbClr val="FF0000"/>
                </a:solidFill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</a:rPr>
              <a:t>ny</a:t>
            </a:r>
            <a:r>
              <a:rPr lang="en-US" sz="2000" dirty="0" smtClean="0">
                <a:solidFill>
                  <a:srgbClr val="FF0000"/>
                </a:solidFill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</a:rPr>
              <a:t>nz</a:t>
            </a:r>
            <a:r>
              <a:rPr lang="en-US" sz="2000" dirty="0" smtClean="0">
                <a:solidFill>
                  <a:srgbClr val="FF0000"/>
                </a:solidFill>
              </a:rPr>
              <a:t>);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			glTexCoord3d (x, y, z);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			glVertex3d (x, y, z);</a:t>
            </a:r>
            <a:r>
              <a:rPr lang="en-US" dirty="0" smtClean="0"/>
              <a:t>		</a:t>
            </a:r>
          </a:p>
          <a:p>
            <a:pPr lvl="1"/>
            <a:r>
              <a:rPr lang="en-US" dirty="0" smtClean="0"/>
              <a:t>		Pop stacks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Endloop</a:t>
            </a:r>
            <a:r>
              <a:rPr lang="en-US" dirty="0" smtClean="0"/>
              <a:t>	</a:t>
            </a:r>
          </a:p>
        </p:txBody>
      </p:sp>
      <p:sp>
        <p:nvSpPr>
          <p:cNvPr id="49156" name="Line 3"/>
          <p:cNvSpPr>
            <a:spLocks noChangeShapeType="1"/>
          </p:cNvSpPr>
          <p:nvPr/>
        </p:nvSpPr>
        <p:spPr bwMode="auto">
          <a:xfrm>
            <a:off x="304800" y="3810000"/>
            <a:ext cx="2590800" cy="12954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9157" name="Line 3"/>
          <p:cNvSpPr>
            <a:spLocks noChangeShapeType="1"/>
          </p:cNvSpPr>
          <p:nvPr/>
        </p:nvSpPr>
        <p:spPr bwMode="auto">
          <a:xfrm flipV="1">
            <a:off x="228600" y="2438400"/>
            <a:ext cx="1752600" cy="11430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9158" name="Rectangle 8"/>
          <p:cNvSpPr>
            <a:spLocks noChangeArrowheads="1"/>
          </p:cNvSpPr>
          <p:nvPr/>
        </p:nvSpPr>
        <p:spPr bwMode="auto">
          <a:xfrm>
            <a:off x="152400" y="3429000"/>
            <a:ext cx="1585913" cy="523875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trick</a:t>
            </a:r>
          </a:p>
        </p:txBody>
      </p:sp>
      <p:sp>
        <p:nvSpPr>
          <p:cNvPr id="7" name="Rectangle 6"/>
          <p:cNvSpPr/>
          <p:nvPr/>
        </p:nvSpPr>
        <p:spPr>
          <a:xfrm>
            <a:off x="5943600" y="4495800"/>
            <a:ext cx="2743200" cy="70788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instead of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glTexCoord2d(</a:t>
            </a:r>
            <a:r>
              <a:rPr lang="en-US" sz="2000" dirty="0" err="1" smtClean="0">
                <a:solidFill>
                  <a:srgbClr val="0000FF"/>
                </a:solidFill>
              </a:rPr>
              <a:t>tx,ty</a:t>
            </a:r>
            <a:r>
              <a:rPr lang="en-US" sz="2000" dirty="0" smtClean="0">
                <a:solidFill>
                  <a:srgbClr val="0000FF"/>
                </a:solidFill>
              </a:rPr>
              <a:t>)</a:t>
            </a:r>
            <a:endParaRPr lang="en-US" sz="20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Cloud Shadows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075" y="1254125"/>
            <a:ext cx="8774113" cy="1628775"/>
          </a:xfrm>
          <a:noFill/>
        </p:spPr>
        <p:txBody>
          <a:bodyPr/>
          <a:lstStyle/>
          <a:p>
            <a:r>
              <a:rPr lang="en-US" smtClean="0"/>
              <a:t>We can eliminate the need for a special draw routine by using OpenGL’s </a:t>
            </a:r>
            <a:r>
              <a:rPr lang="en-US" smtClean="0">
                <a:solidFill>
                  <a:srgbClr val="0000FF"/>
                </a:solidFill>
              </a:rPr>
              <a:t>built-in texture generation</a:t>
            </a:r>
            <a:r>
              <a:rPr lang="en-US" smtClean="0"/>
              <a:t> capability (</a:t>
            </a:r>
            <a:r>
              <a:rPr lang="en-US" smtClean="0">
                <a:solidFill>
                  <a:srgbClr val="FF0000"/>
                </a:solidFill>
              </a:rPr>
              <a:t>still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need our texture generation matrix </a:t>
            </a:r>
            <a:r>
              <a:rPr lang="en-US" smtClean="0">
                <a:solidFill>
                  <a:srgbClr val="0000FF"/>
                </a:solidFill>
              </a:rPr>
              <a:t>G</a:t>
            </a:r>
            <a:r>
              <a:rPr lang="en-US" smtClean="0">
                <a:solidFill>
                  <a:srgbClr val="FF0000"/>
                </a:solidFill>
              </a:rPr>
              <a:t>)</a:t>
            </a:r>
            <a:r>
              <a:rPr lang="en-US" smtClean="0"/>
              <a:t>. </a:t>
            </a:r>
          </a:p>
        </p:txBody>
      </p:sp>
      <p:sp>
        <p:nvSpPr>
          <p:cNvPr id="76804" name="AutoShape 4"/>
          <p:cNvSpPr>
            <a:spLocks noChangeArrowheads="1"/>
          </p:cNvSpPr>
          <p:nvPr/>
        </p:nvSpPr>
        <p:spPr bwMode="auto">
          <a:xfrm>
            <a:off x="228600" y="6140450"/>
            <a:ext cx="8680450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Still need to draw entire world and blend.</a:t>
            </a:r>
          </a:p>
        </p:txBody>
      </p:sp>
      <p:graphicFrame>
        <p:nvGraphicFramePr>
          <p:cNvPr id="7170" name="Object 5"/>
          <p:cNvGraphicFramePr>
            <a:graphicFrameLocks/>
          </p:cNvGraphicFramePr>
          <p:nvPr/>
        </p:nvGraphicFramePr>
        <p:xfrm>
          <a:off x="2693988" y="3108325"/>
          <a:ext cx="3929062" cy="2887663"/>
        </p:xfrm>
        <a:graphic>
          <a:graphicData uri="http://schemas.openxmlformats.org/presentationml/2006/ole">
            <p:oleObj spid="_x0000_s7170" name="Image" r:id="rId4" imgW="3929040" imgH="2887560" progId="">
              <p:embed/>
            </p:oleObj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9700" y="1524000"/>
            <a:ext cx="9004300" cy="5017400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Provided we tell it how, </a:t>
            </a:r>
            <a:r>
              <a:rPr lang="en-US" dirty="0" smtClean="0"/>
              <a:t>OpenGL can </a:t>
            </a:r>
            <a:r>
              <a:rPr lang="en-US" dirty="0" smtClean="0">
                <a:solidFill>
                  <a:srgbClr val="FF0000"/>
                </a:solidFill>
              </a:rPr>
              <a:t>AUTOMATICALLY</a:t>
            </a:r>
            <a:r>
              <a:rPr lang="en-US" dirty="0" smtClean="0"/>
              <a:t> map </a:t>
            </a:r>
            <a:r>
              <a:rPr lang="en-US" dirty="0" smtClean="0">
                <a:solidFill>
                  <a:srgbClr val="FF0000"/>
                </a:solidFill>
              </a:rPr>
              <a:t>vertex</a:t>
            </a:r>
            <a:r>
              <a:rPr lang="en-US" dirty="0" smtClean="0"/>
              <a:t> coordinates to </a:t>
            </a:r>
            <a:r>
              <a:rPr lang="en-US" dirty="0" smtClean="0">
                <a:solidFill>
                  <a:srgbClr val="FF0000"/>
                </a:solidFill>
              </a:rPr>
              <a:t>texture</a:t>
            </a:r>
            <a:r>
              <a:rPr lang="en-US" dirty="0" smtClean="0"/>
              <a:t> coordinates using </a:t>
            </a:r>
            <a:r>
              <a:rPr lang="en-US" dirty="0" smtClean="0">
                <a:solidFill>
                  <a:srgbClr val="0000FF"/>
                </a:solidFill>
              </a:rPr>
              <a:t>G; </a:t>
            </a:r>
            <a:r>
              <a:rPr lang="en-US" dirty="0" smtClean="0">
                <a:solidFill>
                  <a:schemeClr val="bg2"/>
                </a:solidFill>
              </a:rPr>
              <a:t>i.e. it can compute the texture coordinates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>
              <a:buFontTx/>
              <a:buNone/>
            </a:pPr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OpenGL supports 3 kinds of mapping? 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Linear</a:t>
            </a:r>
            <a:r>
              <a:rPr lang="en-US" dirty="0" smtClean="0"/>
              <a:t> (useful for this purpose)</a:t>
            </a:r>
          </a:p>
          <a:p>
            <a:pPr lvl="4"/>
            <a:r>
              <a:rPr lang="en-US" sz="2400" dirty="0" smtClean="0">
                <a:solidFill>
                  <a:srgbClr val="0000FF"/>
                </a:solidFill>
              </a:rPr>
              <a:t>GL_OBJECT_LINEAR</a:t>
            </a:r>
            <a:r>
              <a:rPr lang="en-US" dirty="0" smtClean="0"/>
              <a:t>: Use I*G (</a:t>
            </a:r>
            <a:r>
              <a:rPr lang="en-US" sz="2000" dirty="0" smtClean="0"/>
              <a:t>untransformed</a:t>
            </a:r>
            <a:r>
              <a:rPr lang="en-US" dirty="0" smtClean="0"/>
              <a:t>)</a:t>
            </a:r>
          </a:p>
          <a:p>
            <a:pPr lvl="4"/>
            <a:r>
              <a:rPr lang="en-US" sz="2400" dirty="0" smtClean="0">
                <a:solidFill>
                  <a:srgbClr val="0000FF"/>
                </a:solidFill>
              </a:rPr>
              <a:t>GL_EYE_LINEAR</a:t>
            </a:r>
            <a:r>
              <a:rPr lang="en-US" sz="2400" dirty="0" smtClean="0"/>
              <a:t>: </a:t>
            </a:r>
            <a:r>
              <a:rPr lang="en-US" dirty="0" smtClean="0"/>
              <a:t>Use W*G</a:t>
            </a:r>
            <a:r>
              <a:rPr lang="en-US" sz="2400" dirty="0" smtClean="0"/>
              <a:t> (</a:t>
            </a:r>
            <a:r>
              <a:rPr lang="en-US" sz="2000" dirty="0" smtClean="0"/>
              <a:t>transformed</a:t>
            </a:r>
            <a:r>
              <a:rPr lang="en-US" sz="2400" dirty="0" smtClean="0"/>
              <a:t>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Spherical</a:t>
            </a:r>
            <a:r>
              <a:rPr lang="en-US" dirty="0" smtClean="0"/>
              <a:t> (useful for environment mapping)</a:t>
            </a:r>
          </a:p>
          <a:p>
            <a:pPr lvl="4"/>
            <a:r>
              <a:rPr lang="en-US" sz="2400" dirty="0" smtClean="0">
                <a:solidFill>
                  <a:srgbClr val="0000FF"/>
                </a:solidFill>
              </a:rPr>
              <a:t>GL_SPHERE_MAP</a:t>
            </a:r>
          </a:p>
        </p:txBody>
      </p:sp>
      <p:sp>
        <p:nvSpPr>
          <p:cNvPr id="78851" name="AutoShape 3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OpenGL Can Do Automatic Texture Generation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914400" y="4800600"/>
            <a:ext cx="739140" cy="458788"/>
          </a:xfrm>
          <a:prstGeom prst="straightConnector1">
            <a:avLst/>
          </a:prstGeom>
          <a:solidFill>
            <a:srgbClr val="C0C0C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4572000"/>
            <a:ext cx="1070806" cy="369974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this one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990600" y="3733800"/>
            <a:ext cx="6934200" cy="1066800"/>
          </a:xfrm>
          <a:prstGeom prst="rect">
            <a:avLst/>
          </a:prstGeom>
          <a:solidFill>
            <a:srgbClr val="FFC000"/>
          </a:solidFill>
          <a:ln w="50800">
            <a:noFill/>
            <a:round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>
          <a:xfrm>
            <a:off x="201613" y="285750"/>
            <a:ext cx="8718550" cy="566738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dirty="0" smtClean="0"/>
              <a:t>Here’s How!!!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700" y="1066800"/>
            <a:ext cx="9385300" cy="431567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Setup the </a:t>
            </a:r>
            <a:r>
              <a:rPr lang="en-US" dirty="0" smtClean="0">
                <a:solidFill>
                  <a:srgbClr val="FF0000"/>
                </a:solidFill>
              </a:rPr>
              <a:t>camera for the world</a:t>
            </a:r>
            <a:r>
              <a:rPr lang="en-US" dirty="0" smtClean="0"/>
              <a:t>; i.e. push </a:t>
            </a:r>
            <a:r>
              <a:rPr lang="en-US" dirty="0" smtClean="0">
                <a:solidFill>
                  <a:srgbClr val="0000FF"/>
                </a:solidFill>
              </a:rPr>
              <a:t>C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/>
              <a:t>.</a:t>
            </a:r>
          </a:p>
          <a:p>
            <a:pPr>
              <a:buFontTx/>
              <a:buNone/>
            </a:pPr>
            <a:r>
              <a:rPr lang="en-US" dirty="0" smtClean="0"/>
              <a:t>Enable </a:t>
            </a:r>
            <a:r>
              <a:rPr lang="en-US" dirty="0" smtClean="0">
                <a:solidFill>
                  <a:srgbClr val="FF0000"/>
                </a:solidFill>
              </a:rPr>
              <a:t>OpenGL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texture generation </a:t>
            </a:r>
            <a:r>
              <a:rPr lang="en-US" dirty="0" smtClean="0"/>
              <a:t>to use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G</a:t>
            </a:r>
            <a:r>
              <a:rPr lang="en-US" dirty="0" smtClean="0"/>
              <a:t>.</a:t>
            </a:r>
          </a:p>
          <a:p>
            <a:pPr>
              <a:buFontTx/>
              <a:buNone/>
            </a:pPr>
            <a:r>
              <a:rPr lang="en-US" dirty="0" smtClean="0"/>
              <a:t>For each object with transformation W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Multiply </a:t>
            </a:r>
            <a:r>
              <a:rPr lang="en-US" dirty="0" smtClean="0">
                <a:solidFill>
                  <a:srgbClr val="0000FF"/>
                </a:solidFill>
              </a:rPr>
              <a:t>W</a:t>
            </a:r>
            <a:r>
              <a:rPr lang="en-US" dirty="0" smtClean="0">
                <a:solidFill>
                  <a:srgbClr val="FF0000"/>
                </a:solidFill>
              </a:rPr>
              <a:t> onto model-view stack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Draw The Object normally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smtClean="0"/>
              <a:t>It will ignore glTexCoord2d (</a:t>
            </a:r>
            <a:r>
              <a:rPr lang="en-US" dirty="0" err="1" smtClean="0"/>
              <a:t>tx</a:t>
            </a:r>
            <a:r>
              <a:rPr lang="en-US" dirty="0" smtClean="0"/>
              <a:t>, </a:t>
            </a:r>
            <a:r>
              <a:rPr lang="en-US" dirty="0" err="1" smtClean="0"/>
              <a:t>ty</a:t>
            </a:r>
            <a:r>
              <a:rPr lang="en-US" dirty="0" smtClean="0"/>
              <a:t>) and</a:t>
            </a:r>
          </a:p>
          <a:p>
            <a:pPr lvl="1"/>
            <a:r>
              <a:rPr lang="en-US" dirty="0" smtClean="0"/>
              <a:t>	use </a:t>
            </a:r>
            <a:r>
              <a:rPr lang="en-US" dirty="0" smtClean="0">
                <a:solidFill>
                  <a:schemeClr val="tx2"/>
                </a:solidFill>
              </a:rPr>
              <a:t>[x,y,z,1] * WG</a:t>
            </a:r>
            <a:r>
              <a:rPr lang="en-US" dirty="0" smtClean="0"/>
              <a:t> for texture </a:t>
            </a:r>
            <a:r>
              <a:rPr lang="en-US" dirty="0" err="1" smtClean="0"/>
              <a:t>cordinates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Pop model-view stack…</a:t>
            </a:r>
          </a:p>
        </p:txBody>
      </p:sp>
      <p:sp>
        <p:nvSpPr>
          <p:cNvPr id="91140" name="AutoShape 4"/>
          <p:cNvSpPr>
            <a:spLocks noChangeArrowheads="1"/>
          </p:cNvSpPr>
          <p:nvPr/>
        </p:nvSpPr>
        <p:spPr bwMode="auto">
          <a:xfrm>
            <a:off x="192088" y="5665788"/>
            <a:ext cx="8648700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Object draws with texture coordinates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= vertex coordinate * W * G * texture stack top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791066" y="1447800"/>
            <a:ext cx="1352934" cy="64697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how 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coming up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124825" y="2476500"/>
            <a:ext cx="914400" cy="457200"/>
          </a:xfrm>
          <a:prstGeom prst="rect">
            <a:avLst/>
          </a:prstGeom>
          <a:solidFill>
            <a:srgbClr val="F0FD23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02" name="Rectangle 5"/>
          <p:cNvSpPr>
            <a:spLocks noChangeArrowheads="1"/>
          </p:cNvSpPr>
          <p:nvPr/>
        </p:nvSpPr>
        <p:spPr bwMode="auto">
          <a:xfrm>
            <a:off x="7391400" y="2932557"/>
            <a:ext cx="914400" cy="457200"/>
          </a:xfrm>
          <a:prstGeom prst="rect">
            <a:avLst/>
          </a:prstGeom>
          <a:solidFill>
            <a:srgbClr val="F0FD23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0898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84163"/>
            <a:ext cx="8653462" cy="56515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To Setup OpenGL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763000" cy="3601628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Make sure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C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/>
              <a:t> is on the model-view stack.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Give OpenGL texture generation matrix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G.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Choose the mapping </a:t>
            </a:r>
            <a:r>
              <a:rPr lang="en-US" dirty="0" smtClean="0"/>
              <a:t>for </a:t>
            </a:r>
            <a:r>
              <a:rPr lang="en-US" sz="2400" dirty="0" smtClean="0"/>
              <a:t>WHEN YOU WILL DRAW</a:t>
            </a:r>
          </a:p>
          <a:p>
            <a:pPr lvl="2">
              <a:spcBef>
                <a:spcPts val="0"/>
              </a:spcBef>
              <a:buFontTx/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GL_OBJECT_LINEAR (don’t transform by W)</a:t>
            </a:r>
            <a:r>
              <a:rPr lang="en-US" dirty="0" smtClean="0"/>
              <a:t>: </a:t>
            </a:r>
            <a:r>
              <a:rPr lang="en-US" sz="1800" dirty="0" smtClean="0"/>
              <a:t>OpenGL Uses</a:t>
            </a:r>
            <a:r>
              <a:rPr lang="en-US" dirty="0" smtClean="0"/>
              <a:t> I*G</a:t>
            </a:r>
          </a:p>
          <a:p>
            <a:pPr lvl="2">
              <a:spcBef>
                <a:spcPts val="0"/>
              </a:spcBef>
              <a:buFontTx/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GL_EYE_LINEAR (transform by W too)</a:t>
            </a:r>
            <a:r>
              <a:rPr lang="en-US" dirty="0" smtClean="0"/>
              <a:t>: </a:t>
            </a:r>
            <a:r>
              <a:rPr lang="en-US" sz="1800" dirty="0" smtClean="0"/>
              <a:t>OpenGL Uses</a:t>
            </a:r>
            <a:r>
              <a:rPr lang="en-US" dirty="0" smtClean="0"/>
              <a:t> W*G</a:t>
            </a:r>
          </a:p>
          <a:p>
            <a:pPr lvl="2">
              <a:spcBef>
                <a:spcPts val="0"/>
              </a:spcBef>
              <a:buFontTx/>
              <a:buNone/>
            </a:pPr>
            <a:r>
              <a:rPr lang="en-US" dirty="0" smtClean="0"/>
              <a:t>	</a:t>
            </a:r>
            <a:r>
              <a:rPr lang="en-US" sz="1800" dirty="0" smtClean="0"/>
              <a:t>TO GET TEXTURE COORDINATES FROM VERTEX COORDINATES (ALL YOU DO IS DEAL WITH THE MODEL-VIEW STACK)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Enable</a:t>
            </a:r>
            <a:r>
              <a:rPr lang="en-US" dirty="0" smtClean="0"/>
              <a:t> it (to use it); </a:t>
            </a:r>
            <a:r>
              <a:rPr lang="en-US" dirty="0" smtClean="0">
                <a:solidFill>
                  <a:srgbClr val="FF0000"/>
                </a:solidFill>
              </a:rPr>
              <a:t>Disable</a:t>
            </a:r>
            <a:r>
              <a:rPr lang="en-US" dirty="0" smtClean="0"/>
              <a:t> it (to stop using it)</a:t>
            </a:r>
          </a:p>
        </p:txBody>
      </p:sp>
      <p:sp>
        <p:nvSpPr>
          <p:cNvPr id="80900" name="AutoShape 4"/>
          <p:cNvSpPr>
            <a:spLocks noChangeArrowheads="1"/>
          </p:cNvSpPr>
          <p:nvPr/>
        </p:nvSpPr>
        <p:spPr bwMode="auto">
          <a:xfrm>
            <a:off x="38100" y="4724400"/>
            <a:ext cx="8980488" cy="1691796"/>
          </a:xfrm>
          <a:prstGeom prst="roundRect">
            <a:avLst>
              <a:gd name="adj" fmla="val 12403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dirty="0" smtClean="0"/>
              <a:t>OpenGL Magic</a:t>
            </a:r>
            <a:r>
              <a:rPr lang="en-US" sz="2400" dirty="0" smtClean="0">
                <a:solidFill>
                  <a:schemeClr val="tx1"/>
                </a:solidFill>
              </a:rPr>
              <a:t>: Assuming </a:t>
            </a:r>
            <a:r>
              <a:rPr lang="en-US" sz="2400" dirty="0">
                <a:solidFill>
                  <a:srgbClr val="0000FF"/>
                </a:solidFill>
              </a:rPr>
              <a:t>WC</a:t>
            </a:r>
            <a:r>
              <a:rPr lang="en-US" sz="2400" baseline="30000" dirty="0">
                <a:solidFill>
                  <a:srgbClr val="0000FF"/>
                </a:solidFill>
              </a:rPr>
              <a:t>-1</a:t>
            </a:r>
            <a:r>
              <a:rPr lang="en-US" sz="2400" dirty="0">
                <a:solidFill>
                  <a:schemeClr val="tx1"/>
                </a:solidFill>
              </a:rPr>
              <a:t> is on the model-view stack when you draw, </a:t>
            </a:r>
            <a:r>
              <a:rPr lang="en-US" sz="2400" dirty="0"/>
              <a:t>OpenGL CANCELS OUT </a:t>
            </a:r>
            <a:r>
              <a:rPr lang="en-US" sz="2400" dirty="0" smtClean="0"/>
              <a:t>C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(by post-</a:t>
            </a:r>
            <a:r>
              <a:rPr lang="en-US" sz="2400" dirty="0" err="1" smtClean="0"/>
              <a:t>mult</a:t>
            </a:r>
            <a:r>
              <a:rPr lang="en-US" sz="2400" dirty="0" smtClean="0"/>
              <a:t> by C)</a:t>
            </a:r>
            <a:r>
              <a:rPr lang="en-US" sz="2400" dirty="0" smtClean="0">
                <a:solidFill>
                  <a:schemeClr val="tx1"/>
                </a:solidFill>
              </a:rPr>
              <a:t>,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to extract </a:t>
            </a:r>
            <a:r>
              <a:rPr lang="en-US" sz="2400" dirty="0">
                <a:solidFill>
                  <a:schemeClr val="tx1"/>
                </a:solidFill>
              </a:rPr>
              <a:t>the </a:t>
            </a:r>
            <a:r>
              <a:rPr lang="en-US" sz="2400" dirty="0">
                <a:solidFill>
                  <a:srgbClr val="0000FF"/>
                </a:solidFill>
              </a:rPr>
              <a:t>W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that it </a:t>
            </a:r>
            <a:r>
              <a:rPr lang="en-US" sz="2400" dirty="0">
                <a:solidFill>
                  <a:schemeClr val="tx1"/>
                </a:solidFill>
              </a:rPr>
              <a:t>needs </a:t>
            </a:r>
            <a:r>
              <a:rPr lang="en-US" sz="2400" dirty="0" smtClean="0">
                <a:solidFill>
                  <a:schemeClr val="tx1"/>
                </a:solidFill>
              </a:rPr>
              <a:t>to compute W*G  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for generating texture coordinates from vertex coordinates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7572375" y="5543550"/>
            <a:ext cx="829056" cy="411480"/>
          </a:xfrm>
          <a:prstGeom prst="rect">
            <a:avLst/>
          </a:prstGeom>
          <a:solidFill>
            <a:srgbClr val="F0FD23"/>
          </a:solidFill>
          <a:ln w="9525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US" sz="2400" dirty="0" smtClean="0"/>
              <a:t>W*G</a:t>
            </a:r>
            <a:endParaRPr lang="en-US" sz="24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152400" y="3276600"/>
            <a:ext cx="838200" cy="304800"/>
          </a:xfrm>
          <a:prstGeom prst="straightConnector1">
            <a:avLst/>
          </a:prstGeom>
          <a:solidFill>
            <a:srgbClr val="C0C0C0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" y="3503612"/>
            <a:ext cx="1070806" cy="369974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this one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Before We Start: Recall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805862" cy="162877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Our</a:t>
            </a:r>
            <a:r>
              <a:rPr lang="en-US" smtClean="0"/>
              <a:t> texture generation matrix </a:t>
            </a:r>
            <a:r>
              <a:rPr lang="en-US" smtClean="0">
                <a:solidFill>
                  <a:srgbClr val="FF0000"/>
                </a:solidFill>
              </a:rPr>
              <a:t>G</a:t>
            </a:r>
            <a:r>
              <a:rPr lang="en-US" smtClean="0"/>
              <a:t> mapping </a:t>
            </a:r>
            <a:r>
              <a:rPr lang="en-US" smtClean="0">
                <a:solidFill>
                  <a:srgbClr val="0000FF"/>
                </a:solidFill>
              </a:rPr>
              <a:t>vertex</a:t>
            </a:r>
            <a:r>
              <a:rPr lang="en-US" smtClean="0"/>
              <a:t> coordinates to </a:t>
            </a:r>
            <a:r>
              <a:rPr lang="en-US" smtClean="0">
                <a:solidFill>
                  <a:srgbClr val="0000FF"/>
                </a:solidFill>
              </a:rPr>
              <a:t>texture</a:t>
            </a:r>
            <a:r>
              <a:rPr lang="en-US" smtClean="0"/>
              <a:t> coordinates is simple…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grpSp>
        <p:nvGrpSpPr>
          <p:cNvPr id="52228" name="Group 13"/>
          <p:cNvGrpSpPr>
            <a:grpSpLocks/>
          </p:cNvGrpSpPr>
          <p:nvPr/>
        </p:nvGrpSpPr>
        <p:grpSpPr bwMode="auto">
          <a:xfrm>
            <a:off x="3802063" y="2865438"/>
            <a:ext cx="2259012" cy="1628775"/>
            <a:chOff x="2395" y="1805"/>
            <a:chExt cx="1423" cy="1026"/>
          </a:xfrm>
        </p:grpSpPr>
        <p:grpSp>
          <p:nvGrpSpPr>
            <p:cNvPr id="52230" name="Group 7"/>
            <p:cNvGrpSpPr>
              <a:grpSpLocks/>
            </p:cNvGrpSpPr>
            <p:nvPr/>
          </p:nvGrpSpPr>
          <p:grpSpPr bwMode="auto">
            <a:xfrm>
              <a:off x="2395" y="1805"/>
              <a:ext cx="185" cy="1026"/>
              <a:chOff x="2395" y="1805"/>
              <a:chExt cx="185" cy="1026"/>
            </a:xfrm>
          </p:grpSpPr>
          <p:sp>
            <p:nvSpPr>
              <p:cNvPr id="52236" name="Line 4"/>
              <p:cNvSpPr>
                <a:spLocks noChangeShapeType="1"/>
              </p:cNvSpPr>
              <p:nvPr/>
            </p:nvSpPr>
            <p:spPr bwMode="auto">
              <a:xfrm>
                <a:off x="2405" y="1815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7" name="Line 5"/>
              <p:cNvSpPr>
                <a:spLocks noChangeShapeType="1"/>
              </p:cNvSpPr>
              <p:nvPr/>
            </p:nvSpPr>
            <p:spPr bwMode="auto">
              <a:xfrm flipV="1">
                <a:off x="2395" y="1805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8" name="Line 6"/>
              <p:cNvSpPr>
                <a:spLocks noChangeShapeType="1"/>
              </p:cNvSpPr>
              <p:nvPr/>
            </p:nvSpPr>
            <p:spPr bwMode="auto">
              <a:xfrm flipV="1">
                <a:off x="2400" y="2830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2231" name="Group 11"/>
            <p:cNvGrpSpPr>
              <a:grpSpLocks/>
            </p:cNvGrpSpPr>
            <p:nvPr/>
          </p:nvGrpSpPr>
          <p:grpSpPr bwMode="auto">
            <a:xfrm>
              <a:off x="3633" y="1805"/>
              <a:ext cx="185" cy="1026"/>
              <a:chOff x="3633" y="1805"/>
              <a:chExt cx="185" cy="1026"/>
            </a:xfrm>
          </p:grpSpPr>
          <p:sp>
            <p:nvSpPr>
              <p:cNvPr id="52233" name="Line 8"/>
              <p:cNvSpPr>
                <a:spLocks noChangeShapeType="1"/>
              </p:cNvSpPr>
              <p:nvPr/>
            </p:nvSpPr>
            <p:spPr bwMode="auto">
              <a:xfrm>
                <a:off x="3818" y="1815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4" name="Line 9"/>
              <p:cNvSpPr>
                <a:spLocks noChangeShapeType="1"/>
              </p:cNvSpPr>
              <p:nvPr/>
            </p:nvSpPr>
            <p:spPr bwMode="auto">
              <a:xfrm flipH="1" flipV="1">
                <a:off x="3638" y="1805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5" name="Line 10"/>
              <p:cNvSpPr>
                <a:spLocks noChangeShapeType="1"/>
              </p:cNvSpPr>
              <p:nvPr/>
            </p:nvSpPr>
            <p:spPr bwMode="auto">
              <a:xfrm flipH="1" flipV="1">
                <a:off x="3633" y="2830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2232" name="Rectangle 12"/>
            <p:cNvSpPr>
              <a:spLocks noChangeArrowheads="1"/>
            </p:cNvSpPr>
            <p:nvPr/>
          </p:nvSpPr>
          <p:spPr bwMode="auto">
            <a:xfrm>
              <a:off x="2426" y="1891"/>
              <a:ext cx="1372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?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?   </a:t>
              </a:r>
              <a:r>
                <a:rPr lang="en-US" sz="1400">
                  <a:solidFill>
                    <a:srgbClr val="0000FF"/>
                  </a:solidFill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52229" name="Rectangle 14"/>
          <p:cNvSpPr>
            <a:spLocks noChangeArrowheads="1"/>
          </p:cNvSpPr>
          <p:nvPr/>
        </p:nvSpPr>
        <p:spPr bwMode="auto">
          <a:xfrm>
            <a:off x="2927350" y="3390900"/>
            <a:ext cx="766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/>
              <a:t>G 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3050"/>
            <a:ext cx="86756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Must Specify Which Blending Factors To Use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9020175" cy="2074863"/>
          </a:xfrm>
          <a:noFill/>
        </p:spPr>
        <p:txBody>
          <a:bodyPr/>
          <a:lstStyle/>
          <a:p>
            <a:pPr lvl="1"/>
            <a:r>
              <a:rPr lang="en-US" dirty="0" smtClean="0">
                <a:solidFill>
                  <a:srgbClr val="0000FF"/>
                </a:solidFill>
              </a:rPr>
              <a:t>result = </a:t>
            </a:r>
            <a:r>
              <a:rPr lang="en-US" dirty="0" err="1" smtClean="0">
                <a:solidFill>
                  <a:srgbClr val="0000FF"/>
                </a:solidFill>
              </a:rPr>
              <a:t>SourceFactor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+ </a:t>
            </a:r>
            <a:r>
              <a:rPr lang="en-US" dirty="0" err="1" smtClean="0">
                <a:solidFill>
                  <a:schemeClr val="bg2"/>
                </a:solidFill>
              </a:rPr>
              <a:t>DestinationFactor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S </a:t>
            </a:r>
            <a:r>
              <a:rPr lang="en-US" dirty="0" smtClean="0"/>
              <a:t>is the input texture (the source)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D </a:t>
            </a:r>
            <a:r>
              <a:rPr lang="en-US" dirty="0" smtClean="0"/>
              <a:t>is the screen pixel (the destination or</a:t>
            </a:r>
            <a:br>
              <a:rPr lang="en-US" dirty="0" smtClean="0"/>
            </a:br>
            <a:r>
              <a:rPr lang="en-US" dirty="0" smtClean="0"/>
              <a:t>		what’s already there)</a:t>
            </a:r>
          </a:p>
        </p:txBody>
      </p:sp>
      <p:sp>
        <p:nvSpPr>
          <p:cNvPr id="125956" name="AutoShape 4"/>
          <p:cNvSpPr>
            <a:spLocks noChangeArrowheads="1"/>
          </p:cNvSpPr>
          <p:nvPr/>
        </p:nvSpPr>
        <p:spPr bwMode="auto">
          <a:xfrm>
            <a:off x="152400" y="4572000"/>
            <a:ext cx="8785225" cy="517971"/>
          </a:xfrm>
          <a:prstGeom prst="roundRect">
            <a:avLst>
              <a:gd name="adj" fmla="val 12458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15 factors available: can get </a:t>
            </a:r>
            <a:r>
              <a:rPr lang="en-US" dirty="0" smtClean="0">
                <a:solidFill>
                  <a:schemeClr val="tx1"/>
                </a:solidFill>
              </a:rPr>
              <a:t>by with 3 or 4.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81000" y="1371600"/>
            <a:ext cx="82994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/>
              <a:t>glBlendFunc (</a:t>
            </a:r>
            <a:r>
              <a:rPr lang="en-US">
                <a:solidFill>
                  <a:srgbClr val="0000FF"/>
                </a:solidFill>
              </a:rPr>
              <a:t>sourceFactor</a:t>
            </a:r>
            <a:r>
              <a:rPr lang="en-US"/>
              <a:t>, </a:t>
            </a:r>
            <a:r>
              <a:rPr lang="en-US">
                <a:solidFill>
                  <a:schemeClr val="bg2"/>
                </a:solidFill>
              </a:rPr>
              <a:t>destinationFactor</a:t>
            </a:r>
            <a:r>
              <a:rPr lang="en-US"/>
              <a:t>);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7207" y="5486400"/>
            <a:ext cx="2060179" cy="523220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coming 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5486400"/>
            <a:ext cx="487825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/>
              <a:t>1. Example Factors, </a:t>
            </a:r>
            <a:br>
              <a:rPr lang="en-US" dirty="0" smtClean="0"/>
            </a:br>
            <a:r>
              <a:rPr lang="en-US" dirty="0" smtClean="0"/>
              <a:t>2. Example Blend functions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44600"/>
            <a:ext cx="8851900" cy="4851400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Given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sz="1800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/>
            </a:r>
            <a:br>
              <a:rPr lang="en-US" sz="1800" dirty="0" smtClean="0">
                <a:solidFill>
                  <a:srgbClr val="0000FF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glTexGeni</a:t>
            </a:r>
            <a:r>
              <a:rPr lang="en-US" dirty="0" smtClean="0"/>
              <a:t> (</a:t>
            </a:r>
            <a:r>
              <a:rPr lang="en-US" sz="1800" dirty="0" smtClean="0"/>
              <a:t>GL_</a:t>
            </a:r>
            <a:r>
              <a:rPr lang="en-US" sz="1800" dirty="0" smtClean="0">
                <a:solidFill>
                  <a:schemeClr val="bg2"/>
                </a:solidFill>
              </a:rPr>
              <a:t>S</a:t>
            </a:r>
            <a:r>
              <a:rPr lang="en-US" sz="1800" dirty="0" smtClean="0"/>
              <a:t>, GL_TEXTURE_GEN_MODE, GL_</a:t>
            </a:r>
            <a:r>
              <a:rPr lang="en-US" sz="1800" dirty="0" smtClean="0">
                <a:solidFill>
                  <a:srgbClr val="0000FF"/>
                </a:solidFill>
              </a:rPr>
              <a:t>EYE_LINEAR</a:t>
            </a:r>
            <a:r>
              <a:rPr lang="en-US" dirty="0" smtClean="0"/>
              <a:t>); 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double</a:t>
            </a:r>
            <a:r>
              <a:rPr lang="en-US" dirty="0" smtClean="0"/>
              <a:t> column</a:t>
            </a:r>
            <a:r>
              <a:rPr lang="en-US" dirty="0" smtClean="0">
                <a:solidFill>
                  <a:schemeClr val="bg2"/>
                </a:solidFill>
              </a:rPr>
              <a:t>1</a:t>
            </a:r>
            <a:r>
              <a:rPr lang="en-US" dirty="0" smtClean="0"/>
              <a:t> [ ] = {</a:t>
            </a:r>
            <a:r>
              <a:rPr lang="en-US" dirty="0" smtClean="0">
                <a:solidFill>
                  <a:schemeClr val="bg2"/>
                </a:solidFill>
              </a:rPr>
              <a:t>t</a:t>
            </a:r>
            <a:r>
              <a:rPr lang="en-US" baseline="-25000" dirty="0" smtClean="0">
                <a:solidFill>
                  <a:schemeClr val="bg2"/>
                </a:solidFill>
              </a:rPr>
              <a:t>11</a:t>
            </a:r>
            <a:r>
              <a:rPr lang="en-US" dirty="0" smtClean="0">
                <a:solidFill>
                  <a:schemeClr val="bg2"/>
                </a:solidFill>
              </a:rPr>
              <a:t>,t</a:t>
            </a:r>
            <a:r>
              <a:rPr lang="en-US" baseline="-25000" dirty="0" smtClean="0">
                <a:solidFill>
                  <a:schemeClr val="bg2"/>
                </a:solidFill>
              </a:rPr>
              <a:t>21</a:t>
            </a:r>
            <a:r>
              <a:rPr lang="en-US" dirty="0" smtClean="0">
                <a:solidFill>
                  <a:schemeClr val="bg2"/>
                </a:solidFill>
              </a:rPr>
              <a:t>,t</a:t>
            </a:r>
            <a:r>
              <a:rPr lang="en-US" baseline="-25000" dirty="0" smtClean="0">
                <a:solidFill>
                  <a:schemeClr val="bg2"/>
                </a:solidFill>
              </a:rPr>
              <a:t>31</a:t>
            </a:r>
            <a:r>
              <a:rPr lang="en-US" dirty="0" smtClean="0">
                <a:solidFill>
                  <a:schemeClr val="bg2"/>
                </a:solidFill>
              </a:rPr>
              <a:t>,t</a:t>
            </a:r>
            <a:r>
              <a:rPr lang="en-US" baseline="-25000" dirty="0" smtClean="0">
                <a:solidFill>
                  <a:schemeClr val="bg2"/>
                </a:solidFill>
              </a:rPr>
              <a:t>41</a:t>
            </a:r>
            <a:r>
              <a:rPr lang="en-US" dirty="0" smtClean="0"/>
              <a:t>};</a:t>
            </a:r>
            <a:br>
              <a:rPr lang="en-US" dirty="0" smtClean="0"/>
            </a:br>
            <a:r>
              <a:rPr lang="en-US" dirty="0" err="1" smtClean="0">
                <a:solidFill>
                  <a:srgbClr val="FF0000"/>
                </a:solidFill>
              </a:rPr>
              <a:t>glTexGendv</a:t>
            </a:r>
            <a:r>
              <a:rPr lang="en-US" dirty="0" smtClean="0"/>
              <a:t> (</a:t>
            </a:r>
            <a:r>
              <a:rPr lang="en-US" sz="2000" dirty="0" smtClean="0"/>
              <a:t>GL_</a:t>
            </a:r>
            <a:r>
              <a:rPr lang="en-US" sz="2000" dirty="0" smtClean="0">
                <a:solidFill>
                  <a:schemeClr val="bg2"/>
                </a:solidFill>
              </a:rPr>
              <a:t>S</a:t>
            </a:r>
            <a:r>
              <a:rPr lang="en-US" sz="2000" dirty="0" smtClean="0"/>
              <a:t>, GL_</a:t>
            </a:r>
            <a:r>
              <a:rPr lang="en-US" sz="2000" dirty="0" smtClean="0">
                <a:solidFill>
                  <a:srgbClr val="0000FF"/>
                </a:solidFill>
              </a:rPr>
              <a:t>EYE_ PLANE</a:t>
            </a:r>
            <a:r>
              <a:rPr lang="en-US" sz="2000" dirty="0" smtClean="0"/>
              <a:t>, column</a:t>
            </a:r>
            <a:r>
              <a:rPr lang="en-US" sz="2000" dirty="0" smtClean="0">
                <a:solidFill>
                  <a:schemeClr val="bg2"/>
                </a:solidFill>
              </a:rPr>
              <a:t>1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err="1" smtClean="0">
                <a:solidFill>
                  <a:srgbClr val="FF0000"/>
                </a:solidFill>
              </a:rPr>
              <a:t>glEnable</a:t>
            </a:r>
            <a:r>
              <a:rPr lang="en-US" dirty="0" smtClean="0"/>
              <a:t> (</a:t>
            </a:r>
            <a:r>
              <a:rPr lang="en-US" sz="2000" dirty="0" smtClean="0"/>
              <a:t>GL_TEXTURE_GEN_</a:t>
            </a:r>
            <a:r>
              <a:rPr lang="en-US" sz="2000" dirty="0" smtClean="0">
                <a:solidFill>
                  <a:schemeClr val="bg2"/>
                </a:solidFill>
              </a:rPr>
              <a:t>S</a:t>
            </a:r>
            <a:r>
              <a:rPr lang="en-US" dirty="0" smtClean="0"/>
              <a:t>); //For </a:t>
            </a:r>
            <a:r>
              <a:rPr lang="en-US" dirty="0" err="1" smtClean="0"/>
              <a:t>tx</a:t>
            </a:r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glTexGeni</a:t>
            </a:r>
            <a:r>
              <a:rPr lang="en-US" dirty="0" smtClean="0"/>
              <a:t> (</a:t>
            </a:r>
            <a:r>
              <a:rPr lang="en-US" sz="1800" dirty="0" smtClean="0"/>
              <a:t>GL_</a:t>
            </a:r>
            <a:r>
              <a:rPr lang="en-US" sz="1800" dirty="0" smtClean="0">
                <a:solidFill>
                  <a:schemeClr val="bg2"/>
                </a:solidFill>
              </a:rPr>
              <a:t>T</a:t>
            </a:r>
            <a:r>
              <a:rPr lang="en-US" sz="1800" dirty="0" smtClean="0"/>
              <a:t>, GL_TEXTURE_GEN_MODE, GL_</a:t>
            </a:r>
            <a:r>
              <a:rPr lang="en-US" sz="1800" dirty="0" smtClean="0">
                <a:solidFill>
                  <a:srgbClr val="0000FF"/>
                </a:solidFill>
              </a:rPr>
              <a:t>EYE_LINEAR</a:t>
            </a:r>
            <a:r>
              <a:rPr lang="en-US" dirty="0" smtClean="0"/>
              <a:t>); 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double</a:t>
            </a:r>
            <a:r>
              <a:rPr lang="en-US" dirty="0" smtClean="0"/>
              <a:t> column</a:t>
            </a:r>
            <a:r>
              <a:rPr lang="en-US" dirty="0" smtClean="0">
                <a:solidFill>
                  <a:schemeClr val="bg2"/>
                </a:solidFill>
              </a:rPr>
              <a:t>2</a:t>
            </a:r>
            <a:r>
              <a:rPr lang="en-US" dirty="0" smtClean="0"/>
              <a:t> [ ] = {</a:t>
            </a:r>
            <a:r>
              <a:rPr lang="en-US" dirty="0" smtClean="0">
                <a:solidFill>
                  <a:schemeClr val="bg2"/>
                </a:solidFill>
              </a:rPr>
              <a:t>t</a:t>
            </a:r>
            <a:r>
              <a:rPr lang="en-US" baseline="-25000" dirty="0" smtClean="0">
                <a:solidFill>
                  <a:schemeClr val="bg2"/>
                </a:solidFill>
              </a:rPr>
              <a:t>12</a:t>
            </a:r>
            <a:r>
              <a:rPr lang="en-US" dirty="0" smtClean="0">
                <a:solidFill>
                  <a:schemeClr val="bg2"/>
                </a:solidFill>
              </a:rPr>
              <a:t>,t</a:t>
            </a:r>
            <a:r>
              <a:rPr lang="en-US" baseline="-25000" dirty="0" smtClean="0">
                <a:solidFill>
                  <a:schemeClr val="bg2"/>
                </a:solidFill>
              </a:rPr>
              <a:t>22</a:t>
            </a:r>
            <a:r>
              <a:rPr lang="en-US" dirty="0" smtClean="0">
                <a:solidFill>
                  <a:schemeClr val="bg2"/>
                </a:solidFill>
              </a:rPr>
              <a:t>,t</a:t>
            </a:r>
            <a:r>
              <a:rPr lang="en-US" baseline="-25000" dirty="0" smtClean="0">
                <a:solidFill>
                  <a:schemeClr val="bg2"/>
                </a:solidFill>
              </a:rPr>
              <a:t>32</a:t>
            </a:r>
            <a:r>
              <a:rPr lang="en-US" dirty="0" smtClean="0">
                <a:solidFill>
                  <a:schemeClr val="bg2"/>
                </a:solidFill>
              </a:rPr>
              <a:t>,t</a:t>
            </a:r>
            <a:r>
              <a:rPr lang="en-US" baseline="-25000" dirty="0" smtClean="0">
                <a:solidFill>
                  <a:schemeClr val="bg2"/>
                </a:solidFill>
              </a:rPr>
              <a:t>42</a:t>
            </a:r>
            <a:r>
              <a:rPr lang="en-US" dirty="0" smtClean="0"/>
              <a:t>};</a:t>
            </a:r>
            <a:br>
              <a:rPr lang="en-US" dirty="0" smtClean="0"/>
            </a:br>
            <a:r>
              <a:rPr lang="en-US" dirty="0" err="1" smtClean="0">
                <a:solidFill>
                  <a:srgbClr val="FF0000"/>
                </a:solidFill>
              </a:rPr>
              <a:t>glTexGendv</a:t>
            </a:r>
            <a:r>
              <a:rPr lang="en-US" dirty="0" smtClean="0"/>
              <a:t> (</a:t>
            </a:r>
            <a:r>
              <a:rPr lang="en-US" sz="2000" dirty="0" smtClean="0"/>
              <a:t>GL_</a:t>
            </a:r>
            <a:r>
              <a:rPr lang="en-US" sz="2000" dirty="0" smtClean="0">
                <a:solidFill>
                  <a:schemeClr val="bg2"/>
                </a:solidFill>
              </a:rPr>
              <a:t>T</a:t>
            </a:r>
            <a:r>
              <a:rPr lang="en-US" sz="2000" dirty="0" smtClean="0"/>
              <a:t>, GL_</a:t>
            </a:r>
            <a:r>
              <a:rPr lang="en-US" sz="2000" dirty="0" smtClean="0">
                <a:solidFill>
                  <a:srgbClr val="0000FF"/>
                </a:solidFill>
              </a:rPr>
              <a:t>EYE_ PLANE</a:t>
            </a:r>
            <a:r>
              <a:rPr lang="en-US" sz="2000" dirty="0" smtClean="0"/>
              <a:t>, column</a:t>
            </a:r>
            <a:r>
              <a:rPr lang="en-US" sz="2000" dirty="0" smtClean="0">
                <a:solidFill>
                  <a:schemeClr val="bg2"/>
                </a:solidFill>
              </a:rPr>
              <a:t>2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err="1" smtClean="0">
                <a:solidFill>
                  <a:srgbClr val="FF0000"/>
                </a:solidFill>
              </a:rPr>
              <a:t>glEnable</a:t>
            </a:r>
            <a:r>
              <a:rPr lang="en-US" dirty="0" smtClean="0"/>
              <a:t> (</a:t>
            </a:r>
            <a:r>
              <a:rPr lang="en-US" sz="1800" dirty="0" smtClean="0"/>
              <a:t>GL_TEXTURE_GEN_</a:t>
            </a:r>
            <a:r>
              <a:rPr lang="en-US" sz="1800" dirty="0" smtClean="0">
                <a:solidFill>
                  <a:schemeClr val="bg2"/>
                </a:solidFill>
              </a:rPr>
              <a:t>T</a:t>
            </a:r>
            <a:r>
              <a:rPr lang="en-US" dirty="0" smtClean="0"/>
              <a:t>); //For </a:t>
            </a:r>
            <a:r>
              <a:rPr lang="en-US" dirty="0" err="1" smtClean="0"/>
              <a:t>ty</a:t>
            </a:r>
            <a:endParaRPr lang="en-US" dirty="0" smtClean="0"/>
          </a:p>
        </p:txBody>
      </p:sp>
      <p:grpSp>
        <p:nvGrpSpPr>
          <p:cNvPr id="53251" name="Group 6"/>
          <p:cNvGrpSpPr>
            <a:grpSpLocks/>
          </p:cNvGrpSpPr>
          <p:nvPr/>
        </p:nvGrpSpPr>
        <p:grpSpPr bwMode="auto">
          <a:xfrm>
            <a:off x="2760663" y="1201738"/>
            <a:ext cx="293687" cy="1628775"/>
            <a:chOff x="1739" y="757"/>
            <a:chExt cx="185" cy="1026"/>
          </a:xfrm>
        </p:grpSpPr>
        <p:sp>
          <p:nvSpPr>
            <p:cNvPr id="53261" name="Line 3"/>
            <p:cNvSpPr>
              <a:spLocks noChangeShapeType="1"/>
            </p:cNvSpPr>
            <p:nvPr/>
          </p:nvSpPr>
          <p:spPr bwMode="auto">
            <a:xfrm>
              <a:off x="1749" y="767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2" name="Line 4"/>
            <p:cNvSpPr>
              <a:spLocks noChangeShapeType="1"/>
            </p:cNvSpPr>
            <p:nvPr/>
          </p:nvSpPr>
          <p:spPr bwMode="auto">
            <a:xfrm flipV="1">
              <a:off x="1739" y="757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3" name="Line 5"/>
            <p:cNvSpPr>
              <a:spLocks noChangeShapeType="1"/>
            </p:cNvSpPr>
            <p:nvPr/>
          </p:nvSpPr>
          <p:spPr bwMode="auto">
            <a:xfrm flipV="1">
              <a:off x="1744" y="1782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3252" name="Group 10"/>
          <p:cNvGrpSpPr>
            <a:grpSpLocks/>
          </p:cNvGrpSpPr>
          <p:nvPr/>
        </p:nvGrpSpPr>
        <p:grpSpPr bwMode="auto">
          <a:xfrm>
            <a:off x="5022850" y="1201738"/>
            <a:ext cx="293688" cy="1628775"/>
            <a:chOff x="3164" y="757"/>
            <a:chExt cx="185" cy="1026"/>
          </a:xfrm>
        </p:grpSpPr>
        <p:sp>
          <p:nvSpPr>
            <p:cNvPr id="53258" name="Line 7"/>
            <p:cNvSpPr>
              <a:spLocks noChangeShapeType="1"/>
            </p:cNvSpPr>
            <p:nvPr/>
          </p:nvSpPr>
          <p:spPr bwMode="auto">
            <a:xfrm>
              <a:off x="3349" y="767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59" name="Line 8"/>
            <p:cNvSpPr>
              <a:spLocks noChangeShapeType="1"/>
            </p:cNvSpPr>
            <p:nvPr/>
          </p:nvSpPr>
          <p:spPr bwMode="auto">
            <a:xfrm flipH="1" flipV="1">
              <a:off x="3169" y="757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0" name="Line 9"/>
            <p:cNvSpPr>
              <a:spLocks noChangeShapeType="1"/>
            </p:cNvSpPr>
            <p:nvPr/>
          </p:nvSpPr>
          <p:spPr bwMode="auto">
            <a:xfrm flipH="1" flipV="1">
              <a:off x="3164" y="1782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253" name="Rectangle 11"/>
          <p:cNvSpPr>
            <a:spLocks noChangeArrowheads="1"/>
          </p:cNvSpPr>
          <p:nvPr/>
        </p:nvSpPr>
        <p:spPr bwMode="auto">
          <a:xfrm>
            <a:off x="2809875" y="1338263"/>
            <a:ext cx="24796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baseline="-25000">
                <a:solidFill>
                  <a:schemeClr val="bg2"/>
                </a:solidFill>
              </a:rPr>
              <a:t>11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baseline="-25000">
                <a:solidFill>
                  <a:schemeClr val="bg2"/>
                </a:solidFill>
              </a:rPr>
              <a:t>12</a:t>
            </a:r>
            <a:r>
              <a:rPr lang="en-US">
                <a:solidFill>
                  <a:srgbClr val="0000FF"/>
                </a:solidFill>
              </a:rPr>
              <a:t>    ?    ?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baseline="-25000">
                <a:solidFill>
                  <a:schemeClr val="bg2"/>
                </a:solidFill>
              </a:rPr>
              <a:t>21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baseline="-25000">
                <a:solidFill>
                  <a:schemeClr val="bg2"/>
                </a:solidFill>
              </a:rPr>
              <a:t>22</a:t>
            </a:r>
            <a:r>
              <a:rPr lang="en-US">
                <a:solidFill>
                  <a:srgbClr val="0000FF"/>
                </a:solidFill>
              </a:rPr>
              <a:t>    ?    ?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baseline="-25000">
                <a:solidFill>
                  <a:schemeClr val="bg2"/>
                </a:solidFill>
              </a:rPr>
              <a:t>31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baseline="-25000">
                <a:solidFill>
                  <a:schemeClr val="bg2"/>
                </a:solidFill>
              </a:rPr>
              <a:t>32</a:t>
            </a:r>
            <a:r>
              <a:rPr lang="en-US">
                <a:solidFill>
                  <a:srgbClr val="0000FF"/>
                </a:solidFill>
              </a:rPr>
              <a:t>    ?    ?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baseline="-25000">
                <a:solidFill>
                  <a:schemeClr val="bg2"/>
                </a:solidFill>
              </a:rPr>
              <a:t>41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>
                <a:solidFill>
                  <a:schemeClr val="bg2"/>
                </a:solidFill>
              </a:rPr>
              <a:t>t</a:t>
            </a:r>
            <a:r>
              <a:rPr lang="en-US" baseline="-25000">
                <a:solidFill>
                  <a:schemeClr val="bg2"/>
                </a:solidFill>
              </a:rPr>
              <a:t>42</a:t>
            </a:r>
            <a:r>
              <a:rPr lang="en-US">
                <a:solidFill>
                  <a:srgbClr val="0000FF"/>
                </a:solidFill>
              </a:rPr>
              <a:t>    ?   </a:t>
            </a:r>
            <a:r>
              <a:rPr lang="en-US" sz="1400">
                <a:solidFill>
                  <a:srgbClr val="0000FF"/>
                </a:solidFill>
              </a:rPr>
              <a:t>  </a:t>
            </a:r>
            <a:r>
              <a:rPr lang="en-US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53254" name="Rectangle 12"/>
          <p:cNvSpPr>
            <a:spLocks noChangeArrowheads="1"/>
          </p:cNvSpPr>
          <p:nvPr/>
        </p:nvSpPr>
        <p:spPr bwMode="auto">
          <a:xfrm>
            <a:off x="1905000" y="1335088"/>
            <a:ext cx="7667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/>
              <a:t>G =</a:t>
            </a:r>
          </a:p>
        </p:txBody>
      </p:sp>
      <p:sp>
        <p:nvSpPr>
          <p:cNvPr id="85005" name="AutoShape 13"/>
          <p:cNvSpPr>
            <a:spLocks noChangeArrowheads="1"/>
          </p:cNvSpPr>
          <p:nvPr/>
        </p:nvSpPr>
        <p:spPr bwMode="auto">
          <a:xfrm>
            <a:off x="179388" y="271463"/>
            <a:ext cx="8824912" cy="703262"/>
          </a:xfrm>
          <a:prstGeom prst="roundRect">
            <a:avLst>
              <a:gd name="adj" fmla="val 12403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To Setup Texture Coordinate Generation To Use G.</a:t>
            </a:r>
          </a:p>
        </p:txBody>
      </p:sp>
      <p:sp>
        <p:nvSpPr>
          <p:cNvPr id="53256" name="Rectangle 14"/>
          <p:cNvSpPr>
            <a:spLocks noChangeArrowheads="1"/>
          </p:cNvSpPr>
          <p:nvPr/>
        </p:nvSpPr>
        <p:spPr bwMode="auto">
          <a:xfrm>
            <a:off x="5867400" y="1371600"/>
            <a:ext cx="3133725" cy="1373188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>
                <a:solidFill>
                  <a:srgbClr val="0000FF"/>
                </a:solidFill>
              </a:rPr>
              <a:t>Camera C</a:t>
            </a:r>
            <a:r>
              <a:rPr lang="en-US" baseline="30000">
                <a:solidFill>
                  <a:srgbClr val="0000FF"/>
                </a:solidFill>
              </a:rPr>
              <a:t>-1 </a:t>
            </a:r>
            <a:r>
              <a:rPr lang="en-US">
                <a:solidFill>
                  <a:srgbClr val="0000FF"/>
                </a:solidFill>
              </a:rPr>
              <a:t>must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already be on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model-view stack</a:t>
            </a:r>
          </a:p>
        </p:txBody>
      </p:sp>
      <p:sp>
        <p:nvSpPr>
          <p:cNvPr id="85007" name="AutoShape 15"/>
          <p:cNvSpPr>
            <a:spLocks noChangeArrowheads="1"/>
          </p:cNvSpPr>
          <p:nvPr/>
        </p:nvSpPr>
        <p:spPr bwMode="auto">
          <a:xfrm>
            <a:off x="228600" y="6172200"/>
            <a:ext cx="8726488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	Use S (for tx), T (for ty), R (for tz), Q (for tw)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One More Thing: Making the Shadow Move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4475" y="1352550"/>
            <a:ext cx="8804275" cy="2441575"/>
          </a:xfrm>
          <a:noFill/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Recall</a:t>
            </a:r>
            <a:r>
              <a:rPr lang="en-US" smtClean="0"/>
              <a:t>: For clouds, we additionally ticked a </a:t>
            </a:r>
            <a:r>
              <a:rPr lang="en-US" smtClean="0">
                <a:solidFill>
                  <a:srgbClr val="0000FF"/>
                </a:solidFill>
              </a:rPr>
              <a:t>cloudTranslation</a:t>
            </a:r>
            <a:r>
              <a:rPr lang="en-US" smtClean="0"/>
              <a:t> vector and added	</a:t>
            </a:r>
            <a:endParaRPr lang="en-US" sz="1800" smtClean="0"/>
          </a:p>
          <a:p>
            <a:pPr lvl="2"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Push cloudTranslation onto texture stack.</a:t>
            </a:r>
          </a:p>
          <a:p>
            <a:pPr>
              <a:buFontTx/>
              <a:buNone/>
            </a:pPr>
            <a:endParaRPr lang="en-US" smtClean="0">
              <a:solidFill>
                <a:srgbClr val="0000FF"/>
              </a:solidFill>
            </a:endParaRPr>
          </a:p>
          <a:p>
            <a:r>
              <a:rPr lang="en-US" smtClean="0">
                <a:solidFill>
                  <a:srgbClr val="0000FF"/>
                </a:solidFill>
              </a:rPr>
              <a:t>Can we do the same here?</a:t>
            </a:r>
          </a:p>
        </p:txBody>
      </p:sp>
      <p:sp>
        <p:nvSpPr>
          <p:cNvPr id="87044" name="AutoShape 4"/>
          <p:cNvSpPr>
            <a:spLocks noChangeArrowheads="1"/>
          </p:cNvSpPr>
          <p:nvPr/>
        </p:nvSpPr>
        <p:spPr bwMode="auto">
          <a:xfrm>
            <a:off x="228600" y="3886200"/>
            <a:ext cx="8675688" cy="1025525"/>
          </a:xfrm>
          <a:prstGeom prst="roundRect">
            <a:avLst>
              <a:gd name="adj" fmla="val 12403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lang="en-US">
                <a:solidFill>
                  <a:srgbClr val="0000FF"/>
                </a:solidFill>
              </a:rPr>
              <a:t>Yes: After, generating texture coordinates,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they are further tranformed by the texture stack </a:t>
            </a:r>
          </a:p>
        </p:txBody>
      </p:sp>
      <p:sp>
        <p:nvSpPr>
          <p:cNvPr id="87045" name="AutoShape 5"/>
          <p:cNvSpPr>
            <a:spLocks noChangeArrowheads="1"/>
          </p:cNvSpPr>
          <p:nvPr/>
        </p:nvSpPr>
        <p:spPr bwMode="auto">
          <a:xfrm>
            <a:off x="220663" y="5480050"/>
            <a:ext cx="8761412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It’s a coincidence that our texture stack is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currently the IDENTITY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609600" y="3962400"/>
            <a:ext cx="7110413" cy="668338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1" name="AutoShape 3"/>
          <p:cNvSpPr>
            <a:spLocks noGrp="1" noChangeArrowheads="1"/>
          </p:cNvSpPr>
          <p:nvPr>
            <p:ph type="title"/>
          </p:nvPr>
        </p:nvSpPr>
        <p:spPr>
          <a:xfrm>
            <a:off x="228600" y="279400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 if we want to do more than translate?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44475" y="1352550"/>
            <a:ext cx="8804275" cy="3479800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How do we additionally scale + rotate + translate our texture coordinates?</a:t>
            </a:r>
          </a:p>
          <a:p>
            <a:pPr>
              <a:buFontTx/>
              <a:buNone/>
            </a:pPr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Technically, to transform by M=SRT, we need to </a:t>
            </a:r>
          </a:p>
          <a:p>
            <a:pPr lvl="2">
              <a:buFontTx/>
              <a:buNone/>
            </a:pPr>
            <a:r>
              <a:rPr lang="en-US" dirty="0" smtClean="0"/>
              <a:t>push M</a:t>
            </a:r>
            <a:r>
              <a:rPr lang="en-US" baseline="30000" dirty="0" smtClean="0"/>
              <a:t>-1</a:t>
            </a:r>
            <a:r>
              <a:rPr lang="en-US" dirty="0" smtClean="0"/>
              <a:t> onto the texture stack; i.e.</a:t>
            </a:r>
            <a:br>
              <a:rPr lang="en-US" dirty="0" smtClean="0"/>
            </a:br>
            <a:endParaRPr lang="en-US" dirty="0" smtClean="0"/>
          </a:p>
          <a:p>
            <a:pPr lvl="2">
              <a:buFontTx/>
              <a:buNone/>
            </a:pPr>
            <a:r>
              <a:rPr lang="en-US" dirty="0" smtClean="0"/>
              <a:t>push translation</a:t>
            </a:r>
            <a:r>
              <a:rPr lang="en-US" baseline="30000" dirty="0" smtClean="0"/>
              <a:t>-1</a:t>
            </a:r>
            <a:r>
              <a:rPr lang="en-US" dirty="0" smtClean="0"/>
              <a:t> * rotation</a:t>
            </a:r>
            <a:r>
              <a:rPr lang="en-US" baseline="30000" dirty="0" smtClean="0"/>
              <a:t>-1</a:t>
            </a:r>
            <a:r>
              <a:rPr lang="en-US" dirty="0" smtClean="0"/>
              <a:t> * scale</a:t>
            </a:r>
            <a:r>
              <a:rPr lang="en-US" baseline="30000" dirty="0" smtClean="0"/>
              <a:t>-1</a:t>
            </a:r>
          </a:p>
          <a:p>
            <a:pPr>
              <a:lnSpc>
                <a:spcPct val="100000"/>
              </a:lnSpc>
              <a:buFontTx/>
              <a:buNone/>
            </a:pPr>
            <a:endParaRPr lang="en-US" baseline="30000" dirty="0" smtClean="0"/>
          </a:p>
        </p:txBody>
      </p:sp>
      <p:sp>
        <p:nvSpPr>
          <p:cNvPr id="89093" name="AutoShape 5"/>
          <p:cNvSpPr>
            <a:spLocks noChangeArrowheads="1"/>
          </p:cNvSpPr>
          <p:nvPr/>
        </p:nvSpPr>
        <p:spPr bwMode="auto">
          <a:xfrm>
            <a:off x="212725" y="5546725"/>
            <a:ext cx="8761413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Why: Because textures use inverses (see details in transformation notes). M</a:t>
            </a:r>
            <a:r>
              <a:rPr lang="en-US" baseline="30000">
                <a:solidFill>
                  <a:schemeClr val="tx1"/>
                </a:solidFill>
              </a:rPr>
              <a:t>-1</a:t>
            </a:r>
            <a:r>
              <a:rPr lang="en-US">
                <a:solidFill>
                  <a:schemeClr val="tx1"/>
                </a:solidFill>
              </a:rPr>
              <a:t>=(SRT)</a:t>
            </a:r>
            <a:r>
              <a:rPr lang="en-US" baseline="30000">
                <a:solidFill>
                  <a:schemeClr val="tx1"/>
                </a:solidFill>
              </a:rPr>
              <a:t>-1</a:t>
            </a:r>
            <a:r>
              <a:rPr lang="en-US">
                <a:solidFill>
                  <a:schemeClr val="tx1"/>
                </a:solidFill>
              </a:rPr>
              <a:t>=T</a:t>
            </a:r>
            <a:r>
              <a:rPr lang="en-US" baseline="30000">
                <a:solidFill>
                  <a:schemeClr val="tx1"/>
                </a:solidFill>
              </a:rPr>
              <a:t>-1</a:t>
            </a:r>
            <a:r>
              <a:rPr lang="en-US">
                <a:solidFill>
                  <a:schemeClr val="tx1"/>
                </a:solidFill>
              </a:rPr>
              <a:t>R</a:t>
            </a:r>
            <a:r>
              <a:rPr lang="en-US" baseline="30000">
                <a:solidFill>
                  <a:schemeClr val="tx1"/>
                </a:solidFill>
              </a:rPr>
              <a:t>-1</a:t>
            </a:r>
            <a:r>
              <a:rPr lang="en-US">
                <a:solidFill>
                  <a:schemeClr val="tx1"/>
                </a:solidFill>
              </a:rPr>
              <a:t>S</a:t>
            </a:r>
            <a:r>
              <a:rPr lang="en-US" baseline="30000">
                <a:solidFill>
                  <a:schemeClr val="tx1"/>
                </a:solidFill>
              </a:rPr>
              <a:t>-1</a:t>
            </a:r>
            <a:r>
              <a:rPr lang="en-US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>
          <a:xfrm>
            <a:off x="201613" y="285750"/>
            <a:ext cx="8718550" cy="566738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Final Algorithm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700" y="1066800"/>
            <a:ext cx="9385300" cy="4660379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Setup the </a:t>
            </a:r>
            <a:r>
              <a:rPr lang="en-US" dirty="0" smtClean="0">
                <a:solidFill>
                  <a:srgbClr val="FF0000"/>
                </a:solidFill>
              </a:rPr>
              <a:t>camera for the world</a:t>
            </a:r>
            <a:r>
              <a:rPr lang="en-US" dirty="0" smtClean="0"/>
              <a:t>; i.e. push </a:t>
            </a:r>
            <a:r>
              <a:rPr lang="en-US" dirty="0" smtClean="0">
                <a:solidFill>
                  <a:srgbClr val="0000FF"/>
                </a:solidFill>
              </a:rPr>
              <a:t>C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/>
              <a:t>.</a:t>
            </a:r>
          </a:p>
          <a:p>
            <a:pPr>
              <a:buFontTx/>
              <a:buNone/>
            </a:pPr>
            <a:r>
              <a:rPr lang="en-US" dirty="0" smtClean="0"/>
              <a:t>Setup </a:t>
            </a:r>
            <a:r>
              <a:rPr lang="en-US" dirty="0" smtClean="0">
                <a:solidFill>
                  <a:srgbClr val="FF0000"/>
                </a:solidFill>
              </a:rPr>
              <a:t>OpenGL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texture generation </a:t>
            </a:r>
            <a:r>
              <a:rPr lang="en-US" dirty="0" smtClean="0"/>
              <a:t>to use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G</a:t>
            </a:r>
            <a:r>
              <a:rPr lang="en-US" dirty="0" smtClean="0"/>
              <a:t>.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00FF"/>
                </a:solidFill>
              </a:rPr>
              <a:t>Push T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R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S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 onto texture stack (or just T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>
              <a:buFontTx/>
              <a:buNone/>
            </a:pPr>
            <a:r>
              <a:rPr lang="en-US" dirty="0" smtClean="0"/>
              <a:t>	For each object with transformation W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Multiply </a:t>
            </a:r>
            <a:r>
              <a:rPr lang="en-US" dirty="0" smtClean="0">
                <a:solidFill>
                  <a:schemeClr val="tx2"/>
                </a:solidFill>
              </a:rPr>
              <a:t>W</a:t>
            </a:r>
            <a:r>
              <a:rPr lang="en-US" dirty="0" smtClean="0">
                <a:solidFill>
                  <a:srgbClr val="FF0000"/>
                </a:solidFill>
              </a:rPr>
              <a:t> onto model-view stack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	Draw The Object </a:t>
            </a:r>
            <a:r>
              <a:rPr lang="en-US" dirty="0" smtClean="0">
                <a:solidFill>
                  <a:schemeClr val="tx2"/>
                </a:solidFill>
              </a:rPr>
              <a:t>(texture coordinates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		if supplied are ignored)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Pop model-view stack…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00FF"/>
                </a:solidFill>
              </a:rPr>
              <a:t>Pop texture stack…</a:t>
            </a:r>
          </a:p>
        </p:txBody>
      </p:sp>
      <p:sp>
        <p:nvSpPr>
          <p:cNvPr id="91140" name="AutoShape 4"/>
          <p:cNvSpPr>
            <a:spLocks noChangeArrowheads="1"/>
          </p:cNvSpPr>
          <p:nvPr/>
        </p:nvSpPr>
        <p:spPr bwMode="auto">
          <a:xfrm>
            <a:off x="192088" y="5665788"/>
            <a:ext cx="8648700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Object draws with texture coordinates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= vertex coordinate * W * G * texture stack top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6096000" y="4724400"/>
            <a:ext cx="2576026" cy="708528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Static objects </a:t>
            </a:r>
            <a:r>
              <a:rPr lang="en-US" sz="2000" dirty="0" smtClean="0">
                <a:solidFill>
                  <a:schemeClr val="tx1"/>
                </a:solidFill>
              </a:rPr>
              <a:t>use I </a:t>
            </a: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(identity) for W.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>
          <a:xfrm>
            <a:off x="201613" y="285750"/>
            <a:ext cx="8718550" cy="566738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dirty="0" smtClean="0"/>
              <a:t>Repeat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700" y="1066800"/>
            <a:ext cx="8699500" cy="868572"/>
          </a:xfrm>
          <a:noFill/>
        </p:spPr>
        <p:txBody>
          <a:bodyPr/>
          <a:lstStyle/>
          <a:p>
            <a:r>
              <a:rPr lang="en-US" dirty="0" smtClean="0"/>
              <a:t>If you use OpenGL’s automatic texture generation facility..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91140" name="AutoShape 4"/>
          <p:cNvSpPr>
            <a:spLocks noChangeArrowheads="1"/>
          </p:cNvSpPr>
          <p:nvPr/>
        </p:nvSpPr>
        <p:spPr bwMode="auto">
          <a:xfrm>
            <a:off x="192088" y="5665788"/>
            <a:ext cx="8648700" cy="102861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 smtClean="0">
                <a:solidFill>
                  <a:schemeClr val="tx1"/>
                </a:solidFill>
              </a:rPr>
              <a:t>This means your original </a:t>
            </a:r>
            <a:r>
              <a:rPr lang="en-US" dirty="0" err="1" smtClean="0"/>
              <a:t>drawWorld</a:t>
            </a:r>
            <a:r>
              <a:rPr lang="en-US" dirty="0" smtClean="0">
                <a:solidFill>
                  <a:schemeClr val="tx1"/>
                </a:solidFill>
              </a:rPr>
              <a:t> routine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can be used WITHOUT CHANGING 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685801" y="2819401"/>
            <a:ext cx="7391400" cy="95475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OpenGL will ignore all calls of the form </a:t>
            </a:r>
            <a:r>
              <a:rPr lang="en-US" dirty="0" smtClean="0">
                <a:solidFill>
                  <a:srgbClr val="0000FF"/>
                </a:solidFill>
              </a:rPr>
              <a:t>glTexCoord2d, glTexCoord3d, …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Cloud Shadows: One more thing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860425"/>
          </a:xfrm>
          <a:noFill/>
        </p:spPr>
        <p:txBody>
          <a:bodyPr/>
          <a:lstStyle/>
          <a:p>
            <a:r>
              <a:rPr lang="en-US" smtClean="0"/>
              <a:t>Need to separate indoor/outdoor faces; otherwise, you get cloud shadows indoors…</a:t>
            </a:r>
          </a:p>
        </p:txBody>
      </p:sp>
      <p:sp>
        <p:nvSpPr>
          <p:cNvPr id="93188" name="AutoShape 4"/>
          <p:cNvSpPr>
            <a:spLocks noChangeArrowheads="1"/>
          </p:cNvSpPr>
          <p:nvPr/>
        </p:nvSpPr>
        <p:spPr bwMode="auto">
          <a:xfrm>
            <a:off x="196850" y="5416550"/>
            <a:ext cx="8745538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Collision detection support is needed in the builder to compute </a:t>
            </a:r>
            <a:r>
              <a:rPr lang="en-US" dirty="0" smtClean="0">
                <a:solidFill>
                  <a:schemeClr val="tx1"/>
                </a:solidFill>
              </a:rPr>
              <a:t>this.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8194" name="Object 5"/>
          <p:cNvGraphicFramePr>
            <a:graphicFrameLocks/>
          </p:cNvGraphicFramePr>
          <p:nvPr/>
        </p:nvGraphicFramePr>
        <p:xfrm>
          <a:off x="2862263" y="2297113"/>
          <a:ext cx="3929062" cy="2887662"/>
        </p:xfrm>
        <a:graphic>
          <a:graphicData uri="http://schemas.openxmlformats.org/presentationml/2006/ole">
            <p:oleObj spid="_x0000_s8194" name="Image" r:id="rId4" imgW="3929040" imgH="2887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314450" y="2919069"/>
            <a:ext cx="5861050" cy="92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latin typeface="Times" charset="0"/>
              </a:rPr>
              <a:t>Underwater</a:t>
            </a:r>
            <a:endParaRPr lang="en-US" sz="4800" dirty="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Underwater Effects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1244600"/>
          </a:xfrm>
          <a:noFill/>
        </p:spPr>
        <p:txBody>
          <a:bodyPr/>
          <a:lstStyle/>
          <a:p>
            <a:r>
              <a:rPr lang="en-US" smtClean="0"/>
              <a:t>Draw world normally + draw a second time with caustics (similar to shadows but more animated).</a:t>
            </a:r>
          </a:p>
        </p:txBody>
      </p:sp>
      <p:sp>
        <p:nvSpPr>
          <p:cNvPr id="95236" name="AutoShape 4"/>
          <p:cNvSpPr>
            <a:spLocks noChangeArrowheads="1"/>
          </p:cNvSpPr>
          <p:nvPr/>
        </p:nvSpPr>
        <p:spPr bwMode="auto">
          <a:xfrm>
            <a:off x="196850" y="5416550"/>
            <a:ext cx="8745538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Need texture generation setup + series of caustic textures + blend + texture stack setup.</a:t>
            </a:r>
          </a:p>
        </p:txBody>
      </p:sp>
      <p:pic>
        <p:nvPicPr>
          <p:cNvPr id="57349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1925" y="2279650"/>
            <a:ext cx="3927475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Underwater Effects are Similar to Shadows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805863" cy="1628775"/>
          </a:xfrm>
          <a:noFill/>
        </p:spPr>
        <p:txBody>
          <a:bodyPr/>
          <a:lstStyle/>
          <a:p>
            <a:r>
              <a:rPr lang="en-US" dirty="0" smtClean="0"/>
              <a:t>First, use a </a:t>
            </a:r>
            <a:r>
              <a:rPr lang="en-US" dirty="0" smtClean="0">
                <a:solidFill>
                  <a:srgbClr val="0000FF"/>
                </a:solidFill>
              </a:rPr>
              <a:t>series of textures</a:t>
            </a:r>
            <a:r>
              <a:rPr lang="en-US" dirty="0" smtClean="0"/>
              <a:t> (not just one); e.g., 32 textures. When the world is ticked, increment a counter “</a:t>
            </a:r>
            <a:r>
              <a:rPr lang="en-US" dirty="0" err="1" smtClean="0">
                <a:solidFill>
                  <a:srgbClr val="FF0000"/>
                </a:solidFill>
              </a:rPr>
              <a:t>currentCausticIndex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r>
              <a:rPr lang="en-US" dirty="0" smtClean="0"/>
              <a:t> and wrap around when necessary.</a:t>
            </a:r>
          </a:p>
        </p:txBody>
      </p:sp>
      <p:sp>
        <p:nvSpPr>
          <p:cNvPr id="97284" name="AutoShape 4"/>
          <p:cNvSpPr>
            <a:spLocks noChangeArrowheads="1"/>
          </p:cNvSpPr>
          <p:nvPr/>
        </p:nvSpPr>
        <p:spPr bwMode="auto">
          <a:xfrm>
            <a:off x="231775" y="5451475"/>
            <a:ext cx="8745538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Two frames in the series; Save space by using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rgbClr val="0000FF"/>
                </a:solidFill>
              </a:rPr>
              <a:t>8-bit textures (rather than 24 or 32-bit one)</a:t>
            </a:r>
            <a:r>
              <a:rPr lang="en-US">
                <a:solidFill>
                  <a:schemeClr val="tx1"/>
                </a:solidFill>
              </a:rPr>
              <a:t>;</a:t>
            </a:r>
            <a:r>
              <a:rPr lang="en-US"/>
              <a:t> </a:t>
            </a:r>
          </a:p>
        </p:txBody>
      </p:sp>
      <p:pic>
        <p:nvPicPr>
          <p:cNvPr id="58373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6850" y="2865438"/>
            <a:ext cx="255587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5413" y="2867025"/>
            <a:ext cx="255587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Underwater Effects are Similar to Shadows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621712" cy="860425"/>
          </a:xfrm>
          <a:noFill/>
        </p:spPr>
        <p:txBody>
          <a:bodyPr/>
          <a:lstStyle/>
          <a:p>
            <a:r>
              <a:rPr lang="en-US" smtClean="0"/>
              <a:t>Second, use </a:t>
            </a:r>
            <a:r>
              <a:rPr lang="en-US" smtClean="0">
                <a:solidFill>
                  <a:srgbClr val="0000FF"/>
                </a:solidFill>
              </a:rPr>
              <a:t>texture generation matrix </a:t>
            </a:r>
            <a:r>
              <a:rPr lang="en-US" smtClean="0">
                <a:solidFill>
                  <a:srgbClr val="FF0000"/>
                </a:solidFill>
              </a:rPr>
              <a:t>G</a:t>
            </a:r>
            <a:r>
              <a:rPr lang="en-US" smtClean="0"/>
              <a:t> that supplies some </a:t>
            </a:r>
            <a:r>
              <a:rPr lang="en-US" smtClean="0">
                <a:solidFill>
                  <a:schemeClr val="bg2"/>
                </a:solidFill>
              </a:rPr>
              <a:t>y</a:t>
            </a:r>
            <a:r>
              <a:rPr lang="en-US" smtClean="0"/>
              <a:t> component to both tx and ty.</a:t>
            </a:r>
          </a:p>
        </p:txBody>
      </p:sp>
      <p:sp>
        <p:nvSpPr>
          <p:cNvPr id="99332" name="AutoShape 4"/>
          <p:cNvSpPr>
            <a:spLocks noChangeArrowheads="1"/>
          </p:cNvSpPr>
          <p:nvPr/>
        </p:nvSpPr>
        <p:spPr bwMode="auto">
          <a:xfrm>
            <a:off x="152400" y="5181600"/>
            <a:ext cx="8745538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Note: Smaller scale means larger picture</a:t>
            </a:r>
          </a:p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(consequence of texture stack using inverses)</a:t>
            </a:r>
          </a:p>
        </p:txBody>
      </p:sp>
      <p:grpSp>
        <p:nvGrpSpPr>
          <p:cNvPr id="59397" name="Group 8"/>
          <p:cNvGrpSpPr>
            <a:grpSpLocks/>
          </p:cNvGrpSpPr>
          <p:nvPr/>
        </p:nvGrpSpPr>
        <p:grpSpPr bwMode="auto">
          <a:xfrm>
            <a:off x="4508500" y="2281238"/>
            <a:ext cx="350838" cy="1628775"/>
            <a:chOff x="2840" y="1437"/>
            <a:chExt cx="221" cy="1026"/>
          </a:xfrm>
        </p:grpSpPr>
        <p:sp>
          <p:nvSpPr>
            <p:cNvPr id="59404" name="Line 5"/>
            <p:cNvSpPr>
              <a:spLocks noChangeShapeType="1"/>
            </p:cNvSpPr>
            <p:nvPr/>
          </p:nvSpPr>
          <p:spPr bwMode="auto">
            <a:xfrm>
              <a:off x="2855" y="1447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5" name="Line 6"/>
            <p:cNvSpPr>
              <a:spLocks noChangeShapeType="1"/>
            </p:cNvSpPr>
            <p:nvPr/>
          </p:nvSpPr>
          <p:spPr bwMode="auto">
            <a:xfrm flipV="1">
              <a:off x="2855" y="1437"/>
              <a:ext cx="206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6" name="Line 7"/>
            <p:cNvSpPr>
              <a:spLocks noChangeShapeType="1"/>
            </p:cNvSpPr>
            <p:nvPr/>
          </p:nvSpPr>
          <p:spPr bwMode="auto">
            <a:xfrm flipV="1">
              <a:off x="2840" y="2462"/>
              <a:ext cx="205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9398" name="Group 12"/>
          <p:cNvGrpSpPr>
            <a:grpSpLocks/>
          </p:cNvGrpSpPr>
          <p:nvPr/>
        </p:nvGrpSpPr>
        <p:grpSpPr bwMode="auto">
          <a:xfrm>
            <a:off x="7773988" y="2281238"/>
            <a:ext cx="336550" cy="1628775"/>
            <a:chOff x="4897" y="1437"/>
            <a:chExt cx="212" cy="1026"/>
          </a:xfrm>
        </p:grpSpPr>
        <p:sp>
          <p:nvSpPr>
            <p:cNvPr id="59401" name="Line 9"/>
            <p:cNvSpPr>
              <a:spLocks noChangeShapeType="1"/>
            </p:cNvSpPr>
            <p:nvPr/>
          </p:nvSpPr>
          <p:spPr bwMode="auto">
            <a:xfrm>
              <a:off x="5101" y="1447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2" name="Line 10"/>
            <p:cNvSpPr>
              <a:spLocks noChangeShapeType="1"/>
            </p:cNvSpPr>
            <p:nvPr/>
          </p:nvSpPr>
          <p:spPr bwMode="auto">
            <a:xfrm flipH="1" flipV="1">
              <a:off x="4897" y="1437"/>
              <a:ext cx="204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3" name="Line 11"/>
            <p:cNvSpPr>
              <a:spLocks noChangeShapeType="1"/>
            </p:cNvSpPr>
            <p:nvPr/>
          </p:nvSpPr>
          <p:spPr bwMode="auto">
            <a:xfrm flipH="1" flipV="1">
              <a:off x="4903" y="2462"/>
              <a:ext cx="206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399" name="Rectangle 13"/>
          <p:cNvSpPr>
            <a:spLocks noChangeArrowheads="1"/>
          </p:cNvSpPr>
          <p:nvPr/>
        </p:nvSpPr>
        <p:spPr bwMode="auto">
          <a:xfrm>
            <a:off x="4570413" y="2417763"/>
            <a:ext cx="3465512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0.005   0           ?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chemeClr val="bg2"/>
                </a:solidFill>
              </a:rPr>
              <a:t>0.003   0.003</a:t>
            </a:r>
            <a:r>
              <a:rPr lang="en-US">
                <a:solidFill>
                  <a:srgbClr val="0000FF"/>
                </a:solidFill>
              </a:rPr>
              <a:t>    ?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0          0.005    ?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0          0           ?   </a:t>
            </a:r>
            <a:r>
              <a:rPr lang="en-US" sz="1400">
                <a:solidFill>
                  <a:srgbClr val="0000FF"/>
                </a:solidFill>
              </a:rPr>
              <a:t>  </a:t>
            </a:r>
            <a:r>
              <a:rPr lang="en-US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9400" name="Rectangle 14"/>
          <p:cNvSpPr>
            <a:spLocks noChangeArrowheads="1"/>
          </p:cNvSpPr>
          <p:nvPr/>
        </p:nvSpPr>
        <p:spPr bwMode="auto">
          <a:xfrm>
            <a:off x="735013" y="2297113"/>
            <a:ext cx="37115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/>
              <a:t>[tx,ty,?,1] = [x,y,z,1] *</a:t>
            </a:r>
            <a:endParaRPr lang="en-US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What’s The Complete Set of Factors?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482013" cy="4065588"/>
          </a:xfrm>
          <a:noFill/>
        </p:spPr>
        <p:txBody>
          <a:bodyPr/>
          <a:lstStyle/>
          <a:p>
            <a:r>
              <a:rPr lang="en-US" dirty="0" smtClean="0"/>
              <a:t>GL_ZERO					</a:t>
            </a:r>
            <a:r>
              <a:rPr lang="en-US" dirty="0" smtClean="0">
                <a:solidFill>
                  <a:srgbClr val="0000FF"/>
                </a:solidFill>
              </a:rPr>
              <a:t>0</a:t>
            </a:r>
            <a:endParaRPr lang="en-US" dirty="0" smtClean="0"/>
          </a:p>
          <a:p>
            <a:r>
              <a:rPr lang="en-US" dirty="0" smtClean="0"/>
              <a:t>GL_ONE						</a:t>
            </a:r>
            <a:r>
              <a:rPr lang="en-US" dirty="0" smtClean="0">
                <a:solidFill>
                  <a:srgbClr val="0000FF"/>
                </a:solidFill>
              </a:rPr>
              <a:t>1</a:t>
            </a:r>
            <a:endParaRPr lang="en-US" dirty="0" smtClean="0"/>
          </a:p>
          <a:p>
            <a:r>
              <a:rPr lang="en-US" dirty="0" smtClean="0"/>
              <a:t>GL_SRC_COLOR				</a:t>
            </a:r>
            <a:r>
              <a:rPr lang="en-US" dirty="0" smtClean="0">
                <a:solidFill>
                  <a:srgbClr val="0000FF"/>
                </a:solidFill>
              </a:rPr>
              <a:t>S</a:t>
            </a:r>
            <a:endParaRPr lang="en-US" dirty="0" smtClean="0"/>
          </a:p>
          <a:p>
            <a:r>
              <a:rPr lang="en-US" dirty="0" smtClean="0"/>
              <a:t>GF_DST_COLOR				</a:t>
            </a:r>
            <a:r>
              <a:rPr lang="en-US" dirty="0" smtClean="0">
                <a:solidFill>
                  <a:srgbClr val="0000FF"/>
                </a:solidFill>
              </a:rPr>
              <a:t>D</a:t>
            </a:r>
            <a:endParaRPr lang="en-US" dirty="0" smtClean="0"/>
          </a:p>
          <a:p>
            <a:r>
              <a:rPr lang="en-US" dirty="0" smtClean="0"/>
              <a:t>GL_SRC_ALPHA				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from S</a:t>
            </a:r>
            <a:endParaRPr lang="en-US" dirty="0" smtClean="0"/>
          </a:p>
          <a:p>
            <a:r>
              <a:rPr lang="en-US" dirty="0" smtClean="0"/>
              <a:t>GL_DST_ALPHA				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from D</a:t>
            </a:r>
            <a:endParaRPr lang="en-US" dirty="0" smtClean="0"/>
          </a:p>
          <a:p>
            <a:r>
              <a:rPr lang="en-US" dirty="0" smtClean="0"/>
              <a:t>GL_ONE_MINUS_SRC_ALPHA	</a:t>
            </a:r>
            <a:r>
              <a:rPr lang="en-US" dirty="0" smtClean="0">
                <a:solidFill>
                  <a:srgbClr val="0000FF"/>
                </a:solidFill>
              </a:rPr>
              <a:t>1-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from S</a:t>
            </a:r>
            <a:endParaRPr lang="en-US" dirty="0" smtClean="0"/>
          </a:p>
          <a:p>
            <a:r>
              <a:rPr lang="en-US" dirty="0" smtClean="0"/>
              <a:t>GL_ONE_MINUS_DST_ALPHA		</a:t>
            </a:r>
            <a:r>
              <a:rPr lang="en-US" dirty="0" smtClean="0">
                <a:solidFill>
                  <a:srgbClr val="0000FF"/>
                </a:solidFill>
              </a:rPr>
              <a:t>1-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from D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2"/>
          <p:cNvSpPr>
            <a:spLocks noChangeShapeType="1"/>
          </p:cNvSpPr>
          <p:nvPr/>
        </p:nvSpPr>
        <p:spPr bwMode="auto">
          <a:xfrm flipV="1">
            <a:off x="2906713" y="3552825"/>
            <a:ext cx="1274762" cy="10874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0419" name="Line 3"/>
          <p:cNvSpPr>
            <a:spLocks noChangeShapeType="1"/>
          </p:cNvSpPr>
          <p:nvPr/>
        </p:nvSpPr>
        <p:spPr bwMode="auto">
          <a:xfrm flipV="1">
            <a:off x="3910013" y="3551238"/>
            <a:ext cx="2789237" cy="11049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01380" name="AutoShape 4"/>
          <p:cNvSpPr>
            <a:spLocks noGrp="1" noChangeArrowheads="1"/>
          </p:cNvSpPr>
          <p:nvPr>
            <p:ph type="title"/>
          </p:nvPr>
        </p:nvSpPr>
        <p:spPr>
          <a:xfrm>
            <a:off x="231775" y="260350"/>
            <a:ext cx="8680450" cy="1025525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What’s an Appropriate Blend? </a:t>
            </a:r>
            <a:br>
              <a:rPr lang="en-US" smtClean="0"/>
            </a:br>
            <a:r>
              <a:rPr lang="en-US" smtClean="0"/>
              <a:t>Here’s One That DOESN’T WORK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38138" y="1649413"/>
            <a:ext cx="9263062" cy="3467100"/>
          </a:xfrm>
          <a:noFill/>
        </p:spPr>
        <p:txBody>
          <a:bodyPr/>
          <a:lstStyle/>
          <a:p>
            <a:r>
              <a:rPr lang="en-US" smtClean="0"/>
              <a:t>Blend</a:t>
            </a:r>
            <a:r>
              <a:rPr lang="en-US" smtClean="0">
                <a:solidFill>
                  <a:srgbClr val="0000FF"/>
                </a:solidFill>
              </a:rPr>
              <a:t> source</a:t>
            </a:r>
            <a:r>
              <a:rPr lang="en-US" smtClean="0"/>
              <a:t> bits </a:t>
            </a:r>
            <a:r>
              <a:rPr lang="en-US" smtClean="0">
                <a:solidFill>
                  <a:srgbClr val="0000FF"/>
                </a:solidFill>
              </a:rPr>
              <a:t>S</a:t>
            </a:r>
            <a:r>
              <a:rPr lang="en-US" smtClean="0"/>
              <a:t> (the texture) with </a:t>
            </a:r>
            <a:r>
              <a:rPr lang="en-US" smtClean="0">
                <a:solidFill>
                  <a:srgbClr val="0000FF"/>
                </a:solidFill>
              </a:rPr>
              <a:t>destination</a:t>
            </a:r>
            <a:r>
              <a:rPr lang="en-US" smtClean="0"/>
              <a:t> bits </a:t>
            </a:r>
            <a:r>
              <a:rPr lang="en-US" smtClean="0">
                <a:solidFill>
                  <a:srgbClr val="0000FF"/>
                </a:solidFill>
              </a:rPr>
              <a:t>D</a:t>
            </a:r>
            <a:r>
              <a:rPr lang="en-US" smtClean="0"/>
              <a:t> (what’s already on the screen) using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	glEnable </a:t>
            </a:r>
            <a:r>
              <a:rPr lang="en-US" smtClean="0"/>
              <a:t>(GL_BLEND);</a:t>
            </a:r>
            <a:endParaRPr lang="en-US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	glBlendFunc</a:t>
            </a:r>
            <a:r>
              <a:rPr lang="en-US" smtClean="0"/>
              <a:t> (GL_ONE, GL_ONE);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Consequences:</a:t>
            </a:r>
          </a:p>
          <a:p>
            <a:pPr lvl="1"/>
            <a:r>
              <a:rPr lang="en-US" smtClean="0"/>
              <a:t>	Result = 1*</a:t>
            </a:r>
            <a:r>
              <a:rPr lang="en-US" smtClean="0">
                <a:solidFill>
                  <a:srgbClr val="FF0000"/>
                </a:solidFill>
              </a:rPr>
              <a:t>S</a:t>
            </a:r>
            <a:r>
              <a:rPr lang="en-US" smtClean="0"/>
              <a:t> + 1*</a:t>
            </a:r>
            <a:r>
              <a:rPr lang="en-US" smtClean="0">
                <a:solidFill>
                  <a:srgbClr val="FF0000"/>
                </a:solidFill>
              </a:rPr>
              <a:t>D</a:t>
            </a:r>
            <a:r>
              <a:rPr lang="en-US" smtClean="0"/>
              <a:t>	(clamped to 1 if &gt; 1)</a:t>
            </a:r>
          </a:p>
        </p:txBody>
      </p:sp>
      <p:sp>
        <p:nvSpPr>
          <p:cNvPr id="101382" name="AutoShape 6"/>
          <p:cNvSpPr>
            <a:spLocks noChangeArrowheads="1"/>
          </p:cNvSpPr>
          <p:nvPr/>
        </p:nvSpPr>
        <p:spPr bwMode="auto">
          <a:xfrm>
            <a:off x="214313" y="6064250"/>
            <a:ext cx="8707437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This simulates Add 0.4+0.5=0.9 (lightens)</a:t>
            </a:r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 flipH="1" flipV="1">
            <a:off x="3421063" y="5000625"/>
            <a:ext cx="839787" cy="4953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0424" name="Line 8"/>
          <p:cNvSpPr>
            <a:spLocks noChangeShapeType="1"/>
          </p:cNvSpPr>
          <p:nvPr/>
        </p:nvSpPr>
        <p:spPr bwMode="auto">
          <a:xfrm flipH="1" flipV="1">
            <a:off x="4495800" y="4992688"/>
            <a:ext cx="1958975" cy="48736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3248025" y="5405438"/>
            <a:ext cx="1252538" cy="433387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2400">
                <a:solidFill>
                  <a:schemeClr val="tx1"/>
                </a:solidFill>
              </a:rPr>
              <a:t>source</a:t>
            </a:r>
          </a:p>
        </p:txBody>
      </p:sp>
      <p:sp>
        <p:nvSpPr>
          <p:cNvPr id="60426" name="Rectangle 10"/>
          <p:cNvSpPr>
            <a:spLocks noChangeArrowheads="1"/>
          </p:cNvSpPr>
          <p:nvPr/>
        </p:nvSpPr>
        <p:spPr bwMode="auto">
          <a:xfrm>
            <a:off x="5373688" y="5405438"/>
            <a:ext cx="1865312" cy="433387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2400">
                <a:solidFill>
                  <a:schemeClr val="tx1"/>
                </a:solidFill>
              </a:rPr>
              <a:t>destination</a:t>
            </a:r>
          </a:p>
        </p:txBody>
      </p:sp>
      <p:sp>
        <p:nvSpPr>
          <p:cNvPr id="60427" name="Rectangle 11"/>
          <p:cNvSpPr>
            <a:spLocks noChangeArrowheads="1"/>
          </p:cNvSpPr>
          <p:nvPr/>
        </p:nvSpPr>
        <p:spPr bwMode="auto">
          <a:xfrm>
            <a:off x="5105400" y="3810000"/>
            <a:ext cx="3389313" cy="76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2400">
                <a:solidFill>
                  <a:schemeClr val="tx1"/>
                </a:solidFill>
              </a:rPr>
              <a:t>Makes everything TOO WHITE…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85738" y="949325"/>
            <a:ext cx="9263062" cy="3359150"/>
          </a:xfrm>
          <a:noFill/>
        </p:spPr>
        <p:txBody>
          <a:bodyPr/>
          <a:lstStyle/>
          <a:p>
            <a:r>
              <a:rPr lang="en-US" dirty="0" smtClean="0"/>
              <a:t>Use </a:t>
            </a:r>
            <a:r>
              <a:rPr lang="en-US" dirty="0" err="1" smtClean="0"/>
              <a:t>glColor</a:t>
            </a:r>
            <a:r>
              <a:rPr lang="en-US" dirty="0" smtClean="0"/>
              <a:t> for alpha and bluish tinge + blend</a:t>
            </a:r>
            <a:br>
              <a:rPr lang="en-US" dirty="0" smtClean="0"/>
            </a:br>
            <a:endParaRPr lang="en-US" sz="1800" dirty="0" smtClean="0"/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	glColor4D </a:t>
            </a:r>
            <a:r>
              <a:rPr lang="en-US" dirty="0" smtClean="0"/>
              <a:t>(0.2, 0.2, 0.8 or 1.0, 0.25);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glEnable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(GL_BLEND);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glBlendFunc</a:t>
            </a:r>
            <a:r>
              <a:rPr lang="en-US" dirty="0" smtClean="0"/>
              <a:t> (</a:t>
            </a:r>
            <a:r>
              <a:rPr lang="en-US" sz="2400" dirty="0" smtClean="0"/>
              <a:t>GL_SRC_ALPHA</a:t>
            </a:r>
            <a:r>
              <a:rPr lang="en-US" dirty="0" smtClean="0"/>
              <a:t>, </a:t>
            </a:r>
            <a:r>
              <a:rPr lang="en-US" sz="2400" dirty="0" smtClean="0"/>
              <a:t>GL_SRC_COLOR</a:t>
            </a:r>
            <a:r>
              <a:rPr lang="en-US" dirty="0" smtClean="0"/>
              <a:t>);</a:t>
            </a:r>
          </a:p>
          <a:p>
            <a:r>
              <a:rPr lang="en-US" dirty="0" smtClean="0"/>
              <a:t>Consequences:</a:t>
            </a:r>
          </a:p>
          <a:p>
            <a:pPr lvl="1"/>
            <a:r>
              <a:rPr lang="en-US" dirty="0" smtClean="0"/>
              <a:t>	Result = 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+ </a:t>
            </a:r>
            <a:r>
              <a:rPr lang="en-US" dirty="0" smtClean="0">
                <a:solidFill>
                  <a:schemeClr val="tx2"/>
                </a:solidFill>
              </a:rPr>
              <a:t>S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	(clamped to 1 if &gt; 1)</a:t>
            </a:r>
          </a:p>
        </p:txBody>
      </p:sp>
      <p:sp>
        <p:nvSpPr>
          <p:cNvPr id="61443" name="Line 2"/>
          <p:cNvSpPr>
            <a:spLocks noChangeShapeType="1"/>
          </p:cNvSpPr>
          <p:nvPr/>
        </p:nvSpPr>
        <p:spPr bwMode="auto">
          <a:xfrm flipV="1">
            <a:off x="2754313" y="3235325"/>
            <a:ext cx="1970087" cy="5540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444" name="Line 3"/>
          <p:cNvSpPr>
            <a:spLocks noChangeShapeType="1"/>
          </p:cNvSpPr>
          <p:nvPr/>
        </p:nvSpPr>
        <p:spPr bwMode="auto">
          <a:xfrm flipV="1">
            <a:off x="3757613" y="3159125"/>
            <a:ext cx="3405187" cy="646113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32100" name="AutoShape 4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56638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What’s an Appropriate Blend? Needs Color Too!!</a:t>
            </a:r>
          </a:p>
        </p:txBody>
      </p:sp>
      <p:sp>
        <p:nvSpPr>
          <p:cNvPr id="132102" name="AutoShape 6"/>
          <p:cNvSpPr>
            <a:spLocks noChangeArrowheads="1"/>
          </p:cNvSpPr>
          <p:nvPr/>
        </p:nvSpPr>
        <p:spPr bwMode="auto">
          <a:xfrm>
            <a:off x="188913" y="5265738"/>
            <a:ext cx="8759825" cy="128587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400" dirty="0">
                <a:solidFill>
                  <a:schemeClr val="tx1"/>
                </a:solidFill>
              </a:rPr>
              <a:t>This simulates “Add a little plus multiply” 0.25*</a:t>
            </a:r>
            <a:r>
              <a:rPr lang="en-US" sz="2400" dirty="0"/>
              <a:t>0.4</a:t>
            </a:r>
            <a:r>
              <a:rPr lang="en-US" sz="2400" dirty="0">
                <a:solidFill>
                  <a:schemeClr val="tx1"/>
                </a:solidFill>
              </a:rPr>
              <a:t>+</a:t>
            </a:r>
            <a:r>
              <a:rPr lang="en-US" sz="2400" dirty="0">
                <a:solidFill>
                  <a:srgbClr val="0000FF"/>
                </a:solidFill>
              </a:rPr>
              <a:t>0.4</a:t>
            </a:r>
            <a:r>
              <a:rPr lang="en-US" sz="2400" dirty="0">
                <a:solidFill>
                  <a:schemeClr val="tx1"/>
                </a:solidFill>
              </a:rPr>
              <a:t>*</a:t>
            </a:r>
            <a:r>
              <a:rPr lang="en-US" sz="2400" dirty="0"/>
              <a:t>0.5</a:t>
            </a:r>
            <a:r>
              <a:rPr lang="en-US" sz="2400" dirty="0">
                <a:solidFill>
                  <a:schemeClr val="tx1"/>
                </a:solidFill>
              </a:rPr>
              <a:t>=0.1+0.2=0.3 </a:t>
            </a:r>
            <a:r>
              <a:rPr lang="en-US" sz="2400" dirty="0">
                <a:solidFill>
                  <a:srgbClr val="0000FF"/>
                </a:solidFill>
              </a:rPr>
              <a:t>(darker than 0.5) </a:t>
            </a:r>
            <a:r>
              <a:rPr lang="en-US" sz="2400" dirty="0">
                <a:solidFill>
                  <a:schemeClr val="tx1"/>
                </a:solidFill>
              </a:rPr>
              <a:t>OR 0.25*</a:t>
            </a:r>
            <a:r>
              <a:rPr lang="en-US" sz="2400" dirty="0"/>
              <a:t>1.0</a:t>
            </a:r>
            <a:r>
              <a:rPr lang="en-US" sz="2400" dirty="0">
                <a:solidFill>
                  <a:schemeClr val="tx1"/>
                </a:solidFill>
              </a:rPr>
              <a:t>+</a:t>
            </a:r>
            <a:r>
              <a:rPr lang="en-US" sz="2400" dirty="0">
                <a:solidFill>
                  <a:srgbClr val="0000FF"/>
                </a:solidFill>
              </a:rPr>
              <a:t>1.0</a:t>
            </a:r>
            <a:r>
              <a:rPr lang="en-US" sz="2400" dirty="0">
                <a:solidFill>
                  <a:schemeClr val="tx1"/>
                </a:solidFill>
              </a:rPr>
              <a:t>*</a:t>
            </a:r>
            <a:r>
              <a:rPr lang="en-US" sz="2400" dirty="0"/>
              <a:t>0.5</a:t>
            </a:r>
            <a:r>
              <a:rPr lang="en-US" sz="2400" dirty="0">
                <a:solidFill>
                  <a:schemeClr val="tx1"/>
                </a:solidFill>
              </a:rPr>
              <a:t>=0.25+0.5=0.75 </a:t>
            </a:r>
            <a:r>
              <a:rPr lang="en-US" sz="2400" dirty="0">
                <a:solidFill>
                  <a:srgbClr val="0000FF"/>
                </a:solidFill>
              </a:rPr>
              <a:t>(lighter than 0.5)</a:t>
            </a:r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 flipH="1" flipV="1">
            <a:off x="3268663" y="4149725"/>
            <a:ext cx="839787" cy="4953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 flipH="1" flipV="1">
            <a:off x="4343400" y="4141788"/>
            <a:ext cx="1958975" cy="48736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228600" y="4421188"/>
            <a:ext cx="4191000" cy="379412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2000">
                <a:solidFill>
                  <a:schemeClr val="tx1"/>
                </a:solidFill>
              </a:rPr>
              <a:t>Try 2 cases, source </a:t>
            </a:r>
            <a:r>
              <a:rPr lang="en-US" sz="2000"/>
              <a:t>0.4 or 1.0</a:t>
            </a: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4876800" y="4421188"/>
            <a:ext cx="4191000" cy="369887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2000">
                <a:solidFill>
                  <a:schemeClr val="tx1"/>
                </a:solidFill>
              </a:rPr>
              <a:t>Try destination (what’s there) </a:t>
            </a:r>
            <a:r>
              <a:rPr lang="en-US" sz="2000">
                <a:solidFill>
                  <a:srgbClr val="0000FF"/>
                </a:solidFill>
              </a:rPr>
              <a:t>0.5</a:t>
            </a:r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 flipH="1" flipV="1">
            <a:off x="7162800" y="1939925"/>
            <a:ext cx="1600200" cy="457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5791200" y="2192338"/>
            <a:ext cx="3124200" cy="433387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2400">
                <a:solidFill>
                  <a:schemeClr val="tx1"/>
                </a:solidFill>
              </a:rPr>
              <a:t>supplies alpha too</a:t>
            </a:r>
          </a:p>
        </p:txBody>
      </p:sp>
      <p:sp>
        <p:nvSpPr>
          <p:cNvPr id="61453" name="Rectangle 9"/>
          <p:cNvSpPr>
            <a:spLocks noChangeArrowheads="1"/>
          </p:cNvSpPr>
          <p:nvPr/>
        </p:nvSpPr>
        <p:spPr bwMode="auto">
          <a:xfrm>
            <a:off x="6019800" y="1371600"/>
            <a:ext cx="2971800" cy="369888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40000"/>
              </a:spcBef>
            </a:pPr>
            <a:r>
              <a:rPr lang="en-US" sz="2000">
                <a:solidFill>
                  <a:schemeClr val="tx1"/>
                </a:solidFill>
              </a:rPr>
              <a:t>source = caustic*color</a:t>
            </a:r>
            <a:endParaRPr lang="en-US" sz="2000"/>
          </a:p>
        </p:txBody>
      </p:sp>
      <p:sp>
        <p:nvSpPr>
          <p:cNvPr id="61454" name="Line 8"/>
          <p:cNvSpPr>
            <a:spLocks noChangeShapeType="1"/>
          </p:cNvSpPr>
          <p:nvPr/>
        </p:nvSpPr>
        <p:spPr bwMode="auto">
          <a:xfrm flipV="1">
            <a:off x="7315200" y="4724400"/>
            <a:ext cx="1371600" cy="10668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314450" y="2919069"/>
            <a:ext cx="5861050" cy="92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latin typeface="Times" charset="0"/>
              </a:rPr>
              <a:t>Rain</a:t>
            </a:r>
            <a:endParaRPr lang="en-US" sz="4800" dirty="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Rain Effects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1244600"/>
          </a:xfrm>
          <a:noFill/>
        </p:spPr>
        <p:txBody>
          <a:bodyPr/>
          <a:lstStyle/>
          <a:p>
            <a:r>
              <a:rPr lang="en-US" smtClean="0"/>
              <a:t>Just draw a tall cylinder with rain droplet texture after everything else is drawn (no 2nd WORLD pass needed).</a:t>
            </a:r>
          </a:p>
        </p:txBody>
      </p:sp>
      <p:sp>
        <p:nvSpPr>
          <p:cNvPr id="103428" name="AutoShape 4"/>
          <p:cNvSpPr>
            <a:spLocks noChangeArrowheads="1"/>
          </p:cNvSpPr>
          <p:nvPr/>
        </p:nvSpPr>
        <p:spPr bwMode="auto">
          <a:xfrm>
            <a:off x="211138" y="5430838"/>
            <a:ext cx="8715375" cy="57308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Cylinder allows rain to fall at an angle.</a:t>
            </a:r>
          </a:p>
        </p:txBody>
      </p:sp>
      <p:pic>
        <p:nvPicPr>
          <p:cNvPr id="62469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495550"/>
            <a:ext cx="3927475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Rain Effects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1757362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Need to translate the cylinder</a:t>
            </a:r>
            <a:r>
              <a:rPr lang="en-US" smtClean="0"/>
              <a:t> by </a:t>
            </a:r>
            <a:r>
              <a:rPr lang="en-US" smtClean="0">
                <a:solidFill>
                  <a:srgbClr val="FF0000"/>
                </a:solidFill>
              </a:rPr>
              <a:t>T</a:t>
            </a:r>
            <a:r>
              <a:rPr lang="en-US" smtClean="0"/>
              <a:t>;</a:t>
            </a:r>
            <a:r>
              <a:rPr lang="en-US" smtClean="0">
                <a:solidFill>
                  <a:srgbClr val="0000FF"/>
                </a:solidFill>
              </a:rPr>
              <a:t> i.e., to</a:t>
            </a:r>
            <a:r>
              <a:rPr lang="en-US" smtClean="0"/>
              <a:t> where </a:t>
            </a:r>
            <a:r>
              <a:rPr lang="en-US" smtClean="0">
                <a:solidFill>
                  <a:srgbClr val="0000FF"/>
                </a:solidFill>
              </a:rPr>
              <a:t>the camera’s is (assuming the camera’s transformation</a:t>
            </a:r>
            <a:r>
              <a:rPr lang="en-US" smtClean="0"/>
              <a:t> is </a:t>
            </a:r>
            <a:r>
              <a:rPr lang="en-US" smtClean="0">
                <a:solidFill>
                  <a:srgbClr val="FF0000"/>
                </a:solidFill>
              </a:rPr>
              <a:t>C</a:t>
            </a:r>
            <a:r>
              <a:rPr lang="en-US" smtClean="0">
                <a:solidFill>
                  <a:srgbClr val="0000FF"/>
                </a:solidFill>
              </a:rPr>
              <a:t>)</a:t>
            </a:r>
            <a:r>
              <a:rPr lang="en-US" smtClean="0"/>
              <a:t>. </a:t>
            </a:r>
          </a:p>
          <a:p>
            <a:pPr>
              <a:buFontTx/>
              <a:buNone/>
            </a:pPr>
            <a:r>
              <a:rPr lang="en-US" smtClean="0"/>
              <a:t>		</a:t>
            </a:r>
            <a:r>
              <a:rPr lang="en-US" smtClean="0">
                <a:solidFill>
                  <a:srgbClr val="FF0000"/>
                </a:solidFill>
              </a:rPr>
              <a:t>T = [0,0,0] * C</a:t>
            </a:r>
            <a:r>
              <a:rPr lang="en-US" smtClean="0"/>
              <a:t>       (</a:t>
            </a:r>
            <a:r>
              <a:rPr lang="en-US" smtClean="0">
                <a:solidFill>
                  <a:srgbClr val="0000FF"/>
                </a:solidFill>
              </a:rPr>
              <a:t>world to camera</a:t>
            </a:r>
            <a:r>
              <a:rPr lang="en-US" smtClean="0"/>
              <a:t>)</a:t>
            </a:r>
          </a:p>
        </p:txBody>
      </p:sp>
      <p:sp>
        <p:nvSpPr>
          <p:cNvPr id="105476" name="AutoShape 4"/>
          <p:cNvSpPr>
            <a:spLocks noChangeArrowheads="1"/>
          </p:cNvSpPr>
          <p:nvPr/>
        </p:nvSpPr>
        <p:spPr bwMode="auto">
          <a:xfrm>
            <a:off x="211138" y="5430838"/>
            <a:ext cx="8715375" cy="56673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T is actually camera-&gt;position ()</a:t>
            </a:r>
          </a:p>
        </p:txBody>
      </p:sp>
      <p:sp>
        <p:nvSpPr>
          <p:cNvPr id="63493" name="Rectangle 4"/>
          <p:cNvSpPr>
            <a:spLocks noChangeArrowheads="1"/>
          </p:cNvSpPr>
          <p:nvPr/>
        </p:nvSpPr>
        <p:spPr bwMode="auto">
          <a:xfrm>
            <a:off x="838200" y="3733800"/>
            <a:ext cx="7467600" cy="523875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may also want to rotate to face the wind…</a:t>
            </a:r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Rain Effects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467725" cy="860425"/>
          </a:xfrm>
          <a:noFill/>
        </p:spPr>
        <p:txBody>
          <a:bodyPr/>
          <a:lstStyle/>
          <a:p>
            <a:r>
              <a:rPr lang="en-US" smtClean="0"/>
              <a:t>Use an RGBA texture where visible points have alpha = 1 (opaque); rest has alpha 0.</a:t>
            </a:r>
          </a:p>
        </p:txBody>
      </p:sp>
      <p:sp>
        <p:nvSpPr>
          <p:cNvPr id="107524" name="AutoShape 4"/>
          <p:cNvSpPr>
            <a:spLocks noChangeArrowheads="1"/>
          </p:cNvSpPr>
          <p:nvPr/>
        </p:nvSpPr>
        <p:spPr bwMode="auto">
          <a:xfrm>
            <a:off x="230188" y="5873750"/>
            <a:ext cx="8712200" cy="57308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Won’t this look like points?.</a:t>
            </a:r>
          </a:p>
        </p:txBody>
      </p:sp>
      <p:pic>
        <p:nvPicPr>
          <p:cNvPr id="64517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8600" y="2293938"/>
            <a:ext cx="255587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1295400" y="4959350"/>
            <a:ext cx="28114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40000"/>
              </a:spcBef>
            </a:pPr>
            <a:r>
              <a:rPr lang="en-US">
                <a:solidFill>
                  <a:schemeClr val="tx1"/>
                </a:solidFill>
              </a:rPr>
              <a:t>RGB: rain color</a:t>
            </a:r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4267200" y="4972050"/>
            <a:ext cx="4873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40000"/>
              </a:spcBef>
            </a:pPr>
            <a:r>
              <a:rPr lang="en-US">
                <a:solidFill>
                  <a:schemeClr val="tx1"/>
                </a:solidFill>
              </a:rPr>
              <a:t>A: </a:t>
            </a:r>
            <a:r>
              <a:rPr lang="en-US" sz="900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white (1.0) is opaque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     black (0.0) is transparent</a:t>
            </a:r>
          </a:p>
        </p:txBody>
      </p:sp>
      <p:pic>
        <p:nvPicPr>
          <p:cNvPr id="64520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5263" y="2278063"/>
            <a:ext cx="255587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Rain Effects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804275" cy="4575175"/>
          </a:xfrm>
          <a:noFill/>
        </p:spPr>
        <p:txBody>
          <a:bodyPr/>
          <a:lstStyle/>
          <a:p>
            <a:r>
              <a:rPr lang="en-US" smtClean="0"/>
              <a:t>To get lines instead of points, </a:t>
            </a:r>
            <a:r>
              <a:rPr lang="en-US" smtClean="0">
                <a:solidFill>
                  <a:srgbClr val="0000FF"/>
                </a:solidFill>
              </a:rPr>
              <a:t>use a very tall cylinder</a:t>
            </a:r>
            <a:r>
              <a:rPr lang="en-US" smtClean="0"/>
              <a:t> with texture coordinates ranging from 0.0 to 1.0). Because it’s tall, the</a:t>
            </a:r>
            <a:r>
              <a:rPr lang="en-US" smtClean="0">
                <a:solidFill>
                  <a:srgbClr val="FF0000"/>
                </a:solidFill>
              </a:rPr>
              <a:t> texture is stretched</a:t>
            </a:r>
            <a:r>
              <a:rPr lang="en-US" smtClean="0"/>
              <a:t> quite a bit.</a:t>
            </a:r>
          </a:p>
          <a:p>
            <a:r>
              <a:rPr lang="en-US" smtClean="0"/>
              <a:t>Each tick of the </a:t>
            </a:r>
            <a:br>
              <a:rPr lang="en-US" smtClean="0"/>
            </a:br>
            <a:r>
              <a:rPr lang="en-US" smtClean="0"/>
              <a:t>world, increment </a:t>
            </a:r>
            <a:br>
              <a:rPr lang="en-US" smtClean="0"/>
            </a:br>
            <a:r>
              <a:rPr lang="en-US" smtClean="0">
                <a:solidFill>
                  <a:srgbClr val="FF0000"/>
                </a:solidFill>
              </a:rPr>
              <a:t>rainTranslation</a:t>
            </a:r>
            <a:r>
              <a:rPr lang="en-US" smtClean="0"/>
              <a:t> used </a:t>
            </a:r>
            <a:br>
              <a:rPr lang="en-US" smtClean="0"/>
            </a:br>
            <a:r>
              <a:rPr lang="en-US" smtClean="0"/>
              <a:t>to translate the texture </a:t>
            </a:r>
            <a:br>
              <a:rPr lang="en-US" smtClean="0"/>
            </a:br>
            <a:r>
              <a:rPr lang="en-US" smtClean="0"/>
              <a:t>matrix down.</a:t>
            </a:r>
          </a:p>
          <a:p>
            <a:r>
              <a:rPr lang="en-US" smtClean="0"/>
              <a:t>Use </a:t>
            </a:r>
            <a:r>
              <a:rPr lang="en-US" smtClean="0">
                <a:solidFill>
                  <a:srgbClr val="0000FF"/>
                </a:solidFill>
              </a:rPr>
              <a:t>glBlendFunc (</a:t>
            </a:r>
            <a:r>
              <a:rPr lang="en-US" sz="1600" smtClean="0">
                <a:solidFill>
                  <a:srgbClr val="0000FF"/>
                </a:solidFill>
              </a:rPr>
              <a:t>GL_SRC_ALPHA, GL_ONE_MINUS_SRC_ALPHA</a:t>
            </a:r>
            <a:r>
              <a:rPr lang="en-US" smtClean="0">
                <a:solidFill>
                  <a:srgbClr val="0000FF"/>
                </a:solidFill>
              </a:rPr>
              <a:t>) </a:t>
            </a:r>
            <a:r>
              <a:rPr lang="en-US" smtClean="0"/>
              <a:t>and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enable blending</a:t>
            </a:r>
            <a:r>
              <a:rPr lang="en-US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09572" name="AutoShape 4"/>
          <p:cNvSpPr>
            <a:spLocks noChangeArrowheads="1"/>
          </p:cNvSpPr>
          <p:nvPr/>
        </p:nvSpPr>
        <p:spPr bwMode="auto">
          <a:xfrm>
            <a:off x="230188" y="5873750"/>
            <a:ext cx="8712200" cy="573088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Now it looks like lines moving down.</a:t>
            </a:r>
          </a:p>
        </p:txBody>
      </p:sp>
      <p:grpSp>
        <p:nvGrpSpPr>
          <p:cNvPr id="65541" name="Group 11"/>
          <p:cNvGrpSpPr>
            <a:grpSpLocks/>
          </p:cNvGrpSpPr>
          <p:nvPr/>
        </p:nvGrpSpPr>
        <p:grpSpPr bwMode="auto">
          <a:xfrm>
            <a:off x="5495925" y="2438400"/>
            <a:ext cx="2555875" cy="2555875"/>
            <a:chOff x="3462" y="1536"/>
            <a:chExt cx="1610" cy="1610"/>
          </a:xfrm>
        </p:grpSpPr>
        <p:pic>
          <p:nvPicPr>
            <p:cNvPr id="65542" name="Picture 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62" y="1536"/>
              <a:ext cx="1610" cy="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43" name="Line 6"/>
            <p:cNvSpPr>
              <a:spLocks noChangeShapeType="1"/>
            </p:cNvSpPr>
            <p:nvPr/>
          </p:nvSpPr>
          <p:spPr bwMode="auto">
            <a:xfrm>
              <a:off x="4047" y="1950"/>
              <a:ext cx="0" cy="73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44" name="Line 7"/>
            <p:cNvSpPr>
              <a:spLocks noChangeShapeType="1"/>
            </p:cNvSpPr>
            <p:nvPr/>
          </p:nvSpPr>
          <p:spPr bwMode="auto">
            <a:xfrm>
              <a:off x="3715" y="2131"/>
              <a:ext cx="0" cy="73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45" name="Line 8"/>
            <p:cNvSpPr>
              <a:spLocks noChangeShapeType="1"/>
            </p:cNvSpPr>
            <p:nvPr/>
          </p:nvSpPr>
          <p:spPr bwMode="auto">
            <a:xfrm>
              <a:off x="4293" y="2217"/>
              <a:ext cx="0" cy="73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46" name="Line 9"/>
            <p:cNvSpPr>
              <a:spLocks noChangeShapeType="1"/>
            </p:cNvSpPr>
            <p:nvPr/>
          </p:nvSpPr>
          <p:spPr bwMode="auto">
            <a:xfrm>
              <a:off x="4710" y="2121"/>
              <a:ext cx="0" cy="73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47" name="Line 10"/>
            <p:cNvSpPr>
              <a:spLocks noChangeShapeType="1"/>
            </p:cNvSpPr>
            <p:nvPr/>
          </p:nvSpPr>
          <p:spPr bwMode="auto">
            <a:xfrm>
              <a:off x="4496" y="1895"/>
              <a:ext cx="0" cy="739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7813"/>
            <a:ext cx="8670925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Need a Unit Size Rain Cone Shape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5913" y="1284288"/>
            <a:ext cx="8732837" cy="4838890"/>
          </a:xfrm>
          <a:noFill/>
        </p:spPr>
        <p:txBody>
          <a:bodyPr/>
          <a:lstStyle/>
          <a:p>
            <a:pPr marL="533400" indent="-533400"/>
            <a:r>
              <a:rPr lang="en-US" dirty="0" smtClean="0">
                <a:solidFill>
                  <a:srgbClr val="0000FF"/>
                </a:solidFill>
              </a:rPr>
              <a:t>Side View: </a:t>
            </a:r>
            <a:endParaRPr lang="en-US" dirty="0" smtClean="0">
              <a:solidFill>
                <a:srgbClr val="FF0000"/>
              </a:solidFill>
            </a:endParaRPr>
          </a:p>
          <a:p>
            <a:pPr marL="533400" indent="-533400">
              <a:buFontTx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533400" indent="-533400"/>
            <a:r>
              <a:rPr lang="en-US" dirty="0" smtClean="0">
                <a:solidFill>
                  <a:srgbClr val="0000FF"/>
                </a:solidFill>
              </a:rPr>
              <a:t>Bottom:</a:t>
            </a:r>
          </a:p>
          <a:p>
            <a:pPr marL="533400" indent="-533400"/>
            <a:endParaRPr lang="en-US" dirty="0" smtClean="0"/>
          </a:p>
          <a:p>
            <a:pPr marL="533400" indent="-533400"/>
            <a:endParaRPr lang="en-US" sz="1800" dirty="0" smtClean="0"/>
          </a:p>
          <a:p>
            <a:pPr marL="533400" indent="-533400"/>
            <a:endParaRPr lang="en-US" sz="1800" dirty="0" smtClean="0"/>
          </a:p>
          <a:p>
            <a:pPr marL="533400" indent="-533400"/>
            <a:endParaRPr lang="en-US" sz="1800" dirty="0" smtClean="0"/>
          </a:p>
          <a:p>
            <a:pPr marL="533400" indent="-533400"/>
            <a:r>
              <a:rPr lang="en-US" dirty="0" smtClean="0">
                <a:solidFill>
                  <a:srgbClr val="0000FF"/>
                </a:solidFill>
              </a:rPr>
              <a:t>Math Idea</a:t>
            </a:r>
            <a:r>
              <a:rPr lang="en-US" dirty="0" smtClean="0"/>
              <a:t>:  for </a:t>
            </a:r>
            <a:r>
              <a:rPr lang="el-GR" dirty="0" smtClean="0"/>
              <a:t>θ</a:t>
            </a:r>
            <a:r>
              <a:rPr lang="en-US" dirty="0" smtClean="0"/>
              <a:t> = 0 to 2pi by delta</a:t>
            </a:r>
            <a:br>
              <a:rPr lang="en-US" dirty="0" smtClean="0"/>
            </a:br>
            <a:r>
              <a:rPr lang="en-US" dirty="0" smtClean="0"/>
              <a:t>			  x = r * </a:t>
            </a:r>
            <a:r>
              <a:rPr lang="en-US" dirty="0" err="1" smtClean="0"/>
              <a:t>cos</a:t>
            </a:r>
            <a:r>
              <a:rPr lang="en-US" dirty="0" smtClean="0"/>
              <a:t> (</a:t>
            </a:r>
            <a:r>
              <a:rPr lang="el-GR" dirty="0" smtClean="0"/>
              <a:t>θ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			  y = r * sin (</a:t>
            </a:r>
            <a:r>
              <a:rPr lang="el-GR" dirty="0" smtClean="0"/>
              <a:t>θ</a:t>
            </a:r>
            <a:r>
              <a:rPr lang="en-US" dirty="0" smtClean="0"/>
              <a:t>);</a:t>
            </a:r>
          </a:p>
          <a:p>
            <a:pPr marL="533400" indent="-533400"/>
            <a:endParaRPr lang="en-US" dirty="0" smtClean="0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76200" y="5600700"/>
            <a:ext cx="8915400" cy="102870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Write a </a:t>
            </a:r>
            <a:r>
              <a:rPr lang="en-US" dirty="0" err="1">
                <a:solidFill>
                  <a:schemeClr val="tx1"/>
                </a:solidFill>
              </a:rPr>
              <a:t>buildRainConeShape</a:t>
            </a:r>
            <a:r>
              <a:rPr lang="en-US" dirty="0">
                <a:solidFill>
                  <a:schemeClr val="tx1"/>
                </a:solidFill>
              </a:rPr>
              <a:t> routine; use </a:t>
            </a:r>
            <a:r>
              <a:rPr lang="en-US" dirty="0" err="1">
                <a:solidFill>
                  <a:srgbClr val="0000FF"/>
                </a:solidFill>
              </a:rPr>
              <a:t>tx</a:t>
            </a:r>
            <a:r>
              <a:rPr lang="en-US" dirty="0">
                <a:solidFill>
                  <a:srgbClr val="0000FF"/>
                </a:solidFill>
              </a:rPr>
              <a:t> = </a:t>
            </a:r>
            <a:r>
              <a:rPr lang="el-GR" dirty="0" smtClean="0">
                <a:solidFill>
                  <a:srgbClr val="0000FF"/>
                </a:solidFill>
              </a:rPr>
              <a:t>θ</a:t>
            </a:r>
            <a:r>
              <a:rPr lang="en-US" dirty="0" smtClean="0">
                <a:solidFill>
                  <a:srgbClr val="0000FF"/>
                </a:solidFill>
              </a:rPr>
              <a:t>/2pi </a:t>
            </a:r>
            <a:r>
              <a:rPr lang="en-US" dirty="0">
                <a:solidFill>
                  <a:schemeClr val="tx1"/>
                </a:solidFill>
              </a:rPr>
              <a:t>WITH </a:t>
            </a:r>
            <a:r>
              <a:rPr lang="en-US" dirty="0" err="1">
                <a:solidFill>
                  <a:srgbClr val="0000FF"/>
                </a:solidFill>
              </a:rPr>
              <a:t>ty</a:t>
            </a:r>
            <a:r>
              <a:rPr lang="en-US" dirty="0">
                <a:solidFill>
                  <a:srgbClr val="0000FF"/>
                </a:solidFill>
              </a:rPr>
              <a:t>=1</a:t>
            </a:r>
            <a:r>
              <a:rPr lang="en-US" dirty="0">
                <a:solidFill>
                  <a:schemeClr val="tx1"/>
                </a:solidFill>
              </a:rPr>
              <a:t> at top and </a:t>
            </a:r>
            <a:r>
              <a:rPr lang="en-US" dirty="0" err="1">
                <a:solidFill>
                  <a:srgbClr val="0000FF"/>
                </a:solidFill>
              </a:rPr>
              <a:t>ty</a:t>
            </a:r>
            <a:r>
              <a:rPr lang="en-US" dirty="0">
                <a:solidFill>
                  <a:srgbClr val="0000FF"/>
                </a:solidFill>
              </a:rPr>
              <a:t>=0</a:t>
            </a:r>
            <a:r>
              <a:rPr lang="en-US" dirty="0">
                <a:solidFill>
                  <a:schemeClr val="tx1"/>
                </a:solidFill>
              </a:rPr>
              <a:t> at bottom</a:t>
            </a:r>
          </a:p>
        </p:txBody>
      </p:sp>
      <p:sp>
        <p:nvSpPr>
          <p:cNvPr id="67589" name="Line 4"/>
          <p:cNvSpPr>
            <a:spLocks noChangeShapeType="1"/>
          </p:cNvSpPr>
          <p:nvPr/>
        </p:nvSpPr>
        <p:spPr bwMode="auto">
          <a:xfrm flipV="1">
            <a:off x="4848225" y="1066800"/>
            <a:ext cx="6858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7590" name="Line 4"/>
          <p:cNvSpPr>
            <a:spLocks noChangeShapeType="1"/>
          </p:cNvSpPr>
          <p:nvPr/>
        </p:nvSpPr>
        <p:spPr bwMode="auto">
          <a:xfrm flipH="1" flipV="1">
            <a:off x="5518150" y="1066800"/>
            <a:ext cx="6858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7591" name="Rectangle 12"/>
          <p:cNvSpPr>
            <a:spLocks noChangeArrowheads="1"/>
          </p:cNvSpPr>
          <p:nvPr/>
        </p:nvSpPr>
        <p:spPr bwMode="auto">
          <a:xfrm>
            <a:off x="6489700" y="1371600"/>
            <a:ext cx="542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or</a:t>
            </a:r>
            <a:endParaRPr lang="en-US"/>
          </a:p>
        </p:txBody>
      </p:sp>
      <p:sp>
        <p:nvSpPr>
          <p:cNvPr id="67592" name="Line 4"/>
          <p:cNvSpPr>
            <a:spLocks noChangeShapeType="1"/>
          </p:cNvSpPr>
          <p:nvPr/>
        </p:nvSpPr>
        <p:spPr bwMode="auto">
          <a:xfrm flipV="1">
            <a:off x="7215188" y="1143000"/>
            <a:ext cx="6858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7593" name="Line 4"/>
          <p:cNvSpPr>
            <a:spLocks noChangeShapeType="1"/>
          </p:cNvSpPr>
          <p:nvPr/>
        </p:nvSpPr>
        <p:spPr bwMode="auto">
          <a:xfrm flipH="1" flipV="1">
            <a:off x="8077200" y="1150938"/>
            <a:ext cx="6858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7594" name="Oval 15"/>
          <p:cNvSpPr>
            <a:spLocks noChangeArrowheads="1"/>
          </p:cNvSpPr>
          <p:nvPr/>
        </p:nvSpPr>
        <p:spPr bwMode="auto">
          <a:xfrm>
            <a:off x="4800600" y="2209800"/>
            <a:ext cx="1447800" cy="14478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7595" name="Line 4"/>
          <p:cNvSpPr>
            <a:spLocks noChangeShapeType="1"/>
          </p:cNvSpPr>
          <p:nvPr/>
        </p:nvSpPr>
        <p:spPr bwMode="auto">
          <a:xfrm flipV="1">
            <a:off x="7239000" y="2430463"/>
            <a:ext cx="6858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7596" name="Line 4"/>
          <p:cNvSpPr>
            <a:spLocks noChangeShapeType="1"/>
          </p:cNvSpPr>
          <p:nvPr/>
        </p:nvSpPr>
        <p:spPr bwMode="auto">
          <a:xfrm flipH="1" flipV="1">
            <a:off x="8101013" y="2438400"/>
            <a:ext cx="6858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7597" name="Rectangle 18"/>
          <p:cNvSpPr>
            <a:spLocks noChangeArrowheads="1"/>
          </p:cNvSpPr>
          <p:nvPr/>
        </p:nvSpPr>
        <p:spPr bwMode="auto">
          <a:xfrm>
            <a:off x="6375400" y="2590800"/>
            <a:ext cx="6461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3D</a:t>
            </a:r>
            <a:endParaRPr lang="en-US"/>
          </a:p>
        </p:txBody>
      </p:sp>
      <p:sp>
        <p:nvSpPr>
          <p:cNvPr id="67598" name="Line 4"/>
          <p:cNvSpPr>
            <a:spLocks noChangeShapeType="1"/>
          </p:cNvSpPr>
          <p:nvPr/>
        </p:nvSpPr>
        <p:spPr bwMode="auto">
          <a:xfrm flipV="1">
            <a:off x="7442200" y="2438400"/>
            <a:ext cx="5334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7599" name="Line 4"/>
          <p:cNvSpPr>
            <a:spLocks noChangeShapeType="1"/>
          </p:cNvSpPr>
          <p:nvPr/>
        </p:nvSpPr>
        <p:spPr bwMode="auto">
          <a:xfrm flipV="1">
            <a:off x="7772400" y="2438400"/>
            <a:ext cx="2286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7600" name="Line 4"/>
          <p:cNvSpPr>
            <a:spLocks noChangeShapeType="1"/>
          </p:cNvSpPr>
          <p:nvPr/>
        </p:nvSpPr>
        <p:spPr bwMode="auto">
          <a:xfrm flipH="1" flipV="1">
            <a:off x="8031163" y="2438400"/>
            <a:ext cx="1524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7601" name="Line 4"/>
          <p:cNvSpPr>
            <a:spLocks noChangeShapeType="1"/>
          </p:cNvSpPr>
          <p:nvPr/>
        </p:nvSpPr>
        <p:spPr bwMode="auto">
          <a:xfrm flipH="1" flipV="1">
            <a:off x="8061325" y="2438400"/>
            <a:ext cx="381000" cy="1066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1" name="Arc 30"/>
          <p:cNvSpPr/>
          <p:nvPr/>
        </p:nvSpPr>
        <p:spPr bwMode="auto">
          <a:xfrm>
            <a:off x="7878763" y="3068638"/>
            <a:ext cx="228600" cy="76200"/>
          </a:xfrm>
          <a:prstGeom prst="arc">
            <a:avLst>
              <a:gd name="adj1" fmla="val 5400000"/>
              <a:gd name="adj2" fmla="val 0"/>
            </a:avLst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7603" name="Line 4"/>
          <p:cNvSpPr>
            <a:spLocks noChangeShapeType="1"/>
          </p:cNvSpPr>
          <p:nvPr/>
        </p:nvSpPr>
        <p:spPr bwMode="auto">
          <a:xfrm flipV="1">
            <a:off x="7953375" y="3276600"/>
            <a:ext cx="44450" cy="76200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7604" name="Rectangle 31"/>
          <p:cNvSpPr>
            <a:spLocks noChangeArrowheads="1"/>
          </p:cNvSpPr>
          <p:nvPr/>
        </p:nvSpPr>
        <p:spPr bwMode="auto">
          <a:xfrm>
            <a:off x="609600" y="3733800"/>
            <a:ext cx="8458200" cy="523875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chemeClr val="tx1"/>
                </a:solidFill>
              </a:rPr>
              <a:t>counter-clockwise </a:t>
            </a:r>
            <a:r>
              <a:rPr lang="en-US"/>
              <a:t>AS SEEN FROM THE INSIDE</a:t>
            </a:r>
          </a:p>
        </p:txBody>
      </p:sp>
      <p:sp>
        <p:nvSpPr>
          <p:cNvPr id="67605" name="Right Brace 33"/>
          <p:cNvSpPr>
            <a:spLocks/>
          </p:cNvSpPr>
          <p:nvPr/>
        </p:nvSpPr>
        <p:spPr bwMode="auto">
          <a:xfrm>
            <a:off x="7424928" y="4315968"/>
            <a:ext cx="381000" cy="1219200"/>
          </a:xfrm>
          <a:prstGeom prst="rightBrace">
            <a:avLst>
              <a:gd name="adj1" fmla="val 8326"/>
              <a:gd name="adj2" fmla="val 50000"/>
            </a:avLst>
          </a:prstGeom>
          <a:noFill/>
          <a:ln w="254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7606" name="Rectangle 34"/>
          <p:cNvSpPr>
            <a:spLocks noChangeArrowheads="1"/>
          </p:cNvSpPr>
          <p:nvPr/>
        </p:nvSpPr>
        <p:spPr bwMode="auto">
          <a:xfrm>
            <a:off x="7744079" y="4620768"/>
            <a:ext cx="1317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z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0..1</a:t>
            </a:r>
          </a:p>
        </p:txBody>
      </p:sp>
      <p:cxnSp>
        <p:nvCxnSpPr>
          <p:cNvPr id="67607" name="Straight Arrow Connector 41"/>
          <p:cNvCxnSpPr>
            <a:cxnSpLocks noChangeShapeType="1"/>
            <a:endCxn id="67590" idx="0"/>
          </p:cNvCxnSpPr>
          <p:nvPr/>
        </p:nvCxnSpPr>
        <p:spPr bwMode="auto">
          <a:xfrm>
            <a:off x="4876800" y="2133600"/>
            <a:ext cx="1327150" cy="1588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 type="none" w="sm" len="sm"/>
            <a:tailEnd/>
          </a:ln>
        </p:spPr>
      </p:cxnSp>
      <p:cxnSp>
        <p:nvCxnSpPr>
          <p:cNvPr id="67608" name="Straight Arrow Connector 43"/>
          <p:cNvCxnSpPr>
            <a:cxnSpLocks noChangeShapeType="1"/>
            <a:endCxn id="67593" idx="0"/>
          </p:cNvCxnSpPr>
          <p:nvPr/>
        </p:nvCxnSpPr>
        <p:spPr bwMode="auto">
          <a:xfrm>
            <a:off x="7239000" y="2209800"/>
            <a:ext cx="1524000" cy="7938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 type="none" w="sm" len="sm"/>
            <a:tailEnd/>
          </a:ln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5486400" y="2895600"/>
            <a:ext cx="762000" cy="1588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rot="5400000" flipH="1" flipV="1">
            <a:off x="5448300" y="2400300"/>
            <a:ext cx="533400" cy="4572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5593080" y="2596896"/>
            <a:ext cx="3129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/>
            <a:r>
              <a:rPr lang="el-GR" sz="1800" dirty="0" smtClean="0"/>
              <a:t>θ</a:t>
            </a:r>
            <a:endParaRPr lang="en-US" sz="1800" dirty="0" smtClean="0"/>
          </a:p>
        </p:txBody>
      </p:sp>
      <p:cxnSp>
        <p:nvCxnSpPr>
          <p:cNvPr id="34" name="Straight Arrow Connector 33"/>
          <p:cNvCxnSpPr/>
          <p:nvPr/>
        </p:nvCxnSpPr>
        <p:spPr bwMode="auto">
          <a:xfrm rot="5400000" flipH="1" flipV="1">
            <a:off x="5676504" y="2629298"/>
            <a:ext cx="534195" cy="1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5901966" y="2468880"/>
            <a:ext cx="3129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/>
            <a:r>
              <a:rPr lang="en-US" sz="1800" dirty="0" smtClean="0"/>
              <a:t>y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638800" y="2819400"/>
            <a:ext cx="3129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/>
            <a:r>
              <a:rPr lang="en-US" sz="1800" dirty="0" smtClean="0"/>
              <a:t>x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507736" y="2343912"/>
            <a:ext cx="3129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/>
            <a:r>
              <a:rPr lang="en-US" sz="1800" dirty="0" smtClean="0"/>
              <a:t>r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314450" y="2919069"/>
            <a:ext cx="5861050" cy="92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latin typeface="Times" charset="0"/>
              </a:rPr>
              <a:t>Sunbeam</a:t>
            </a:r>
            <a:endParaRPr lang="en-US" sz="4800" dirty="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Sunbeam Effects Useful Underwater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39838"/>
            <a:ext cx="8483600" cy="476250"/>
          </a:xfrm>
          <a:noFill/>
        </p:spPr>
        <p:txBody>
          <a:bodyPr/>
          <a:lstStyle/>
          <a:p>
            <a:r>
              <a:rPr lang="en-US" smtClean="0"/>
              <a:t>Sunbeams like rain but with a few differences.</a:t>
            </a:r>
          </a:p>
        </p:txBody>
      </p:sp>
      <p:sp>
        <p:nvSpPr>
          <p:cNvPr id="113668" name="AutoShape 4"/>
          <p:cNvSpPr>
            <a:spLocks noChangeArrowheads="1"/>
          </p:cNvSpPr>
          <p:nvPr/>
        </p:nvSpPr>
        <p:spPr bwMode="auto">
          <a:xfrm>
            <a:off x="211138" y="5430838"/>
            <a:ext cx="8715375" cy="573087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Ignore lens flare (it’s another different effect).</a:t>
            </a:r>
          </a:p>
        </p:txBody>
      </p:sp>
      <p:pic>
        <p:nvPicPr>
          <p:cNvPr id="68613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63" y="1985963"/>
            <a:ext cx="392747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Complete Set...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482013" cy="2419766"/>
          </a:xfrm>
          <a:noFill/>
        </p:spPr>
        <p:txBody>
          <a:bodyPr/>
          <a:lstStyle/>
          <a:p>
            <a:r>
              <a:rPr lang="en-US" dirty="0" smtClean="0"/>
              <a:t>GL_ONE_MINUS_SRC_COLOR	</a:t>
            </a:r>
            <a:r>
              <a:rPr lang="en-US" dirty="0" smtClean="0">
                <a:solidFill>
                  <a:srgbClr val="0000FF"/>
                </a:solidFill>
              </a:rPr>
              <a:t>1-S</a:t>
            </a:r>
            <a:endParaRPr lang="en-US" dirty="0" smtClean="0"/>
          </a:p>
          <a:p>
            <a:r>
              <a:rPr lang="en-US" dirty="0" smtClean="0"/>
              <a:t>GL_ONE_MINUS_DST_COLOR	</a:t>
            </a:r>
            <a:r>
              <a:rPr lang="en-US" dirty="0" smtClean="0">
                <a:solidFill>
                  <a:srgbClr val="0000FF"/>
                </a:solidFill>
              </a:rPr>
              <a:t>1-D</a:t>
            </a: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There are a few additional rules (available through extensions)..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136196" name="AutoShape 4"/>
          <p:cNvSpPr>
            <a:spLocks noChangeArrowheads="1"/>
          </p:cNvSpPr>
          <p:nvPr/>
        </p:nvSpPr>
        <p:spPr bwMode="auto">
          <a:xfrm>
            <a:off x="131763" y="4770438"/>
            <a:ext cx="8816975" cy="517971"/>
          </a:xfrm>
          <a:prstGeom prst="roundRect">
            <a:avLst>
              <a:gd name="adj" fmla="val 12458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tx1"/>
                </a:solidFill>
              </a:rPr>
              <a:t>Examples coming up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AutoShape 2"/>
          <p:cNvSpPr>
            <a:spLocks noGrp="1" noChangeArrowheads="1"/>
          </p:cNvSpPr>
          <p:nvPr>
            <p:ph type="title"/>
          </p:nvPr>
        </p:nvSpPr>
        <p:spPr>
          <a:xfrm>
            <a:off x="242888" y="271463"/>
            <a:ext cx="86582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Sunbeams Effects Useful Underwater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220788"/>
            <a:ext cx="8577262" cy="4358758"/>
          </a:xfrm>
          <a:noFill/>
        </p:spPr>
        <p:txBody>
          <a:bodyPr/>
          <a:lstStyle/>
          <a:p>
            <a:r>
              <a:rPr lang="en-US" dirty="0" smtClean="0"/>
              <a:t>Sunbeams </a:t>
            </a:r>
            <a:r>
              <a:rPr lang="en-US" dirty="0" smtClean="0">
                <a:solidFill>
                  <a:srgbClr val="0000FF"/>
                </a:solidFill>
              </a:rPr>
              <a:t>use a cone</a:t>
            </a:r>
            <a:r>
              <a:rPr lang="en-US" dirty="0" smtClean="0"/>
              <a:t> like the rain cone </a:t>
            </a:r>
            <a:r>
              <a:rPr lang="en-US" dirty="0" smtClean="0">
                <a:solidFill>
                  <a:srgbClr val="FF0000"/>
                </a:solidFill>
              </a:rPr>
              <a:t>scaled by (3, 10, 3) </a:t>
            </a:r>
            <a:r>
              <a:rPr lang="en-US" dirty="0" smtClean="0"/>
              <a:t>so it stretches texture vertically a lot and </a:t>
            </a:r>
            <a:r>
              <a:rPr lang="en-US" dirty="0" smtClean="0">
                <a:solidFill>
                  <a:srgbClr val="FF0000"/>
                </a:solidFill>
              </a:rPr>
              <a:t>continual vertical translation</a:t>
            </a:r>
            <a:r>
              <a:rPr lang="en-US" dirty="0" smtClean="0"/>
              <a:t>. Needs </a:t>
            </a:r>
            <a:r>
              <a:rPr lang="en-US" dirty="0" err="1" smtClean="0">
                <a:solidFill>
                  <a:srgbClr val="FF0000"/>
                </a:solidFill>
              </a:rPr>
              <a:t>objectLookAt</a:t>
            </a:r>
            <a:r>
              <a:rPr lang="en-US" dirty="0" smtClean="0"/>
              <a:t> to make it “look” at the sun…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Cone causes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converging effect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TRICK</a:t>
            </a:r>
            <a:r>
              <a:rPr lang="en-US" dirty="0" smtClean="0"/>
              <a:t>: Instead of a </a:t>
            </a:r>
            <a:br>
              <a:rPr lang="en-US" dirty="0" smtClean="0"/>
            </a:br>
            <a:r>
              <a:rPr lang="en-US" dirty="0" smtClean="0"/>
              <a:t>“rain” texture, use 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RGBA cloud texture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+ alpha blending</a:t>
            </a:r>
            <a:r>
              <a:rPr lang="en-US" dirty="0" smtClean="0"/>
              <a:t>.</a:t>
            </a:r>
          </a:p>
        </p:txBody>
      </p:sp>
      <p:pic>
        <p:nvPicPr>
          <p:cNvPr id="69636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8650" y="2954338"/>
            <a:ext cx="392747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 rot="1920000">
            <a:off x="1314450" y="2180405"/>
            <a:ext cx="5861050" cy="240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ctr"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err="1" smtClean="0">
                <a:latin typeface="Times" charset="0"/>
              </a:rPr>
              <a:t>Multitexturing</a:t>
            </a:r>
            <a:r>
              <a:rPr lang="en-US" sz="4800" dirty="0" smtClean="0">
                <a:latin typeface="Times" charset="0"/>
              </a:rPr>
              <a:t/>
            </a:r>
            <a:br>
              <a:rPr lang="en-US" sz="4800" dirty="0" smtClean="0">
                <a:latin typeface="Times" charset="0"/>
              </a:rPr>
            </a:br>
            <a:r>
              <a:rPr lang="en-US" sz="4800" dirty="0" smtClean="0">
                <a:latin typeface="Times" charset="0"/>
              </a:rPr>
              <a:t>+</a:t>
            </a:r>
            <a:br>
              <a:rPr lang="en-US" sz="4800" dirty="0" smtClean="0">
                <a:latin typeface="Times" charset="0"/>
              </a:rPr>
            </a:br>
            <a:r>
              <a:rPr lang="en-US" sz="4800" dirty="0" err="1" smtClean="0">
                <a:latin typeface="Times" charset="0"/>
              </a:rPr>
              <a:t>Lightmapping</a:t>
            </a:r>
            <a:endParaRPr lang="en-US" sz="4800" dirty="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Multitexturing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3454400"/>
          </a:xfrm>
          <a:noFill/>
        </p:spPr>
        <p:txBody>
          <a:bodyPr/>
          <a:lstStyle/>
          <a:p>
            <a:r>
              <a:rPr lang="en-US" smtClean="0"/>
              <a:t>Current generation cards have </a:t>
            </a:r>
            <a:r>
              <a:rPr lang="en-US" smtClean="0">
                <a:solidFill>
                  <a:schemeClr val="tx2"/>
                </a:solidFill>
              </a:rPr>
              <a:t>more than 1 texture units</a:t>
            </a:r>
            <a:r>
              <a:rPr lang="en-US" smtClean="0"/>
              <a:t>; e.g. Old </a:t>
            </a:r>
            <a:r>
              <a:rPr lang="en-US" smtClean="0">
                <a:solidFill>
                  <a:srgbClr val="FF0000"/>
                </a:solidFill>
              </a:rPr>
              <a:t>Nvidia</a:t>
            </a:r>
            <a:r>
              <a:rPr lang="en-US" smtClean="0"/>
              <a:t> cards have </a:t>
            </a:r>
            <a:r>
              <a:rPr lang="en-US" smtClean="0">
                <a:solidFill>
                  <a:srgbClr val="FF0000"/>
                </a:solidFill>
              </a:rPr>
              <a:t>2</a:t>
            </a:r>
            <a:r>
              <a:rPr lang="en-US" smtClean="0"/>
              <a:t>; old </a:t>
            </a:r>
            <a:r>
              <a:rPr lang="en-US" smtClean="0">
                <a:solidFill>
                  <a:srgbClr val="FF0000"/>
                </a:solidFill>
              </a:rPr>
              <a:t>ATI</a:t>
            </a:r>
            <a:r>
              <a:rPr lang="en-US" smtClean="0"/>
              <a:t> Radeon has </a:t>
            </a:r>
            <a:r>
              <a:rPr lang="en-US" smtClean="0">
                <a:solidFill>
                  <a:srgbClr val="FF0000"/>
                </a:solidFill>
              </a:rPr>
              <a:t>4; </a:t>
            </a:r>
            <a:r>
              <a:rPr lang="en-US" smtClean="0"/>
              <a:t>newer cards have</a:t>
            </a:r>
            <a:r>
              <a:rPr lang="en-US" smtClean="0">
                <a:solidFill>
                  <a:srgbClr val="FF0000"/>
                </a:solidFill>
              </a:rPr>
              <a:t> 4, 6, or 8</a:t>
            </a:r>
            <a:r>
              <a:rPr lang="en-US" smtClean="0"/>
              <a:t>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Instead of rendering texture1 and and then rendering texture2 on top in a second pass, do it in parallel.</a:t>
            </a:r>
          </a:p>
        </p:txBody>
      </p:sp>
      <p:sp>
        <p:nvSpPr>
          <p:cNvPr id="117764" name="AutoShape 4"/>
          <p:cNvSpPr>
            <a:spLocks noChangeArrowheads="1"/>
          </p:cNvSpPr>
          <p:nvPr/>
        </p:nvSpPr>
        <p:spPr bwMode="auto">
          <a:xfrm>
            <a:off x="195263" y="5414963"/>
            <a:ext cx="8747125" cy="1025525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dirty="0">
                <a:solidFill>
                  <a:schemeClr val="tx1"/>
                </a:solidFill>
              </a:rPr>
              <a:t>Suppose we have a texture and a </a:t>
            </a:r>
            <a:r>
              <a:rPr lang="en-US" dirty="0" err="1">
                <a:solidFill>
                  <a:schemeClr val="tx1"/>
                </a:solidFill>
              </a:rPr>
              <a:t>lightmap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to draw together…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7350"/>
            <a:ext cx="81661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AutoShape 3"/>
          <p:cNvSpPr>
            <a:spLocks noGrp="1" noChangeArrowheads="1"/>
          </p:cNvSpPr>
          <p:nvPr>
            <p:ph type="title"/>
          </p:nvPr>
        </p:nvSpPr>
        <p:spPr>
          <a:xfrm>
            <a:off x="209550" y="269875"/>
            <a:ext cx="87026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 Room With Textures ONLY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7350"/>
            <a:ext cx="81661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AutoShape 3"/>
          <p:cNvSpPr>
            <a:spLocks noGrp="1" noChangeArrowheads="1"/>
          </p:cNvSpPr>
          <p:nvPr>
            <p:ph type="title"/>
          </p:nvPr>
        </p:nvSpPr>
        <p:spPr>
          <a:xfrm>
            <a:off x="209550" y="269875"/>
            <a:ext cx="87026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 Room With Lightmaps ONLY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0" y="387350"/>
            <a:ext cx="81661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AutoShape 3"/>
          <p:cNvSpPr>
            <a:spLocks noGrp="1" noChangeArrowheads="1"/>
          </p:cNvSpPr>
          <p:nvPr>
            <p:ph type="title"/>
          </p:nvPr>
        </p:nvSpPr>
        <p:spPr>
          <a:xfrm>
            <a:off x="209550" y="269875"/>
            <a:ext cx="87026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 Room With Textures + Lightmaps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Given activate implemented as follows: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991600" cy="4962525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Assuming </a:t>
            </a:r>
            <a:r>
              <a:rPr lang="en-US" smtClean="0">
                <a:solidFill>
                  <a:srgbClr val="FF0000"/>
                </a:solidFill>
              </a:rPr>
              <a:t>textureHandle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is in Texture</a:t>
            </a:r>
          </a:p>
          <a:p>
            <a:pPr>
              <a:buFontTx/>
              <a:buNone/>
            </a:pPr>
            <a:r>
              <a:rPr lang="en-US" smtClean="0"/>
              <a:t>	</a:t>
            </a:r>
          </a:p>
          <a:p>
            <a:pPr>
              <a:buFontTx/>
              <a:buNone/>
            </a:pPr>
            <a:r>
              <a:rPr lang="en-US" smtClean="0"/>
              <a:t>void </a:t>
            </a:r>
            <a:r>
              <a:rPr lang="en-US" smtClean="0">
                <a:solidFill>
                  <a:srgbClr val="0000FF"/>
                </a:solidFill>
              </a:rPr>
              <a:t>Texture::activate</a:t>
            </a:r>
            <a:r>
              <a:rPr lang="en-US" smtClean="0"/>
              <a:t> () {</a:t>
            </a:r>
          </a:p>
          <a:p>
            <a:pPr>
              <a:buFontTx/>
              <a:buNone/>
            </a:pPr>
            <a:r>
              <a:rPr lang="en-US" smtClean="0"/>
              <a:t>	if (textureHandle == -1) {</a:t>
            </a:r>
            <a:br>
              <a:rPr lang="en-US" smtClean="0"/>
            </a:br>
            <a:r>
              <a:rPr lang="en-US" smtClean="0"/>
              <a:t>	</a:t>
            </a:r>
            <a:r>
              <a:rPr lang="en-US" smtClean="0">
                <a:solidFill>
                  <a:srgbClr val="FF0000"/>
                </a:solidFill>
              </a:rPr>
              <a:t>glDisable</a:t>
            </a:r>
            <a:r>
              <a:rPr lang="en-US" smtClean="0"/>
              <a:t> (GL_TEXTURE_2D); return;}</a:t>
            </a:r>
          </a:p>
          <a:p>
            <a:pPr>
              <a:buFontTx/>
              <a:buNone/>
            </a:pPr>
            <a:r>
              <a:rPr lang="en-US" smtClean="0"/>
              <a:t>	//Turn on texturing. 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rgbClr val="FF0000"/>
                </a:solidFill>
              </a:rPr>
              <a:t>glEnable</a:t>
            </a:r>
            <a:r>
              <a:rPr lang="en-US" smtClean="0"/>
              <a:t> (GL_TEXTURE_2D);  </a:t>
            </a:r>
          </a:p>
          <a:p>
            <a:pPr>
              <a:buFontTx/>
              <a:buNone/>
            </a:pPr>
            <a:r>
              <a:rPr lang="en-US" smtClean="0"/>
              <a:t>	//Bind the current texture.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rgbClr val="FF0000"/>
                </a:solidFill>
              </a:rPr>
              <a:t>glBindTexture</a:t>
            </a:r>
            <a:r>
              <a:rPr lang="en-US" smtClean="0"/>
              <a:t> (GL_TEXTURE_2D, textureHandle);</a:t>
            </a:r>
          </a:p>
          <a:p>
            <a:pPr>
              <a:buFontTx/>
              <a:buNone/>
            </a:pPr>
            <a:r>
              <a:rPr lang="en-US" smtClean="0"/>
              <a:t>}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Drawing with Multitexturing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10845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glActiveTextureARB</a:t>
            </a:r>
            <a:r>
              <a:rPr lang="en-US" smtClean="0"/>
              <a:t> (</a:t>
            </a:r>
            <a:r>
              <a:rPr lang="en-US" smtClean="0">
                <a:solidFill>
                  <a:srgbClr val="FF0000"/>
                </a:solidFill>
              </a:rPr>
              <a:t>GL_TEXTURE1_ARB</a:t>
            </a:r>
            <a:r>
              <a:rPr lang="en-US" smtClean="0"/>
              <a:t>);</a:t>
            </a:r>
          </a:p>
          <a:p>
            <a:pPr>
              <a:buFontTx/>
              <a:buNone/>
            </a:pPr>
            <a:r>
              <a:rPr lang="en-US" smtClean="0"/>
              <a:t>	if (lightmap != NULL)</a:t>
            </a:r>
          </a:p>
          <a:p>
            <a:pPr lvl="1"/>
            <a:r>
              <a:rPr lang="en-US" smtClean="0"/>
              <a:t>	lightmap-&gt;activate ();</a:t>
            </a:r>
          </a:p>
          <a:p>
            <a:pPr>
              <a:buFontTx/>
              <a:buNone/>
            </a:pPr>
            <a:r>
              <a:rPr lang="en-US" smtClean="0"/>
              <a:t>	else glDisable (GL_TEXTURE_2D);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glActiveTextureARB</a:t>
            </a:r>
            <a:r>
              <a:rPr lang="en-US" smtClean="0"/>
              <a:t> (</a:t>
            </a:r>
            <a:r>
              <a:rPr lang="en-US" smtClean="0">
                <a:solidFill>
                  <a:srgbClr val="FF0000"/>
                </a:solidFill>
              </a:rPr>
              <a:t>GL_TEXTURE0_ARB</a:t>
            </a:r>
            <a:r>
              <a:rPr lang="en-US" smtClean="0"/>
              <a:t>);</a:t>
            </a:r>
          </a:p>
          <a:p>
            <a:pPr>
              <a:buFontTx/>
              <a:buNone/>
            </a:pPr>
            <a:r>
              <a:rPr lang="en-US" smtClean="0"/>
              <a:t>	texture-&gt;activate ();</a:t>
            </a:r>
          </a:p>
          <a:p>
            <a:pPr>
              <a:buFontTx/>
              <a:buNone/>
            </a:pPr>
            <a:r>
              <a:rPr lang="en-US" smtClean="0"/>
              <a:t>//Set up blend mode (code not shown)</a:t>
            </a:r>
          </a:p>
          <a:p>
            <a:pPr>
              <a:buFontTx/>
              <a:buNone/>
            </a:pPr>
            <a:r>
              <a:rPr lang="en-US" smtClean="0"/>
              <a:t>drawVerticesAndLightmaps (); //Set next slide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Drawing with Multitexturing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3935413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drawVerticesAndLightmaps</a:t>
            </a:r>
            <a:r>
              <a:rPr lang="en-US" smtClean="0"/>
              <a:t> () {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	//Loop through each face point “p” as follows:</a:t>
            </a:r>
            <a:br>
              <a:rPr lang="en-US" smtClean="0"/>
            </a:br>
            <a:endParaRPr lang="en-US" smtClean="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rgbClr val="0000FF"/>
                </a:solidFill>
              </a:rPr>
              <a:t>glMultiTexCoord2dARB</a:t>
            </a:r>
            <a:r>
              <a:rPr lang="en-US" smtClean="0"/>
              <a:t> (</a:t>
            </a:r>
            <a:r>
              <a:rPr lang="en-US" smtClean="0">
                <a:solidFill>
                  <a:srgbClr val="FF0000"/>
                </a:solidFill>
              </a:rPr>
              <a:t>GL_TEXTURE1_ARB</a:t>
            </a:r>
            <a:r>
              <a:rPr lang="en-US" smtClean="0"/>
              <a:t>, 	</a:t>
            </a:r>
            <a:r>
              <a:rPr lang="en-US" smtClean="0">
                <a:solidFill>
                  <a:srgbClr val="FF0000"/>
                </a:solidFill>
              </a:rPr>
              <a:t>p-&gt;tx2, p-&gt;ty2</a:t>
            </a:r>
            <a:r>
              <a:rPr lang="en-US" smtClean="0"/>
              <a:t>);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rgbClr val="0000FF"/>
                </a:solidFill>
              </a:rPr>
              <a:t>glMultiTexCoord2dARB</a:t>
            </a:r>
            <a:r>
              <a:rPr lang="en-US" smtClean="0"/>
              <a:t> (</a:t>
            </a:r>
            <a:r>
              <a:rPr lang="en-US" smtClean="0">
                <a:solidFill>
                  <a:srgbClr val="FF0000"/>
                </a:solidFill>
              </a:rPr>
              <a:t>GL_TEXTURE0_ARB</a:t>
            </a:r>
            <a:r>
              <a:rPr lang="en-US" smtClean="0"/>
              <a:t>, 	</a:t>
            </a:r>
            <a:r>
              <a:rPr lang="en-US" smtClean="0">
                <a:solidFill>
                  <a:srgbClr val="FF0000"/>
                </a:solidFill>
              </a:rPr>
              <a:t>p-&gt;tx1, p-&gt;ty1</a:t>
            </a:r>
            <a:r>
              <a:rPr lang="en-US" smtClean="0"/>
              <a:t>);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	glVertex3d (p-&gt;x, p-&gt;y, p-&gt;z);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To Go Back to Single Texturing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9144000" cy="2441575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glActiveTextureARB</a:t>
            </a:r>
            <a:r>
              <a:rPr lang="en-US" smtClean="0"/>
              <a:t> (</a:t>
            </a:r>
            <a:r>
              <a:rPr lang="en-US" smtClean="0">
                <a:solidFill>
                  <a:srgbClr val="FF0000"/>
                </a:solidFill>
              </a:rPr>
              <a:t>GL_TEXTURE1_ARB</a:t>
            </a:r>
            <a:r>
              <a:rPr lang="en-US" smtClean="0"/>
              <a:t>);</a:t>
            </a:r>
          </a:p>
          <a:p>
            <a:pPr>
              <a:buFontTx/>
              <a:buNone/>
            </a:pPr>
            <a:r>
              <a:rPr lang="en-US" smtClean="0"/>
              <a:t>	glDisable (GL_TEXTURE_2D);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glActiveTextureARB</a:t>
            </a:r>
            <a:r>
              <a:rPr lang="en-US" smtClean="0"/>
              <a:t> (</a:t>
            </a:r>
            <a:r>
              <a:rPr lang="en-US" smtClean="0">
                <a:solidFill>
                  <a:srgbClr val="FF0000"/>
                </a:solidFill>
              </a:rPr>
              <a:t>GL_TEXTURE0_ARB</a:t>
            </a:r>
            <a:r>
              <a:rPr lang="en-US" smtClean="0"/>
              <a:t>);</a:t>
            </a:r>
          </a:p>
          <a:p>
            <a:pPr>
              <a:buFontTx/>
              <a:buNone/>
            </a:pPr>
            <a:r>
              <a:rPr lang="en-US" smtClean="0"/>
              <a:t>	glEnable (GL_TEXTURE_2D);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125956" name="AutoShape 4"/>
          <p:cNvSpPr>
            <a:spLocks noChangeArrowheads="1"/>
          </p:cNvSpPr>
          <p:nvPr/>
        </p:nvSpPr>
        <p:spPr bwMode="auto">
          <a:xfrm>
            <a:off x="152400" y="5334000"/>
            <a:ext cx="8750300" cy="102870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To go back to normal single texturing, </a:t>
            </a:r>
            <a:br>
              <a:rPr lang="en-US">
                <a:solidFill>
                  <a:schemeClr val="tx1"/>
                </a:solidFill>
              </a:rPr>
            </a:br>
            <a:r>
              <a:rPr lang="en-US">
                <a:solidFill>
                  <a:schemeClr val="tx1"/>
                </a:solidFill>
              </a:rPr>
              <a:t>disable 1… AND </a:t>
            </a:r>
            <a:r>
              <a:rPr lang="en-US"/>
              <a:t>BE SURE TO reactivate 0</a:t>
            </a:r>
            <a:r>
              <a:rPr lang="en-US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3050"/>
            <a:ext cx="8675687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 the Blending </a:t>
            </a:r>
            <a:r>
              <a:rPr lang="en-US" dirty="0" smtClean="0"/>
              <a:t>Factors </a:t>
            </a:r>
            <a:r>
              <a:rPr lang="en-US" dirty="0" smtClean="0"/>
              <a:t>Apply To</a:t>
            </a:r>
            <a:endParaRPr lang="en-US" dirty="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9020175" cy="2074863"/>
          </a:xfrm>
          <a:noFill/>
        </p:spPr>
        <p:txBody>
          <a:bodyPr/>
          <a:lstStyle/>
          <a:p>
            <a:pPr lvl="1"/>
            <a:r>
              <a:rPr lang="en-US" dirty="0" smtClean="0">
                <a:solidFill>
                  <a:srgbClr val="0000FF"/>
                </a:solidFill>
              </a:rPr>
              <a:t>result = </a:t>
            </a:r>
            <a:r>
              <a:rPr lang="en-US" dirty="0" err="1" smtClean="0">
                <a:solidFill>
                  <a:srgbClr val="0000FF"/>
                </a:solidFill>
              </a:rPr>
              <a:t>SourceFactor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+ </a:t>
            </a:r>
            <a:r>
              <a:rPr lang="en-US" dirty="0" err="1" smtClean="0">
                <a:solidFill>
                  <a:schemeClr val="bg2"/>
                </a:solidFill>
              </a:rPr>
              <a:t>DestinationFactor</a:t>
            </a:r>
            <a:r>
              <a:rPr lang="en-US" dirty="0" smtClean="0"/>
              <a:t>*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S </a:t>
            </a:r>
            <a:r>
              <a:rPr lang="en-US" dirty="0" smtClean="0"/>
              <a:t>is the input texture (the source)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	D </a:t>
            </a:r>
            <a:r>
              <a:rPr lang="en-US" dirty="0" smtClean="0"/>
              <a:t>is the screen pixel (the destination or</a:t>
            </a:r>
            <a:br>
              <a:rPr lang="en-US" dirty="0" smtClean="0"/>
            </a:br>
            <a:r>
              <a:rPr lang="en-US" dirty="0" smtClean="0"/>
              <a:t>		what’s already there)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81000" y="1219200"/>
            <a:ext cx="82994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 err="1"/>
              <a:t>glBlendFunc</a:t>
            </a:r>
            <a:r>
              <a:rPr lang="en-US" dirty="0"/>
              <a:t> (</a:t>
            </a:r>
            <a:r>
              <a:rPr lang="en-US" dirty="0" err="1">
                <a:solidFill>
                  <a:srgbClr val="0000FF"/>
                </a:solidFill>
              </a:rPr>
              <a:t>sourceFactor</a:t>
            </a:r>
            <a:r>
              <a:rPr lang="en-US" dirty="0"/>
              <a:t>, </a:t>
            </a:r>
            <a:r>
              <a:rPr lang="en-US" dirty="0" err="1">
                <a:solidFill>
                  <a:schemeClr val="bg2"/>
                </a:solidFill>
              </a:rPr>
              <a:t>destinationFactor</a:t>
            </a:r>
            <a:r>
              <a:rPr lang="en-US" dirty="0"/>
              <a:t>);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8600" y="4343400"/>
            <a:ext cx="8482013" cy="2161234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that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result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has no alpha in it once it’s combined.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lang="en-US" kern="0" dirty="0" smtClean="0">
                <a:solidFill>
                  <a:schemeClr val="tx1"/>
                </a:solidFill>
                <a:latin typeface="+mn-lt"/>
              </a:rPr>
              <a:t>Combination applies to </a:t>
            </a:r>
            <a:r>
              <a:rPr lang="en-US" kern="0" dirty="0" smtClean="0">
                <a:latin typeface="+mn-lt"/>
              </a:rPr>
              <a:t>R,G,B components independently</a:t>
            </a:r>
            <a:r>
              <a:rPr lang="en-US" kern="0" dirty="0" smtClean="0">
                <a:solidFill>
                  <a:schemeClr val="tx1"/>
                </a:solidFill>
                <a:latin typeface="+mn-lt"/>
              </a:rPr>
              <a:t> (remember each ranges from 0 to 1)…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Other Effects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4926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Many other effects possible: </a:t>
            </a:r>
            <a:r>
              <a:rPr lang="en-US" smtClean="0"/>
              <a:t>Knock yourself out trying to do one.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Snow </a:t>
            </a:r>
            <a:r>
              <a:rPr lang="en-US" smtClean="0"/>
              <a:t>(can you make it pile up).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Lightning </a:t>
            </a:r>
            <a:r>
              <a:rPr lang="en-US" smtClean="0"/>
              <a:t>(nice to align all zig-zags in a plane for easy sorting).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Mist </a:t>
            </a:r>
            <a:r>
              <a:rPr lang="en-US" smtClean="0"/>
              <a:t>that crawls on the ground (OpenGL fog effect just doesn’t cut it).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Shockwave </a:t>
            </a:r>
            <a:r>
              <a:rPr lang="en-US" smtClean="0"/>
              <a:t>effect and </a:t>
            </a:r>
            <a:r>
              <a:rPr lang="en-US" smtClean="0">
                <a:solidFill>
                  <a:srgbClr val="FF0000"/>
                </a:solidFill>
              </a:rPr>
              <a:t>heat wave</a:t>
            </a:r>
            <a:r>
              <a:rPr lang="en-US" smtClean="0"/>
              <a:t> effect.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Tornado </a:t>
            </a:r>
            <a:r>
              <a:rPr lang="en-US" smtClean="0"/>
              <a:t>effect.</a:t>
            </a:r>
          </a:p>
        </p:txBody>
      </p:sp>
      <p:sp>
        <p:nvSpPr>
          <p:cNvPr id="128004" name="AutoShape 4"/>
          <p:cNvSpPr>
            <a:spLocks noChangeArrowheads="1"/>
          </p:cNvSpPr>
          <p:nvPr/>
        </p:nvSpPr>
        <p:spPr bwMode="auto">
          <a:xfrm>
            <a:off x="244475" y="6035675"/>
            <a:ext cx="8716963" cy="565150"/>
          </a:xfrm>
          <a:prstGeom prst="roundRect">
            <a:avLst>
              <a:gd name="adj" fmla="val 12403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>
                <a:solidFill>
                  <a:schemeClr val="tx1"/>
                </a:solidFill>
              </a:rPr>
              <a:t>Transparent effects must be drawn back to front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Other Effects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27196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and...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Earthquake effect </a:t>
            </a:r>
            <a:r>
              <a:rPr lang="en-US" smtClean="0"/>
              <a:t>(shaking of camera plus dust flying around).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Aurora borealis </a:t>
            </a:r>
            <a:r>
              <a:rPr lang="en-US" smtClean="0"/>
              <a:t>(go up north to see it).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Leaves </a:t>
            </a:r>
            <a:r>
              <a:rPr lang="en-US" smtClean="0"/>
              <a:t>blown around. 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Comets and shooting stars</a:t>
            </a:r>
            <a:r>
              <a:rPr lang="en-US" smtClean="0"/>
              <a:t>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Rainbows</a:t>
            </a:r>
            <a:r>
              <a:rPr lang="en-US" smtClean="0"/>
              <a:t>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Lens flares</a:t>
            </a:r>
            <a:r>
              <a:rPr lang="en-US" smtClean="0"/>
              <a:t>.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Summary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518802"/>
          </a:xfrm>
          <a:noFill/>
        </p:spPr>
        <p:txBody>
          <a:bodyPr/>
          <a:lstStyle/>
          <a:p>
            <a:r>
              <a:rPr lang="en-US" dirty="0" smtClean="0"/>
              <a:t>Many effects rely on a </a:t>
            </a:r>
            <a:r>
              <a:rPr lang="en-US" dirty="0" smtClean="0">
                <a:solidFill>
                  <a:srgbClr val="0000FF"/>
                </a:solidFill>
              </a:rPr>
              <a:t>shape made to track the camera</a:t>
            </a:r>
            <a:r>
              <a:rPr lang="en-US" dirty="0" smtClean="0"/>
              <a:t> (sky box, rain, sunbeam).</a:t>
            </a:r>
          </a:p>
          <a:p>
            <a:r>
              <a:rPr lang="en-US" dirty="0" smtClean="0"/>
              <a:t>Many effects need </a:t>
            </a:r>
            <a:r>
              <a:rPr lang="en-US" dirty="0" smtClean="0">
                <a:solidFill>
                  <a:srgbClr val="0000FF"/>
                </a:solidFill>
              </a:rPr>
              <a:t>some form of texture generation</a:t>
            </a:r>
            <a:r>
              <a:rPr lang="en-US" dirty="0" smtClean="0"/>
              <a:t> (which can also be done explicitly in </a:t>
            </a:r>
            <a:r>
              <a:rPr lang="en-US" dirty="0" err="1" smtClean="0"/>
              <a:t>shaders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Many effects need </a:t>
            </a:r>
            <a:r>
              <a:rPr lang="en-US" dirty="0" smtClean="0">
                <a:solidFill>
                  <a:srgbClr val="0000FF"/>
                </a:solidFill>
              </a:rPr>
              <a:t>some form of blending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GL_ONE, GL_ONE </a:t>
            </a:r>
            <a:r>
              <a:rPr lang="en-US" sz="1600" dirty="0" smtClean="0">
                <a:solidFill>
                  <a:srgbClr val="0000FF"/>
                </a:solidFill>
                <a:sym typeface="Symbol"/>
              </a:rPr>
              <a:t>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whitening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dirty="0" smtClean="0">
                <a:solidFill>
                  <a:schemeClr val="bg2"/>
                </a:solidFill>
              </a:rPr>
              <a:t>sunbeam</a:t>
            </a:r>
            <a:r>
              <a:rPr lang="en-US" sz="1600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GL_SRC_ALPHA, GL_ONE_MINUS_SRC_ALPHA </a:t>
            </a:r>
            <a:r>
              <a:rPr lang="en-US" sz="1600" dirty="0" smtClean="0">
                <a:solidFill>
                  <a:srgbClr val="0000FF"/>
                </a:solidFill>
                <a:sym typeface="Symbol"/>
              </a:rPr>
              <a:t> </a:t>
            </a:r>
            <a:r>
              <a:rPr lang="en-US" sz="1600" dirty="0" smtClean="0">
                <a:solidFill>
                  <a:srgbClr val="FF0000"/>
                </a:solidFill>
              </a:rPr>
              <a:t>transparency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dirty="0" smtClean="0">
                <a:solidFill>
                  <a:schemeClr val="bg2"/>
                </a:solidFill>
              </a:rPr>
              <a:t>rain</a:t>
            </a:r>
            <a:r>
              <a:rPr lang="en-US" sz="1600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GL_ZERO, GL_SRC_COLOR</a:t>
            </a:r>
            <a:r>
              <a:rPr lang="en-US" sz="1600" dirty="0" smtClean="0">
                <a:solidFill>
                  <a:srgbClr val="0000FF"/>
                </a:solidFill>
                <a:sym typeface="Symbol"/>
              </a:rPr>
              <a:t> </a:t>
            </a:r>
            <a:r>
              <a:rPr lang="en-US" sz="1600" dirty="0" smtClean="0">
                <a:solidFill>
                  <a:srgbClr val="FF0000"/>
                </a:solidFill>
              </a:rPr>
              <a:t>darkening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dirty="0" smtClean="0">
                <a:solidFill>
                  <a:schemeClr val="bg2"/>
                </a:solidFill>
              </a:rPr>
              <a:t>cloud shadows</a:t>
            </a:r>
            <a:r>
              <a:rPr lang="en-US" sz="1600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GL_SRC_ALPHA, GL_SRC_COLOR </a:t>
            </a:r>
            <a:r>
              <a:rPr lang="en-US" sz="1600" dirty="0" smtClean="0">
                <a:solidFill>
                  <a:srgbClr val="0000FF"/>
                </a:solidFill>
                <a:sym typeface="Symbol"/>
              </a:rPr>
              <a:t>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whitening+darknening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dirty="0" smtClean="0">
                <a:solidFill>
                  <a:schemeClr val="bg2"/>
                </a:solidFill>
              </a:rPr>
              <a:t>caustics</a:t>
            </a:r>
            <a:r>
              <a:rPr lang="en-US" sz="1600" dirty="0" smtClean="0">
                <a:solidFill>
                  <a:srgbClr val="0000FF"/>
                </a:solidFill>
              </a:rPr>
              <a:t>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50800">
          <a:solidFill>
            <a:srgbClr val="0000FF"/>
          </a:solidFill>
          <a:round/>
          <a:headEnd type="none" w="med" len="med"/>
          <a:tailEnd type="triangle" w="med" len="med"/>
        </a:ln>
        <a:effectLst/>
      </a:spPr>
      <a:bodyPr/>
      <a:lstStyle>
        <a:defPPr>
          <a:defRPr/>
        </a:defPPr>
      </a:lstStyle>
    </a:spDef>
    <a:lnDef>
      <a:spPr bwMode="auto">
        <a:solidFill>
          <a:srgbClr val="C0C0C0"/>
        </a:solidFill>
        <a:ln w="50800" cap="flat" cmpd="sng" algn="ctr">
          <a:solidFill>
            <a:schemeClr val="tx1"/>
          </a:solidFill>
          <a:prstDash val="solid"/>
          <a:round/>
          <a:headEnd type="none" w="sm" len="sm"/>
          <a:tailEnd type="triangle"/>
        </a:ln>
        <a:effectLst/>
      </a:spPr>
      <a:bodyPr/>
      <a:lstStyle/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G:\Courses\Introduction to Smalltalk\Notes\st02.ppt</Template>
  <TotalTime>63377276</TotalTime>
  <Pages>3</Pages>
  <Words>3079</Words>
  <Application>Microsoft Office PowerPoint</Application>
  <PresentationFormat>Letter Paper (8.5x11 in)</PresentationFormat>
  <Paragraphs>720</Paragraphs>
  <Slides>92</Slides>
  <Notes>92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92</vt:i4>
      </vt:variant>
    </vt:vector>
  </HeadingPairs>
  <TitlesOfParts>
    <vt:vector size="95" baseType="lpstr">
      <vt:lpstr>st02</vt:lpstr>
      <vt:lpstr>PhotoHouse</vt:lpstr>
      <vt:lpstr>Image</vt:lpstr>
      <vt:lpstr>95.4002</vt:lpstr>
      <vt:lpstr>What Are Environmental Effects</vt:lpstr>
      <vt:lpstr>Environmental Effect Shapes</vt:lpstr>
      <vt:lpstr>95.4002</vt:lpstr>
      <vt:lpstr>Many Effect Require Blending Techniques</vt:lpstr>
      <vt:lpstr>Must Specify Which Blending Factors To Use</vt:lpstr>
      <vt:lpstr>What’s The Complete Set of Factors?</vt:lpstr>
      <vt:lpstr>Complete Set...</vt:lpstr>
      <vt:lpstr>What the Blending Factors Apply To</vt:lpstr>
      <vt:lpstr>Useful Combination 1: Brightening</vt:lpstr>
      <vt:lpstr>Useful Combination 2: Raw Transparency</vt:lpstr>
      <vt:lpstr>What Combination Is Like Having Blending Off?</vt:lpstr>
      <vt:lpstr>Useful Combination 3: Darkening</vt:lpstr>
      <vt:lpstr>95.4002</vt:lpstr>
      <vt:lpstr>Large Textures</vt:lpstr>
      <vt:lpstr>One solution: Add new reader, say for suffix '.BW'</vt:lpstr>
      <vt:lpstr>95.4002</vt:lpstr>
      <vt:lpstr>Sky Boxes</vt:lpstr>
      <vt:lpstr>Sky Boxes: An Example Texture</vt:lpstr>
      <vt:lpstr>Sky Boxes: How To Draw Them.</vt:lpstr>
      <vt:lpstr>Enabling/Disabling The Z-Buffer.</vt:lpstr>
      <vt:lpstr>Having the skyBox follow the camera MEANS</vt:lpstr>
      <vt:lpstr>Other effects need the same Illusion of being FAR</vt:lpstr>
      <vt:lpstr>Drawing a Unit Box centered at [0,0,0]</vt:lpstr>
      <vt:lpstr>Pixel Perfect Corner Matching (Tiling Wraps at 1)</vt:lpstr>
      <vt:lpstr>Post advice</vt:lpstr>
      <vt:lpstr>95.4002</vt:lpstr>
      <vt:lpstr>Moving Clouds</vt:lpstr>
      <vt:lpstr>What’s an Appropriate Texture?</vt:lpstr>
      <vt:lpstr>Moving Clouds</vt:lpstr>
      <vt:lpstr>Terminology: Pushing XXX ONTO the Y stack</vt:lpstr>
      <vt:lpstr>Terminology: Popping the Y stack.</vt:lpstr>
      <vt:lpstr>Other variations</vt:lpstr>
      <vt:lpstr>Moving Clouds (Shape Tracks Camera Like Skybox)</vt:lpstr>
      <vt:lpstr>A Better Cloud Shape</vt:lpstr>
      <vt:lpstr>Actual Geometry</vt:lpstr>
      <vt:lpstr>Can Also Have Multiple Cloud Layers</vt:lpstr>
      <vt:lpstr>95.4002</vt:lpstr>
      <vt:lpstr>Cloud Shadows</vt:lpstr>
      <vt:lpstr>Cloud Shadows</vt:lpstr>
      <vt:lpstr>Drawing a top view</vt:lpstr>
      <vt:lpstr>Drawing the World With a Cloud Shadow Texture</vt:lpstr>
      <vt:lpstr>Build a Matrix To Transform [x, y, z] to [tx, ty]</vt:lpstr>
      <vt:lpstr>Build a Matrix To Transform [x, y, z] to [tx, ty]</vt:lpstr>
      <vt:lpstr>Building a Matrix To Transform [x, y, z] to [tx, ty]</vt:lpstr>
      <vt:lpstr>We Could Fill in the Don’t Care Entries</vt:lpstr>
      <vt:lpstr>What if we don’t have WORLD coordinates?</vt:lpstr>
      <vt:lpstr>What’s an Appropriate Shadow Texture?</vt:lpstr>
      <vt:lpstr>Cloud and Cloud Shadow Textures</vt:lpstr>
      <vt:lpstr>Another Issue: 3 and 4D Texture Coordinates</vt:lpstr>
      <vt:lpstr>For Cloud Shadows, What’s a Good Blend?</vt:lpstr>
      <vt:lpstr>Putting it all together: Detailed Code </vt:lpstr>
      <vt:lpstr>Putting it all together: Detailed Code </vt:lpstr>
      <vt:lpstr>Putting it all together: Detailed Code </vt:lpstr>
      <vt:lpstr>Cloud Shadows</vt:lpstr>
      <vt:lpstr>OpenGL Can Do Automatic Texture Generation</vt:lpstr>
      <vt:lpstr>Here’s How!!!</vt:lpstr>
      <vt:lpstr>To Setup OpenGL</vt:lpstr>
      <vt:lpstr>Before We Start: Recall</vt:lpstr>
      <vt:lpstr>Slide 60</vt:lpstr>
      <vt:lpstr>One More Thing: Making the Shadow Move</vt:lpstr>
      <vt:lpstr>What if we want to do more than translate?</vt:lpstr>
      <vt:lpstr>Final Algorithm</vt:lpstr>
      <vt:lpstr>Repeat</vt:lpstr>
      <vt:lpstr>Cloud Shadows: One more thing</vt:lpstr>
      <vt:lpstr>95.4002</vt:lpstr>
      <vt:lpstr>Underwater Effects</vt:lpstr>
      <vt:lpstr>Underwater Effects are Similar to Shadows</vt:lpstr>
      <vt:lpstr>Underwater Effects are Similar to Shadows</vt:lpstr>
      <vt:lpstr>What’s an Appropriate Blend?  Here’s One That DOESN’T WORK</vt:lpstr>
      <vt:lpstr>What’s an Appropriate Blend? Needs Color Too!!</vt:lpstr>
      <vt:lpstr>95.4002</vt:lpstr>
      <vt:lpstr>Rain Effects</vt:lpstr>
      <vt:lpstr>Rain Effects</vt:lpstr>
      <vt:lpstr>Rain Effects</vt:lpstr>
      <vt:lpstr>Rain Effects</vt:lpstr>
      <vt:lpstr>Need a Unit Size Rain Cone Shape</vt:lpstr>
      <vt:lpstr>95.4002</vt:lpstr>
      <vt:lpstr>Sunbeam Effects Useful Underwater</vt:lpstr>
      <vt:lpstr>Sunbeams Effects Useful Underwater</vt:lpstr>
      <vt:lpstr>95.4002</vt:lpstr>
      <vt:lpstr>Multitexturing</vt:lpstr>
      <vt:lpstr>A Room With Textures ONLY</vt:lpstr>
      <vt:lpstr>A Room With Lightmaps ONLY</vt:lpstr>
      <vt:lpstr>A Room With Textures + Lightmaps</vt:lpstr>
      <vt:lpstr>Given activate implemented as follows:</vt:lpstr>
      <vt:lpstr>Drawing with Multitexturing</vt:lpstr>
      <vt:lpstr>Drawing with Multitexturing</vt:lpstr>
      <vt:lpstr>To Go Back to Single Texturing</vt:lpstr>
      <vt:lpstr>Other Effects</vt:lpstr>
      <vt:lpstr>Other Effects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TheMan</cp:lastModifiedBy>
  <cp:revision>342</cp:revision>
  <cp:lastPrinted>2000-03-27T02:25:15Z</cp:lastPrinted>
  <dcterms:created xsi:type="dcterms:W3CDTF">1995-01-12T17:04:20Z</dcterms:created>
  <dcterms:modified xsi:type="dcterms:W3CDTF">2010-01-27T15:16:35Z</dcterms:modified>
</cp:coreProperties>
</file>