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1" r:id="rId2"/>
    <p:sldId id="438" r:id="rId3"/>
    <p:sldId id="592" r:id="rId4"/>
    <p:sldId id="606" r:id="rId5"/>
    <p:sldId id="607" r:id="rId6"/>
    <p:sldId id="609" r:id="rId7"/>
    <p:sldId id="608" r:id="rId8"/>
    <p:sldId id="498" r:id="rId9"/>
    <p:sldId id="499" r:id="rId10"/>
  </p:sldIdLst>
  <p:sldSz cx="9144000" cy="6858000" type="letter"/>
  <p:notesSz cx="8939213" cy="6797675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00"/>
    <a:srgbClr val="02B192"/>
    <a:srgbClr val="0000FF"/>
    <a:srgbClr val="C0C0C0"/>
    <a:srgbClr val="8000B3"/>
    <a:srgbClr val="FEFE83"/>
    <a:srgbClr val="F0F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873501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65713" y="0"/>
            <a:ext cx="38735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6419850"/>
            <a:ext cx="3873501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65713" y="6419850"/>
            <a:ext cx="38735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54410339-14EB-4FB9-B0C4-97B663376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90988" y="6465888"/>
            <a:ext cx="755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>
            <a:spAutoFit/>
          </a:bodyPr>
          <a:lstStyle/>
          <a:p>
            <a:pPr defTabSz="823913">
              <a:spcBef>
                <a:spcPct val="0"/>
              </a:spcBef>
              <a:defRPr/>
            </a:pPr>
            <a:r>
              <a:rPr lang="en-US" sz="1200" b="0"/>
              <a:t>Page </a:t>
            </a:r>
            <a:fld id="{823B5B2F-DFA5-4E84-A006-293DEB1267C1}" type="slidenum">
              <a:rPr lang="en-US" sz="1200" b="0"/>
              <a:pPr defTabSz="823913">
                <a:spcBef>
                  <a:spcPct val="0"/>
                </a:spcBef>
                <a:defRPr/>
              </a:pPr>
              <a:t>‹#›</a:t>
            </a:fld>
            <a:endParaRPr lang="en-US" sz="1200" b="0"/>
          </a:p>
        </p:txBody>
      </p:sp>
      <p:sp>
        <p:nvSpPr>
          <p:cNvPr id="1127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1238" y="76200"/>
            <a:ext cx="6021387" cy="4513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4038" y="4897438"/>
            <a:ext cx="4376737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66688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12775" indent="-168275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572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017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947863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DDA603-7F4B-4DCD-8472-D1EC9BD28B56}" type="slidenum">
              <a:rPr lang="en-US"/>
              <a:pPr/>
              <a:t>1</a:t>
            </a:fld>
            <a:endParaRPr 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F390B7-14ED-4EBA-9120-CF903E04D9B5}" type="slidenum">
              <a:rPr lang="en-US"/>
              <a:pPr/>
              <a:t>2</a:t>
            </a:fld>
            <a:endParaRPr 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DD6EF1-4B5D-4BAC-A27E-74CA7D6DA6E7}" type="slidenum">
              <a:rPr lang="en-US"/>
              <a:pPr/>
              <a:t>3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5AA4C-E99E-449D-8B14-EBF984ABB738}" type="slidenum">
              <a:rPr lang="en-US"/>
              <a:pPr/>
              <a:t>4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DB87C-B3E7-4FE0-9BDB-81E5B9396BFE}" type="slidenum">
              <a:rPr lang="en-US"/>
              <a:pPr/>
              <a:t>5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08CAF5-B3A1-49BE-8644-5DA77EA88058}" type="slidenum">
              <a:rPr lang="en-US"/>
              <a:pPr/>
              <a:t>6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DD10B-8D58-4B3D-B758-DD8FA91F6AA9}" type="slidenum">
              <a:rPr lang="en-US"/>
              <a:pPr/>
              <a:t>7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5794BE-D318-4744-AEFA-631F2E50C108}" type="slidenum">
              <a:rPr lang="en-US"/>
              <a:pPr/>
              <a:t>8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B2E4E1-DE14-427F-A082-475CD06BDC9C}" type="slidenum">
              <a:rPr lang="en-US"/>
              <a:pPr/>
              <a:t>9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394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91300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 dirty="0">
                <a:latin typeface="Times New Roman" pitchFamily="18" charset="0"/>
              </a:rPr>
              <a:t>Wilf LaLonde </a:t>
            </a:r>
            <a:r>
              <a:rPr lang="en-US" sz="1200" b="0" dirty="0" smtClean="0">
                <a:latin typeface="Times New Roman" pitchFamily="18" charset="0"/>
              </a:rPr>
              <a:t>©2009</a:t>
            </a:r>
            <a:endParaRPr lang="en-US" sz="1200" b="0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8763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95313" y="2133600"/>
            <a:ext cx="8169275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>
                <a:solidFill>
                  <a:srgbClr val="FF0000"/>
                </a:solidFill>
                <a:latin typeface="Times" charset="0"/>
              </a:rPr>
              <a:t>So Your Camera</a:t>
            </a:r>
            <a:br>
              <a:rPr lang="en-US" sz="4800">
                <a:solidFill>
                  <a:srgbClr val="FF0000"/>
                </a:solidFill>
                <a:latin typeface="Times" charset="0"/>
              </a:rPr>
            </a:br>
            <a:r>
              <a:rPr lang="en-US" sz="4800">
                <a:solidFill>
                  <a:srgbClr val="FF0000"/>
                </a:solidFill>
                <a:latin typeface="Times" charset="0"/>
              </a:rPr>
              <a:t>Doesn’t Work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>
                <a:solidFill>
                  <a:srgbClr val="FF0000"/>
                </a:solidFill>
                <a:latin typeface="Times" charset="0"/>
              </a:rPr>
              <a:t>EH?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15900" y="277813"/>
            <a:ext cx="8688388" cy="641350"/>
          </a:xfrm>
          <a:prstGeom prst="roundRect">
            <a:avLst>
              <a:gd name="adj" fmla="val 12440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Typically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219200"/>
            <a:ext cx="9180513" cy="4064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 Cameras NEED to rotate around y</a:t>
            </a:r>
          </a:p>
          <a:p>
            <a:pPr>
              <a:buFontTx/>
              <a:buNone/>
            </a:pPr>
            <a:endParaRPr lang="en-US" sz="1000" smtClean="0"/>
          </a:p>
          <a:p>
            <a:pPr>
              <a:buFontTx/>
              <a:buNone/>
            </a:pPr>
            <a:r>
              <a:rPr lang="en-US" smtClean="0"/>
              <a:t>		To look left/right.</a:t>
            </a:r>
          </a:p>
          <a:p>
            <a:pPr>
              <a:buFontTx/>
              <a:buNone/>
            </a:pPr>
            <a:endParaRPr lang="en-US" sz="800" smtClean="0"/>
          </a:p>
          <a:p>
            <a:r>
              <a:rPr lang="en-US" smtClean="0">
                <a:solidFill>
                  <a:srgbClr val="0000FF"/>
                </a:solidFill>
              </a:rPr>
              <a:t>Cameras NEED to rotate around x</a:t>
            </a:r>
            <a:endParaRPr lang="en-US" smtClean="0"/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</a:t>
            </a:r>
            <a:r>
              <a:rPr lang="en-US" smtClean="0"/>
              <a:t> To look up/down.</a:t>
            </a:r>
          </a:p>
          <a:p>
            <a:pPr>
              <a:buFontTx/>
              <a:buNone/>
            </a:pPr>
            <a:endParaRPr lang="en-US" sz="800" smtClean="0"/>
          </a:p>
          <a:p>
            <a:r>
              <a:rPr lang="en-US" smtClean="0">
                <a:solidFill>
                  <a:srgbClr val="FF0000"/>
                </a:solidFill>
              </a:rPr>
              <a:t>Cameras DO NOT typically rotate around z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		</a:t>
            </a:r>
            <a:r>
              <a:rPr lang="en-US" smtClean="0"/>
              <a:t> But Quake series did to peek around corners?</a:t>
            </a:r>
            <a:endParaRPr lang="en-US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381000" y="5105400"/>
            <a:ext cx="8410575" cy="1306513"/>
          </a:xfrm>
          <a:prstGeom prst="roundRect">
            <a:avLst>
              <a:gd name="adj" fmla="val 1244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defRPr/>
            </a:pPr>
            <a:r>
              <a:rPr lang="en-US" dirty="0"/>
              <a:t>So as you look around, these operations get</a:t>
            </a:r>
            <a:br>
              <a:rPr lang="en-US" dirty="0"/>
            </a:br>
            <a:r>
              <a:rPr lang="en-US" dirty="0"/>
              <a:t>MIXED together as expected.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7913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Wrong With Mixing x- and y-rotations?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1255713"/>
          </a:xfrm>
          <a:noFill/>
        </p:spPr>
        <p:txBody>
          <a:bodyPr/>
          <a:lstStyle/>
          <a:p>
            <a:r>
              <a:rPr lang="en-US" smtClean="0"/>
              <a:t>Let’s change the game engine (or builder) to use a very simple camera to see if we notice anything…</a:t>
            </a:r>
          </a:p>
        </p:txBody>
      </p:sp>
      <p:sp>
        <p:nvSpPr>
          <p:cNvPr id="4100" name="Rectangle 30"/>
          <p:cNvSpPr>
            <a:spLocks noChangeArrowheads="1"/>
          </p:cNvSpPr>
          <p:nvPr/>
        </p:nvSpPr>
        <p:spPr bwMode="auto">
          <a:xfrm>
            <a:off x="457200" y="4800600"/>
            <a:ext cx="8153400" cy="5238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Change the builder…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7913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 we observe!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868363"/>
          </a:xfrm>
          <a:noFill/>
        </p:spPr>
        <p:txBody>
          <a:bodyPr/>
          <a:lstStyle/>
          <a:p>
            <a:r>
              <a:rPr lang="en-US" smtClean="0"/>
              <a:t>The camera seems to be drifting as if there were some z-rotation…</a:t>
            </a:r>
          </a:p>
        </p:txBody>
      </p:sp>
      <p:sp>
        <p:nvSpPr>
          <p:cNvPr id="5124" name="Rectangle 30"/>
          <p:cNvSpPr>
            <a:spLocks noChangeArrowheads="1"/>
          </p:cNvSpPr>
          <p:nvPr/>
        </p:nvSpPr>
        <p:spPr bwMode="auto">
          <a:xfrm>
            <a:off x="457200" y="4800600"/>
            <a:ext cx="8153400" cy="5238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Could this be some sort of round-off error?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7913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Let’s Try a Thought Experiment!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124200"/>
            <a:ext cx="8610600" cy="2549525"/>
          </a:xfrm>
          <a:noFill/>
        </p:spPr>
        <p:txBody>
          <a:bodyPr/>
          <a:lstStyle/>
          <a:p>
            <a:r>
              <a:rPr lang="en-US" smtClean="0"/>
              <a:t>Rotate your head </a:t>
            </a:r>
            <a:r>
              <a:rPr lang="en-US" smtClean="0">
                <a:solidFill>
                  <a:srgbClr val="FF0000"/>
                </a:solidFill>
              </a:rPr>
              <a:t>down</a:t>
            </a:r>
            <a:r>
              <a:rPr lang="en-US" smtClean="0"/>
              <a:t> (to look at your feet).</a:t>
            </a:r>
          </a:p>
          <a:p>
            <a:r>
              <a:rPr lang="en-US" smtClean="0"/>
              <a:t>Rotate your head </a:t>
            </a:r>
            <a:r>
              <a:rPr lang="en-US" smtClean="0">
                <a:solidFill>
                  <a:srgbClr val="FF0000"/>
                </a:solidFill>
              </a:rPr>
              <a:t>left</a:t>
            </a:r>
            <a:r>
              <a:rPr lang="en-US" smtClean="0"/>
              <a:t> (to look at your side).</a:t>
            </a:r>
          </a:p>
          <a:p>
            <a:endParaRPr lang="en-US" smtClean="0"/>
          </a:p>
          <a:p>
            <a:r>
              <a:rPr lang="en-US" smtClean="0">
                <a:solidFill>
                  <a:srgbClr val="0000FF"/>
                </a:solidFill>
              </a:rPr>
              <a:t>NOW LOOK LOCALLY UP </a:t>
            </a:r>
            <a:r>
              <a:rPr lang="en-US" smtClean="0">
                <a:solidFill>
                  <a:srgbClr val="FF0000"/>
                </a:solidFill>
              </a:rPr>
              <a:t>to undo look down</a:t>
            </a:r>
            <a:r>
              <a:rPr lang="en-US" smtClean="0"/>
              <a:t>…</a:t>
            </a:r>
          </a:p>
          <a:p>
            <a:endParaRPr lang="en-US" smtClean="0"/>
          </a:p>
        </p:txBody>
      </p:sp>
      <p:sp>
        <p:nvSpPr>
          <p:cNvPr id="6148" name="Rectangle 30"/>
          <p:cNvSpPr>
            <a:spLocks noChangeArrowheads="1"/>
          </p:cNvSpPr>
          <p:nvPr/>
        </p:nvSpPr>
        <p:spPr bwMode="auto">
          <a:xfrm>
            <a:off x="457200" y="1219200"/>
            <a:ext cx="8153400" cy="1385888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Let’s perform a series of PURELY LOCAL TRANSFORMATIONS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(That’s what pre-rotations are?)</a:t>
            </a:r>
            <a:endParaRPr lang="en-US"/>
          </a:p>
        </p:txBody>
      </p:sp>
      <p:sp>
        <p:nvSpPr>
          <p:cNvPr id="6149" name="Rectangle 30"/>
          <p:cNvSpPr>
            <a:spLocks noChangeArrowheads="1"/>
          </p:cNvSpPr>
          <p:nvPr/>
        </p:nvSpPr>
        <p:spPr bwMode="auto">
          <a:xfrm>
            <a:off x="457200" y="5572125"/>
            <a:ext cx="8153400" cy="5238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FF0000"/>
                </a:solidFill>
              </a:rPr>
              <a:t>Is your head z-rotated?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7913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I call this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2290763"/>
          </a:xfrm>
          <a:noFill/>
        </p:spPr>
        <p:txBody>
          <a:bodyPr/>
          <a:lstStyle/>
          <a:p>
            <a:r>
              <a:rPr lang="en-US" smtClean="0"/>
              <a:t>The </a:t>
            </a:r>
            <a:r>
              <a:rPr lang="en-US" smtClean="0">
                <a:solidFill>
                  <a:srgbClr val="0000FF"/>
                </a:solidFill>
              </a:rPr>
              <a:t>dreaded camera spiral </a:t>
            </a:r>
            <a:r>
              <a:rPr lang="en-US" smtClean="0"/>
              <a:t>which we also observed in early student demos…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It’s even more obviously a problem if you can look around with a mouse…</a:t>
            </a:r>
          </a:p>
        </p:txBody>
      </p:sp>
      <p:sp>
        <p:nvSpPr>
          <p:cNvPr id="7172" name="Rectangle 30"/>
          <p:cNvSpPr>
            <a:spLocks noChangeArrowheads="1"/>
          </p:cNvSpPr>
          <p:nvPr/>
        </p:nvSpPr>
        <p:spPr bwMode="auto">
          <a:xfrm>
            <a:off x="457200" y="4800600"/>
            <a:ext cx="8153400" cy="5238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How do we avoid it?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7913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Avoiding the dreaded camera spiral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610600" cy="4014788"/>
          </a:xfrm>
          <a:noFill/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Don’t intermix x- and y-rotation </a:t>
            </a:r>
            <a:r>
              <a:rPr lang="en-US" smtClean="0"/>
              <a:t>OR z-rotation for that matter…</a:t>
            </a:r>
          </a:p>
          <a:p>
            <a:endParaRPr lang="en-US" smtClean="0"/>
          </a:p>
          <a:p>
            <a:r>
              <a:rPr lang="en-US" smtClean="0">
                <a:solidFill>
                  <a:srgbClr val="0000FF"/>
                </a:solidFill>
              </a:rPr>
              <a:t>Our solution</a:t>
            </a:r>
            <a:r>
              <a:rPr lang="en-US" smtClean="0"/>
              <a:t>…</a:t>
            </a:r>
          </a:p>
          <a:p>
            <a:pPr lvl="1"/>
            <a:r>
              <a:rPr lang="en-US" smtClean="0"/>
              <a:t>	Have the player track ONLY y-rotation.</a:t>
            </a:r>
          </a:p>
          <a:p>
            <a:pPr lvl="1"/>
            <a:r>
              <a:rPr lang="en-US" smtClean="0"/>
              <a:t>	Have the camera track ONLY x-rotation.</a:t>
            </a:r>
          </a:p>
          <a:p>
            <a:pPr lvl="1"/>
            <a:r>
              <a:rPr lang="en-US" smtClean="0"/>
              <a:t>	(So each is accumulated independently and 	</a:t>
            </a:r>
            <a:r>
              <a:rPr lang="en-US" smtClean="0">
                <a:solidFill>
                  <a:srgbClr val="FF0000"/>
                </a:solidFill>
              </a:rPr>
              <a:t>NOT MIXED TOGETHER</a:t>
            </a:r>
            <a:r>
              <a:rPr lang="en-US" smtClean="0"/>
              <a:t>)</a:t>
            </a:r>
          </a:p>
        </p:txBody>
      </p:sp>
      <p:sp>
        <p:nvSpPr>
          <p:cNvPr id="8196" name="Rectangle 30"/>
          <p:cNvSpPr>
            <a:spLocks noChangeArrowheads="1"/>
          </p:cNvSpPr>
          <p:nvPr/>
        </p:nvSpPr>
        <p:spPr bwMode="auto">
          <a:xfrm>
            <a:off x="457200" y="5446713"/>
            <a:ext cx="8153400" cy="954087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Have the x-rotation get added in via </a:t>
            </a:r>
            <a:r>
              <a:rPr lang="en-US"/>
              <a:t>“</a:t>
            </a:r>
            <a:r>
              <a:rPr lang="en-US">
                <a:solidFill>
                  <a:srgbClr val="FF0000"/>
                </a:solidFill>
              </a:rPr>
              <a:t>Camera</a:t>
            </a:r>
            <a:r>
              <a:rPr lang="en-US"/>
              <a:t>::</a:t>
            </a:r>
            <a:r>
              <a:rPr lang="en-US">
                <a:solidFill>
                  <a:srgbClr val="0000FF"/>
                </a:solidFill>
              </a:rPr>
              <a:t>beginCamera</a:t>
            </a:r>
            <a:r>
              <a:rPr lang="en-US"/>
              <a:t> ()”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9500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 note about cinematic cameras.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5" y="1123950"/>
            <a:ext cx="8380413" cy="5343525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Cinematic cameras</a:t>
            </a:r>
            <a:r>
              <a:rPr lang="en-US" dirty="0" smtClean="0"/>
              <a:t>: take control from the player for special effects.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Oblivion</a:t>
            </a:r>
            <a:r>
              <a:rPr lang="en-US" dirty="0" smtClean="0"/>
              <a:t>: Game grabs camera when a game 	character talks to the player (</a:t>
            </a:r>
            <a:r>
              <a:rPr lang="en-US" dirty="0" smtClean="0">
                <a:solidFill>
                  <a:schemeClr val="bg2"/>
                </a:solidFill>
              </a:rPr>
              <a:t>zooms in on 	the character and stays there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Assassin’s Creed</a:t>
            </a:r>
            <a:r>
              <a:rPr lang="en-US" dirty="0" smtClean="0"/>
              <a:t>: Game grabs camera 	when a special stabbing action is 	performed (</a:t>
            </a:r>
            <a:r>
              <a:rPr lang="en-US" dirty="0" smtClean="0">
                <a:solidFill>
                  <a:schemeClr val="bg2"/>
                </a:solidFill>
              </a:rPr>
              <a:t>to show player + </a:t>
            </a:r>
            <a:r>
              <a:rPr lang="en-US" dirty="0" smtClean="0">
                <a:solidFill>
                  <a:schemeClr val="bg2"/>
                </a:solidFill>
              </a:rPr>
              <a:t>stabbed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     character from </a:t>
            </a:r>
            <a:r>
              <a:rPr lang="en-US" dirty="0" smtClean="0">
                <a:solidFill>
                  <a:schemeClr val="bg2"/>
                </a:solidFill>
              </a:rPr>
              <a:t>a </a:t>
            </a:r>
            <a:r>
              <a:rPr lang="en-US" dirty="0" smtClean="0">
                <a:solidFill>
                  <a:schemeClr val="bg2"/>
                </a:solidFill>
              </a:rPr>
              <a:t>side </a:t>
            </a:r>
            <a:r>
              <a:rPr lang="en-US" dirty="0" smtClean="0">
                <a:solidFill>
                  <a:schemeClr val="bg2"/>
                </a:solidFill>
              </a:rPr>
              <a:t>view</a:t>
            </a:r>
            <a:r>
              <a:rPr lang="en-US" dirty="0" smtClean="0"/>
              <a:t>).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497888" cy="4487863"/>
          </a:xfrm>
          <a:noFill/>
        </p:spPr>
        <p:txBody>
          <a:bodyPr/>
          <a:lstStyle/>
          <a:p>
            <a:r>
              <a:rPr lang="en-US" smtClean="0"/>
              <a:t>Need </a:t>
            </a:r>
            <a:r>
              <a:rPr lang="en-US" smtClean="0">
                <a:solidFill>
                  <a:srgbClr val="FF0000"/>
                </a:solidFill>
              </a:rPr>
              <a:t>facilities to trigger them on and off</a:t>
            </a:r>
            <a:r>
              <a:rPr lang="en-US" smtClean="0"/>
              <a:t>.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Special code to deal with the different effects</a:t>
            </a:r>
            <a:r>
              <a:rPr lang="en-US" smtClean="0"/>
              <a:t>; e.g., computing the size occupied by 2 objects and zooming in on that part…</a:t>
            </a:r>
          </a:p>
          <a:p>
            <a:endParaRPr lang="en-US" smtClean="0"/>
          </a:p>
          <a:p>
            <a:r>
              <a:rPr lang="en-US" smtClean="0"/>
              <a:t>Need </a:t>
            </a:r>
            <a:r>
              <a:rPr lang="en-US" smtClean="0">
                <a:solidFill>
                  <a:srgbClr val="FF0000"/>
                </a:solidFill>
              </a:rPr>
              <a:t>collision detection facilities for the camera</a:t>
            </a:r>
            <a:r>
              <a:rPr lang="en-US" smtClean="0"/>
              <a:t> just as you need them for dynamic objects in general so the camera DOES NOT go into walls…</a:t>
            </a:r>
          </a:p>
        </p:txBody>
      </p:sp>
      <p:sp>
        <p:nvSpPr>
          <p:cNvPr id="68630" name="AutoShape 2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9500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If you want cinematic cameras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63373041</TotalTime>
  <Pages>3</Pages>
  <Words>299</Words>
  <Application>Microsoft PowerPoint 4.0</Application>
  <PresentationFormat>Letter Paper (8.5x11 in)</PresentationFormat>
  <Paragraphs>60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st02</vt:lpstr>
      <vt:lpstr>95.4002</vt:lpstr>
      <vt:lpstr>Typically</vt:lpstr>
      <vt:lpstr>What’s Wrong With Mixing x- and y-rotations?</vt:lpstr>
      <vt:lpstr>What we observe!</vt:lpstr>
      <vt:lpstr>Let’s Try a Thought Experiment!</vt:lpstr>
      <vt:lpstr>I call this</vt:lpstr>
      <vt:lpstr>Avoiding the dreaded camera spiral</vt:lpstr>
      <vt:lpstr>A note about cinematic cameras.</vt:lpstr>
      <vt:lpstr>If you want cinematic cameras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191</cp:revision>
  <cp:lastPrinted>2000-03-27T01:57:37Z</cp:lastPrinted>
  <dcterms:created xsi:type="dcterms:W3CDTF">1995-01-12T17:04:20Z</dcterms:created>
  <dcterms:modified xsi:type="dcterms:W3CDTF">2009-01-18T18:56:13Z</dcterms:modified>
</cp:coreProperties>
</file>