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Default Extension="wmf" ContentType="image/x-wmf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271" r:id="rId2"/>
    <p:sldId id="429" r:id="rId3"/>
    <p:sldId id="518" r:id="rId4"/>
    <p:sldId id="468" r:id="rId5"/>
    <p:sldId id="338" r:id="rId6"/>
    <p:sldId id="337" r:id="rId7"/>
    <p:sldId id="519" r:id="rId8"/>
    <p:sldId id="520" r:id="rId9"/>
    <p:sldId id="521" r:id="rId10"/>
    <p:sldId id="522" r:id="rId11"/>
    <p:sldId id="524" r:id="rId12"/>
    <p:sldId id="525" r:id="rId13"/>
    <p:sldId id="526" r:id="rId14"/>
    <p:sldId id="325" r:id="rId15"/>
    <p:sldId id="503" r:id="rId16"/>
    <p:sldId id="504" r:id="rId17"/>
    <p:sldId id="527" r:id="rId18"/>
    <p:sldId id="343" r:id="rId19"/>
    <p:sldId id="423" r:id="rId20"/>
    <p:sldId id="528" r:id="rId21"/>
    <p:sldId id="426" r:id="rId22"/>
    <p:sldId id="529" r:id="rId23"/>
    <p:sldId id="470" r:id="rId24"/>
    <p:sldId id="461" r:id="rId25"/>
    <p:sldId id="530" r:id="rId26"/>
    <p:sldId id="508" r:id="rId27"/>
    <p:sldId id="532" r:id="rId28"/>
    <p:sldId id="551" r:id="rId29"/>
    <p:sldId id="540" r:id="rId30"/>
    <p:sldId id="541" r:id="rId31"/>
    <p:sldId id="543" r:id="rId32"/>
    <p:sldId id="509" r:id="rId33"/>
    <p:sldId id="544" r:id="rId34"/>
    <p:sldId id="545" r:id="rId35"/>
    <p:sldId id="546" r:id="rId36"/>
    <p:sldId id="547" r:id="rId37"/>
    <p:sldId id="533" r:id="rId38"/>
    <p:sldId id="534" r:id="rId39"/>
    <p:sldId id="535" r:id="rId40"/>
    <p:sldId id="536" r:id="rId41"/>
    <p:sldId id="537" r:id="rId42"/>
    <p:sldId id="552" r:id="rId43"/>
    <p:sldId id="550" r:id="rId44"/>
  </p:sldIdLst>
  <p:sldSz cx="9144000" cy="6858000" type="letter"/>
  <p:notesSz cx="8924925" cy="6858000"/>
  <p:defaultTextStyle>
    <a:defPPr>
      <a:defRPr lang="en-US"/>
    </a:defPPr>
    <a:lvl1pPr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chemeClr val="tx1"/>
    </p:penClr>
  </p:showPr>
  <p:clrMru>
    <a:srgbClr val="0000FF"/>
    <a:srgbClr val="8000B3"/>
    <a:srgbClr val="FF0000"/>
    <a:srgbClr val="00FF00"/>
    <a:srgbClr val="C0C0C0"/>
    <a:srgbClr val="FEFE83"/>
    <a:srgbClr val="02B192"/>
    <a:srgbClr val="F0FD2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867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057775" y="0"/>
            <a:ext cx="3867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77000"/>
            <a:ext cx="3867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057775" y="6477000"/>
            <a:ext cx="3867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38B2AF28-E685-4C8D-87B5-B0DD030762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083050" y="6521450"/>
            <a:ext cx="75882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313" tIns="44450" rIns="87313" bIns="44450">
            <a:spAutoFit/>
          </a:bodyPr>
          <a:lstStyle/>
          <a:p>
            <a:pPr defTabSz="868363">
              <a:spcBef>
                <a:spcPct val="0"/>
              </a:spcBef>
              <a:defRPr/>
            </a:pPr>
            <a:r>
              <a:rPr lang="en-US"/>
              <a:t>Page </a:t>
            </a:r>
            <a:fld id="{70F2A0CE-438E-4F84-825B-7AFAACF2B1AC}" type="slidenum">
              <a:rPr lang="en-US"/>
              <a:pPr defTabSz="868363">
                <a:spcBef>
                  <a:spcPct val="0"/>
                </a:spcBef>
                <a:defRPr/>
              </a:pPr>
              <a:t>‹#›</a:t>
            </a:fld>
            <a:endParaRPr lang="en-US"/>
          </a:p>
        </p:txBody>
      </p:sp>
      <p:sp>
        <p:nvSpPr>
          <p:cNvPr id="4813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77900" y="76200"/>
            <a:ext cx="6076950" cy="4554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822450" y="4940300"/>
            <a:ext cx="4368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628650" indent="-17145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1085850" indent="-17145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543050" indent="-17145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2000250" indent="-17145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A6B7BB-7640-404B-8C40-E31BEF3E4E31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3A00CD-35AE-467C-9C06-B0083C68C5A8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5F8C16-C275-4334-B31C-EF84503F91FD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945C4D-C667-49EF-BF39-5B62CB00A86C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9FE9FE-F6C7-430C-9162-460BCFBC531D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8A9249-81BC-4E18-8530-D755AF5127A1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76F6E0-D659-470A-934A-E8493C0CA98E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F91C8F-9EFE-4EDC-B5C3-97FEBAA69ED3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842BA4-53DB-4678-83B6-9E07B12EAFA1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A73FEA-780B-4113-B52C-8F81809C1333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BA4B1A-BD03-47EB-BF3A-541EF1061B6C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15C94C-C0E9-4EDD-B856-397008C4DAE0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6B9EEA-1298-48C2-A6FA-F85F33A15219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A1F11B-5CA1-48F1-90BC-7998BAF9AF27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9ECF4F-049A-4E4F-8EEF-101AECCF69C5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59F4FF-6707-4E0B-835C-5C4E83FA0B04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7C6F56-5BE9-49B6-846C-0083AE8354DA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BB2301-6901-4701-98AC-E72E3D367798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C0D2C9-7E74-4B25-AC6F-7213C817D3E2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24E22A-1190-44BA-91B0-CA803E46C442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24E22A-1190-44BA-91B0-CA803E46C442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76BE00-8C70-4050-A339-E1F1BC162696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8129DA-27C7-4020-96BB-1E5D2B5273C1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E7E82F-DAA6-4D13-A2CB-64A4C4926A30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9256D6-0B4E-427D-B95D-B5281C56697F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A107A1-E897-44CF-8762-E4320FEE5C98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925477-AE55-42E6-B7D9-F0F85FD80515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57A822-8638-46EA-83BE-2D0A5ACEB4C5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B2A574-68D2-4DBC-97EF-B8EA55ED1A0A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1E7BFE-A332-4EA7-8F9D-9560037E0CAB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56190A-43D1-4440-9199-B047AA3AB2D6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A00480-ACD2-4059-B7EB-2DA3C18BA10B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CADC08-6725-4DF6-87D1-AEF32BF0ED3F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B83E9A-DBBF-40C2-8F50-66569E456996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34421B-7C9F-4D97-867D-A4D4DD1786E1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93F5AA-08BD-4C4A-9B0F-DDB339250735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03C960-97E1-4C2C-8EA9-38D28879BF4A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28EB3C-4A45-4F9D-9F87-52E84C0C3A4B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0D49B7-75B5-470D-BA4C-BD334A6A3AE8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A097F7-7FE1-4E83-9804-98FDDF33B4D2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D46675-3D5A-4E17-8BBF-3CD790396C6C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1820EC-363E-48EB-B169-F62550AC00E3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40E7B5-FACC-42ED-B413-0085DC6A6923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76200"/>
            <a:ext cx="6073775" cy="4554538"/>
          </a:xfrm>
          <a:ln cap="flat"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0525" y="269875"/>
            <a:ext cx="2178050" cy="3638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" y="269875"/>
            <a:ext cx="6384925" cy="3638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95400"/>
            <a:ext cx="4010025" cy="261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2025" y="1295400"/>
            <a:ext cx="4010025" cy="261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95400"/>
            <a:ext cx="8172450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title"/>
          </p:nvPr>
        </p:nvSpPr>
        <p:spPr bwMode="auto">
          <a:xfrm>
            <a:off x="203200" y="269875"/>
            <a:ext cx="8715375" cy="711200"/>
          </a:xfrm>
          <a:prstGeom prst="roundRect">
            <a:avLst>
              <a:gd name="adj" fmla="val 1238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7391400" y="6583363"/>
            <a:ext cx="17526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>
              <a:defRPr/>
            </a:pPr>
            <a:r>
              <a:rPr lang="en-US" dirty="0">
                <a:latin typeface="Times New Roman" pitchFamily="18" charset="0"/>
              </a:rPr>
              <a:t>Wilf LaLonde </a:t>
            </a:r>
            <a:r>
              <a:rPr lang="en-US" dirty="0" smtClean="0">
                <a:latin typeface="Times New Roman" pitchFamily="18" charset="0"/>
              </a:rPr>
              <a:t>©2009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61925" y="6600825"/>
            <a:ext cx="900113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defRPr/>
            </a:pPr>
            <a:r>
              <a:rPr lang="en-US">
                <a:latin typeface="Times New Roman" pitchFamily="18" charset="0"/>
              </a:rPr>
              <a:t>Comp 4002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5pPr>
      <a:lvl6pPr marL="4572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6pPr>
      <a:lvl7pPr marL="9144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7pPr>
      <a:lvl8pPr marL="13716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8pPr>
      <a:lvl9pPr marL="18288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457200" indent="114300" algn="l" rtl="0" eaLnBrk="0" fontAlgn="base" hangingPunct="0">
        <a:spcBef>
          <a:spcPct val="3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2pPr>
      <a:lvl3pPr marL="974725" indent="-288925" algn="l" rtl="0" eaLnBrk="0" fontAlgn="base" hangingPunct="0"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3pPr>
      <a:lvl4pPr marL="1316038" indent="-22701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4pPr>
      <a:lvl5pPr marL="17240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5pPr>
      <a:lvl6pPr marL="21812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6pPr>
      <a:lvl7pPr marL="26384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7pPr>
      <a:lvl8pPr marL="30956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8pPr>
      <a:lvl9pPr marL="35528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 rot="1920000">
            <a:off x="762000" y="3352800"/>
            <a:ext cx="68294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b="1">
                <a:solidFill>
                  <a:srgbClr val="FF0000"/>
                </a:solidFill>
                <a:latin typeface="Times" charset="0"/>
              </a:rPr>
              <a:t>Sprites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Conclusions: Objects versus Cameras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4319588"/>
          </a:xfrm>
          <a:noFill/>
        </p:spPr>
        <p:txBody>
          <a:bodyPr/>
          <a:lstStyle/>
          <a:p>
            <a:r>
              <a:rPr lang="en-US" smtClean="0"/>
              <a:t>To transform an object O so that the standard axes change to xAxis, yAxis, zAxis, transform</a:t>
            </a:r>
            <a:r>
              <a:rPr lang="en-US" smtClean="0">
                <a:solidFill>
                  <a:srgbClr val="FF0000"/>
                </a:solidFill>
              </a:rPr>
              <a:t> </a:t>
            </a:r>
            <a:r>
              <a:rPr lang="en-US" smtClean="0"/>
              <a:t>by</a:t>
            </a:r>
            <a:r>
              <a:rPr lang="en-US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0000FF"/>
                </a:solidFill>
              </a:rPr>
              <a:t>R </a:t>
            </a:r>
            <a:r>
              <a:rPr lang="en-US" smtClean="0"/>
              <a:t>where</a:t>
            </a:r>
          </a:p>
          <a:p>
            <a:pPr>
              <a:buFontTx/>
              <a:buNone/>
            </a:pPr>
            <a:r>
              <a:rPr lang="en-US" smtClean="0">
                <a:solidFill>
                  <a:srgbClr val="0000FF"/>
                </a:solidFill>
              </a:rPr>
              <a:t>		R =	</a:t>
            </a:r>
            <a:r>
              <a:rPr lang="en-US" smtClean="0">
                <a:solidFill>
                  <a:srgbClr val="FF0000"/>
                </a:solidFill>
              </a:rPr>
              <a:t>xAxis</a:t>
            </a:r>
            <a:r>
              <a:rPr lang="en-US" baseline="-25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     xAxis</a:t>
            </a:r>
            <a:r>
              <a:rPr lang="en-US" baseline="-25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    xAxis</a:t>
            </a:r>
            <a:r>
              <a:rPr lang="en-US" baseline="-25000" smtClean="0">
                <a:solidFill>
                  <a:srgbClr val="FF0000"/>
                </a:solidFill>
              </a:rPr>
              <a:t>z</a:t>
            </a:r>
            <a:r>
              <a:rPr lang="en-US" smtClean="0"/>
              <a:t>    0</a:t>
            </a:r>
            <a:br>
              <a:rPr lang="en-US" smtClean="0"/>
            </a:br>
            <a:r>
              <a:rPr lang="en-US" smtClean="0"/>
              <a:t>		</a:t>
            </a:r>
            <a:r>
              <a:rPr lang="en-US" smtClean="0">
                <a:solidFill>
                  <a:srgbClr val="FF0000"/>
                </a:solidFill>
              </a:rPr>
              <a:t>yAxis</a:t>
            </a:r>
            <a:r>
              <a:rPr lang="en-US" baseline="-25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     yAxis</a:t>
            </a:r>
            <a:r>
              <a:rPr lang="en-US" baseline="-25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    yAxis</a:t>
            </a:r>
            <a:r>
              <a:rPr lang="en-US" baseline="-25000" smtClean="0">
                <a:solidFill>
                  <a:srgbClr val="FF0000"/>
                </a:solidFill>
              </a:rPr>
              <a:t>z</a:t>
            </a:r>
            <a:r>
              <a:rPr lang="en-US" smtClean="0"/>
              <a:t>    0</a:t>
            </a:r>
            <a:br>
              <a:rPr lang="en-US" smtClean="0"/>
            </a:br>
            <a:r>
              <a:rPr lang="en-US" smtClean="0"/>
              <a:t>		</a:t>
            </a:r>
            <a:r>
              <a:rPr lang="en-US" smtClean="0">
                <a:solidFill>
                  <a:srgbClr val="FF0000"/>
                </a:solidFill>
              </a:rPr>
              <a:t>zAxis</a:t>
            </a:r>
            <a:r>
              <a:rPr lang="en-US" baseline="-25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     zAxis</a:t>
            </a:r>
            <a:r>
              <a:rPr lang="en-US" baseline="-25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    zAxis</a:t>
            </a:r>
            <a:r>
              <a:rPr lang="en-US" baseline="-25000" smtClean="0">
                <a:solidFill>
                  <a:srgbClr val="FF0000"/>
                </a:solidFill>
              </a:rPr>
              <a:t>z</a:t>
            </a:r>
            <a:r>
              <a:rPr lang="en-US" smtClean="0"/>
              <a:t>     0</a:t>
            </a:r>
            <a:br>
              <a:rPr lang="en-US" smtClean="0"/>
            </a:br>
            <a:r>
              <a:rPr lang="en-US" smtClean="0"/>
              <a:t>		0              0             0             1</a:t>
            </a:r>
          </a:p>
          <a:p>
            <a:r>
              <a:rPr lang="en-US" smtClean="0"/>
              <a:t>Note that the inverse of a rotation matrix (in general) is the transpose; i.e.,</a:t>
            </a:r>
          </a:p>
          <a:p>
            <a:pPr>
              <a:buFontTx/>
              <a:buNone/>
            </a:pPr>
            <a:r>
              <a:rPr lang="en-US" smtClean="0"/>
              <a:t>		</a:t>
            </a:r>
            <a:r>
              <a:rPr lang="en-US" smtClean="0">
                <a:solidFill>
                  <a:srgbClr val="0000FF"/>
                </a:solidFill>
              </a:rPr>
              <a:t>R</a:t>
            </a:r>
            <a:r>
              <a:rPr lang="en-US" baseline="30000" smtClean="0">
                <a:solidFill>
                  <a:srgbClr val="0000FF"/>
                </a:solidFill>
              </a:rPr>
              <a:t>-1 </a:t>
            </a:r>
            <a:r>
              <a:rPr lang="en-US" smtClean="0"/>
              <a:t>= </a:t>
            </a:r>
            <a:r>
              <a:rPr lang="en-US" smtClean="0">
                <a:solidFill>
                  <a:srgbClr val="0000FF"/>
                </a:solidFill>
              </a:rPr>
              <a:t>R</a:t>
            </a:r>
            <a:r>
              <a:rPr lang="en-US" baseline="30000" smtClean="0">
                <a:solidFill>
                  <a:srgbClr val="0000FF"/>
                </a:solidFill>
              </a:rPr>
              <a:t>t</a:t>
            </a:r>
          </a:p>
        </p:txBody>
      </p:sp>
      <p:grpSp>
        <p:nvGrpSpPr>
          <p:cNvPr id="11268" name="Group 7"/>
          <p:cNvGrpSpPr>
            <a:grpSpLocks/>
          </p:cNvGrpSpPr>
          <p:nvPr/>
        </p:nvGrpSpPr>
        <p:grpSpPr bwMode="auto">
          <a:xfrm>
            <a:off x="2030413" y="2524125"/>
            <a:ext cx="300037" cy="1635125"/>
            <a:chOff x="1279" y="1590"/>
            <a:chExt cx="189" cy="1030"/>
          </a:xfrm>
        </p:grpSpPr>
        <p:sp>
          <p:nvSpPr>
            <p:cNvPr id="11274" name="Line 4"/>
            <p:cNvSpPr>
              <a:spLocks noChangeShapeType="1"/>
            </p:cNvSpPr>
            <p:nvPr/>
          </p:nvSpPr>
          <p:spPr bwMode="auto">
            <a:xfrm>
              <a:off x="1293" y="1604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75" name="Line 5"/>
            <p:cNvSpPr>
              <a:spLocks noChangeShapeType="1"/>
            </p:cNvSpPr>
            <p:nvPr/>
          </p:nvSpPr>
          <p:spPr bwMode="auto">
            <a:xfrm flipV="1">
              <a:off x="1279" y="1590"/>
              <a:ext cx="181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76" name="Line 6"/>
            <p:cNvSpPr>
              <a:spLocks noChangeShapeType="1"/>
            </p:cNvSpPr>
            <p:nvPr/>
          </p:nvSpPr>
          <p:spPr bwMode="auto">
            <a:xfrm flipV="1">
              <a:off x="1288" y="2615"/>
              <a:ext cx="180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269" name="Group 11"/>
          <p:cNvGrpSpPr>
            <a:grpSpLocks/>
          </p:cNvGrpSpPr>
          <p:nvPr/>
        </p:nvGrpSpPr>
        <p:grpSpPr bwMode="auto">
          <a:xfrm>
            <a:off x="6786563" y="2524125"/>
            <a:ext cx="300037" cy="1635125"/>
            <a:chOff x="4275" y="1590"/>
            <a:chExt cx="189" cy="1030"/>
          </a:xfrm>
        </p:grpSpPr>
        <p:sp>
          <p:nvSpPr>
            <p:cNvPr id="11271" name="Line 8"/>
            <p:cNvSpPr>
              <a:spLocks noChangeShapeType="1"/>
            </p:cNvSpPr>
            <p:nvPr/>
          </p:nvSpPr>
          <p:spPr bwMode="auto">
            <a:xfrm>
              <a:off x="4464" y="1604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72" name="Line 9"/>
            <p:cNvSpPr>
              <a:spLocks noChangeShapeType="1"/>
            </p:cNvSpPr>
            <p:nvPr/>
          </p:nvSpPr>
          <p:spPr bwMode="auto">
            <a:xfrm flipH="1" flipV="1">
              <a:off x="4284" y="1590"/>
              <a:ext cx="180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73" name="Line 10"/>
            <p:cNvSpPr>
              <a:spLocks noChangeShapeType="1"/>
            </p:cNvSpPr>
            <p:nvPr/>
          </p:nvSpPr>
          <p:spPr bwMode="auto">
            <a:xfrm flipH="1" flipV="1">
              <a:off x="4275" y="2615"/>
              <a:ext cx="181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270" name="Rectangle 12"/>
          <p:cNvSpPr>
            <a:spLocks noChangeArrowheads="1"/>
          </p:cNvSpPr>
          <p:nvPr/>
        </p:nvSpPr>
        <p:spPr bwMode="auto">
          <a:xfrm>
            <a:off x="3182938" y="5486400"/>
            <a:ext cx="5842000" cy="8604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/>
              <a:t>Specific proof for this type of</a:t>
            </a:r>
            <a:br>
              <a:rPr lang="en-US" sz="2800" b="1"/>
            </a:br>
            <a:r>
              <a:rPr lang="en-US" sz="2800" b="1"/>
              <a:t>rotation matrix is on next 2 slides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Grp="1" noChangeArrowheads="1"/>
          </p:cNvSpPr>
          <p:nvPr>
            <p:ph type="title"/>
          </p:nvPr>
        </p:nvSpPr>
        <p:spPr>
          <a:xfrm>
            <a:off x="209550" y="273050"/>
            <a:ext cx="8701088" cy="703263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Proof that </a:t>
            </a:r>
            <a:r>
              <a:rPr lang="en-US" smtClean="0">
                <a:solidFill>
                  <a:srgbClr val="0000FF"/>
                </a:solidFill>
              </a:rPr>
              <a:t>R</a:t>
            </a:r>
            <a:r>
              <a:rPr lang="en-US" baseline="30000" smtClean="0">
                <a:solidFill>
                  <a:srgbClr val="0000FF"/>
                </a:solidFill>
              </a:rPr>
              <a:t>-1 </a:t>
            </a:r>
            <a:r>
              <a:rPr lang="en-US" smtClean="0"/>
              <a:t>= </a:t>
            </a:r>
            <a:r>
              <a:rPr lang="en-US" smtClean="0">
                <a:solidFill>
                  <a:srgbClr val="0000FF"/>
                </a:solidFill>
              </a:rPr>
              <a:t>R</a:t>
            </a:r>
            <a:r>
              <a:rPr lang="en-US" baseline="30000" smtClean="0">
                <a:solidFill>
                  <a:srgbClr val="0000FF"/>
                </a:solidFill>
              </a:rPr>
              <a:t>t</a:t>
            </a:r>
            <a:r>
              <a:rPr lang="en-US" smtClean="0"/>
              <a:t>; i.e.,</a:t>
            </a:r>
            <a:r>
              <a:rPr lang="en-US" smtClean="0">
                <a:solidFill>
                  <a:srgbClr val="0000FF"/>
                </a:solidFill>
              </a:rPr>
              <a:t> R</a:t>
            </a:r>
            <a:r>
              <a:rPr lang="en-US" smtClean="0"/>
              <a:t> * </a:t>
            </a:r>
            <a:r>
              <a:rPr lang="en-US" smtClean="0">
                <a:solidFill>
                  <a:srgbClr val="0000FF"/>
                </a:solidFill>
              </a:rPr>
              <a:t>R</a:t>
            </a:r>
            <a:r>
              <a:rPr lang="en-US" baseline="30000" smtClean="0">
                <a:solidFill>
                  <a:srgbClr val="0000FF"/>
                </a:solidFill>
              </a:rPr>
              <a:t>t </a:t>
            </a:r>
            <a:r>
              <a:rPr lang="en-US" smtClean="0"/>
              <a:t>= </a:t>
            </a:r>
            <a:r>
              <a:rPr lang="en-US" smtClean="0">
                <a:solidFill>
                  <a:schemeClr val="tx2"/>
                </a:solidFill>
              </a:rPr>
              <a:t>I</a:t>
            </a:r>
            <a:r>
              <a:rPr lang="en-US" smtClean="0"/>
              <a:t>? (Part 1 of 2)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172450" cy="3806825"/>
          </a:xfrm>
          <a:noFill/>
        </p:spPr>
        <p:txBody>
          <a:bodyPr/>
          <a:lstStyle/>
          <a:p>
            <a:r>
              <a:rPr lang="en-US" smtClean="0"/>
              <a:t>If        </a:t>
            </a:r>
            <a:r>
              <a:rPr lang="en-US" smtClean="0">
                <a:solidFill>
                  <a:srgbClr val="0000FF"/>
                </a:solidFill>
              </a:rPr>
              <a:t>R   =	 </a:t>
            </a:r>
            <a:r>
              <a:rPr lang="en-US" smtClean="0">
                <a:solidFill>
                  <a:srgbClr val="FF0000"/>
                </a:solidFill>
              </a:rPr>
              <a:t>xAxis</a:t>
            </a:r>
            <a:r>
              <a:rPr lang="en-US" baseline="-25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     xAxis</a:t>
            </a:r>
            <a:r>
              <a:rPr lang="en-US" baseline="-25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    xAxis</a:t>
            </a:r>
            <a:r>
              <a:rPr lang="en-US" baseline="-25000" smtClean="0">
                <a:solidFill>
                  <a:srgbClr val="FF0000"/>
                </a:solidFill>
              </a:rPr>
              <a:t>z</a:t>
            </a:r>
            <a:r>
              <a:rPr lang="en-US" smtClean="0"/>
              <a:t>    0</a:t>
            </a:r>
            <a:br>
              <a:rPr lang="en-US" smtClean="0"/>
            </a:br>
            <a:r>
              <a:rPr lang="en-US" smtClean="0"/>
              <a:t>		          </a:t>
            </a:r>
            <a:r>
              <a:rPr lang="en-US" smtClean="0">
                <a:solidFill>
                  <a:srgbClr val="FF0000"/>
                </a:solidFill>
              </a:rPr>
              <a:t>yAxis</a:t>
            </a:r>
            <a:r>
              <a:rPr lang="en-US" baseline="-25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     yAxis</a:t>
            </a:r>
            <a:r>
              <a:rPr lang="en-US" baseline="-25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    yAxis</a:t>
            </a:r>
            <a:r>
              <a:rPr lang="en-US" baseline="-25000" smtClean="0">
                <a:solidFill>
                  <a:srgbClr val="FF0000"/>
                </a:solidFill>
              </a:rPr>
              <a:t>z</a:t>
            </a:r>
            <a:r>
              <a:rPr lang="en-US" smtClean="0"/>
              <a:t>    0</a:t>
            </a:r>
            <a:br>
              <a:rPr lang="en-US" smtClean="0"/>
            </a:br>
            <a:r>
              <a:rPr lang="en-US" smtClean="0"/>
              <a:t>		          </a:t>
            </a:r>
            <a:r>
              <a:rPr lang="en-US" smtClean="0">
                <a:solidFill>
                  <a:srgbClr val="FF0000"/>
                </a:solidFill>
              </a:rPr>
              <a:t>zAxis</a:t>
            </a:r>
            <a:r>
              <a:rPr lang="en-US" baseline="-25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     zAxis</a:t>
            </a:r>
            <a:r>
              <a:rPr lang="en-US" baseline="-25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    zAxis</a:t>
            </a:r>
            <a:r>
              <a:rPr lang="en-US" baseline="-25000" smtClean="0">
                <a:solidFill>
                  <a:srgbClr val="FF0000"/>
                </a:solidFill>
              </a:rPr>
              <a:t>z</a:t>
            </a:r>
            <a:r>
              <a:rPr lang="en-US" smtClean="0"/>
              <a:t>     0</a:t>
            </a:r>
            <a:br>
              <a:rPr lang="en-US" smtClean="0"/>
            </a:br>
            <a:r>
              <a:rPr lang="en-US" smtClean="0"/>
              <a:t>		          0              0             0             1</a:t>
            </a:r>
          </a:p>
          <a:p>
            <a:pPr>
              <a:buFontTx/>
              <a:buNone/>
            </a:pPr>
            <a:endParaRPr lang="en-US" smtClean="0"/>
          </a:p>
          <a:p>
            <a:r>
              <a:rPr lang="en-US" smtClean="0"/>
              <a:t>And   </a:t>
            </a:r>
            <a:r>
              <a:rPr lang="en-US" smtClean="0">
                <a:solidFill>
                  <a:srgbClr val="0000FF"/>
                </a:solidFill>
              </a:rPr>
              <a:t>R</a:t>
            </a:r>
            <a:r>
              <a:rPr lang="en-US" baseline="30000" smtClean="0">
                <a:solidFill>
                  <a:srgbClr val="0000FF"/>
                </a:solidFill>
              </a:rPr>
              <a:t>t   </a:t>
            </a:r>
            <a:r>
              <a:rPr lang="en-US" smtClean="0">
                <a:solidFill>
                  <a:srgbClr val="0000FF"/>
                </a:solidFill>
              </a:rPr>
              <a:t>=	 </a:t>
            </a:r>
            <a:r>
              <a:rPr lang="en-US" smtClean="0">
                <a:solidFill>
                  <a:srgbClr val="FF0000"/>
                </a:solidFill>
              </a:rPr>
              <a:t>xAxis</a:t>
            </a:r>
            <a:r>
              <a:rPr lang="en-US" baseline="-25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     yAxis</a:t>
            </a:r>
            <a:r>
              <a:rPr lang="en-US" baseline="-25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    zAxis</a:t>
            </a:r>
            <a:r>
              <a:rPr lang="en-US" baseline="-25000" smtClean="0">
                <a:solidFill>
                  <a:srgbClr val="FF0000"/>
                </a:solidFill>
              </a:rPr>
              <a:t>x</a:t>
            </a:r>
            <a:r>
              <a:rPr lang="en-US" smtClean="0"/>
              <a:t>    0</a:t>
            </a:r>
            <a:br>
              <a:rPr lang="en-US" smtClean="0"/>
            </a:br>
            <a:r>
              <a:rPr lang="en-US" smtClean="0"/>
              <a:t>		          </a:t>
            </a:r>
            <a:r>
              <a:rPr lang="en-US" smtClean="0">
                <a:solidFill>
                  <a:srgbClr val="FF0000"/>
                </a:solidFill>
              </a:rPr>
              <a:t>xAxis</a:t>
            </a:r>
            <a:r>
              <a:rPr lang="en-US" baseline="-25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     yAxis</a:t>
            </a:r>
            <a:r>
              <a:rPr lang="en-US" baseline="-25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    zAxis</a:t>
            </a:r>
            <a:r>
              <a:rPr lang="en-US" baseline="-25000" smtClean="0">
                <a:solidFill>
                  <a:srgbClr val="FF0000"/>
                </a:solidFill>
              </a:rPr>
              <a:t>y</a:t>
            </a:r>
            <a:r>
              <a:rPr lang="en-US" smtClean="0"/>
              <a:t>    0</a:t>
            </a:r>
            <a:br>
              <a:rPr lang="en-US" smtClean="0"/>
            </a:br>
            <a:r>
              <a:rPr lang="en-US" smtClean="0"/>
              <a:t>		          </a:t>
            </a:r>
            <a:r>
              <a:rPr lang="en-US" smtClean="0">
                <a:solidFill>
                  <a:srgbClr val="FF0000"/>
                </a:solidFill>
              </a:rPr>
              <a:t>xAxis</a:t>
            </a:r>
            <a:r>
              <a:rPr lang="en-US" baseline="-25000" smtClean="0">
                <a:solidFill>
                  <a:srgbClr val="FF0000"/>
                </a:solidFill>
              </a:rPr>
              <a:t>z</a:t>
            </a:r>
            <a:r>
              <a:rPr lang="en-US" smtClean="0">
                <a:solidFill>
                  <a:srgbClr val="FF0000"/>
                </a:solidFill>
              </a:rPr>
              <a:t>     yAxis</a:t>
            </a:r>
            <a:r>
              <a:rPr lang="en-US" baseline="-25000" smtClean="0">
                <a:solidFill>
                  <a:srgbClr val="FF0000"/>
                </a:solidFill>
              </a:rPr>
              <a:t>z</a:t>
            </a:r>
            <a:r>
              <a:rPr lang="en-US" smtClean="0">
                <a:solidFill>
                  <a:srgbClr val="FF0000"/>
                </a:solidFill>
              </a:rPr>
              <a:t>    zAxis</a:t>
            </a:r>
            <a:r>
              <a:rPr lang="en-US" baseline="-25000" smtClean="0">
                <a:solidFill>
                  <a:srgbClr val="FF0000"/>
                </a:solidFill>
              </a:rPr>
              <a:t>z</a:t>
            </a:r>
            <a:r>
              <a:rPr lang="en-US" smtClean="0"/>
              <a:t>     0</a:t>
            </a:r>
            <a:br>
              <a:rPr lang="en-US" smtClean="0"/>
            </a:br>
            <a:r>
              <a:rPr lang="en-US" smtClean="0"/>
              <a:t>		          0              0             0             1</a:t>
            </a:r>
          </a:p>
        </p:txBody>
      </p:sp>
      <p:grpSp>
        <p:nvGrpSpPr>
          <p:cNvPr id="12292" name="Group 7"/>
          <p:cNvGrpSpPr>
            <a:grpSpLocks/>
          </p:cNvGrpSpPr>
          <p:nvPr/>
        </p:nvGrpSpPr>
        <p:grpSpPr bwMode="auto">
          <a:xfrm>
            <a:off x="3373438" y="1236663"/>
            <a:ext cx="300037" cy="1635125"/>
            <a:chOff x="2125" y="779"/>
            <a:chExt cx="189" cy="1030"/>
          </a:xfrm>
        </p:grpSpPr>
        <p:sp>
          <p:nvSpPr>
            <p:cNvPr id="12306" name="Line 4"/>
            <p:cNvSpPr>
              <a:spLocks noChangeShapeType="1"/>
            </p:cNvSpPr>
            <p:nvPr/>
          </p:nvSpPr>
          <p:spPr bwMode="auto">
            <a:xfrm>
              <a:off x="2139" y="793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7" name="Line 5"/>
            <p:cNvSpPr>
              <a:spLocks noChangeShapeType="1"/>
            </p:cNvSpPr>
            <p:nvPr/>
          </p:nvSpPr>
          <p:spPr bwMode="auto">
            <a:xfrm flipV="1">
              <a:off x="2125" y="779"/>
              <a:ext cx="181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8" name="Line 6"/>
            <p:cNvSpPr>
              <a:spLocks noChangeShapeType="1"/>
            </p:cNvSpPr>
            <p:nvPr/>
          </p:nvSpPr>
          <p:spPr bwMode="auto">
            <a:xfrm flipV="1">
              <a:off x="2134" y="1804"/>
              <a:ext cx="180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293" name="Group 11"/>
          <p:cNvGrpSpPr>
            <a:grpSpLocks/>
          </p:cNvGrpSpPr>
          <p:nvPr/>
        </p:nvGrpSpPr>
        <p:grpSpPr bwMode="auto">
          <a:xfrm>
            <a:off x="8129588" y="1236663"/>
            <a:ext cx="300037" cy="1635125"/>
            <a:chOff x="5121" y="779"/>
            <a:chExt cx="189" cy="1030"/>
          </a:xfrm>
        </p:grpSpPr>
        <p:sp>
          <p:nvSpPr>
            <p:cNvPr id="12303" name="Line 8"/>
            <p:cNvSpPr>
              <a:spLocks noChangeShapeType="1"/>
            </p:cNvSpPr>
            <p:nvPr/>
          </p:nvSpPr>
          <p:spPr bwMode="auto">
            <a:xfrm>
              <a:off x="5310" y="793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4" name="Line 9"/>
            <p:cNvSpPr>
              <a:spLocks noChangeShapeType="1"/>
            </p:cNvSpPr>
            <p:nvPr/>
          </p:nvSpPr>
          <p:spPr bwMode="auto">
            <a:xfrm flipH="1" flipV="1">
              <a:off x="5130" y="779"/>
              <a:ext cx="180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5" name="Line 10"/>
            <p:cNvSpPr>
              <a:spLocks noChangeShapeType="1"/>
            </p:cNvSpPr>
            <p:nvPr/>
          </p:nvSpPr>
          <p:spPr bwMode="auto">
            <a:xfrm flipH="1" flipV="1">
              <a:off x="5121" y="1804"/>
              <a:ext cx="181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564" name="AutoShape 12"/>
          <p:cNvSpPr>
            <a:spLocks noChangeArrowheads="1"/>
          </p:cNvSpPr>
          <p:nvPr/>
        </p:nvSpPr>
        <p:spPr bwMode="auto">
          <a:xfrm>
            <a:off x="465138" y="5403850"/>
            <a:ext cx="8364537" cy="1025525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800" b="1" dirty="0">
                <a:solidFill>
                  <a:srgbClr val="0000FF"/>
                </a:solidFill>
              </a:rPr>
              <a:t>Then (R</a:t>
            </a:r>
            <a:r>
              <a:rPr lang="en-US" sz="2800" b="1" dirty="0"/>
              <a:t> * </a:t>
            </a:r>
            <a:r>
              <a:rPr lang="en-US" sz="2800" b="1" dirty="0" err="1">
                <a:solidFill>
                  <a:srgbClr val="0000FF"/>
                </a:solidFill>
              </a:rPr>
              <a:t>R</a:t>
            </a:r>
            <a:r>
              <a:rPr lang="en-US" sz="2800" b="1" baseline="30000" dirty="0" err="1">
                <a:solidFill>
                  <a:srgbClr val="0000FF"/>
                </a:solidFill>
              </a:rPr>
              <a:t>t</a:t>
            </a:r>
            <a:r>
              <a:rPr lang="en-US" sz="2800" b="1" dirty="0">
                <a:solidFill>
                  <a:srgbClr val="0000FF"/>
                </a:solidFill>
              </a:rPr>
              <a:t>)</a:t>
            </a:r>
            <a:r>
              <a:rPr lang="en-US" sz="2800" b="1" baseline="-25000" dirty="0">
                <a:solidFill>
                  <a:srgbClr val="0000FF"/>
                </a:solidFill>
              </a:rPr>
              <a:t>1</a:t>
            </a:r>
            <a:r>
              <a:rPr lang="en-US" sz="2800" b="1" baseline="-10000" dirty="0">
                <a:solidFill>
                  <a:srgbClr val="0000FF"/>
                </a:solidFill>
              </a:rPr>
              <a:t>,</a:t>
            </a:r>
            <a:r>
              <a:rPr lang="en-US" sz="2800" b="1" baseline="-25000" dirty="0">
                <a:solidFill>
                  <a:srgbClr val="0000FF"/>
                </a:solidFill>
              </a:rPr>
              <a:t>1</a:t>
            </a:r>
            <a:r>
              <a:rPr lang="en-US" sz="2800" b="1" dirty="0">
                <a:solidFill>
                  <a:srgbClr val="0000FF"/>
                </a:solidFill>
              </a:rPr>
              <a:t> = </a:t>
            </a:r>
            <a:r>
              <a:rPr lang="en-US" sz="2800" b="1" dirty="0">
                <a:solidFill>
                  <a:srgbClr val="FF0000"/>
                </a:solidFill>
              </a:rPr>
              <a:t>xAxis</a:t>
            </a:r>
            <a:r>
              <a:rPr lang="en-US" sz="2800" b="1" baseline="-25000" dirty="0">
                <a:solidFill>
                  <a:srgbClr val="FF0000"/>
                </a:solidFill>
              </a:rPr>
              <a:t>x</a:t>
            </a:r>
            <a:r>
              <a:rPr lang="en-US" sz="2800" b="1" baseline="30000" dirty="0">
                <a:solidFill>
                  <a:srgbClr val="FF0000"/>
                </a:solidFill>
              </a:rPr>
              <a:t>2</a:t>
            </a:r>
            <a:r>
              <a:rPr lang="en-US" sz="2800" b="1" dirty="0">
                <a:solidFill>
                  <a:srgbClr val="0000FF"/>
                </a:solidFill>
              </a:rPr>
              <a:t> + </a:t>
            </a:r>
            <a:r>
              <a:rPr lang="en-US" sz="2800" b="1" dirty="0">
                <a:solidFill>
                  <a:srgbClr val="FF0000"/>
                </a:solidFill>
              </a:rPr>
              <a:t>xAxis</a:t>
            </a:r>
            <a:r>
              <a:rPr lang="en-US" sz="2800" b="1" baseline="-25000" dirty="0">
                <a:solidFill>
                  <a:srgbClr val="FF0000"/>
                </a:solidFill>
              </a:rPr>
              <a:t>y</a:t>
            </a:r>
            <a:r>
              <a:rPr lang="en-US" sz="2800" b="1" baseline="30000" dirty="0">
                <a:solidFill>
                  <a:srgbClr val="FF0000"/>
                </a:solidFill>
              </a:rPr>
              <a:t>2</a:t>
            </a:r>
            <a:r>
              <a:rPr lang="en-US" sz="2800" b="1" dirty="0">
                <a:solidFill>
                  <a:srgbClr val="0000FF"/>
                </a:solidFill>
              </a:rPr>
              <a:t> + </a:t>
            </a:r>
            <a:r>
              <a:rPr lang="en-US" sz="2800" b="1" dirty="0">
                <a:solidFill>
                  <a:srgbClr val="FF0000"/>
                </a:solidFill>
              </a:rPr>
              <a:t>xAxis</a:t>
            </a:r>
            <a:r>
              <a:rPr lang="en-US" sz="2800" b="1" baseline="-25000" dirty="0">
                <a:solidFill>
                  <a:srgbClr val="FF0000"/>
                </a:solidFill>
              </a:rPr>
              <a:t>z</a:t>
            </a:r>
            <a:r>
              <a:rPr lang="en-US" sz="2800" b="1" baseline="30000" dirty="0">
                <a:solidFill>
                  <a:srgbClr val="FF0000"/>
                </a:solidFill>
              </a:rPr>
              <a:t>2</a:t>
            </a:r>
            <a:r>
              <a:rPr lang="en-US" sz="2800" b="1" dirty="0">
                <a:solidFill>
                  <a:srgbClr val="0000FF"/>
                </a:solidFill>
              </a:rPr>
              <a:t> = 1 </a:t>
            </a:r>
            <a:r>
              <a:rPr lang="en-US" sz="2800" b="1" dirty="0"/>
              <a:t>(since x-Axis is unit length) </a:t>
            </a:r>
          </a:p>
        </p:txBody>
      </p:sp>
      <p:grpSp>
        <p:nvGrpSpPr>
          <p:cNvPr id="12295" name="Group 16"/>
          <p:cNvGrpSpPr>
            <a:grpSpLocks/>
          </p:cNvGrpSpPr>
          <p:nvPr/>
        </p:nvGrpSpPr>
        <p:grpSpPr bwMode="auto">
          <a:xfrm>
            <a:off x="3375025" y="3416300"/>
            <a:ext cx="300038" cy="1635125"/>
            <a:chOff x="2126" y="2152"/>
            <a:chExt cx="189" cy="1030"/>
          </a:xfrm>
        </p:grpSpPr>
        <p:sp>
          <p:nvSpPr>
            <p:cNvPr id="12300" name="Line 13"/>
            <p:cNvSpPr>
              <a:spLocks noChangeShapeType="1"/>
            </p:cNvSpPr>
            <p:nvPr/>
          </p:nvSpPr>
          <p:spPr bwMode="auto">
            <a:xfrm>
              <a:off x="2140" y="2166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1" name="Line 14"/>
            <p:cNvSpPr>
              <a:spLocks noChangeShapeType="1"/>
            </p:cNvSpPr>
            <p:nvPr/>
          </p:nvSpPr>
          <p:spPr bwMode="auto">
            <a:xfrm flipV="1">
              <a:off x="2126" y="2152"/>
              <a:ext cx="181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2" name="Line 15"/>
            <p:cNvSpPr>
              <a:spLocks noChangeShapeType="1"/>
            </p:cNvSpPr>
            <p:nvPr/>
          </p:nvSpPr>
          <p:spPr bwMode="auto">
            <a:xfrm flipV="1">
              <a:off x="2135" y="3177"/>
              <a:ext cx="180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296" name="Group 20"/>
          <p:cNvGrpSpPr>
            <a:grpSpLocks/>
          </p:cNvGrpSpPr>
          <p:nvPr/>
        </p:nvGrpSpPr>
        <p:grpSpPr bwMode="auto">
          <a:xfrm>
            <a:off x="8131175" y="3416300"/>
            <a:ext cx="300038" cy="1635125"/>
            <a:chOff x="5122" y="2152"/>
            <a:chExt cx="189" cy="1030"/>
          </a:xfrm>
        </p:grpSpPr>
        <p:sp>
          <p:nvSpPr>
            <p:cNvPr id="12297" name="Line 17"/>
            <p:cNvSpPr>
              <a:spLocks noChangeShapeType="1"/>
            </p:cNvSpPr>
            <p:nvPr/>
          </p:nvSpPr>
          <p:spPr bwMode="auto">
            <a:xfrm>
              <a:off x="5311" y="2166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8" name="Line 18"/>
            <p:cNvSpPr>
              <a:spLocks noChangeShapeType="1"/>
            </p:cNvSpPr>
            <p:nvPr/>
          </p:nvSpPr>
          <p:spPr bwMode="auto">
            <a:xfrm flipH="1" flipV="1">
              <a:off x="5131" y="2152"/>
              <a:ext cx="180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9" name="Line 19"/>
            <p:cNvSpPr>
              <a:spLocks noChangeShapeType="1"/>
            </p:cNvSpPr>
            <p:nvPr/>
          </p:nvSpPr>
          <p:spPr bwMode="auto">
            <a:xfrm flipH="1" flipV="1">
              <a:off x="5122" y="3177"/>
              <a:ext cx="181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7813"/>
            <a:ext cx="8682038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Proof that </a:t>
            </a:r>
            <a:r>
              <a:rPr lang="en-US" smtClean="0">
                <a:solidFill>
                  <a:srgbClr val="0000FF"/>
                </a:solidFill>
              </a:rPr>
              <a:t>R</a:t>
            </a:r>
            <a:r>
              <a:rPr lang="en-US" baseline="30000" smtClean="0">
                <a:solidFill>
                  <a:srgbClr val="0000FF"/>
                </a:solidFill>
              </a:rPr>
              <a:t>-1 </a:t>
            </a:r>
            <a:r>
              <a:rPr lang="en-US" smtClean="0"/>
              <a:t>= </a:t>
            </a:r>
            <a:r>
              <a:rPr lang="en-US" smtClean="0">
                <a:solidFill>
                  <a:srgbClr val="0000FF"/>
                </a:solidFill>
              </a:rPr>
              <a:t>R</a:t>
            </a:r>
            <a:r>
              <a:rPr lang="en-US" baseline="30000" smtClean="0">
                <a:solidFill>
                  <a:srgbClr val="0000FF"/>
                </a:solidFill>
              </a:rPr>
              <a:t>t</a:t>
            </a:r>
            <a:r>
              <a:rPr lang="en-US" smtClean="0"/>
              <a:t>; i.e.,</a:t>
            </a:r>
            <a:r>
              <a:rPr lang="en-US" smtClean="0">
                <a:solidFill>
                  <a:srgbClr val="0000FF"/>
                </a:solidFill>
              </a:rPr>
              <a:t> R</a:t>
            </a:r>
            <a:r>
              <a:rPr lang="en-US" smtClean="0"/>
              <a:t> * </a:t>
            </a:r>
            <a:r>
              <a:rPr lang="en-US" smtClean="0">
                <a:solidFill>
                  <a:srgbClr val="0000FF"/>
                </a:solidFill>
              </a:rPr>
              <a:t>R</a:t>
            </a:r>
            <a:r>
              <a:rPr lang="en-US" baseline="30000" smtClean="0">
                <a:solidFill>
                  <a:srgbClr val="0000FF"/>
                </a:solidFill>
              </a:rPr>
              <a:t>t </a:t>
            </a:r>
            <a:r>
              <a:rPr lang="en-US" smtClean="0"/>
              <a:t>= </a:t>
            </a:r>
            <a:r>
              <a:rPr lang="en-US" smtClean="0">
                <a:solidFill>
                  <a:schemeClr val="tx2"/>
                </a:solidFill>
              </a:rPr>
              <a:t>I</a:t>
            </a:r>
            <a:r>
              <a:rPr lang="en-US" smtClean="0"/>
              <a:t>? (Part 2 of 2)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172450" cy="3476625"/>
          </a:xfrm>
          <a:noFill/>
        </p:spPr>
        <p:txBody>
          <a:bodyPr/>
          <a:lstStyle/>
          <a:p>
            <a:r>
              <a:rPr lang="en-US" smtClean="0"/>
              <a:t>If        </a:t>
            </a:r>
            <a:r>
              <a:rPr lang="en-US" smtClean="0">
                <a:solidFill>
                  <a:srgbClr val="0000FF"/>
                </a:solidFill>
              </a:rPr>
              <a:t>R   =	 </a:t>
            </a:r>
            <a:r>
              <a:rPr lang="en-US" smtClean="0">
                <a:solidFill>
                  <a:srgbClr val="FF0000"/>
                </a:solidFill>
              </a:rPr>
              <a:t>xAxis</a:t>
            </a:r>
            <a:r>
              <a:rPr lang="en-US" baseline="-25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     xAxis</a:t>
            </a:r>
            <a:r>
              <a:rPr lang="en-US" baseline="-25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    xAxis</a:t>
            </a:r>
            <a:r>
              <a:rPr lang="en-US" baseline="-25000" smtClean="0">
                <a:solidFill>
                  <a:srgbClr val="FF0000"/>
                </a:solidFill>
              </a:rPr>
              <a:t>z</a:t>
            </a:r>
            <a:r>
              <a:rPr lang="en-US" smtClean="0"/>
              <a:t>    0</a:t>
            </a:r>
            <a:br>
              <a:rPr lang="en-US" smtClean="0"/>
            </a:br>
            <a:r>
              <a:rPr lang="en-US" smtClean="0"/>
              <a:t>		          </a:t>
            </a:r>
            <a:r>
              <a:rPr lang="en-US" smtClean="0">
                <a:solidFill>
                  <a:srgbClr val="FF0000"/>
                </a:solidFill>
              </a:rPr>
              <a:t>yAxis</a:t>
            </a:r>
            <a:r>
              <a:rPr lang="en-US" baseline="-25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     yAxis</a:t>
            </a:r>
            <a:r>
              <a:rPr lang="en-US" baseline="-25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    yAxis</a:t>
            </a:r>
            <a:r>
              <a:rPr lang="en-US" baseline="-25000" smtClean="0">
                <a:solidFill>
                  <a:srgbClr val="FF0000"/>
                </a:solidFill>
              </a:rPr>
              <a:t>z</a:t>
            </a:r>
            <a:r>
              <a:rPr lang="en-US" smtClean="0"/>
              <a:t>    0</a:t>
            </a:r>
            <a:br>
              <a:rPr lang="en-US" smtClean="0"/>
            </a:br>
            <a:r>
              <a:rPr lang="en-US" smtClean="0"/>
              <a:t>		          </a:t>
            </a:r>
            <a:r>
              <a:rPr lang="en-US" smtClean="0">
                <a:solidFill>
                  <a:srgbClr val="FF0000"/>
                </a:solidFill>
              </a:rPr>
              <a:t>zAxis</a:t>
            </a:r>
            <a:r>
              <a:rPr lang="en-US" baseline="-25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     zAxis</a:t>
            </a:r>
            <a:r>
              <a:rPr lang="en-US" baseline="-25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    zAxis</a:t>
            </a:r>
            <a:r>
              <a:rPr lang="en-US" baseline="-25000" smtClean="0">
                <a:solidFill>
                  <a:srgbClr val="FF0000"/>
                </a:solidFill>
              </a:rPr>
              <a:t>z</a:t>
            </a:r>
            <a:r>
              <a:rPr lang="en-US" smtClean="0"/>
              <a:t>     0</a:t>
            </a:r>
            <a:br>
              <a:rPr lang="en-US" smtClean="0"/>
            </a:br>
            <a:r>
              <a:rPr lang="en-US" smtClean="0"/>
              <a:t>		          0              0             0             1</a:t>
            </a:r>
          </a:p>
          <a:p>
            <a:pPr>
              <a:buFontTx/>
              <a:buNone/>
            </a:pPr>
            <a:endParaRPr lang="en-US" sz="1000" smtClean="0"/>
          </a:p>
          <a:p>
            <a:r>
              <a:rPr lang="en-US" smtClean="0"/>
              <a:t>And   </a:t>
            </a:r>
            <a:r>
              <a:rPr lang="en-US" smtClean="0">
                <a:solidFill>
                  <a:srgbClr val="0000FF"/>
                </a:solidFill>
              </a:rPr>
              <a:t>R</a:t>
            </a:r>
            <a:r>
              <a:rPr lang="en-US" baseline="30000" smtClean="0">
                <a:solidFill>
                  <a:srgbClr val="0000FF"/>
                </a:solidFill>
              </a:rPr>
              <a:t>t   </a:t>
            </a:r>
            <a:r>
              <a:rPr lang="en-US" smtClean="0">
                <a:solidFill>
                  <a:srgbClr val="0000FF"/>
                </a:solidFill>
              </a:rPr>
              <a:t>=	 </a:t>
            </a:r>
            <a:r>
              <a:rPr lang="en-US" smtClean="0">
                <a:solidFill>
                  <a:srgbClr val="FF0000"/>
                </a:solidFill>
              </a:rPr>
              <a:t>xAxis</a:t>
            </a:r>
            <a:r>
              <a:rPr lang="en-US" baseline="-25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     yAxis</a:t>
            </a:r>
            <a:r>
              <a:rPr lang="en-US" baseline="-25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    zAxis</a:t>
            </a:r>
            <a:r>
              <a:rPr lang="en-US" baseline="-25000" smtClean="0">
                <a:solidFill>
                  <a:srgbClr val="FF0000"/>
                </a:solidFill>
              </a:rPr>
              <a:t>x</a:t>
            </a:r>
            <a:r>
              <a:rPr lang="en-US" smtClean="0"/>
              <a:t>    0</a:t>
            </a:r>
            <a:br>
              <a:rPr lang="en-US" smtClean="0"/>
            </a:br>
            <a:r>
              <a:rPr lang="en-US" smtClean="0"/>
              <a:t>		          </a:t>
            </a:r>
            <a:r>
              <a:rPr lang="en-US" smtClean="0">
                <a:solidFill>
                  <a:srgbClr val="FF0000"/>
                </a:solidFill>
              </a:rPr>
              <a:t>xAxis</a:t>
            </a:r>
            <a:r>
              <a:rPr lang="en-US" baseline="-25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     yAxis</a:t>
            </a:r>
            <a:r>
              <a:rPr lang="en-US" baseline="-25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    zAxis</a:t>
            </a:r>
            <a:r>
              <a:rPr lang="en-US" baseline="-25000" smtClean="0">
                <a:solidFill>
                  <a:srgbClr val="FF0000"/>
                </a:solidFill>
              </a:rPr>
              <a:t>y</a:t>
            </a:r>
            <a:r>
              <a:rPr lang="en-US" smtClean="0"/>
              <a:t>    0</a:t>
            </a:r>
            <a:br>
              <a:rPr lang="en-US" smtClean="0"/>
            </a:br>
            <a:r>
              <a:rPr lang="en-US" smtClean="0"/>
              <a:t>		          </a:t>
            </a:r>
            <a:r>
              <a:rPr lang="en-US" smtClean="0">
                <a:solidFill>
                  <a:srgbClr val="FF0000"/>
                </a:solidFill>
              </a:rPr>
              <a:t>xAxis</a:t>
            </a:r>
            <a:r>
              <a:rPr lang="en-US" baseline="-25000" smtClean="0">
                <a:solidFill>
                  <a:srgbClr val="FF0000"/>
                </a:solidFill>
              </a:rPr>
              <a:t>z</a:t>
            </a:r>
            <a:r>
              <a:rPr lang="en-US" smtClean="0">
                <a:solidFill>
                  <a:srgbClr val="FF0000"/>
                </a:solidFill>
              </a:rPr>
              <a:t>     yAxis</a:t>
            </a:r>
            <a:r>
              <a:rPr lang="en-US" baseline="-25000" smtClean="0">
                <a:solidFill>
                  <a:srgbClr val="FF0000"/>
                </a:solidFill>
              </a:rPr>
              <a:t>z</a:t>
            </a:r>
            <a:r>
              <a:rPr lang="en-US" smtClean="0">
                <a:solidFill>
                  <a:srgbClr val="FF0000"/>
                </a:solidFill>
              </a:rPr>
              <a:t>    zAxis</a:t>
            </a:r>
            <a:r>
              <a:rPr lang="en-US" baseline="-25000" smtClean="0">
                <a:solidFill>
                  <a:srgbClr val="FF0000"/>
                </a:solidFill>
              </a:rPr>
              <a:t>z</a:t>
            </a:r>
            <a:r>
              <a:rPr lang="en-US" smtClean="0"/>
              <a:t>     0</a:t>
            </a:r>
            <a:br>
              <a:rPr lang="en-US" smtClean="0"/>
            </a:br>
            <a:r>
              <a:rPr lang="en-US" smtClean="0"/>
              <a:t>		          0              0             0             1</a:t>
            </a:r>
          </a:p>
        </p:txBody>
      </p:sp>
      <p:grpSp>
        <p:nvGrpSpPr>
          <p:cNvPr id="13316" name="Group 7"/>
          <p:cNvGrpSpPr>
            <a:grpSpLocks/>
          </p:cNvGrpSpPr>
          <p:nvPr/>
        </p:nvGrpSpPr>
        <p:grpSpPr bwMode="auto">
          <a:xfrm>
            <a:off x="3373438" y="1236663"/>
            <a:ext cx="300037" cy="1635125"/>
            <a:chOff x="2125" y="779"/>
            <a:chExt cx="189" cy="1030"/>
          </a:xfrm>
        </p:grpSpPr>
        <p:sp>
          <p:nvSpPr>
            <p:cNvPr id="13330" name="Line 4"/>
            <p:cNvSpPr>
              <a:spLocks noChangeShapeType="1"/>
            </p:cNvSpPr>
            <p:nvPr/>
          </p:nvSpPr>
          <p:spPr bwMode="auto">
            <a:xfrm>
              <a:off x="2139" y="793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1" name="Line 5"/>
            <p:cNvSpPr>
              <a:spLocks noChangeShapeType="1"/>
            </p:cNvSpPr>
            <p:nvPr/>
          </p:nvSpPr>
          <p:spPr bwMode="auto">
            <a:xfrm flipV="1">
              <a:off x="2125" y="779"/>
              <a:ext cx="181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2" name="Line 6"/>
            <p:cNvSpPr>
              <a:spLocks noChangeShapeType="1"/>
            </p:cNvSpPr>
            <p:nvPr/>
          </p:nvSpPr>
          <p:spPr bwMode="auto">
            <a:xfrm flipV="1">
              <a:off x="2134" y="1804"/>
              <a:ext cx="180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317" name="Group 11"/>
          <p:cNvGrpSpPr>
            <a:grpSpLocks/>
          </p:cNvGrpSpPr>
          <p:nvPr/>
        </p:nvGrpSpPr>
        <p:grpSpPr bwMode="auto">
          <a:xfrm>
            <a:off x="8129588" y="1236663"/>
            <a:ext cx="300037" cy="1635125"/>
            <a:chOff x="5121" y="779"/>
            <a:chExt cx="189" cy="1030"/>
          </a:xfrm>
        </p:grpSpPr>
        <p:sp>
          <p:nvSpPr>
            <p:cNvPr id="13327" name="Line 8"/>
            <p:cNvSpPr>
              <a:spLocks noChangeShapeType="1"/>
            </p:cNvSpPr>
            <p:nvPr/>
          </p:nvSpPr>
          <p:spPr bwMode="auto">
            <a:xfrm>
              <a:off x="5310" y="793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8" name="Line 9"/>
            <p:cNvSpPr>
              <a:spLocks noChangeShapeType="1"/>
            </p:cNvSpPr>
            <p:nvPr/>
          </p:nvSpPr>
          <p:spPr bwMode="auto">
            <a:xfrm flipH="1" flipV="1">
              <a:off x="5130" y="779"/>
              <a:ext cx="180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9" name="Line 10"/>
            <p:cNvSpPr>
              <a:spLocks noChangeShapeType="1"/>
            </p:cNvSpPr>
            <p:nvPr/>
          </p:nvSpPr>
          <p:spPr bwMode="auto">
            <a:xfrm flipH="1" flipV="1">
              <a:off x="5121" y="1804"/>
              <a:ext cx="181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612" name="AutoShape 12"/>
          <p:cNvSpPr>
            <a:spLocks noChangeArrowheads="1"/>
          </p:cNvSpPr>
          <p:nvPr/>
        </p:nvSpPr>
        <p:spPr bwMode="auto">
          <a:xfrm>
            <a:off x="276225" y="4968875"/>
            <a:ext cx="8624888" cy="1487488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800" b="1">
                <a:solidFill>
                  <a:srgbClr val="0000FF"/>
                </a:solidFill>
              </a:rPr>
              <a:t>(R</a:t>
            </a:r>
            <a:r>
              <a:rPr lang="en-US" sz="2800" b="1"/>
              <a:t> * </a:t>
            </a:r>
            <a:r>
              <a:rPr lang="en-US" sz="2800" b="1">
                <a:solidFill>
                  <a:srgbClr val="0000FF"/>
                </a:solidFill>
              </a:rPr>
              <a:t>R</a:t>
            </a:r>
            <a:r>
              <a:rPr lang="en-US" sz="2800" b="1" baseline="30000">
                <a:solidFill>
                  <a:srgbClr val="0000FF"/>
                </a:solidFill>
              </a:rPr>
              <a:t>t</a:t>
            </a:r>
            <a:r>
              <a:rPr lang="en-US" sz="2800" b="1">
                <a:solidFill>
                  <a:srgbClr val="0000FF"/>
                </a:solidFill>
              </a:rPr>
              <a:t>)</a:t>
            </a:r>
            <a:r>
              <a:rPr lang="en-US" sz="2800" b="1" baseline="-25000">
                <a:solidFill>
                  <a:srgbClr val="0000FF"/>
                </a:solidFill>
              </a:rPr>
              <a:t>1</a:t>
            </a:r>
            <a:r>
              <a:rPr lang="en-US" sz="2800" b="1" baseline="-10000">
                <a:solidFill>
                  <a:srgbClr val="0000FF"/>
                </a:solidFill>
              </a:rPr>
              <a:t>,</a:t>
            </a:r>
            <a:r>
              <a:rPr lang="en-US" sz="2800" b="1" baseline="-25000">
                <a:solidFill>
                  <a:srgbClr val="0000FF"/>
                </a:solidFill>
              </a:rPr>
              <a:t>2</a:t>
            </a:r>
            <a:br>
              <a:rPr lang="en-US" sz="2800" b="1" baseline="-25000">
                <a:solidFill>
                  <a:srgbClr val="0000FF"/>
                </a:solidFill>
              </a:rPr>
            </a:br>
            <a:r>
              <a:rPr lang="en-US" sz="2800" b="1" baseline="-25000">
                <a:solidFill>
                  <a:srgbClr val="0000FF"/>
                </a:solidFill>
              </a:rPr>
              <a:t>          </a:t>
            </a:r>
            <a:r>
              <a:rPr lang="en-US" sz="2800" b="1">
                <a:solidFill>
                  <a:srgbClr val="0000FF"/>
                </a:solidFill>
              </a:rPr>
              <a:t>= </a:t>
            </a:r>
            <a:r>
              <a:rPr lang="en-US" sz="2800" b="1">
                <a:solidFill>
                  <a:srgbClr val="FF0000"/>
                </a:solidFill>
              </a:rPr>
              <a:t>xAxis</a:t>
            </a:r>
            <a:r>
              <a:rPr lang="en-US" sz="2800" b="1" baseline="-25000">
                <a:solidFill>
                  <a:srgbClr val="FF0000"/>
                </a:solidFill>
              </a:rPr>
              <a:t>x</a:t>
            </a:r>
            <a:r>
              <a:rPr lang="en-US" sz="2800" b="1">
                <a:solidFill>
                  <a:srgbClr val="0000FF"/>
                </a:solidFill>
              </a:rPr>
              <a:t>.</a:t>
            </a:r>
            <a:r>
              <a:rPr lang="en-US" sz="2800" b="1">
                <a:solidFill>
                  <a:srgbClr val="FF0000"/>
                </a:solidFill>
              </a:rPr>
              <a:t>yAxis</a:t>
            </a:r>
            <a:r>
              <a:rPr lang="en-US" sz="2800" b="1" baseline="-25000">
                <a:solidFill>
                  <a:srgbClr val="FF0000"/>
                </a:solidFill>
              </a:rPr>
              <a:t>x</a:t>
            </a:r>
            <a:r>
              <a:rPr lang="en-US" sz="2800" b="1">
                <a:solidFill>
                  <a:srgbClr val="0000FF"/>
                </a:solidFill>
              </a:rPr>
              <a:t>+</a:t>
            </a:r>
            <a:r>
              <a:rPr lang="en-US" sz="2800" b="1">
                <a:solidFill>
                  <a:srgbClr val="FF0000"/>
                </a:solidFill>
              </a:rPr>
              <a:t>xAxis</a:t>
            </a:r>
            <a:r>
              <a:rPr lang="en-US" sz="2800" b="1" baseline="-25000">
                <a:solidFill>
                  <a:srgbClr val="FF0000"/>
                </a:solidFill>
              </a:rPr>
              <a:t>y</a:t>
            </a:r>
            <a:r>
              <a:rPr lang="en-US" sz="2800" b="1">
                <a:solidFill>
                  <a:srgbClr val="0000FF"/>
                </a:solidFill>
              </a:rPr>
              <a:t>.</a:t>
            </a:r>
            <a:r>
              <a:rPr lang="en-US" sz="2800" b="1">
                <a:solidFill>
                  <a:srgbClr val="FF0000"/>
                </a:solidFill>
              </a:rPr>
              <a:t>yAxis</a:t>
            </a:r>
            <a:r>
              <a:rPr lang="en-US" sz="2800" b="1" baseline="-25000">
                <a:solidFill>
                  <a:srgbClr val="FF0000"/>
                </a:solidFill>
              </a:rPr>
              <a:t>y</a:t>
            </a:r>
            <a:r>
              <a:rPr lang="en-US" sz="2800" b="1">
                <a:solidFill>
                  <a:srgbClr val="0000FF"/>
                </a:solidFill>
              </a:rPr>
              <a:t>+</a:t>
            </a:r>
            <a:r>
              <a:rPr lang="en-US" sz="2800" b="1">
                <a:solidFill>
                  <a:srgbClr val="FF0000"/>
                </a:solidFill>
              </a:rPr>
              <a:t>xAxis</a:t>
            </a:r>
            <a:r>
              <a:rPr lang="en-US" sz="2800" b="1" baseline="-25000">
                <a:solidFill>
                  <a:srgbClr val="FF0000"/>
                </a:solidFill>
              </a:rPr>
              <a:t>z</a:t>
            </a:r>
            <a:r>
              <a:rPr lang="en-US" sz="2800" b="1">
                <a:solidFill>
                  <a:srgbClr val="0000FF"/>
                </a:solidFill>
              </a:rPr>
              <a:t>.</a:t>
            </a:r>
            <a:r>
              <a:rPr lang="en-US" sz="2800" b="1">
                <a:solidFill>
                  <a:srgbClr val="FF0000"/>
                </a:solidFill>
              </a:rPr>
              <a:t>yAxis</a:t>
            </a:r>
            <a:r>
              <a:rPr lang="en-US" sz="2800" b="1" baseline="-25000">
                <a:solidFill>
                  <a:srgbClr val="FF0000"/>
                </a:solidFill>
              </a:rPr>
              <a:t>z</a:t>
            </a:r>
            <a:r>
              <a:rPr lang="en-US" sz="2800" b="1">
                <a:solidFill>
                  <a:srgbClr val="0000FF"/>
                </a:solidFill>
              </a:rPr>
              <a:t> </a:t>
            </a:r>
            <a:br>
              <a:rPr lang="en-US" sz="2800" b="1">
                <a:solidFill>
                  <a:srgbClr val="0000FF"/>
                </a:solidFill>
              </a:rPr>
            </a:br>
            <a:r>
              <a:rPr lang="en-US" sz="2800" b="1">
                <a:solidFill>
                  <a:srgbClr val="0000FF"/>
                </a:solidFill>
              </a:rPr>
              <a:t>       = </a:t>
            </a:r>
            <a:r>
              <a:rPr lang="en-US" sz="2800" b="1">
                <a:solidFill>
                  <a:srgbClr val="FF0000"/>
                </a:solidFill>
              </a:rPr>
              <a:t>xAxis</a:t>
            </a:r>
            <a:r>
              <a:rPr lang="en-US" sz="2800" b="1">
                <a:solidFill>
                  <a:srgbClr val="0000FF"/>
                </a:solidFill>
              </a:rPr>
              <a:t>.</a:t>
            </a:r>
            <a:r>
              <a:rPr lang="en-US" sz="2800" b="1">
                <a:solidFill>
                  <a:srgbClr val="FF0000"/>
                </a:solidFill>
              </a:rPr>
              <a:t>yAxis</a:t>
            </a:r>
            <a:r>
              <a:rPr lang="en-US" sz="2800" b="1">
                <a:solidFill>
                  <a:srgbClr val="0000FF"/>
                </a:solidFill>
              </a:rPr>
              <a:t> = 0 </a:t>
            </a:r>
            <a:r>
              <a:rPr lang="en-US" sz="2800" b="1"/>
              <a:t>(A.B = 0 if A and B are </a:t>
            </a:r>
            <a:r>
              <a:rPr lang="en-US" sz="2800" b="1">
                <a:latin typeface="Symbol" pitchFamily="18" charset="2"/>
              </a:rPr>
              <a:t>^</a:t>
            </a:r>
            <a:r>
              <a:rPr lang="en-US" sz="2800" b="1"/>
              <a:t>) </a:t>
            </a:r>
          </a:p>
        </p:txBody>
      </p:sp>
      <p:grpSp>
        <p:nvGrpSpPr>
          <p:cNvPr id="13319" name="Group 16"/>
          <p:cNvGrpSpPr>
            <a:grpSpLocks/>
          </p:cNvGrpSpPr>
          <p:nvPr/>
        </p:nvGrpSpPr>
        <p:grpSpPr bwMode="auto">
          <a:xfrm>
            <a:off x="3375025" y="3101975"/>
            <a:ext cx="300038" cy="1635125"/>
            <a:chOff x="2126" y="1954"/>
            <a:chExt cx="189" cy="1030"/>
          </a:xfrm>
        </p:grpSpPr>
        <p:sp>
          <p:nvSpPr>
            <p:cNvPr id="13324" name="Line 13"/>
            <p:cNvSpPr>
              <a:spLocks noChangeShapeType="1"/>
            </p:cNvSpPr>
            <p:nvPr/>
          </p:nvSpPr>
          <p:spPr bwMode="auto">
            <a:xfrm>
              <a:off x="2140" y="1968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5" name="Line 14"/>
            <p:cNvSpPr>
              <a:spLocks noChangeShapeType="1"/>
            </p:cNvSpPr>
            <p:nvPr/>
          </p:nvSpPr>
          <p:spPr bwMode="auto">
            <a:xfrm flipV="1">
              <a:off x="2126" y="1954"/>
              <a:ext cx="181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6" name="Line 15"/>
            <p:cNvSpPr>
              <a:spLocks noChangeShapeType="1"/>
            </p:cNvSpPr>
            <p:nvPr/>
          </p:nvSpPr>
          <p:spPr bwMode="auto">
            <a:xfrm flipV="1">
              <a:off x="2135" y="2979"/>
              <a:ext cx="180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320" name="Group 20"/>
          <p:cNvGrpSpPr>
            <a:grpSpLocks/>
          </p:cNvGrpSpPr>
          <p:nvPr/>
        </p:nvGrpSpPr>
        <p:grpSpPr bwMode="auto">
          <a:xfrm>
            <a:off x="8131175" y="3101975"/>
            <a:ext cx="300038" cy="1635125"/>
            <a:chOff x="5122" y="1954"/>
            <a:chExt cx="189" cy="1030"/>
          </a:xfrm>
        </p:grpSpPr>
        <p:sp>
          <p:nvSpPr>
            <p:cNvPr id="13321" name="Line 17"/>
            <p:cNvSpPr>
              <a:spLocks noChangeShapeType="1"/>
            </p:cNvSpPr>
            <p:nvPr/>
          </p:nvSpPr>
          <p:spPr bwMode="auto">
            <a:xfrm>
              <a:off x="5311" y="1968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2" name="Line 18"/>
            <p:cNvSpPr>
              <a:spLocks noChangeShapeType="1"/>
            </p:cNvSpPr>
            <p:nvPr/>
          </p:nvSpPr>
          <p:spPr bwMode="auto">
            <a:xfrm flipH="1" flipV="1">
              <a:off x="5131" y="1954"/>
              <a:ext cx="180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3" name="Line 19"/>
            <p:cNvSpPr>
              <a:spLocks noChangeShapeType="1"/>
            </p:cNvSpPr>
            <p:nvPr/>
          </p:nvSpPr>
          <p:spPr bwMode="auto">
            <a:xfrm flipH="1" flipV="1">
              <a:off x="5122" y="2979"/>
              <a:ext cx="181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>
          <a:xfrm>
            <a:off x="231775" y="277813"/>
            <a:ext cx="86582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 rot="1920000">
            <a:off x="1604963" y="2268538"/>
            <a:ext cx="5861050" cy="237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b="1">
                <a:solidFill>
                  <a:srgbClr val="FF0000"/>
                </a:solidFill>
                <a:latin typeface="Times New Roman" pitchFamily="18" charset="0"/>
              </a:rPr>
              <a:t>Deriving the</a:t>
            </a:r>
            <a:br>
              <a:rPr lang="en-US" sz="4800" b="1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4800" b="1">
                <a:solidFill>
                  <a:srgbClr val="0000FF"/>
                </a:solidFill>
                <a:latin typeface="Times New Roman" pitchFamily="18" charset="0"/>
              </a:rPr>
              <a:t>“objectLookAt”</a:t>
            </a:r>
            <a:r>
              <a:rPr lang="en-US" sz="4800" b="1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sz="4800" b="1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4800" b="1">
                <a:solidFill>
                  <a:srgbClr val="FF0000"/>
                </a:solidFill>
                <a:latin typeface="Times New Roman" pitchFamily="18" charset="0"/>
              </a:rPr>
              <a:t>Transformation</a:t>
            </a:r>
            <a:r>
              <a:rPr lang="en-US" sz="4800" b="1">
                <a:solidFill>
                  <a:srgbClr val="FF0000"/>
                </a:solidFill>
                <a:latin typeface="Times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0925" cy="703263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Once Again: Transformation “</a:t>
            </a:r>
            <a:r>
              <a:rPr lang="en-US" smtClean="0">
                <a:solidFill>
                  <a:srgbClr val="0000FF"/>
                </a:solidFill>
              </a:rPr>
              <a:t>objectLookAt</a:t>
            </a:r>
            <a:r>
              <a:rPr lang="en-US" smtClean="0"/>
              <a:t> ”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20788"/>
            <a:ext cx="8634413" cy="2141537"/>
          </a:xfrm>
          <a:noFill/>
        </p:spPr>
        <p:txBody>
          <a:bodyPr/>
          <a:lstStyle/>
          <a:p>
            <a:r>
              <a:rPr lang="en-US" smtClean="0"/>
              <a:t>Let </a:t>
            </a:r>
            <a:r>
              <a:rPr lang="en-US" smtClean="0">
                <a:solidFill>
                  <a:srgbClr val="0000FF"/>
                </a:solidFill>
              </a:rPr>
              <a:t>objectLookAt</a:t>
            </a:r>
            <a:r>
              <a:rPr lang="en-US" smtClean="0"/>
              <a:t> = the transformation that places an object 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	at “</a:t>
            </a:r>
            <a:r>
              <a:rPr lang="en-US" smtClean="0">
                <a:solidFill>
                  <a:srgbClr val="FF0000"/>
                </a:solidFill>
              </a:rPr>
              <a:t>from</a:t>
            </a:r>
            <a:r>
              <a:rPr lang="en-US" smtClean="0"/>
              <a:t>”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	looking at “</a:t>
            </a:r>
            <a:r>
              <a:rPr lang="en-US" smtClean="0">
                <a:solidFill>
                  <a:srgbClr val="FF0000"/>
                </a:solidFill>
              </a:rPr>
              <a:t>to</a:t>
            </a:r>
            <a:r>
              <a:rPr lang="en-US" smtClean="0"/>
              <a:t>”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	where the up POINT is </a:t>
            </a:r>
            <a:r>
              <a:rPr lang="en-US" smtClean="0">
                <a:solidFill>
                  <a:srgbClr val="0000FF"/>
                </a:solidFill>
              </a:rPr>
              <a:t>roughly</a:t>
            </a:r>
            <a:r>
              <a:rPr lang="en-US" smtClean="0"/>
              <a:t> “</a:t>
            </a:r>
            <a:r>
              <a:rPr lang="en-US" smtClean="0">
                <a:solidFill>
                  <a:srgbClr val="FF0000"/>
                </a:solidFill>
              </a:rPr>
              <a:t>up</a:t>
            </a:r>
            <a:r>
              <a:rPr lang="en-US" smtClean="0"/>
              <a:t>”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520825" y="3541713"/>
            <a:ext cx="6219825" cy="2212975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365" name="Group 8"/>
          <p:cNvGrpSpPr>
            <a:grpSpLocks/>
          </p:cNvGrpSpPr>
          <p:nvPr/>
        </p:nvGrpSpPr>
        <p:grpSpPr bwMode="auto">
          <a:xfrm>
            <a:off x="1711325" y="4968875"/>
            <a:ext cx="873125" cy="461963"/>
            <a:chOff x="1078" y="3130"/>
            <a:chExt cx="550" cy="291"/>
          </a:xfrm>
        </p:grpSpPr>
        <p:sp>
          <p:nvSpPr>
            <p:cNvPr id="15379" name="Freeform 5"/>
            <p:cNvSpPr>
              <a:spLocks/>
            </p:cNvSpPr>
            <p:nvPr/>
          </p:nvSpPr>
          <p:spPr bwMode="auto">
            <a:xfrm>
              <a:off x="1078" y="3130"/>
              <a:ext cx="510" cy="291"/>
            </a:xfrm>
            <a:custGeom>
              <a:avLst/>
              <a:gdLst>
                <a:gd name="T0" fmla="*/ 0 w 510"/>
                <a:gd name="T1" fmla="*/ 94 h 291"/>
                <a:gd name="T2" fmla="*/ 413 w 510"/>
                <a:gd name="T3" fmla="*/ 0 h 291"/>
                <a:gd name="T4" fmla="*/ 509 w 510"/>
                <a:gd name="T5" fmla="*/ 290 h 291"/>
                <a:gd name="T6" fmla="*/ 0 w 510"/>
                <a:gd name="T7" fmla="*/ 94 h 29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10"/>
                <a:gd name="T13" fmla="*/ 0 h 291"/>
                <a:gd name="T14" fmla="*/ 510 w 510"/>
                <a:gd name="T15" fmla="*/ 291 h 2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10" h="291">
                  <a:moveTo>
                    <a:pt x="0" y="94"/>
                  </a:moveTo>
                  <a:lnTo>
                    <a:pt x="413" y="0"/>
                  </a:lnTo>
                  <a:lnTo>
                    <a:pt x="509" y="290"/>
                  </a:lnTo>
                  <a:lnTo>
                    <a:pt x="0" y="94"/>
                  </a:lnTo>
                </a:path>
              </a:pathLst>
            </a:custGeom>
            <a:solidFill>
              <a:srgbClr val="FEFE83"/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0" name="Oval 6"/>
            <p:cNvSpPr>
              <a:spLocks noChangeArrowheads="1"/>
            </p:cNvSpPr>
            <p:nvPr/>
          </p:nvSpPr>
          <p:spPr bwMode="auto">
            <a:xfrm rot="-240000">
              <a:off x="1476" y="3145"/>
              <a:ext cx="152" cy="26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81" name="Oval 7"/>
            <p:cNvSpPr>
              <a:spLocks noChangeArrowheads="1"/>
            </p:cNvSpPr>
            <p:nvPr/>
          </p:nvSpPr>
          <p:spPr bwMode="auto">
            <a:xfrm rot="-240000">
              <a:off x="1517" y="3197"/>
              <a:ext cx="81" cy="15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366" name="Line 9"/>
          <p:cNvSpPr>
            <a:spLocks noChangeShapeType="1"/>
          </p:cNvSpPr>
          <p:nvPr/>
        </p:nvSpPr>
        <p:spPr bwMode="auto">
          <a:xfrm flipV="1">
            <a:off x="2957513" y="3998913"/>
            <a:ext cx="1125537" cy="1138237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5367" name="Line 10"/>
          <p:cNvSpPr>
            <a:spLocks noChangeShapeType="1"/>
          </p:cNvSpPr>
          <p:nvPr/>
        </p:nvSpPr>
        <p:spPr bwMode="auto">
          <a:xfrm flipV="1">
            <a:off x="2913063" y="4700588"/>
            <a:ext cx="2813050" cy="420687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5368" name="Oval 11"/>
          <p:cNvSpPr>
            <a:spLocks noChangeArrowheads="1"/>
          </p:cNvSpPr>
          <p:nvPr/>
        </p:nvSpPr>
        <p:spPr bwMode="auto">
          <a:xfrm>
            <a:off x="2886075" y="5041900"/>
            <a:ext cx="182563" cy="182563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Oval 12"/>
          <p:cNvSpPr>
            <a:spLocks noChangeArrowheads="1"/>
          </p:cNvSpPr>
          <p:nvPr/>
        </p:nvSpPr>
        <p:spPr bwMode="auto">
          <a:xfrm>
            <a:off x="5657850" y="4641850"/>
            <a:ext cx="182563" cy="182563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0" name="Arc 13"/>
          <p:cNvSpPr>
            <a:spLocks/>
          </p:cNvSpPr>
          <p:nvPr/>
        </p:nvSpPr>
        <p:spPr bwMode="auto">
          <a:xfrm>
            <a:off x="3003550" y="3673475"/>
            <a:ext cx="1590675" cy="1271588"/>
          </a:xfrm>
          <a:custGeom>
            <a:avLst/>
            <a:gdLst>
              <a:gd name="T0" fmla="*/ 29231046 w 21596"/>
              <a:gd name="T1" fmla="*/ 0 h 20917"/>
              <a:gd name="T2" fmla="*/ 117162754 w 21596"/>
              <a:gd name="T3" fmla="*/ 75757698 h 20917"/>
              <a:gd name="T4" fmla="*/ 0 w 21596"/>
              <a:gd name="T5" fmla="*/ 77302485 h 20917"/>
              <a:gd name="T6" fmla="*/ 0 60000 65536"/>
              <a:gd name="T7" fmla="*/ 0 60000 65536"/>
              <a:gd name="T8" fmla="*/ 0 60000 65536"/>
              <a:gd name="T9" fmla="*/ 0 w 21596"/>
              <a:gd name="T10" fmla="*/ 0 h 20917"/>
              <a:gd name="T11" fmla="*/ 21596 w 21596"/>
              <a:gd name="T12" fmla="*/ 20917 h 209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6" h="20917" fill="none" extrusionOk="0">
                <a:moveTo>
                  <a:pt x="5388" y="-1"/>
                </a:moveTo>
                <a:cubicBezTo>
                  <a:pt x="14780" y="2419"/>
                  <a:pt x="21408" y="10802"/>
                  <a:pt x="21595" y="20499"/>
                </a:cubicBezTo>
              </a:path>
              <a:path w="21596" h="20917" stroke="0" extrusionOk="0">
                <a:moveTo>
                  <a:pt x="5388" y="-1"/>
                </a:moveTo>
                <a:cubicBezTo>
                  <a:pt x="14780" y="2419"/>
                  <a:pt x="21408" y="10802"/>
                  <a:pt x="21595" y="20499"/>
                </a:cubicBezTo>
                <a:lnTo>
                  <a:pt x="0" y="20917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5371" name="Oval 14"/>
          <p:cNvSpPr>
            <a:spLocks noChangeArrowheads="1"/>
          </p:cNvSpPr>
          <p:nvPr/>
        </p:nvSpPr>
        <p:spPr bwMode="auto">
          <a:xfrm>
            <a:off x="4019550" y="3906838"/>
            <a:ext cx="182563" cy="182562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2" name="Line 15"/>
          <p:cNvSpPr>
            <a:spLocks noChangeShapeType="1"/>
          </p:cNvSpPr>
          <p:nvPr/>
        </p:nvSpPr>
        <p:spPr bwMode="auto">
          <a:xfrm>
            <a:off x="2451100" y="4387850"/>
            <a:ext cx="433388" cy="6016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5373" name="Rectangle 16"/>
          <p:cNvSpPr>
            <a:spLocks noChangeArrowheads="1"/>
          </p:cNvSpPr>
          <p:nvPr/>
        </p:nvSpPr>
        <p:spPr bwMode="auto">
          <a:xfrm>
            <a:off x="2162175" y="4097338"/>
            <a:ext cx="987425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/>
              <a:t>from</a:t>
            </a:r>
          </a:p>
        </p:txBody>
      </p:sp>
      <p:sp>
        <p:nvSpPr>
          <p:cNvPr id="15374" name="Line 17"/>
          <p:cNvSpPr>
            <a:spLocks noChangeShapeType="1"/>
          </p:cNvSpPr>
          <p:nvPr/>
        </p:nvSpPr>
        <p:spPr bwMode="auto">
          <a:xfrm flipH="1" flipV="1">
            <a:off x="5918200" y="4772025"/>
            <a:ext cx="1204913" cy="3841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5375" name="Rectangle 18"/>
          <p:cNvSpPr>
            <a:spLocks noChangeArrowheads="1"/>
          </p:cNvSpPr>
          <p:nvPr/>
        </p:nvSpPr>
        <p:spPr bwMode="auto">
          <a:xfrm>
            <a:off x="6824663" y="4951413"/>
            <a:ext cx="531812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/>
              <a:t>to</a:t>
            </a:r>
          </a:p>
        </p:txBody>
      </p:sp>
      <p:sp>
        <p:nvSpPr>
          <p:cNvPr id="15376" name="Line 19"/>
          <p:cNvSpPr>
            <a:spLocks noChangeShapeType="1"/>
          </p:cNvSpPr>
          <p:nvPr/>
        </p:nvSpPr>
        <p:spPr bwMode="auto">
          <a:xfrm flipH="1" flipV="1">
            <a:off x="4305300" y="3930650"/>
            <a:ext cx="952500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5377" name="Rectangle 20"/>
          <p:cNvSpPr>
            <a:spLocks noChangeArrowheads="1"/>
          </p:cNvSpPr>
          <p:nvPr/>
        </p:nvSpPr>
        <p:spPr bwMode="auto">
          <a:xfrm>
            <a:off x="5119688" y="3748088"/>
            <a:ext cx="631825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/>
              <a:t>up</a:t>
            </a:r>
          </a:p>
        </p:txBody>
      </p:sp>
      <p:sp>
        <p:nvSpPr>
          <p:cNvPr id="29717" name="AutoShape 21"/>
          <p:cNvSpPr>
            <a:spLocks noChangeArrowheads="1"/>
          </p:cNvSpPr>
          <p:nvPr/>
        </p:nvSpPr>
        <p:spPr bwMode="auto">
          <a:xfrm>
            <a:off x="293688" y="6003925"/>
            <a:ext cx="8559800" cy="473075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b="1" dirty="0"/>
              <a:t>Note: </a:t>
            </a:r>
            <a:r>
              <a:rPr lang="en-US" sz="2800" b="1" dirty="0">
                <a:solidFill>
                  <a:srgbClr val="FF0000"/>
                </a:solidFill>
              </a:rPr>
              <a:t>from</a:t>
            </a:r>
            <a:r>
              <a:rPr lang="en-US" sz="2800" b="1" dirty="0"/>
              <a:t> and </a:t>
            </a:r>
            <a:r>
              <a:rPr lang="en-US" sz="2800" b="1" dirty="0">
                <a:solidFill>
                  <a:srgbClr val="FF0000"/>
                </a:solidFill>
              </a:rPr>
              <a:t>to</a:t>
            </a:r>
            <a:r>
              <a:rPr lang="en-US" sz="2800" b="1" dirty="0"/>
              <a:t> are points; </a:t>
            </a:r>
            <a:r>
              <a:rPr lang="en-US" sz="2800" b="1" dirty="0">
                <a:solidFill>
                  <a:srgbClr val="FF0000"/>
                </a:solidFill>
              </a:rPr>
              <a:t>up</a:t>
            </a:r>
            <a:r>
              <a:rPr lang="en-US" sz="2800" b="1" dirty="0"/>
              <a:t> is a vector.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76200"/>
            <a:ext cx="8670925" cy="703263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Deriving Transformation “</a:t>
            </a:r>
            <a:r>
              <a:rPr lang="en-US" smtClean="0">
                <a:solidFill>
                  <a:srgbClr val="0000FF"/>
                </a:solidFill>
              </a:rPr>
              <a:t>objectLookAt</a:t>
            </a:r>
            <a:r>
              <a:rPr lang="en-US" smtClean="0"/>
              <a:t>”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763000" cy="1800225"/>
          </a:xfrm>
          <a:noFill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mtClean="0"/>
              <a:t>Let </a:t>
            </a:r>
            <a:r>
              <a:rPr lang="en-US" smtClean="0">
                <a:solidFill>
                  <a:srgbClr val="0000FF"/>
                </a:solidFill>
              </a:rPr>
              <a:t>zAxis = normalize (from - to)	     EXACT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mtClean="0">
                <a:solidFill>
                  <a:srgbClr val="FF0000"/>
                </a:solidFill>
              </a:rPr>
              <a:t>Let yAxis’ = up.</a:t>
            </a:r>
            <a:r>
              <a:rPr lang="en-US" smtClean="0">
                <a:solidFill>
                  <a:srgbClr val="0000FF"/>
                </a:solidFill>
              </a:rPr>
              <a:t>			     	     </a:t>
            </a:r>
            <a:r>
              <a:rPr lang="en-US" smtClean="0">
                <a:solidFill>
                  <a:srgbClr val="FF0000"/>
                </a:solidFill>
              </a:rPr>
              <a:t>APPROX.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mtClean="0">
                <a:solidFill>
                  <a:srgbClr val="0000FF"/>
                </a:solidFill>
              </a:rPr>
              <a:t>Let x-axis = normalize (</a:t>
            </a:r>
            <a:r>
              <a:rPr lang="en-US" smtClean="0">
                <a:solidFill>
                  <a:srgbClr val="FF0000"/>
                </a:solidFill>
              </a:rPr>
              <a:t>yAxis’</a:t>
            </a:r>
            <a:r>
              <a:rPr lang="en-US" smtClean="0">
                <a:solidFill>
                  <a:srgbClr val="0000FF"/>
                </a:solidFill>
              </a:rPr>
              <a:t> </a:t>
            </a:r>
            <a:r>
              <a:rPr lang="en-US" smtClean="0">
                <a:solidFill>
                  <a:srgbClr val="0000FF"/>
                </a:solidFill>
                <a:latin typeface="Symbol" pitchFamily="18" charset="2"/>
              </a:rPr>
              <a:t>´ </a:t>
            </a:r>
            <a:r>
              <a:rPr lang="en-US" smtClean="0">
                <a:solidFill>
                  <a:srgbClr val="0000FF"/>
                </a:solidFill>
              </a:rPr>
              <a:t>zAxis) EXACT</a:t>
            </a:r>
            <a:endParaRPr lang="en-US" smtClean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mtClean="0"/>
              <a:t>Let </a:t>
            </a:r>
            <a:r>
              <a:rPr lang="en-US" smtClean="0">
                <a:solidFill>
                  <a:srgbClr val="0000FF"/>
                </a:solidFill>
              </a:rPr>
              <a:t>yAxis = zAxis </a:t>
            </a:r>
            <a:r>
              <a:rPr lang="en-US" smtClean="0">
                <a:latin typeface="Symbol" pitchFamily="18" charset="2"/>
              </a:rPr>
              <a:t>´ </a:t>
            </a:r>
            <a:r>
              <a:rPr lang="en-US" smtClean="0">
                <a:solidFill>
                  <a:srgbClr val="0000FF"/>
                </a:solidFill>
              </a:rPr>
              <a:t>xAxis.		  </a:t>
            </a:r>
            <a:r>
              <a:rPr lang="en-US" sz="2400" smtClean="0">
                <a:solidFill>
                  <a:srgbClr val="0000FF"/>
                </a:solidFill>
              </a:rPr>
              <a:t>   </a:t>
            </a:r>
            <a:r>
              <a:rPr lang="en-US" smtClean="0">
                <a:solidFill>
                  <a:srgbClr val="0000FF"/>
                </a:solidFill>
              </a:rPr>
              <a:t>EXACT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1152525" y="3516313"/>
            <a:ext cx="6434138" cy="2495550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endParaRPr lang="en-US" sz="1800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 flipV="1">
            <a:off x="2803525" y="3973513"/>
            <a:ext cx="1125538" cy="1138237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 flipV="1">
            <a:off x="2759075" y="4675188"/>
            <a:ext cx="2813050" cy="420687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6391" name="Oval 7"/>
          <p:cNvSpPr>
            <a:spLocks noChangeArrowheads="1"/>
          </p:cNvSpPr>
          <p:nvPr/>
        </p:nvSpPr>
        <p:spPr bwMode="auto">
          <a:xfrm>
            <a:off x="2732088" y="5016500"/>
            <a:ext cx="182562" cy="182563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Oval 8"/>
          <p:cNvSpPr>
            <a:spLocks noChangeArrowheads="1"/>
          </p:cNvSpPr>
          <p:nvPr/>
        </p:nvSpPr>
        <p:spPr bwMode="auto">
          <a:xfrm>
            <a:off x="5503863" y="4616450"/>
            <a:ext cx="182562" cy="182563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Arc 9"/>
          <p:cNvSpPr>
            <a:spLocks/>
          </p:cNvSpPr>
          <p:nvPr/>
        </p:nvSpPr>
        <p:spPr bwMode="auto">
          <a:xfrm>
            <a:off x="3778250" y="3998913"/>
            <a:ext cx="660400" cy="920750"/>
          </a:xfrm>
          <a:custGeom>
            <a:avLst/>
            <a:gdLst>
              <a:gd name="T0" fmla="*/ 4995414 w 21596"/>
              <a:gd name="T1" fmla="*/ 0 h 20929"/>
              <a:gd name="T2" fmla="*/ 20194859 w 21596"/>
              <a:gd name="T3" fmla="*/ 39667476 h 20929"/>
              <a:gd name="T4" fmla="*/ 0 w 21596"/>
              <a:gd name="T5" fmla="*/ 40507453 h 20929"/>
              <a:gd name="T6" fmla="*/ 0 60000 65536"/>
              <a:gd name="T7" fmla="*/ 0 60000 65536"/>
              <a:gd name="T8" fmla="*/ 0 60000 65536"/>
              <a:gd name="T9" fmla="*/ 0 w 21596"/>
              <a:gd name="T10" fmla="*/ 0 h 20929"/>
              <a:gd name="T11" fmla="*/ 21596 w 21596"/>
              <a:gd name="T12" fmla="*/ 20929 h 2092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6" h="20929" fill="none" extrusionOk="0">
                <a:moveTo>
                  <a:pt x="5341" y="0"/>
                </a:moveTo>
                <a:cubicBezTo>
                  <a:pt x="14750" y="2401"/>
                  <a:pt x="21400" y="10786"/>
                  <a:pt x="21595" y="20495"/>
                </a:cubicBezTo>
              </a:path>
              <a:path w="21596" h="20929" stroke="0" extrusionOk="0">
                <a:moveTo>
                  <a:pt x="5341" y="0"/>
                </a:moveTo>
                <a:cubicBezTo>
                  <a:pt x="14750" y="2401"/>
                  <a:pt x="21400" y="10786"/>
                  <a:pt x="21595" y="20495"/>
                </a:cubicBezTo>
                <a:lnTo>
                  <a:pt x="0" y="20929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6394" name="Oval 10"/>
          <p:cNvSpPr>
            <a:spLocks noChangeArrowheads="1"/>
          </p:cNvSpPr>
          <p:nvPr/>
        </p:nvSpPr>
        <p:spPr bwMode="auto">
          <a:xfrm>
            <a:off x="3865563" y="3881438"/>
            <a:ext cx="182562" cy="182562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5" name="Line 11"/>
          <p:cNvSpPr>
            <a:spLocks noChangeShapeType="1"/>
          </p:cNvSpPr>
          <p:nvPr/>
        </p:nvSpPr>
        <p:spPr bwMode="auto">
          <a:xfrm>
            <a:off x="1714500" y="3962400"/>
            <a:ext cx="1016000" cy="10017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1422400" y="3687763"/>
            <a:ext cx="987425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/>
              <a:t>from</a:t>
            </a:r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 flipH="1" flipV="1">
            <a:off x="5764213" y="4746625"/>
            <a:ext cx="1204912" cy="3841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6619875" y="4926013"/>
            <a:ext cx="531813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/>
              <a:t>to</a:t>
            </a:r>
          </a:p>
        </p:txBody>
      </p:sp>
      <p:sp>
        <p:nvSpPr>
          <p:cNvPr id="16399" name="Line 15"/>
          <p:cNvSpPr>
            <a:spLocks noChangeShapeType="1"/>
          </p:cNvSpPr>
          <p:nvPr/>
        </p:nvSpPr>
        <p:spPr bwMode="auto">
          <a:xfrm flipH="1" flipV="1">
            <a:off x="4151313" y="3905250"/>
            <a:ext cx="952500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6400" name="Rectangle 16"/>
          <p:cNvSpPr>
            <a:spLocks noChangeArrowheads="1"/>
          </p:cNvSpPr>
          <p:nvPr/>
        </p:nvSpPr>
        <p:spPr bwMode="auto">
          <a:xfrm>
            <a:off x="4965700" y="3722688"/>
            <a:ext cx="631825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/>
              <a:t>up</a:t>
            </a:r>
          </a:p>
        </p:txBody>
      </p:sp>
      <p:sp>
        <p:nvSpPr>
          <p:cNvPr id="16401" name="Line 17"/>
          <p:cNvSpPr>
            <a:spLocks noChangeShapeType="1"/>
          </p:cNvSpPr>
          <p:nvPr/>
        </p:nvSpPr>
        <p:spPr bwMode="auto">
          <a:xfrm flipH="1">
            <a:off x="2162175" y="5121275"/>
            <a:ext cx="665163" cy="93663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6402" name="Line 18"/>
          <p:cNvSpPr>
            <a:spLocks noChangeShapeType="1"/>
          </p:cNvSpPr>
          <p:nvPr/>
        </p:nvSpPr>
        <p:spPr bwMode="auto">
          <a:xfrm flipV="1">
            <a:off x="1781175" y="5194300"/>
            <a:ext cx="952500" cy="4683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228600" y="5562600"/>
            <a:ext cx="2470150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/>
              <a:t>axes </a:t>
            </a:r>
            <a:r>
              <a:rPr lang="en-US" sz="2800" b="1">
                <a:solidFill>
                  <a:srgbClr val="0000FF"/>
                </a:solidFill>
              </a:rPr>
              <a:t>(in blue)</a:t>
            </a:r>
          </a:p>
        </p:txBody>
      </p:sp>
      <p:sp>
        <p:nvSpPr>
          <p:cNvPr id="16404" name="Line 20"/>
          <p:cNvSpPr>
            <a:spLocks noChangeShapeType="1"/>
          </p:cNvSpPr>
          <p:nvPr/>
        </p:nvSpPr>
        <p:spPr bwMode="auto">
          <a:xfrm flipV="1">
            <a:off x="2833688" y="4430713"/>
            <a:ext cx="0" cy="619125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6405" name="Line 21"/>
          <p:cNvSpPr>
            <a:spLocks noChangeShapeType="1"/>
          </p:cNvSpPr>
          <p:nvPr/>
        </p:nvSpPr>
        <p:spPr bwMode="auto">
          <a:xfrm>
            <a:off x="2870200" y="5119688"/>
            <a:ext cx="500063" cy="365125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6406" name="Rectangle 22"/>
          <p:cNvSpPr>
            <a:spLocks noChangeArrowheads="1"/>
          </p:cNvSpPr>
          <p:nvPr/>
        </p:nvSpPr>
        <p:spPr bwMode="auto">
          <a:xfrm>
            <a:off x="3836988" y="5614988"/>
            <a:ext cx="5078412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/>
              <a:t>normalize </a:t>
            </a:r>
            <a:r>
              <a:rPr lang="en-US" sz="2800" b="1">
                <a:latin typeface="Symbol" pitchFamily="18" charset="2"/>
              </a:rPr>
              <a:t>º</a:t>
            </a:r>
            <a:r>
              <a:rPr lang="en-US" sz="2800" b="1"/>
              <a:t> make unit length</a:t>
            </a:r>
          </a:p>
        </p:txBody>
      </p:sp>
      <p:sp>
        <p:nvSpPr>
          <p:cNvPr id="16407" name="Rectangle 23"/>
          <p:cNvSpPr>
            <a:spLocks noChangeArrowheads="1"/>
          </p:cNvSpPr>
          <p:nvPr/>
        </p:nvSpPr>
        <p:spPr bwMode="auto">
          <a:xfrm>
            <a:off x="3581400" y="1066800"/>
            <a:ext cx="4824413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/>
              <a:t>B-A is a vector from A to B.</a:t>
            </a:r>
          </a:p>
        </p:txBody>
      </p:sp>
      <p:sp>
        <p:nvSpPr>
          <p:cNvPr id="31768" name="AutoShape 24"/>
          <p:cNvSpPr>
            <a:spLocks noChangeArrowheads="1"/>
          </p:cNvSpPr>
          <p:nvPr/>
        </p:nvSpPr>
        <p:spPr bwMode="auto">
          <a:xfrm>
            <a:off x="381000" y="6232525"/>
            <a:ext cx="8748713" cy="473075"/>
          </a:xfrm>
          <a:prstGeom prst="roundRect">
            <a:avLst>
              <a:gd name="adj" fmla="val 1238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b="1">
                <a:solidFill>
                  <a:srgbClr val="0000FF"/>
                </a:solidFill>
              </a:rPr>
              <a:t>Like a camera,</a:t>
            </a:r>
            <a:r>
              <a:rPr lang="en-US" sz="2800" b="1"/>
              <a:t> </a:t>
            </a:r>
            <a:r>
              <a:rPr lang="en-US" sz="2800" b="1">
                <a:solidFill>
                  <a:srgbClr val="0000FF"/>
                </a:solidFill>
              </a:rPr>
              <a:t>forward is in negative z direction</a:t>
            </a:r>
          </a:p>
        </p:txBody>
      </p:sp>
      <p:sp>
        <p:nvSpPr>
          <p:cNvPr id="16409" name="Rectangle 25"/>
          <p:cNvSpPr>
            <a:spLocks noChangeArrowheads="1"/>
          </p:cNvSpPr>
          <p:nvPr/>
        </p:nvSpPr>
        <p:spPr bwMode="auto">
          <a:xfrm>
            <a:off x="1851025" y="5086350"/>
            <a:ext cx="273050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400" b="1"/>
              <a:t>z</a:t>
            </a:r>
          </a:p>
        </p:txBody>
      </p:sp>
      <p:sp>
        <p:nvSpPr>
          <p:cNvPr id="16410" name="Rectangle 26"/>
          <p:cNvSpPr>
            <a:spLocks noChangeArrowheads="1"/>
          </p:cNvSpPr>
          <p:nvPr/>
        </p:nvSpPr>
        <p:spPr bwMode="auto">
          <a:xfrm>
            <a:off x="2709863" y="4114800"/>
            <a:ext cx="282575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400" b="1"/>
              <a:t>y</a:t>
            </a:r>
          </a:p>
        </p:txBody>
      </p:sp>
      <p:sp>
        <p:nvSpPr>
          <p:cNvPr id="16411" name="Rectangle 27"/>
          <p:cNvSpPr>
            <a:spLocks noChangeArrowheads="1"/>
          </p:cNvSpPr>
          <p:nvPr/>
        </p:nvSpPr>
        <p:spPr bwMode="auto">
          <a:xfrm>
            <a:off x="3376613" y="5410200"/>
            <a:ext cx="282575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400" b="1"/>
              <a:t>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0925" cy="703263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Deriving Transformation “</a:t>
            </a:r>
            <a:r>
              <a:rPr lang="en-US" smtClean="0">
                <a:solidFill>
                  <a:srgbClr val="0000FF"/>
                </a:solidFill>
              </a:rPr>
              <a:t>objectLookAt</a:t>
            </a:r>
            <a:r>
              <a:rPr lang="en-US" smtClean="0"/>
              <a:t>”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8763000" cy="53213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The </a:t>
            </a:r>
            <a:r>
              <a:rPr lang="en-US" smtClean="0">
                <a:solidFill>
                  <a:srgbClr val="FF0000"/>
                </a:solidFill>
              </a:rPr>
              <a:t>rotation portion</a:t>
            </a:r>
            <a:r>
              <a:rPr lang="en-US" smtClean="0">
                <a:solidFill>
                  <a:srgbClr val="0000FF"/>
                </a:solidFill>
              </a:rPr>
              <a:t> R of objectLookAt is</a:t>
            </a:r>
          </a:p>
          <a:p>
            <a:pPr>
              <a:buFontTx/>
              <a:buNone/>
            </a:pPr>
            <a:endParaRPr lang="en-US" sz="3600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endParaRPr lang="en-US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endParaRPr lang="en-US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endParaRPr lang="en-US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endParaRPr lang="en-US" smtClean="0">
              <a:solidFill>
                <a:srgbClr val="0000FF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mtClean="0"/>
              <a:t>where </a:t>
            </a:r>
            <a:br>
              <a:rPr lang="en-US" smtClean="0"/>
            </a:br>
            <a:r>
              <a:rPr lang="en-US" smtClean="0"/>
              <a:t>	</a:t>
            </a:r>
            <a:r>
              <a:rPr lang="en-US" smtClean="0">
                <a:solidFill>
                  <a:srgbClr val="0000FF"/>
                </a:solidFill>
              </a:rPr>
              <a:t>zAxis = normalize (from - to)	    EXACT</a:t>
            </a:r>
            <a:br>
              <a:rPr lang="en-US" smtClean="0">
                <a:solidFill>
                  <a:srgbClr val="0000FF"/>
                </a:solidFill>
              </a:rPr>
            </a:br>
            <a:r>
              <a:rPr lang="en-US" smtClean="0">
                <a:solidFill>
                  <a:srgbClr val="0000FF"/>
                </a:solidFill>
              </a:rPr>
              <a:t>	</a:t>
            </a:r>
            <a:r>
              <a:rPr lang="en-US" smtClean="0">
                <a:solidFill>
                  <a:srgbClr val="FF0000"/>
                </a:solidFill>
              </a:rPr>
              <a:t>yAxis’ = up - from.</a:t>
            </a:r>
            <a:r>
              <a:rPr lang="en-US" smtClean="0">
                <a:solidFill>
                  <a:srgbClr val="0000FF"/>
                </a:solidFill>
              </a:rPr>
              <a:t>			    </a:t>
            </a:r>
            <a:r>
              <a:rPr lang="en-US" smtClean="0">
                <a:solidFill>
                  <a:srgbClr val="FF0000"/>
                </a:solidFill>
              </a:rPr>
              <a:t>APPROX.</a:t>
            </a:r>
          </a:p>
          <a:p>
            <a:pPr lvl="1">
              <a:spcBef>
                <a:spcPct val="0"/>
              </a:spcBef>
            </a:pPr>
            <a:r>
              <a:rPr lang="en-US" smtClean="0">
                <a:solidFill>
                  <a:srgbClr val="0000FF"/>
                </a:solidFill>
              </a:rPr>
              <a:t>	x-axis = normalize (</a:t>
            </a:r>
            <a:r>
              <a:rPr lang="en-US" smtClean="0">
                <a:solidFill>
                  <a:srgbClr val="FF0000"/>
                </a:solidFill>
              </a:rPr>
              <a:t>yAxis’</a:t>
            </a:r>
            <a:r>
              <a:rPr lang="en-US" smtClean="0">
                <a:solidFill>
                  <a:srgbClr val="0000FF"/>
                </a:solidFill>
              </a:rPr>
              <a:t> </a:t>
            </a:r>
            <a:r>
              <a:rPr lang="en-US" smtClean="0">
                <a:solidFill>
                  <a:srgbClr val="0000FF"/>
                </a:solidFill>
                <a:latin typeface="Symbol" pitchFamily="18" charset="2"/>
              </a:rPr>
              <a:t>´ </a:t>
            </a:r>
            <a:r>
              <a:rPr lang="en-US" smtClean="0">
                <a:solidFill>
                  <a:srgbClr val="0000FF"/>
                </a:solidFill>
              </a:rPr>
              <a:t>zAxis) EXACT</a:t>
            </a:r>
            <a:endParaRPr lang="en-US" smtClean="0">
              <a:solidFill>
                <a:srgbClr val="FF0000"/>
              </a:solidFill>
            </a:endParaRPr>
          </a:p>
          <a:p>
            <a:pPr lvl="1">
              <a:spcBef>
                <a:spcPct val="0"/>
              </a:spcBef>
            </a:pPr>
            <a:r>
              <a:rPr lang="en-US" smtClean="0"/>
              <a:t>	</a:t>
            </a:r>
            <a:r>
              <a:rPr lang="en-US" smtClean="0">
                <a:solidFill>
                  <a:srgbClr val="0000FF"/>
                </a:solidFill>
              </a:rPr>
              <a:t>yAxis = zAxis </a:t>
            </a:r>
            <a:r>
              <a:rPr lang="en-US" smtClean="0">
                <a:latin typeface="Symbol" pitchFamily="18" charset="2"/>
              </a:rPr>
              <a:t>´ </a:t>
            </a:r>
            <a:r>
              <a:rPr lang="en-US" smtClean="0">
                <a:solidFill>
                  <a:srgbClr val="0000FF"/>
                </a:solidFill>
              </a:rPr>
              <a:t>xAxis.		  </a:t>
            </a:r>
            <a:r>
              <a:rPr lang="en-US" sz="2400" smtClean="0">
                <a:solidFill>
                  <a:srgbClr val="0000FF"/>
                </a:solidFill>
              </a:rPr>
              <a:t>  </a:t>
            </a:r>
            <a:r>
              <a:rPr lang="en-US" smtClean="0">
                <a:solidFill>
                  <a:srgbClr val="0000FF"/>
                </a:solidFill>
              </a:rPr>
              <a:t>EXACT</a:t>
            </a:r>
          </a:p>
        </p:txBody>
      </p:sp>
      <p:grpSp>
        <p:nvGrpSpPr>
          <p:cNvPr id="17412" name="Group 14"/>
          <p:cNvGrpSpPr>
            <a:grpSpLocks/>
          </p:cNvGrpSpPr>
          <p:nvPr/>
        </p:nvGrpSpPr>
        <p:grpSpPr bwMode="auto">
          <a:xfrm>
            <a:off x="1447800" y="2057400"/>
            <a:ext cx="6197600" cy="1949450"/>
            <a:chOff x="912" y="1296"/>
            <a:chExt cx="3904" cy="1228"/>
          </a:xfrm>
        </p:grpSpPr>
        <p:sp>
          <p:nvSpPr>
            <p:cNvPr id="33796" name="AutoShape 4"/>
            <p:cNvSpPr>
              <a:spLocks noChangeArrowheads="1"/>
            </p:cNvSpPr>
            <p:nvPr/>
          </p:nvSpPr>
          <p:spPr bwMode="auto">
            <a:xfrm>
              <a:off x="912" y="1296"/>
              <a:ext cx="3904" cy="1228"/>
            </a:xfrm>
            <a:prstGeom prst="roundRect">
              <a:avLst>
                <a:gd name="adj" fmla="val 12380"/>
              </a:avLst>
            </a:prstGeom>
            <a:solidFill>
              <a:srgbClr val="F0FD2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tx1">
                  <a:alpha val="50000"/>
                </a:schemeClr>
              </a:outerShdw>
            </a:effectLst>
          </p:spPr>
          <p:txBody>
            <a:bodyPr lIns="92075" tIns="46038" rIns="92075" bIns="46038">
              <a:spAutoFit/>
            </a:bodyPr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800" b="1">
                  <a:solidFill>
                    <a:srgbClr val="0000FF"/>
                  </a:solidFill>
                </a:rPr>
                <a:t>R =  </a:t>
              </a:r>
              <a:r>
                <a:rPr lang="en-US" sz="2800" b="1">
                  <a:solidFill>
                    <a:srgbClr val="FF0000"/>
                  </a:solidFill>
                </a:rPr>
                <a:t>xAxis</a:t>
              </a:r>
              <a:r>
                <a:rPr lang="en-US" sz="2800" b="1" baseline="-25000">
                  <a:solidFill>
                    <a:srgbClr val="FF0000"/>
                  </a:solidFill>
                </a:rPr>
                <a:t>x</a:t>
              </a:r>
              <a:r>
                <a:rPr lang="en-US" sz="2800" b="1">
                  <a:solidFill>
                    <a:srgbClr val="FF0000"/>
                  </a:solidFill>
                </a:rPr>
                <a:t>     xAxis</a:t>
              </a:r>
              <a:r>
                <a:rPr lang="en-US" sz="2800" b="1" baseline="-25000">
                  <a:solidFill>
                    <a:srgbClr val="FF0000"/>
                  </a:solidFill>
                </a:rPr>
                <a:t>y</a:t>
              </a:r>
              <a:r>
                <a:rPr lang="en-US" sz="2800" b="1">
                  <a:solidFill>
                    <a:srgbClr val="FF0000"/>
                  </a:solidFill>
                </a:rPr>
                <a:t>    xAxis</a:t>
              </a:r>
              <a:r>
                <a:rPr lang="en-US" sz="2800" b="1" baseline="-25000">
                  <a:solidFill>
                    <a:srgbClr val="FF0000"/>
                  </a:solidFill>
                </a:rPr>
                <a:t>z</a:t>
              </a:r>
              <a:r>
                <a:rPr lang="en-US" sz="2800" b="1"/>
                <a:t>    0</a:t>
              </a:r>
              <a:br>
                <a:rPr lang="en-US" sz="2800" b="1"/>
              </a:br>
              <a:r>
                <a:rPr lang="en-US" sz="2800" b="1"/>
                <a:t>        </a:t>
              </a:r>
              <a:r>
                <a:rPr lang="en-US" sz="2800" b="1">
                  <a:solidFill>
                    <a:srgbClr val="FF0000"/>
                  </a:solidFill>
                </a:rPr>
                <a:t>yAxis</a:t>
              </a:r>
              <a:r>
                <a:rPr lang="en-US" sz="2800" b="1" baseline="-25000">
                  <a:solidFill>
                    <a:srgbClr val="FF0000"/>
                  </a:solidFill>
                </a:rPr>
                <a:t>x</a:t>
              </a:r>
              <a:r>
                <a:rPr lang="en-US" sz="2800" b="1">
                  <a:solidFill>
                    <a:srgbClr val="FF0000"/>
                  </a:solidFill>
                </a:rPr>
                <a:t>     yAxis</a:t>
              </a:r>
              <a:r>
                <a:rPr lang="en-US" sz="2800" b="1" baseline="-25000">
                  <a:solidFill>
                    <a:srgbClr val="FF0000"/>
                  </a:solidFill>
                </a:rPr>
                <a:t>y</a:t>
              </a:r>
              <a:r>
                <a:rPr lang="en-US" sz="2800" b="1">
                  <a:solidFill>
                    <a:srgbClr val="FF0000"/>
                  </a:solidFill>
                </a:rPr>
                <a:t>    yAxis</a:t>
              </a:r>
              <a:r>
                <a:rPr lang="en-US" sz="2800" b="1" baseline="-25000">
                  <a:solidFill>
                    <a:srgbClr val="FF0000"/>
                  </a:solidFill>
                </a:rPr>
                <a:t>z</a:t>
              </a:r>
              <a:r>
                <a:rPr lang="en-US" sz="2800" b="1"/>
                <a:t>    0</a:t>
              </a:r>
              <a:br>
                <a:rPr lang="en-US" sz="2800" b="1"/>
              </a:br>
              <a:r>
                <a:rPr lang="en-US" sz="2800" b="1"/>
                <a:t>        </a:t>
              </a:r>
              <a:r>
                <a:rPr lang="en-US" sz="2800" b="1">
                  <a:solidFill>
                    <a:srgbClr val="FF0000"/>
                  </a:solidFill>
                </a:rPr>
                <a:t>zAxis</a:t>
              </a:r>
              <a:r>
                <a:rPr lang="en-US" sz="2800" b="1" baseline="-25000">
                  <a:solidFill>
                    <a:srgbClr val="FF0000"/>
                  </a:solidFill>
                </a:rPr>
                <a:t>x</a:t>
              </a:r>
              <a:r>
                <a:rPr lang="en-US" sz="2800" b="1">
                  <a:solidFill>
                    <a:srgbClr val="FF0000"/>
                  </a:solidFill>
                </a:rPr>
                <a:t>     zAxis</a:t>
              </a:r>
              <a:r>
                <a:rPr lang="en-US" sz="2800" b="1" baseline="-25000">
                  <a:solidFill>
                    <a:srgbClr val="FF0000"/>
                  </a:solidFill>
                </a:rPr>
                <a:t>y</a:t>
              </a:r>
              <a:r>
                <a:rPr lang="en-US" sz="2800" b="1">
                  <a:solidFill>
                    <a:srgbClr val="FF0000"/>
                  </a:solidFill>
                </a:rPr>
                <a:t>    zAxis</a:t>
              </a:r>
              <a:r>
                <a:rPr lang="en-US" sz="2800" b="1" baseline="-25000">
                  <a:solidFill>
                    <a:srgbClr val="FF0000"/>
                  </a:solidFill>
                </a:rPr>
                <a:t>z</a:t>
              </a:r>
              <a:r>
                <a:rPr lang="en-US" sz="2800" b="1"/>
                <a:t>     0</a:t>
              </a:r>
              <a:br>
                <a:rPr lang="en-US" sz="2800" b="1"/>
              </a:br>
              <a:r>
                <a:rPr lang="en-US" sz="2800" b="1"/>
                <a:t>            0              0             0         1</a:t>
              </a:r>
            </a:p>
          </p:txBody>
        </p:sp>
        <p:grpSp>
          <p:nvGrpSpPr>
            <p:cNvPr id="17414" name="Group 13"/>
            <p:cNvGrpSpPr>
              <a:grpSpLocks/>
            </p:cNvGrpSpPr>
            <p:nvPr/>
          </p:nvGrpSpPr>
          <p:grpSpPr bwMode="auto">
            <a:xfrm>
              <a:off x="1416" y="1345"/>
              <a:ext cx="3208" cy="1108"/>
              <a:chOff x="1416" y="1345"/>
              <a:chExt cx="3208" cy="1108"/>
            </a:xfrm>
          </p:grpSpPr>
          <p:grpSp>
            <p:nvGrpSpPr>
              <p:cNvPr id="17415" name="Group 8"/>
              <p:cNvGrpSpPr>
                <a:grpSpLocks/>
              </p:cNvGrpSpPr>
              <p:nvPr/>
            </p:nvGrpSpPr>
            <p:grpSpPr bwMode="auto">
              <a:xfrm>
                <a:off x="1416" y="1357"/>
                <a:ext cx="402" cy="1096"/>
                <a:chOff x="1416" y="1357"/>
                <a:chExt cx="402" cy="1096"/>
              </a:xfrm>
            </p:grpSpPr>
            <p:sp>
              <p:nvSpPr>
                <p:cNvPr id="17420" name="Line 5"/>
                <p:cNvSpPr>
                  <a:spLocks noChangeShapeType="1"/>
                </p:cNvSpPr>
                <p:nvPr/>
              </p:nvSpPr>
              <p:spPr bwMode="auto">
                <a:xfrm>
                  <a:off x="1443" y="1371"/>
                  <a:ext cx="0" cy="1082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21" name="Line 6"/>
                <p:cNvSpPr>
                  <a:spLocks noChangeShapeType="1"/>
                </p:cNvSpPr>
                <p:nvPr/>
              </p:nvSpPr>
              <p:spPr bwMode="auto">
                <a:xfrm flipV="1">
                  <a:off x="1429" y="1357"/>
                  <a:ext cx="389" cy="1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22" name="Line 7"/>
                <p:cNvSpPr>
                  <a:spLocks noChangeShapeType="1"/>
                </p:cNvSpPr>
                <p:nvPr/>
              </p:nvSpPr>
              <p:spPr bwMode="auto">
                <a:xfrm flipV="1">
                  <a:off x="1416" y="2448"/>
                  <a:ext cx="393" cy="1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7416" name="Group 12"/>
              <p:cNvGrpSpPr>
                <a:grpSpLocks/>
              </p:cNvGrpSpPr>
              <p:nvPr/>
            </p:nvGrpSpPr>
            <p:grpSpPr bwMode="auto">
              <a:xfrm>
                <a:off x="4227" y="1345"/>
                <a:ext cx="397" cy="1095"/>
                <a:chOff x="4227" y="1345"/>
                <a:chExt cx="397" cy="1095"/>
              </a:xfrm>
            </p:grpSpPr>
            <p:sp>
              <p:nvSpPr>
                <p:cNvPr id="17417" name="Line 9"/>
                <p:cNvSpPr>
                  <a:spLocks noChangeShapeType="1"/>
                </p:cNvSpPr>
                <p:nvPr/>
              </p:nvSpPr>
              <p:spPr bwMode="auto">
                <a:xfrm>
                  <a:off x="4624" y="1359"/>
                  <a:ext cx="0" cy="1081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18" name="Line 10"/>
                <p:cNvSpPr>
                  <a:spLocks noChangeShapeType="1"/>
                </p:cNvSpPr>
                <p:nvPr/>
              </p:nvSpPr>
              <p:spPr bwMode="auto">
                <a:xfrm flipH="1" flipV="1">
                  <a:off x="4232" y="1345"/>
                  <a:ext cx="392" cy="1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419" name="Line 11"/>
                <p:cNvSpPr>
                  <a:spLocks noChangeShapeType="1"/>
                </p:cNvSpPr>
                <p:nvPr/>
              </p:nvSpPr>
              <p:spPr bwMode="auto">
                <a:xfrm flipH="1" flipV="1">
                  <a:off x="4227" y="2436"/>
                  <a:ext cx="393" cy="1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Grp="1" noChangeArrowheads="1"/>
          </p:cNvSpPr>
          <p:nvPr>
            <p:ph type="title"/>
          </p:nvPr>
        </p:nvSpPr>
        <p:spPr>
          <a:xfrm>
            <a:off x="209550" y="273050"/>
            <a:ext cx="8701088" cy="703263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Deriving </a:t>
            </a:r>
            <a:r>
              <a:rPr lang="en-US" smtClean="0">
                <a:solidFill>
                  <a:srgbClr val="0000FF"/>
                </a:solidFill>
              </a:rPr>
              <a:t>objectLookAt</a:t>
            </a:r>
            <a:r>
              <a:rPr lang="en-US" smtClean="0"/>
              <a:t> = </a:t>
            </a:r>
            <a:r>
              <a:rPr lang="en-US" smtClean="0">
                <a:solidFill>
                  <a:srgbClr val="0000FF"/>
                </a:solidFill>
              </a:rPr>
              <a:t>M</a:t>
            </a:r>
            <a:r>
              <a:rPr lang="en-US" smtClean="0"/>
              <a:t> = </a:t>
            </a:r>
            <a:r>
              <a:rPr lang="en-US" smtClean="0">
                <a:solidFill>
                  <a:srgbClr val="0000FF"/>
                </a:solidFill>
              </a:rPr>
              <a:t>RT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4488" y="1295400"/>
            <a:ext cx="9485312" cy="989013"/>
          </a:xfrm>
          <a:noFill/>
        </p:spPr>
        <p:txBody>
          <a:bodyPr/>
          <a:lstStyle/>
          <a:p>
            <a:r>
              <a:rPr lang="en-US" smtClean="0"/>
              <a:t>We need to rotate by</a:t>
            </a:r>
            <a:r>
              <a:rPr lang="en-US" smtClean="0">
                <a:solidFill>
                  <a:srgbClr val="0000FF"/>
                </a:solidFill>
              </a:rPr>
              <a:t> R </a:t>
            </a:r>
            <a:r>
              <a:rPr lang="en-US" smtClean="0"/>
              <a:t>and translate by</a:t>
            </a:r>
            <a:r>
              <a:rPr lang="en-US" smtClean="0">
                <a:solidFill>
                  <a:srgbClr val="0000FF"/>
                </a:solidFill>
              </a:rPr>
              <a:t> T </a:t>
            </a:r>
            <a:r>
              <a:rPr lang="en-US" smtClean="0"/>
              <a:t>= </a:t>
            </a:r>
            <a:r>
              <a:rPr lang="en-US" smtClean="0">
                <a:solidFill>
                  <a:srgbClr val="0000FF"/>
                </a:solidFill>
              </a:rPr>
              <a:t>from</a:t>
            </a:r>
            <a:r>
              <a:rPr lang="en-US" smtClean="0"/>
              <a:t>.</a:t>
            </a:r>
          </a:p>
          <a:p>
            <a:endParaRPr lang="en-US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81000" y="4114800"/>
            <a:ext cx="9485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  <a:buClr>
                <a:schemeClr val="tx1"/>
              </a:buClr>
              <a:buFontTx/>
              <a:buChar char="•"/>
            </a:pPr>
            <a:r>
              <a:rPr lang="en-US" sz="2800" b="1"/>
              <a:t>This gives us M =</a:t>
            </a:r>
            <a:r>
              <a:rPr lang="en-US" sz="2800" b="1">
                <a:solidFill>
                  <a:srgbClr val="0000FF"/>
                </a:solidFill>
              </a:rPr>
              <a:t> RT</a:t>
            </a:r>
            <a:r>
              <a:rPr lang="en-US" sz="2800" b="1"/>
              <a:t>.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346075" y="4800600"/>
            <a:ext cx="879792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</a:pPr>
            <a:r>
              <a:rPr lang="en-US" sz="2800" b="1">
                <a:solidFill>
                  <a:srgbClr val="0000FF"/>
                </a:solidFill>
              </a:rPr>
              <a:t>		M =	</a:t>
            </a:r>
            <a:r>
              <a:rPr lang="en-US" sz="2800" b="1">
                <a:solidFill>
                  <a:srgbClr val="FF0000"/>
                </a:solidFill>
              </a:rPr>
              <a:t>xAxis</a:t>
            </a:r>
            <a:r>
              <a:rPr lang="en-US" sz="2800" b="1" baseline="-25000">
                <a:solidFill>
                  <a:srgbClr val="FF0000"/>
                </a:solidFill>
              </a:rPr>
              <a:t>x</a:t>
            </a:r>
            <a:r>
              <a:rPr lang="en-US" sz="2800" b="1">
                <a:solidFill>
                  <a:srgbClr val="FF0000"/>
                </a:solidFill>
              </a:rPr>
              <a:t>     xAxis</a:t>
            </a:r>
            <a:r>
              <a:rPr lang="en-US" sz="2800" b="1" baseline="-25000">
                <a:solidFill>
                  <a:srgbClr val="FF0000"/>
                </a:solidFill>
              </a:rPr>
              <a:t>y</a:t>
            </a:r>
            <a:r>
              <a:rPr lang="en-US" sz="2800" b="1">
                <a:solidFill>
                  <a:srgbClr val="FF0000"/>
                </a:solidFill>
              </a:rPr>
              <a:t>    xAxis</a:t>
            </a:r>
            <a:r>
              <a:rPr lang="en-US" sz="2800" b="1" baseline="-25000">
                <a:solidFill>
                  <a:srgbClr val="FF0000"/>
                </a:solidFill>
              </a:rPr>
              <a:t>z</a:t>
            </a:r>
            <a:r>
              <a:rPr lang="en-US" sz="2800" b="1"/>
              <a:t>    0</a:t>
            </a:r>
            <a:br>
              <a:rPr lang="en-US" sz="2800" b="1"/>
            </a:br>
            <a:r>
              <a:rPr lang="en-US" sz="2800" b="1"/>
              <a:t>		</a:t>
            </a:r>
            <a:r>
              <a:rPr lang="en-US" sz="2800" b="1">
                <a:solidFill>
                  <a:srgbClr val="FF0000"/>
                </a:solidFill>
              </a:rPr>
              <a:t>yAxis</a:t>
            </a:r>
            <a:r>
              <a:rPr lang="en-US" sz="2800" b="1" baseline="-25000">
                <a:solidFill>
                  <a:srgbClr val="FF0000"/>
                </a:solidFill>
              </a:rPr>
              <a:t>x</a:t>
            </a:r>
            <a:r>
              <a:rPr lang="en-US" sz="2800" b="1">
                <a:solidFill>
                  <a:srgbClr val="FF0000"/>
                </a:solidFill>
              </a:rPr>
              <a:t>     yAxis</a:t>
            </a:r>
            <a:r>
              <a:rPr lang="en-US" sz="2800" b="1" baseline="-25000">
                <a:solidFill>
                  <a:srgbClr val="FF0000"/>
                </a:solidFill>
              </a:rPr>
              <a:t>y</a:t>
            </a:r>
            <a:r>
              <a:rPr lang="en-US" sz="2800" b="1">
                <a:solidFill>
                  <a:srgbClr val="FF0000"/>
                </a:solidFill>
              </a:rPr>
              <a:t>    yAxis</a:t>
            </a:r>
            <a:r>
              <a:rPr lang="en-US" sz="2800" b="1" baseline="-25000">
                <a:solidFill>
                  <a:srgbClr val="FF0000"/>
                </a:solidFill>
              </a:rPr>
              <a:t>z</a:t>
            </a:r>
            <a:r>
              <a:rPr lang="en-US" sz="2800" b="1"/>
              <a:t>    0</a:t>
            </a:r>
            <a:br>
              <a:rPr lang="en-US" sz="2800" b="1"/>
            </a:br>
            <a:r>
              <a:rPr lang="en-US" sz="2800" b="1"/>
              <a:t>		</a:t>
            </a:r>
            <a:r>
              <a:rPr lang="en-US" sz="2800" b="1">
                <a:solidFill>
                  <a:srgbClr val="FF0000"/>
                </a:solidFill>
              </a:rPr>
              <a:t>zAxis</a:t>
            </a:r>
            <a:r>
              <a:rPr lang="en-US" sz="2800" b="1" baseline="-25000">
                <a:solidFill>
                  <a:srgbClr val="FF0000"/>
                </a:solidFill>
              </a:rPr>
              <a:t>x</a:t>
            </a:r>
            <a:r>
              <a:rPr lang="en-US" sz="2800" b="1">
                <a:solidFill>
                  <a:srgbClr val="FF0000"/>
                </a:solidFill>
              </a:rPr>
              <a:t>     zAxis</a:t>
            </a:r>
            <a:r>
              <a:rPr lang="en-US" sz="2800" b="1" baseline="-25000">
                <a:solidFill>
                  <a:srgbClr val="FF0000"/>
                </a:solidFill>
              </a:rPr>
              <a:t>y</a:t>
            </a:r>
            <a:r>
              <a:rPr lang="en-US" sz="2800" b="1">
                <a:solidFill>
                  <a:srgbClr val="FF0000"/>
                </a:solidFill>
              </a:rPr>
              <a:t>    zAxis</a:t>
            </a:r>
            <a:r>
              <a:rPr lang="en-US" sz="2800" b="1" baseline="-25000">
                <a:solidFill>
                  <a:srgbClr val="FF0000"/>
                </a:solidFill>
              </a:rPr>
              <a:t>z</a:t>
            </a:r>
            <a:r>
              <a:rPr lang="en-US" sz="2800" b="1"/>
              <a:t>     0</a:t>
            </a:r>
            <a:br>
              <a:rPr lang="en-US" sz="2800" b="1"/>
            </a:br>
            <a:r>
              <a:rPr lang="en-US" sz="2800" b="1"/>
              <a:t>		</a:t>
            </a:r>
            <a:r>
              <a:rPr lang="en-US" sz="2800" b="1">
                <a:solidFill>
                  <a:srgbClr val="0000FF"/>
                </a:solidFill>
              </a:rPr>
              <a:t>from</a:t>
            </a:r>
            <a:r>
              <a:rPr lang="en-US" sz="2800" b="1" baseline="-25000">
                <a:solidFill>
                  <a:srgbClr val="0000FF"/>
                </a:solidFill>
              </a:rPr>
              <a:t>x</a:t>
            </a:r>
            <a:r>
              <a:rPr lang="en-US" sz="2800" b="1"/>
              <a:t>      </a:t>
            </a:r>
            <a:r>
              <a:rPr lang="en-US" sz="2800" b="1">
                <a:solidFill>
                  <a:srgbClr val="0000FF"/>
                </a:solidFill>
              </a:rPr>
              <a:t>from</a:t>
            </a:r>
            <a:r>
              <a:rPr lang="en-US" sz="2800" b="1" baseline="-25000">
                <a:solidFill>
                  <a:srgbClr val="0000FF"/>
                </a:solidFill>
              </a:rPr>
              <a:t>y</a:t>
            </a:r>
            <a:r>
              <a:rPr lang="en-US" sz="2800" b="1"/>
              <a:t>      </a:t>
            </a:r>
            <a:r>
              <a:rPr lang="en-US" sz="2800" b="1">
                <a:solidFill>
                  <a:srgbClr val="0000FF"/>
                </a:solidFill>
              </a:rPr>
              <a:t>from</a:t>
            </a:r>
            <a:r>
              <a:rPr lang="en-US" sz="2800" b="1" baseline="-25000">
                <a:solidFill>
                  <a:srgbClr val="0000FF"/>
                </a:solidFill>
              </a:rPr>
              <a:t>z</a:t>
            </a:r>
            <a:r>
              <a:rPr lang="en-US" sz="2800" b="1"/>
              <a:t>      1</a:t>
            </a:r>
          </a:p>
        </p:txBody>
      </p:sp>
      <p:grpSp>
        <p:nvGrpSpPr>
          <p:cNvPr id="18438" name="Group 9"/>
          <p:cNvGrpSpPr>
            <a:grpSpLocks/>
          </p:cNvGrpSpPr>
          <p:nvPr/>
        </p:nvGrpSpPr>
        <p:grpSpPr bwMode="auto">
          <a:xfrm>
            <a:off x="2127250" y="4789488"/>
            <a:ext cx="300038" cy="1635125"/>
            <a:chOff x="1340" y="3017"/>
            <a:chExt cx="189" cy="1030"/>
          </a:xfrm>
        </p:grpSpPr>
        <p:sp>
          <p:nvSpPr>
            <p:cNvPr id="18460" name="Line 6"/>
            <p:cNvSpPr>
              <a:spLocks noChangeShapeType="1"/>
            </p:cNvSpPr>
            <p:nvPr/>
          </p:nvSpPr>
          <p:spPr bwMode="auto">
            <a:xfrm>
              <a:off x="1354" y="3031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61" name="Line 7"/>
            <p:cNvSpPr>
              <a:spLocks noChangeShapeType="1"/>
            </p:cNvSpPr>
            <p:nvPr/>
          </p:nvSpPr>
          <p:spPr bwMode="auto">
            <a:xfrm flipV="1">
              <a:off x="1340" y="3017"/>
              <a:ext cx="181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62" name="Line 8"/>
            <p:cNvSpPr>
              <a:spLocks noChangeShapeType="1"/>
            </p:cNvSpPr>
            <p:nvPr/>
          </p:nvSpPr>
          <p:spPr bwMode="auto">
            <a:xfrm flipV="1">
              <a:off x="1349" y="4042"/>
              <a:ext cx="180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439" name="Group 13"/>
          <p:cNvGrpSpPr>
            <a:grpSpLocks/>
          </p:cNvGrpSpPr>
          <p:nvPr/>
        </p:nvGrpSpPr>
        <p:grpSpPr bwMode="auto">
          <a:xfrm>
            <a:off x="6883400" y="4789488"/>
            <a:ext cx="300038" cy="1635125"/>
            <a:chOff x="4336" y="3017"/>
            <a:chExt cx="189" cy="1030"/>
          </a:xfrm>
        </p:grpSpPr>
        <p:sp>
          <p:nvSpPr>
            <p:cNvPr id="18457" name="Line 10"/>
            <p:cNvSpPr>
              <a:spLocks noChangeShapeType="1"/>
            </p:cNvSpPr>
            <p:nvPr/>
          </p:nvSpPr>
          <p:spPr bwMode="auto">
            <a:xfrm>
              <a:off x="4525" y="3031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58" name="Line 11"/>
            <p:cNvSpPr>
              <a:spLocks noChangeShapeType="1"/>
            </p:cNvSpPr>
            <p:nvPr/>
          </p:nvSpPr>
          <p:spPr bwMode="auto">
            <a:xfrm flipH="1" flipV="1">
              <a:off x="4345" y="3017"/>
              <a:ext cx="180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59" name="Line 12"/>
            <p:cNvSpPr>
              <a:spLocks noChangeShapeType="1"/>
            </p:cNvSpPr>
            <p:nvPr/>
          </p:nvSpPr>
          <p:spPr bwMode="auto">
            <a:xfrm flipH="1" flipV="1">
              <a:off x="4336" y="4042"/>
              <a:ext cx="181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440" name="Rectangle 14"/>
          <p:cNvSpPr>
            <a:spLocks noChangeArrowheads="1"/>
          </p:cNvSpPr>
          <p:nvPr/>
        </p:nvSpPr>
        <p:spPr bwMode="auto">
          <a:xfrm>
            <a:off x="500063" y="1828800"/>
            <a:ext cx="851535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/>
            <a:r>
              <a:rPr lang="en-US" sz="2800" b="1">
                <a:solidFill>
                  <a:srgbClr val="0000FF"/>
                </a:solidFill>
              </a:rPr>
              <a:t>        </a:t>
            </a:r>
            <a:r>
              <a:rPr lang="en-US" sz="2800" b="1">
                <a:solidFill>
                  <a:srgbClr val="FF0000"/>
                </a:solidFill>
              </a:rPr>
              <a:t>xAxis</a:t>
            </a:r>
            <a:r>
              <a:rPr lang="en-US" sz="2800" b="1" baseline="-25000">
                <a:solidFill>
                  <a:srgbClr val="FF0000"/>
                </a:solidFill>
              </a:rPr>
              <a:t>x</a:t>
            </a:r>
            <a:r>
              <a:rPr lang="en-US" sz="2800" b="1">
                <a:solidFill>
                  <a:srgbClr val="FF0000"/>
                </a:solidFill>
              </a:rPr>
              <a:t> xAxis</a:t>
            </a:r>
            <a:r>
              <a:rPr lang="en-US" sz="2800" b="1" baseline="-25000">
                <a:solidFill>
                  <a:srgbClr val="FF0000"/>
                </a:solidFill>
              </a:rPr>
              <a:t>y</a:t>
            </a:r>
            <a:r>
              <a:rPr lang="en-US" sz="2800" b="1">
                <a:solidFill>
                  <a:srgbClr val="FF0000"/>
                </a:solidFill>
              </a:rPr>
              <a:t> xAxis</a:t>
            </a:r>
            <a:r>
              <a:rPr lang="en-US" sz="2800" b="1" baseline="-25000">
                <a:solidFill>
                  <a:srgbClr val="FF0000"/>
                </a:solidFill>
              </a:rPr>
              <a:t>z</a:t>
            </a:r>
            <a:r>
              <a:rPr lang="en-US" sz="2800" b="1"/>
              <a:t>  0     1         0         0     0</a:t>
            </a:r>
            <a:br>
              <a:rPr lang="en-US" sz="2800" b="1"/>
            </a:br>
            <a:r>
              <a:rPr lang="en-US" sz="2800" b="1"/>
              <a:t>       </a:t>
            </a:r>
            <a:r>
              <a:rPr lang="en-US" sz="3200" b="1"/>
              <a:t> </a:t>
            </a:r>
            <a:r>
              <a:rPr lang="en-US" sz="2800" b="1">
                <a:solidFill>
                  <a:srgbClr val="FF0000"/>
                </a:solidFill>
              </a:rPr>
              <a:t>yAxis</a:t>
            </a:r>
            <a:r>
              <a:rPr lang="en-US" sz="2800" b="1" baseline="-25000">
                <a:solidFill>
                  <a:srgbClr val="FF0000"/>
                </a:solidFill>
              </a:rPr>
              <a:t>x</a:t>
            </a:r>
            <a:r>
              <a:rPr lang="en-US" sz="2800" b="1">
                <a:solidFill>
                  <a:srgbClr val="FF0000"/>
                </a:solidFill>
              </a:rPr>
              <a:t> yAxis</a:t>
            </a:r>
            <a:r>
              <a:rPr lang="en-US" sz="2800" b="1" baseline="-25000">
                <a:solidFill>
                  <a:srgbClr val="FF0000"/>
                </a:solidFill>
              </a:rPr>
              <a:t>y</a:t>
            </a:r>
            <a:r>
              <a:rPr lang="en-US" sz="2800" b="1">
                <a:solidFill>
                  <a:srgbClr val="FF0000"/>
                </a:solidFill>
              </a:rPr>
              <a:t> yAxis</a:t>
            </a:r>
            <a:r>
              <a:rPr lang="en-US" sz="2800" b="1" baseline="-25000">
                <a:solidFill>
                  <a:srgbClr val="FF0000"/>
                </a:solidFill>
              </a:rPr>
              <a:t>z</a:t>
            </a:r>
            <a:r>
              <a:rPr lang="en-US" sz="2800" b="1"/>
              <a:t>  0     0         1         0     0</a:t>
            </a:r>
            <a:br>
              <a:rPr lang="en-US" sz="2800" b="1"/>
            </a:br>
            <a:r>
              <a:rPr lang="en-US" sz="2800" b="1"/>
              <a:t>        </a:t>
            </a:r>
            <a:r>
              <a:rPr lang="en-US" sz="2800" b="1">
                <a:solidFill>
                  <a:srgbClr val="FF0000"/>
                </a:solidFill>
              </a:rPr>
              <a:t>zAxis</a:t>
            </a:r>
            <a:r>
              <a:rPr lang="en-US" sz="2800" b="1" baseline="-25000">
                <a:solidFill>
                  <a:srgbClr val="FF0000"/>
                </a:solidFill>
              </a:rPr>
              <a:t>x</a:t>
            </a:r>
            <a:r>
              <a:rPr lang="en-US" sz="2800" b="1">
                <a:solidFill>
                  <a:srgbClr val="FF0000"/>
                </a:solidFill>
              </a:rPr>
              <a:t> zAxis</a:t>
            </a:r>
            <a:r>
              <a:rPr lang="en-US" sz="2800" b="1" baseline="-25000">
                <a:solidFill>
                  <a:srgbClr val="FF0000"/>
                </a:solidFill>
              </a:rPr>
              <a:t>y</a:t>
            </a:r>
            <a:r>
              <a:rPr lang="en-US" sz="2800" b="1">
                <a:solidFill>
                  <a:srgbClr val="FF0000"/>
                </a:solidFill>
              </a:rPr>
              <a:t> zAxis</a:t>
            </a:r>
            <a:r>
              <a:rPr lang="en-US" sz="2800" b="1" baseline="-25000">
                <a:solidFill>
                  <a:srgbClr val="FF0000"/>
                </a:solidFill>
              </a:rPr>
              <a:t>z</a:t>
            </a:r>
            <a:r>
              <a:rPr lang="en-US" sz="2800" b="1"/>
              <a:t>   0     0         0         1     0      </a:t>
            </a:r>
            <a:br>
              <a:rPr lang="en-US" sz="2800" b="1"/>
            </a:br>
            <a:r>
              <a:rPr lang="en-US" sz="2800" b="1"/>
              <a:t>	    0         0          0       1   </a:t>
            </a:r>
            <a:r>
              <a:rPr lang="en-US" sz="2800" b="1">
                <a:solidFill>
                  <a:srgbClr val="0000FF"/>
                </a:solidFill>
              </a:rPr>
              <a:t>from</a:t>
            </a:r>
            <a:r>
              <a:rPr lang="en-US" sz="2800" b="1" baseline="-25000">
                <a:solidFill>
                  <a:srgbClr val="0000FF"/>
                </a:solidFill>
              </a:rPr>
              <a:t>x</a:t>
            </a:r>
            <a:r>
              <a:rPr lang="en-US" sz="2800" b="1"/>
              <a:t> </a:t>
            </a:r>
            <a:r>
              <a:rPr lang="en-US" sz="2800" b="1">
                <a:solidFill>
                  <a:srgbClr val="0000FF"/>
                </a:solidFill>
              </a:rPr>
              <a:t>from</a:t>
            </a:r>
            <a:r>
              <a:rPr lang="en-US" sz="2800" b="1" baseline="-25000">
                <a:solidFill>
                  <a:srgbClr val="0000FF"/>
                </a:solidFill>
              </a:rPr>
              <a:t>y</a:t>
            </a:r>
            <a:r>
              <a:rPr lang="en-US" sz="2800" b="1"/>
              <a:t> </a:t>
            </a:r>
            <a:r>
              <a:rPr lang="en-US" sz="2800" b="1">
                <a:solidFill>
                  <a:srgbClr val="0000FF"/>
                </a:solidFill>
              </a:rPr>
              <a:t>from</a:t>
            </a:r>
            <a:r>
              <a:rPr lang="en-US" sz="2800" b="1" baseline="-25000">
                <a:solidFill>
                  <a:srgbClr val="0000FF"/>
                </a:solidFill>
              </a:rPr>
              <a:t>z</a:t>
            </a:r>
            <a:r>
              <a:rPr lang="en-US" sz="2800" b="1"/>
              <a:t> 1</a:t>
            </a:r>
          </a:p>
        </p:txBody>
      </p:sp>
      <p:grpSp>
        <p:nvGrpSpPr>
          <p:cNvPr id="18441" name="Group 18"/>
          <p:cNvGrpSpPr>
            <a:grpSpLocks/>
          </p:cNvGrpSpPr>
          <p:nvPr/>
        </p:nvGrpSpPr>
        <p:grpSpPr bwMode="auto">
          <a:xfrm>
            <a:off x="1276350" y="1824038"/>
            <a:ext cx="300038" cy="1635125"/>
            <a:chOff x="804" y="1149"/>
            <a:chExt cx="189" cy="1030"/>
          </a:xfrm>
        </p:grpSpPr>
        <p:sp>
          <p:nvSpPr>
            <p:cNvPr id="18454" name="Line 15"/>
            <p:cNvSpPr>
              <a:spLocks noChangeShapeType="1"/>
            </p:cNvSpPr>
            <p:nvPr/>
          </p:nvSpPr>
          <p:spPr bwMode="auto">
            <a:xfrm>
              <a:off x="818" y="1163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55" name="Line 16"/>
            <p:cNvSpPr>
              <a:spLocks noChangeShapeType="1"/>
            </p:cNvSpPr>
            <p:nvPr/>
          </p:nvSpPr>
          <p:spPr bwMode="auto">
            <a:xfrm flipV="1">
              <a:off x="804" y="1149"/>
              <a:ext cx="181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56" name="Line 17"/>
            <p:cNvSpPr>
              <a:spLocks noChangeShapeType="1"/>
            </p:cNvSpPr>
            <p:nvPr/>
          </p:nvSpPr>
          <p:spPr bwMode="auto">
            <a:xfrm flipV="1">
              <a:off x="813" y="2174"/>
              <a:ext cx="180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442" name="Group 22"/>
          <p:cNvGrpSpPr>
            <a:grpSpLocks/>
          </p:cNvGrpSpPr>
          <p:nvPr/>
        </p:nvGrpSpPr>
        <p:grpSpPr bwMode="auto">
          <a:xfrm>
            <a:off x="5048250" y="1824038"/>
            <a:ext cx="300038" cy="1635125"/>
            <a:chOff x="3180" y="1149"/>
            <a:chExt cx="189" cy="1030"/>
          </a:xfrm>
        </p:grpSpPr>
        <p:sp>
          <p:nvSpPr>
            <p:cNvPr id="18451" name="Line 19"/>
            <p:cNvSpPr>
              <a:spLocks noChangeShapeType="1"/>
            </p:cNvSpPr>
            <p:nvPr/>
          </p:nvSpPr>
          <p:spPr bwMode="auto">
            <a:xfrm>
              <a:off x="3369" y="1163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52" name="Line 20"/>
            <p:cNvSpPr>
              <a:spLocks noChangeShapeType="1"/>
            </p:cNvSpPr>
            <p:nvPr/>
          </p:nvSpPr>
          <p:spPr bwMode="auto">
            <a:xfrm flipH="1" flipV="1">
              <a:off x="3189" y="1149"/>
              <a:ext cx="180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53" name="Line 21"/>
            <p:cNvSpPr>
              <a:spLocks noChangeShapeType="1"/>
            </p:cNvSpPr>
            <p:nvPr/>
          </p:nvSpPr>
          <p:spPr bwMode="auto">
            <a:xfrm flipH="1" flipV="1">
              <a:off x="3180" y="2174"/>
              <a:ext cx="181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443" name="Group 26"/>
          <p:cNvGrpSpPr>
            <a:grpSpLocks/>
          </p:cNvGrpSpPr>
          <p:nvPr/>
        </p:nvGrpSpPr>
        <p:grpSpPr bwMode="auto">
          <a:xfrm>
            <a:off x="5456238" y="1827213"/>
            <a:ext cx="300037" cy="1635125"/>
            <a:chOff x="3437" y="1151"/>
            <a:chExt cx="189" cy="1030"/>
          </a:xfrm>
        </p:grpSpPr>
        <p:sp>
          <p:nvSpPr>
            <p:cNvPr id="18448" name="Line 23"/>
            <p:cNvSpPr>
              <a:spLocks noChangeShapeType="1"/>
            </p:cNvSpPr>
            <p:nvPr/>
          </p:nvSpPr>
          <p:spPr bwMode="auto">
            <a:xfrm>
              <a:off x="3451" y="1165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49" name="Line 24"/>
            <p:cNvSpPr>
              <a:spLocks noChangeShapeType="1"/>
            </p:cNvSpPr>
            <p:nvPr/>
          </p:nvSpPr>
          <p:spPr bwMode="auto">
            <a:xfrm flipV="1">
              <a:off x="3437" y="1151"/>
              <a:ext cx="181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50" name="Line 25"/>
            <p:cNvSpPr>
              <a:spLocks noChangeShapeType="1"/>
            </p:cNvSpPr>
            <p:nvPr/>
          </p:nvSpPr>
          <p:spPr bwMode="auto">
            <a:xfrm flipV="1">
              <a:off x="3446" y="2176"/>
              <a:ext cx="180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444" name="Group 30"/>
          <p:cNvGrpSpPr>
            <a:grpSpLocks/>
          </p:cNvGrpSpPr>
          <p:nvPr/>
        </p:nvGrpSpPr>
        <p:grpSpPr bwMode="auto">
          <a:xfrm>
            <a:off x="8621713" y="1827213"/>
            <a:ext cx="300037" cy="1635125"/>
            <a:chOff x="5431" y="1151"/>
            <a:chExt cx="189" cy="1030"/>
          </a:xfrm>
        </p:grpSpPr>
        <p:sp>
          <p:nvSpPr>
            <p:cNvPr id="18445" name="Line 27"/>
            <p:cNvSpPr>
              <a:spLocks noChangeShapeType="1"/>
            </p:cNvSpPr>
            <p:nvPr/>
          </p:nvSpPr>
          <p:spPr bwMode="auto">
            <a:xfrm>
              <a:off x="5620" y="1165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46" name="Line 28"/>
            <p:cNvSpPr>
              <a:spLocks noChangeShapeType="1"/>
            </p:cNvSpPr>
            <p:nvPr/>
          </p:nvSpPr>
          <p:spPr bwMode="auto">
            <a:xfrm flipH="1" flipV="1">
              <a:off x="5440" y="1151"/>
              <a:ext cx="180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47" name="Line 29"/>
            <p:cNvSpPr>
              <a:spLocks noChangeShapeType="1"/>
            </p:cNvSpPr>
            <p:nvPr/>
          </p:nvSpPr>
          <p:spPr bwMode="auto">
            <a:xfrm flipH="1" flipV="1">
              <a:off x="5431" y="2176"/>
              <a:ext cx="181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>
          <a:xfrm>
            <a:off x="212725" y="274638"/>
            <a:ext cx="86963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Conclusions: Objects versus Cameras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4488" y="1295400"/>
            <a:ext cx="8797925" cy="5087938"/>
          </a:xfrm>
          <a:noFill/>
        </p:spPr>
        <p:txBody>
          <a:bodyPr/>
          <a:lstStyle/>
          <a:p>
            <a:r>
              <a:rPr lang="en-US" smtClean="0"/>
              <a:t>To transform object O so that it is at “from”, looking at “to” with up at point “up”, use </a:t>
            </a:r>
            <a:r>
              <a:rPr lang="en-US" smtClean="0">
                <a:solidFill>
                  <a:srgbClr val="0000FF"/>
                </a:solidFill>
              </a:rPr>
              <a:t>objectLookAt =</a:t>
            </a:r>
            <a:r>
              <a:rPr lang="en-US" smtClean="0"/>
              <a:t> </a:t>
            </a:r>
            <a:r>
              <a:rPr lang="en-US" smtClean="0">
                <a:solidFill>
                  <a:srgbClr val="0000FF"/>
                </a:solidFill>
              </a:rPr>
              <a:t>M </a:t>
            </a:r>
            <a:r>
              <a:rPr lang="en-US" smtClean="0"/>
              <a:t>where</a:t>
            </a:r>
            <a:br>
              <a:rPr lang="en-US" smtClean="0"/>
            </a:br>
            <a:endParaRPr lang="en-US" smtClean="0"/>
          </a:p>
          <a:p>
            <a:pPr>
              <a:buFontTx/>
              <a:buNone/>
            </a:pPr>
            <a:r>
              <a:rPr lang="en-US" smtClean="0">
                <a:solidFill>
                  <a:srgbClr val="0000FF"/>
                </a:solidFill>
              </a:rPr>
              <a:t>		M =	</a:t>
            </a:r>
            <a:r>
              <a:rPr lang="en-US" smtClean="0">
                <a:solidFill>
                  <a:srgbClr val="FF0000"/>
                </a:solidFill>
              </a:rPr>
              <a:t>xAxis</a:t>
            </a:r>
            <a:r>
              <a:rPr lang="en-US" baseline="-25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     xAxis</a:t>
            </a:r>
            <a:r>
              <a:rPr lang="en-US" baseline="-14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    xAxis</a:t>
            </a:r>
            <a:r>
              <a:rPr lang="en-US" baseline="-25000" smtClean="0">
                <a:solidFill>
                  <a:srgbClr val="FF0000"/>
                </a:solidFill>
              </a:rPr>
              <a:t>z</a:t>
            </a:r>
            <a:r>
              <a:rPr lang="en-US" smtClean="0"/>
              <a:t>    0</a:t>
            </a:r>
            <a:br>
              <a:rPr lang="en-US" smtClean="0"/>
            </a:br>
            <a:r>
              <a:rPr lang="en-US" smtClean="0"/>
              <a:t>		</a:t>
            </a:r>
            <a:r>
              <a:rPr lang="en-US" smtClean="0">
                <a:solidFill>
                  <a:srgbClr val="FF0000"/>
                </a:solidFill>
              </a:rPr>
              <a:t>yAxis</a:t>
            </a:r>
            <a:r>
              <a:rPr lang="en-US" baseline="-25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     yAxis</a:t>
            </a:r>
            <a:r>
              <a:rPr lang="en-US" baseline="-14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    yAxis</a:t>
            </a:r>
            <a:r>
              <a:rPr lang="en-US" baseline="-25000" smtClean="0">
                <a:solidFill>
                  <a:srgbClr val="FF0000"/>
                </a:solidFill>
              </a:rPr>
              <a:t>z</a:t>
            </a:r>
            <a:r>
              <a:rPr lang="en-US" smtClean="0"/>
              <a:t>    0</a:t>
            </a:r>
            <a:br>
              <a:rPr lang="en-US" smtClean="0"/>
            </a:br>
            <a:r>
              <a:rPr lang="en-US" smtClean="0"/>
              <a:t>		</a:t>
            </a:r>
            <a:r>
              <a:rPr lang="en-US" smtClean="0">
                <a:solidFill>
                  <a:srgbClr val="FF0000"/>
                </a:solidFill>
              </a:rPr>
              <a:t>zAxis</a:t>
            </a:r>
            <a:r>
              <a:rPr lang="en-US" baseline="-25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     zAxis</a:t>
            </a:r>
            <a:r>
              <a:rPr lang="en-US" baseline="-14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    zAxis</a:t>
            </a:r>
            <a:r>
              <a:rPr lang="en-US" baseline="-25000" smtClean="0">
                <a:solidFill>
                  <a:srgbClr val="FF0000"/>
                </a:solidFill>
              </a:rPr>
              <a:t>z</a:t>
            </a:r>
            <a:r>
              <a:rPr lang="en-US" smtClean="0"/>
              <a:t>     0</a:t>
            </a:r>
            <a:br>
              <a:rPr lang="en-US" smtClean="0"/>
            </a:br>
            <a:r>
              <a:rPr lang="en-US" smtClean="0"/>
              <a:t>		from</a:t>
            </a:r>
            <a:r>
              <a:rPr lang="en-US" baseline="-25000" smtClean="0"/>
              <a:t>x</a:t>
            </a:r>
            <a:r>
              <a:rPr lang="en-US" smtClean="0"/>
              <a:t>      from</a:t>
            </a:r>
            <a:r>
              <a:rPr lang="en-US" baseline="-14000" smtClean="0"/>
              <a:t>y</a:t>
            </a:r>
            <a:r>
              <a:rPr lang="en-US" smtClean="0"/>
              <a:t>      from</a:t>
            </a:r>
            <a:r>
              <a:rPr lang="en-US" baseline="-25000" smtClean="0"/>
              <a:t>z</a:t>
            </a:r>
            <a:r>
              <a:rPr lang="en-US" smtClean="0"/>
              <a:t>      1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To transform the camera to get the same effect, use </a:t>
            </a:r>
            <a:r>
              <a:rPr lang="en-US" smtClean="0">
                <a:solidFill>
                  <a:srgbClr val="0000FF"/>
                </a:solidFill>
              </a:rPr>
              <a:t>cameraLookAt = objectLookAt</a:t>
            </a:r>
            <a:r>
              <a:rPr lang="en-US" baseline="30000" smtClean="0">
                <a:solidFill>
                  <a:srgbClr val="0000FF"/>
                </a:solidFill>
              </a:rPr>
              <a:t>-1</a:t>
            </a:r>
            <a:r>
              <a:rPr lang="en-US" smtClean="0">
                <a:solidFill>
                  <a:srgbClr val="0000FF"/>
                </a:solidFill>
              </a:rPr>
              <a:t> = M</a:t>
            </a:r>
            <a:r>
              <a:rPr lang="en-US" baseline="30000" smtClean="0">
                <a:solidFill>
                  <a:srgbClr val="0000FF"/>
                </a:solidFill>
              </a:rPr>
              <a:t>-1</a:t>
            </a:r>
            <a:r>
              <a:rPr lang="en-US" smtClean="0"/>
              <a:t>; i.e., </a:t>
            </a:r>
          </a:p>
          <a:p>
            <a:pPr>
              <a:buFontTx/>
              <a:buNone/>
            </a:pPr>
            <a:r>
              <a:rPr lang="en-US" smtClean="0"/>
              <a:t>		</a:t>
            </a:r>
            <a:r>
              <a:rPr lang="en-US" smtClean="0">
                <a:solidFill>
                  <a:srgbClr val="0000FF"/>
                </a:solidFill>
              </a:rPr>
              <a:t>M</a:t>
            </a:r>
            <a:r>
              <a:rPr lang="en-US" baseline="30000" smtClean="0">
                <a:solidFill>
                  <a:srgbClr val="0000FF"/>
                </a:solidFill>
              </a:rPr>
              <a:t>-1	 </a:t>
            </a:r>
            <a:r>
              <a:rPr lang="en-US" smtClean="0"/>
              <a:t>(this is the </a:t>
            </a:r>
            <a:r>
              <a:rPr lang="en-US" smtClean="0">
                <a:solidFill>
                  <a:srgbClr val="0000FF"/>
                </a:solidFill>
              </a:rPr>
              <a:t>gluLookAt</a:t>
            </a:r>
            <a:r>
              <a:rPr lang="en-US" smtClean="0"/>
              <a:t> matrix)</a:t>
            </a:r>
          </a:p>
        </p:txBody>
      </p:sp>
      <p:grpSp>
        <p:nvGrpSpPr>
          <p:cNvPr id="19460" name="Group 7"/>
          <p:cNvGrpSpPr>
            <a:grpSpLocks/>
          </p:cNvGrpSpPr>
          <p:nvPr/>
        </p:nvGrpSpPr>
        <p:grpSpPr bwMode="auto">
          <a:xfrm>
            <a:off x="2125663" y="2925763"/>
            <a:ext cx="300037" cy="1635125"/>
            <a:chOff x="1339" y="1843"/>
            <a:chExt cx="189" cy="1030"/>
          </a:xfrm>
        </p:grpSpPr>
        <p:sp>
          <p:nvSpPr>
            <p:cNvPr id="19465" name="Line 4"/>
            <p:cNvSpPr>
              <a:spLocks noChangeShapeType="1"/>
            </p:cNvSpPr>
            <p:nvPr/>
          </p:nvSpPr>
          <p:spPr bwMode="auto">
            <a:xfrm>
              <a:off x="1353" y="1857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6" name="Line 5"/>
            <p:cNvSpPr>
              <a:spLocks noChangeShapeType="1"/>
            </p:cNvSpPr>
            <p:nvPr/>
          </p:nvSpPr>
          <p:spPr bwMode="auto">
            <a:xfrm flipV="1">
              <a:off x="1339" y="1843"/>
              <a:ext cx="181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7" name="Line 6"/>
            <p:cNvSpPr>
              <a:spLocks noChangeShapeType="1"/>
            </p:cNvSpPr>
            <p:nvPr/>
          </p:nvSpPr>
          <p:spPr bwMode="auto">
            <a:xfrm flipV="1">
              <a:off x="1348" y="2868"/>
              <a:ext cx="180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9461" name="Group 11"/>
          <p:cNvGrpSpPr>
            <a:grpSpLocks/>
          </p:cNvGrpSpPr>
          <p:nvPr/>
        </p:nvGrpSpPr>
        <p:grpSpPr bwMode="auto">
          <a:xfrm>
            <a:off x="6881813" y="2925763"/>
            <a:ext cx="300037" cy="1635125"/>
            <a:chOff x="4335" y="1843"/>
            <a:chExt cx="189" cy="1030"/>
          </a:xfrm>
        </p:grpSpPr>
        <p:sp>
          <p:nvSpPr>
            <p:cNvPr id="19462" name="Line 8"/>
            <p:cNvSpPr>
              <a:spLocks noChangeShapeType="1"/>
            </p:cNvSpPr>
            <p:nvPr/>
          </p:nvSpPr>
          <p:spPr bwMode="auto">
            <a:xfrm>
              <a:off x="4524" y="1857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3" name="Line 9"/>
            <p:cNvSpPr>
              <a:spLocks noChangeShapeType="1"/>
            </p:cNvSpPr>
            <p:nvPr/>
          </p:nvSpPr>
          <p:spPr bwMode="auto">
            <a:xfrm flipH="1" flipV="1">
              <a:off x="4344" y="1843"/>
              <a:ext cx="180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4" name="Line 10"/>
            <p:cNvSpPr>
              <a:spLocks noChangeShapeType="1"/>
            </p:cNvSpPr>
            <p:nvPr/>
          </p:nvSpPr>
          <p:spPr bwMode="auto">
            <a:xfrm flipH="1" flipV="1">
              <a:off x="4335" y="2868"/>
              <a:ext cx="181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7438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What is “</a:t>
            </a:r>
            <a:r>
              <a:rPr lang="en-US" smtClean="0">
                <a:solidFill>
                  <a:srgbClr val="0000FF"/>
                </a:solidFill>
              </a:rPr>
              <a:t>cameraLookAt</a:t>
            </a:r>
            <a:r>
              <a:rPr lang="en-US" smtClean="0"/>
              <a:t>”?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1313" y="1346200"/>
            <a:ext cx="8532812" cy="1598613"/>
          </a:xfrm>
          <a:noFill/>
        </p:spPr>
        <p:txBody>
          <a:bodyPr/>
          <a:lstStyle/>
          <a:p>
            <a:r>
              <a:rPr lang="en-US" smtClean="0"/>
              <a:t>Given </a:t>
            </a:r>
            <a:r>
              <a:rPr lang="en-US" smtClean="0">
                <a:solidFill>
                  <a:srgbClr val="0000FF"/>
                </a:solidFill>
              </a:rPr>
              <a:t>objectLookAt</a:t>
            </a:r>
            <a:r>
              <a:rPr lang="en-US" smtClean="0"/>
              <a:t> = M = RT where R is the rotation and T is the translation.</a:t>
            </a:r>
          </a:p>
          <a:p>
            <a:pPr>
              <a:buFontTx/>
              <a:buNone/>
            </a:pPr>
            <a:endParaRPr lang="en-US" sz="1000" smtClean="0"/>
          </a:p>
          <a:p>
            <a:pPr lvl="1"/>
            <a:r>
              <a:rPr lang="en-US" smtClean="0"/>
              <a:t>     </a:t>
            </a:r>
            <a:r>
              <a:rPr lang="en-US" smtClean="0">
                <a:solidFill>
                  <a:srgbClr val="0000FF"/>
                </a:solidFill>
              </a:rPr>
              <a:t>cameraLookAt</a:t>
            </a:r>
            <a:r>
              <a:rPr lang="en-US" smtClean="0"/>
              <a:t> = M</a:t>
            </a:r>
            <a:r>
              <a:rPr lang="en-US" baseline="30000" smtClean="0"/>
              <a:t>-1</a:t>
            </a:r>
            <a:r>
              <a:rPr lang="en-US" smtClean="0"/>
              <a:t>= (RT)</a:t>
            </a:r>
            <a:r>
              <a:rPr lang="en-US" baseline="30000" smtClean="0"/>
              <a:t>-1</a:t>
            </a:r>
            <a:r>
              <a:rPr lang="en-US" smtClean="0"/>
              <a:t> = T</a:t>
            </a:r>
            <a:r>
              <a:rPr lang="en-US" baseline="30000" smtClean="0"/>
              <a:t>-1</a:t>
            </a:r>
            <a:r>
              <a:rPr lang="en-US" smtClean="0"/>
              <a:t>R</a:t>
            </a:r>
            <a:r>
              <a:rPr lang="en-US" baseline="30000" smtClean="0"/>
              <a:t>-1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517525" y="3768725"/>
            <a:ext cx="8164094" cy="1644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 dirty="0">
                <a:solidFill>
                  <a:srgbClr val="FF0000"/>
                </a:solidFill>
              </a:rPr>
              <a:t>    1 	      0         0</a:t>
            </a:r>
            <a:r>
              <a:rPr lang="en-US" sz="2800" b="1" dirty="0"/>
              <a:t>      0     </a:t>
            </a:r>
            <a:r>
              <a:rPr lang="en-US" sz="2800" b="1" dirty="0" err="1">
                <a:solidFill>
                  <a:srgbClr val="FF0000"/>
                </a:solidFill>
              </a:rPr>
              <a:t>xAxis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x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yAxis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x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zAxis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x</a:t>
            </a:r>
            <a:r>
              <a:rPr lang="en-US" sz="2800" b="1" dirty="0"/>
              <a:t> </a:t>
            </a:r>
            <a:r>
              <a:rPr lang="en-US" sz="800" b="1" dirty="0" smtClean="0"/>
              <a:t> </a:t>
            </a:r>
            <a:r>
              <a:rPr lang="en-US" sz="2800" b="1" dirty="0" smtClean="0"/>
              <a:t>0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/>
              <a:t>    </a:t>
            </a:r>
            <a:r>
              <a:rPr lang="en-US" sz="2800" b="1" dirty="0">
                <a:solidFill>
                  <a:srgbClr val="FF0000"/>
                </a:solidFill>
              </a:rPr>
              <a:t>0         1         0</a:t>
            </a:r>
            <a:r>
              <a:rPr lang="en-US" sz="2800" b="1" dirty="0"/>
              <a:t>      </a:t>
            </a:r>
            <a:r>
              <a:rPr lang="en-US" sz="800" b="1" dirty="0" smtClean="0"/>
              <a:t> </a:t>
            </a:r>
            <a:r>
              <a:rPr lang="en-US" sz="2800" b="1" dirty="0" smtClean="0"/>
              <a:t>0  </a:t>
            </a:r>
            <a:r>
              <a:rPr lang="en-US" sz="2800" b="1" dirty="0"/>
              <a:t>* </a:t>
            </a:r>
            <a:r>
              <a:rPr lang="en-US" sz="800" b="1" dirty="0" smtClean="0"/>
              <a:t>  </a:t>
            </a:r>
            <a:r>
              <a:rPr lang="en-US" sz="2800" b="1" dirty="0" err="1" smtClean="0">
                <a:solidFill>
                  <a:srgbClr val="FF0000"/>
                </a:solidFill>
              </a:rPr>
              <a:t>xAxis</a:t>
            </a:r>
            <a:r>
              <a:rPr lang="en-US" sz="2800" b="1" baseline="-25000" dirty="0" err="1" smtClean="0">
                <a:solidFill>
                  <a:srgbClr val="FF0000"/>
                </a:solidFill>
              </a:rPr>
              <a:t>y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yAxis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y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zAxis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y</a:t>
            </a:r>
            <a:r>
              <a:rPr lang="en-US" sz="2800" b="1" dirty="0"/>
              <a:t> </a:t>
            </a:r>
            <a:r>
              <a:rPr lang="en-US" sz="800" b="1" dirty="0" smtClean="0"/>
              <a:t> </a:t>
            </a:r>
            <a:r>
              <a:rPr lang="en-US" sz="2800" b="1" dirty="0" smtClean="0"/>
              <a:t>0</a:t>
            </a: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/>
              <a:t>    </a:t>
            </a:r>
            <a:r>
              <a:rPr lang="en-US" sz="2800" b="1" dirty="0">
                <a:solidFill>
                  <a:srgbClr val="FF0000"/>
                </a:solidFill>
              </a:rPr>
              <a:t>0         0         1</a:t>
            </a:r>
            <a:r>
              <a:rPr lang="en-US" sz="2800" b="1" dirty="0"/>
              <a:t>      </a:t>
            </a:r>
            <a:r>
              <a:rPr lang="en-US" sz="800" b="1" dirty="0" smtClean="0"/>
              <a:t> </a:t>
            </a:r>
            <a:r>
              <a:rPr lang="en-US" sz="2800" b="1" dirty="0" smtClean="0"/>
              <a:t>0     </a:t>
            </a:r>
            <a:r>
              <a:rPr lang="en-US" sz="2800" b="1" dirty="0" err="1">
                <a:solidFill>
                  <a:srgbClr val="FF0000"/>
                </a:solidFill>
              </a:rPr>
              <a:t>xAxis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z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yAxis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z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zAxis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z</a:t>
            </a:r>
            <a:r>
              <a:rPr lang="en-US" sz="2800" b="1" dirty="0"/>
              <a:t>  0</a:t>
            </a:r>
            <a:br>
              <a:rPr lang="en-US" sz="2800" b="1" dirty="0"/>
            </a:br>
            <a:r>
              <a:rPr lang="en-US" sz="2800" b="1" dirty="0"/>
              <a:t>-</a:t>
            </a:r>
            <a:r>
              <a:rPr lang="en-US" sz="2800" b="1" dirty="0" err="1">
                <a:solidFill>
                  <a:srgbClr val="0000FF"/>
                </a:solidFill>
              </a:rPr>
              <a:t>from</a:t>
            </a:r>
            <a:r>
              <a:rPr lang="en-US" sz="2800" b="1" baseline="-25000" dirty="0" err="1">
                <a:solidFill>
                  <a:srgbClr val="0000FF"/>
                </a:solidFill>
              </a:rPr>
              <a:t>x</a:t>
            </a:r>
            <a:r>
              <a:rPr lang="en-US" sz="2800" b="1" dirty="0"/>
              <a:t> -</a:t>
            </a:r>
            <a:r>
              <a:rPr lang="en-US" sz="2800" b="1" dirty="0" err="1">
                <a:solidFill>
                  <a:srgbClr val="0000FF"/>
                </a:solidFill>
              </a:rPr>
              <a:t>from</a:t>
            </a:r>
            <a:r>
              <a:rPr lang="en-US" sz="2800" b="1" baseline="-25000" dirty="0" err="1">
                <a:solidFill>
                  <a:srgbClr val="0000FF"/>
                </a:solidFill>
              </a:rPr>
              <a:t>y</a:t>
            </a:r>
            <a:r>
              <a:rPr lang="en-US" sz="2800" b="1" dirty="0"/>
              <a:t> -</a:t>
            </a:r>
            <a:r>
              <a:rPr lang="en-US" sz="2800" b="1" dirty="0" err="1">
                <a:solidFill>
                  <a:srgbClr val="0000FF"/>
                </a:solidFill>
              </a:rPr>
              <a:t>from</a:t>
            </a:r>
            <a:r>
              <a:rPr lang="en-US" sz="2800" b="1" baseline="-25000" dirty="0" err="1">
                <a:solidFill>
                  <a:srgbClr val="0000FF"/>
                </a:solidFill>
              </a:rPr>
              <a:t>z</a:t>
            </a:r>
            <a:r>
              <a:rPr lang="en-US" sz="2800" b="1" dirty="0"/>
              <a:t> 1        0          0           0      1</a:t>
            </a:r>
          </a:p>
        </p:txBody>
      </p:sp>
      <p:grpSp>
        <p:nvGrpSpPr>
          <p:cNvPr id="20485" name="Group 8"/>
          <p:cNvGrpSpPr>
            <a:grpSpLocks/>
          </p:cNvGrpSpPr>
          <p:nvPr/>
        </p:nvGrpSpPr>
        <p:grpSpPr bwMode="auto">
          <a:xfrm>
            <a:off x="517525" y="3729038"/>
            <a:ext cx="109538" cy="1635125"/>
            <a:chOff x="326" y="2349"/>
            <a:chExt cx="69" cy="1030"/>
          </a:xfrm>
        </p:grpSpPr>
        <p:sp>
          <p:nvSpPr>
            <p:cNvPr id="20498" name="Line 5"/>
            <p:cNvSpPr>
              <a:spLocks noChangeShapeType="1"/>
            </p:cNvSpPr>
            <p:nvPr/>
          </p:nvSpPr>
          <p:spPr bwMode="auto">
            <a:xfrm>
              <a:off x="340" y="2363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9" name="Line 6"/>
            <p:cNvSpPr>
              <a:spLocks noChangeShapeType="1"/>
            </p:cNvSpPr>
            <p:nvPr/>
          </p:nvSpPr>
          <p:spPr bwMode="auto">
            <a:xfrm flipV="1">
              <a:off x="326" y="2349"/>
              <a:ext cx="69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00" name="Line 7"/>
            <p:cNvSpPr>
              <a:spLocks noChangeShapeType="1"/>
            </p:cNvSpPr>
            <p:nvPr/>
          </p:nvSpPr>
          <p:spPr bwMode="auto">
            <a:xfrm flipV="1">
              <a:off x="326" y="3374"/>
              <a:ext cx="65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486" name="Group 12"/>
          <p:cNvGrpSpPr>
            <a:grpSpLocks/>
          </p:cNvGrpSpPr>
          <p:nvPr/>
        </p:nvGrpSpPr>
        <p:grpSpPr bwMode="auto">
          <a:xfrm>
            <a:off x="4148138" y="3729038"/>
            <a:ext cx="152400" cy="1635125"/>
            <a:chOff x="2613" y="2349"/>
            <a:chExt cx="96" cy="1030"/>
          </a:xfrm>
        </p:grpSpPr>
        <p:sp>
          <p:nvSpPr>
            <p:cNvPr id="20495" name="Line 9"/>
            <p:cNvSpPr>
              <a:spLocks noChangeShapeType="1"/>
            </p:cNvSpPr>
            <p:nvPr/>
          </p:nvSpPr>
          <p:spPr bwMode="auto">
            <a:xfrm>
              <a:off x="2704" y="2363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6" name="Line 10"/>
            <p:cNvSpPr>
              <a:spLocks noChangeShapeType="1"/>
            </p:cNvSpPr>
            <p:nvPr/>
          </p:nvSpPr>
          <p:spPr bwMode="auto">
            <a:xfrm flipH="1" flipV="1">
              <a:off x="2613" y="2349"/>
              <a:ext cx="77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7" name="Line 11"/>
            <p:cNvSpPr>
              <a:spLocks noChangeShapeType="1"/>
            </p:cNvSpPr>
            <p:nvPr/>
          </p:nvSpPr>
          <p:spPr bwMode="auto">
            <a:xfrm flipH="1" flipV="1">
              <a:off x="2627" y="3374"/>
              <a:ext cx="82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487" name="Group 16"/>
          <p:cNvGrpSpPr>
            <a:grpSpLocks/>
          </p:cNvGrpSpPr>
          <p:nvPr/>
        </p:nvGrpSpPr>
        <p:grpSpPr bwMode="auto">
          <a:xfrm>
            <a:off x="4594225" y="3714750"/>
            <a:ext cx="111125" cy="1635125"/>
            <a:chOff x="2894" y="2340"/>
            <a:chExt cx="70" cy="1030"/>
          </a:xfrm>
        </p:grpSpPr>
        <p:sp>
          <p:nvSpPr>
            <p:cNvPr id="20492" name="Line 13"/>
            <p:cNvSpPr>
              <a:spLocks noChangeShapeType="1"/>
            </p:cNvSpPr>
            <p:nvPr/>
          </p:nvSpPr>
          <p:spPr bwMode="auto">
            <a:xfrm>
              <a:off x="2908" y="2354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3" name="Line 14"/>
            <p:cNvSpPr>
              <a:spLocks noChangeShapeType="1"/>
            </p:cNvSpPr>
            <p:nvPr/>
          </p:nvSpPr>
          <p:spPr bwMode="auto">
            <a:xfrm flipV="1">
              <a:off x="2908" y="2340"/>
              <a:ext cx="56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4" name="Line 15"/>
            <p:cNvSpPr>
              <a:spLocks noChangeShapeType="1"/>
            </p:cNvSpPr>
            <p:nvPr/>
          </p:nvSpPr>
          <p:spPr bwMode="auto">
            <a:xfrm flipV="1">
              <a:off x="2894" y="3365"/>
              <a:ext cx="53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488" name="Group 20"/>
          <p:cNvGrpSpPr>
            <a:grpSpLocks/>
          </p:cNvGrpSpPr>
          <p:nvPr/>
        </p:nvGrpSpPr>
        <p:grpSpPr bwMode="auto">
          <a:xfrm>
            <a:off x="8416925" y="3714750"/>
            <a:ext cx="193675" cy="1635125"/>
            <a:chOff x="5302" y="2340"/>
            <a:chExt cx="122" cy="1030"/>
          </a:xfrm>
        </p:grpSpPr>
        <p:sp>
          <p:nvSpPr>
            <p:cNvPr id="20489" name="Line 17"/>
            <p:cNvSpPr>
              <a:spLocks noChangeShapeType="1"/>
            </p:cNvSpPr>
            <p:nvPr/>
          </p:nvSpPr>
          <p:spPr bwMode="auto">
            <a:xfrm>
              <a:off x="5417" y="2354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0" name="Line 18"/>
            <p:cNvSpPr>
              <a:spLocks noChangeShapeType="1"/>
            </p:cNvSpPr>
            <p:nvPr/>
          </p:nvSpPr>
          <p:spPr bwMode="auto">
            <a:xfrm flipH="1" flipV="1">
              <a:off x="5302" y="2340"/>
              <a:ext cx="101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1" name="Line 19"/>
            <p:cNvSpPr>
              <a:spLocks noChangeShapeType="1"/>
            </p:cNvSpPr>
            <p:nvPr/>
          </p:nvSpPr>
          <p:spPr bwMode="auto">
            <a:xfrm flipH="1" flipV="1">
              <a:off x="5316" y="3365"/>
              <a:ext cx="108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>
          <a:xfrm>
            <a:off x="212725" y="274638"/>
            <a:ext cx="8694738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Sprites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172450" cy="4791075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Sprites</a:t>
            </a:r>
            <a:r>
              <a:rPr lang="en-US" smtClean="0"/>
              <a:t> are objects that face the camera…</a:t>
            </a:r>
          </a:p>
          <a:p>
            <a:r>
              <a:rPr lang="en-US" smtClean="0"/>
              <a:t>Early games used sprites for </a:t>
            </a:r>
            <a:r>
              <a:rPr lang="en-US" smtClean="0">
                <a:solidFill>
                  <a:srgbClr val="FF0000"/>
                </a:solidFill>
              </a:rPr>
              <a:t>modeled</a:t>
            </a:r>
            <a:r>
              <a:rPr lang="en-US" smtClean="0"/>
              <a:t> </a:t>
            </a:r>
            <a:r>
              <a:rPr lang="en-US" smtClean="0">
                <a:solidFill>
                  <a:srgbClr val="FF0000"/>
                </a:solidFill>
              </a:rPr>
              <a:t>objects</a:t>
            </a:r>
            <a:r>
              <a:rPr lang="en-US" smtClean="0"/>
              <a:t>; e.g., Doom monsters, tables…</a:t>
            </a:r>
          </a:p>
          <a:p>
            <a:pPr>
              <a:buFontTx/>
              <a:buNone/>
            </a:pPr>
            <a:endParaRPr lang="en-US" smtClean="0"/>
          </a:p>
          <a:p>
            <a:r>
              <a:rPr lang="en-US" smtClean="0"/>
              <a:t>Current uses</a:t>
            </a:r>
          </a:p>
          <a:p>
            <a:pPr lvl="2"/>
            <a:r>
              <a:rPr lang="en-US" smtClean="0">
                <a:solidFill>
                  <a:srgbClr val="FF0000"/>
                </a:solidFill>
              </a:rPr>
              <a:t>Objects that are far away</a:t>
            </a:r>
            <a:r>
              <a:rPr lang="en-US" smtClean="0"/>
              <a:t>; e.g. trees on mountain tops.</a:t>
            </a:r>
          </a:p>
          <a:p>
            <a:pPr lvl="2"/>
            <a:r>
              <a:rPr lang="en-US" smtClean="0">
                <a:solidFill>
                  <a:srgbClr val="FF0000"/>
                </a:solidFill>
              </a:rPr>
              <a:t>Objects</a:t>
            </a:r>
            <a:r>
              <a:rPr lang="en-US" smtClean="0"/>
              <a:t> </a:t>
            </a:r>
            <a:r>
              <a:rPr lang="en-US" smtClean="0">
                <a:solidFill>
                  <a:srgbClr val="FF0000"/>
                </a:solidFill>
              </a:rPr>
              <a:t>that</a:t>
            </a:r>
            <a:r>
              <a:rPr lang="en-US" smtClean="0"/>
              <a:t> are used to </a:t>
            </a:r>
            <a:r>
              <a:rPr lang="en-US" smtClean="0">
                <a:solidFill>
                  <a:srgbClr val="FF0000"/>
                </a:solidFill>
              </a:rPr>
              <a:t>implement particle systems</a:t>
            </a:r>
            <a:r>
              <a:rPr lang="en-US" smtClean="0"/>
              <a:t>; e.g., moving fog particles or fire particles…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Grp="1" noChangeArrowheads="1"/>
          </p:cNvSpPr>
          <p:nvPr>
            <p:ph type="title"/>
          </p:nvPr>
        </p:nvSpPr>
        <p:spPr>
          <a:xfrm>
            <a:off x="209550" y="273050"/>
            <a:ext cx="8701088" cy="703263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What is “</a:t>
            </a:r>
            <a:r>
              <a:rPr lang="en-US" smtClean="0">
                <a:solidFill>
                  <a:srgbClr val="0000FF"/>
                </a:solidFill>
              </a:rPr>
              <a:t>cameraLookAt</a:t>
            </a:r>
            <a:r>
              <a:rPr lang="en-US" smtClean="0"/>
              <a:t>”?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1313" y="1346200"/>
            <a:ext cx="8532812" cy="476250"/>
          </a:xfrm>
          <a:noFill/>
        </p:spPr>
        <p:txBody>
          <a:bodyPr/>
          <a:lstStyle/>
          <a:p>
            <a:r>
              <a:rPr lang="en-US" smtClean="0"/>
              <a:t>M</a:t>
            </a:r>
            <a:r>
              <a:rPr lang="en-US" baseline="30000" smtClean="0"/>
              <a:t>-1</a:t>
            </a:r>
            <a:r>
              <a:rPr lang="en-US" smtClean="0"/>
              <a:t> is</a:t>
            </a:r>
          </a:p>
        </p:txBody>
      </p:sp>
      <p:grpSp>
        <p:nvGrpSpPr>
          <p:cNvPr id="21508" name="Group 13"/>
          <p:cNvGrpSpPr>
            <a:grpSpLocks/>
          </p:cNvGrpSpPr>
          <p:nvPr/>
        </p:nvGrpSpPr>
        <p:grpSpPr bwMode="auto">
          <a:xfrm>
            <a:off x="1285875" y="2044700"/>
            <a:ext cx="7015163" cy="1668463"/>
            <a:chOff x="810" y="1288"/>
            <a:chExt cx="4419" cy="1051"/>
          </a:xfrm>
        </p:grpSpPr>
        <p:sp>
          <p:nvSpPr>
            <p:cNvPr id="21510" name="Rectangle 4"/>
            <p:cNvSpPr>
              <a:spLocks noChangeArrowheads="1"/>
            </p:cNvSpPr>
            <p:nvPr/>
          </p:nvSpPr>
          <p:spPr bwMode="auto">
            <a:xfrm>
              <a:off x="865" y="1313"/>
              <a:ext cx="4298" cy="10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en-US" sz="2800" b="1">
                  <a:solidFill>
                    <a:srgbClr val="FF0000"/>
                  </a:solidFill>
                </a:rPr>
                <a:t>xAxis</a:t>
              </a:r>
              <a:r>
                <a:rPr lang="en-US" sz="2800" b="1" baseline="-25000">
                  <a:solidFill>
                    <a:srgbClr val="FF0000"/>
                  </a:solidFill>
                </a:rPr>
                <a:t>x</a:t>
              </a:r>
              <a:r>
                <a:rPr lang="en-US" sz="2800" b="1">
                  <a:solidFill>
                    <a:srgbClr val="FF0000"/>
                  </a:solidFill>
                </a:rPr>
                <a:t> 	       yAxis</a:t>
              </a:r>
              <a:r>
                <a:rPr lang="en-US" sz="2800" b="1" baseline="-25000">
                  <a:solidFill>
                    <a:srgbClr val="FF0000"/>
                  </a:solidFill>
                </a:rPr>
                <a:t>x</a:t>
              </a:r>
              <a:r>
                <a:rPr lang="en-US" sz="2800" b="1">
                  <a:solidFill>
                    <a:srgbClr val="FF0000"/>
                  </a:solidFill>
                </a:rPr>
                <a:t> 	   zAxis</a:t>
              </a:r>
              <a:r>
                <a:rPr lang="en-US" sz="2800" b="1" baseline="-25000">
                  <a:solidFill>
                    <a:srgbClr val="FF0000"/>
                  </a:solidFill>
                </a:rPr>
                <a:t>x</a:t>
              </a:r>
              <a:r>
                <a:rPr lang="en-US" sz="2800" b="1"/>
                <a:t>     0</a:t>
              </a:r>
              <a:br>
                <a:rPr lang="en-US" sz="2800" b="1"/>
              </a:br>
              <a:r>
                <a:rPr lang="en-US" sz="2800" b="1">
                  <a:solidFill>
                    <a:srgbClr val="FF0000"/>
                  </a:solidFill>
                </a:rPr>
                <a:t>xAxis</a:t>
              </a:r>
              <a:r>
                <a:rPr lang="en-US" sz="2800" b="1" baseline="-25000">
                  <a:solidFill>
                    <a:srgbClr val="FF0000"/>
                  </a:solidFill>
                </a:rPr>
                <a:t>y</a:t>
              </a:r>
              <a:r>
                <a:rPr lang="en-US" sz="2800" b="1">
                  <a:solidFill>
                    <a:srgbClr val="FF0000"/>
                  </a:solidFill>
                </a:rPr>
                <a:t> 	       yAxis</a:t>
              </a:r>
              <a:r>
                <a:rPr lang="en-US" sz="2800" b="1" baseline="-25000">
                  <a:solidFill>
                    <a:srgbClr val="FF0000"/>
                  </a:solidFill>
                </a:rPr>
                <a:t>y</a:t>
              </a:r>
              <a:r>
                <a:rPr lang="en-US" sz="2800" b="1">
                  <a:solidFill>
                    <a:srgbClr val="FF0000"/>
                  </a:solidFill>
                </a:rPr>
                <a:t> 	   zAxis</a:t>
              </a:r>
              <a:r>
                <a:rPr lang="en-US" sz="2800" b="1" baseline="-25000">
                  <a:solidFill>
                    <a:srgbClr val="FF0000"/>
                  </a:solidFill>
                </a:rPr>
                <a:t>y</a:t>
              </a:r>
              <a:r>
                <a:rPr lang="en-US" sz="2800" b="1"/>
                <a:t>     0</a:t>
              </a:r>
              <a:br>
                <a:rPr lang="en-US" sz="2800" b="1"/>
              </a:br>
              <a:r>
                <a:rPr lang="en-US" sz="2800" b="1">
                  <a:solidFill>
                    <a:srgbClr val="FF0000"/>
                  </a:solidFill>
                </a:rPr>
                <a:t>xAxis</a:t>
              </a:r>
              <a:r>
                <a:rPr lang="en-US" sz="2800" b="1" baseline="-25000">
                  <a:solidFill>
                    <a:srgbClr val="FF0000"/>
                  </a:solidFill>
                </a:rPr>
                <a:t>z</a:t>
              </a:r>
              <a:r>
                <a:rPr lang="en-US" sz="2800" b="1">
                  <a:solidFill>
                    <a:srgbClr val="FF0000"/>
                  </a:solidFill>
                </a:rPr>
                <a:t> 	       yAxis</a:t>
              </a:r>
              <a:r>
                <a:rPr lang="en-US" sz="2800" b="1" baseline="-25000">
                  <a:solidFill>
                    <a:srgbClr val="FF0000"/>
                  </a:solidFill>
                </a:rPr>
                <a:t>z</a:t>
              </a:r>
              <a:r>
                <a:rPr lang="en-US" sz="2800" b="1">
                  <a:solidFill>
                    <a:srgbClr val="FF0000"/>
                  </a:solidFill>
                </a:rPr>
                <a:t> 	   zAxis</a:t>
              </a:r>
              <a:r>
                <a:rPr lang="en-US" sz="2800" b="1" baseline="-25000">
                  <a:solidFill>
                    <a:srgbClr val="FF0000"/>
                  </a:solidFill>
                </a:rPr>
                <a:t>z</a:t>
              </a:r>
              <a:r>
                <a:rPr lang="en-US" sz="2800" b="1"/>
                <a:t>     0</a:t>
              </a:r>
              <a:br>
                <a:rPr lang="en-US" sz="2800" b="1"/>
              </a:br>
              <a:r>
                <a:rPr lang="en-US" sz="2800" b="1"/>
                <a:t>-from.xAxis  -from.yAxis  -from.zAxis  1</a:t>
              </a:r>
            </a:p>
          </p:txBody>
        </p:sp>
        <p:grpSp>
          <p:nvGrpSpPr>
            <p:cNvPr id="21511" name="Group 8"/>
            <p:cNvGrpSpPr>
              <a:grpSpLocks/>
            </p:cNvGrpSpPr>
            <p:nvPr/>
          </p:nvGrpSpPr>
          <p:grpSpPr bwMode="auto">
            <a:xfrm>
              <a:off x="810" y="1288"/>
              <a:ext cx="124" cy="1030"/>
              <a:chOff x="810" y="1288"/>
              <a:chExt cx="124" cy="1030"/>
            </a:xfrm>
          </p:grpSpPr>
          <p:sp>
            <p:nvSpPr>
              <p:cNvPr id="21516" name="Line 5"/>
              <p:cNvSpPr>
                <a:spLocks noChangeShapeType="1"/>
              </p:cNvSpPr>
              <p:nvPr/>
            </p:nvSpPr>
            <p:spPr bwMode="auto">
              <a:xfrm>
                <a:off x="824" y="1302"/>
                <a:ext cx="0" cy="10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17" name="Line 6"/>
              <p:cNvSpPr>
                <a:spLocks noChangeShapeType="1"/>
              </p:cNvSpPr>
              <p:nvPr/>
            </p:nvSpPr>
            <p:spPr bwMode="auto">
              <a:xfrm flipV="1">
                <a:off x="824" y="1288"/>
                <a:ext cx="110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18" name="Line 7"/>
              <p:cNvSpPr>
                <a:spLocks noChangeShapeType="1"/>
              </p:cNvSpPr>
              <p:nvPr/>
            </p:nvSpPr>
            <p:spPr bwMode="auto">
              <a:xfrm flipV="1">
                <a:off x="810" y="2313"/>
                <a:ext cx="103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1512" name="Group 12"/>
            <p:cNvGrpSpPr>
              <a:grpSpLocks/>
            </p:cNvGrpSpPr>
            <p:nvPr/>
          </p:nvGrpSpPr>
          <p:grpSpPr bwMode="auto">
            <a:xfrm>
              <a:off x="5087" y="1288"/>
              <a:ext cx="142" cy="1030"/>
              <a:chOff x="5087" y="1288"/>
              <a:chExt cx="142" cy="1030"/>
            </a:xfrm>
          </p:grpSpPr>
          <p:sp>
            <p:nvSpPr>
              <p:cNvPr id="21513" name="Line 9"/>
              <p:cNvSpPr>
                <a:spLocks noChangeShapeType="1"/>
              </p:cNvSpPr>
              <p:nvPr/>
            </p:nvSpPr>
            <p:spPr bwMode="auto">
              <a:xfrm>
                <a:off x="5229" y="1302"/>
                <a:ext cx="0" cy="10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14" name="Line 10"/>
              <p:cNvSpPr>
                <a:spLocks noChangeShapeType="1"/>
              </p:cNvSpPr>
              <p:nvPr/>
            </p:nvSpPr>
            <p:spPr bwMode="auto">
              <a:xfrm flipH="1" flipV="1">
                <a:off x="5101" y="1288"/>
                <a:ext cx="128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15" name="Line 11"/>
              <p:cNvSpPr>
                <a:spLocks noChangeShapeType="1"/>
              </p:cNvSpPr>
              <p:nvPr/>
            </p:nvSpPr>
            <p:spPr bwMode="auto">
              <a:xfrm flipH="1" flipV="1">
                <a:off x="5087" y="2313"/>
                <a:ext cx="137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1509" name="Rectangle 14"/>
          <p:cNvSpPr>
            <a:spLocks noChangeArrowheads="1"/>
          </p:cNvSpPr>
          <p:nvPr/>
        </p:nvSpPr>
        <p:spPr bwMode="auto">
          <a:xfrm>
            <a:off x="3217863" y="4600575"/>
            <a:ext cx="2765425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/>
              <a:t>. is dot product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Grp="1" noChangeArrowheads="1"/>
          </p:cNvSpPr>
          <p:nvPr>
            <p:ph type="title"/>
          </p:nvPr>
        </p:nvSpPr>
        <p:spPr>
          <a:xfrm>
            <a:off x="209550" y="273050"/>
            <a:ext cx="8701088" cy="703263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Summarizing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600450"/>
            <a:ext cx="8532813" cy="47625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cameraLookAt</a:t>
            </a:r>
            <a:r>
              <a:rPr lang="en-US" smtClean="0"/>
              <a:t> is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1260475" y="4338638"/>
            <a:ext cx="682942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 dirty="0" err="1">
                <a:solidFill>
                  <a:schemeClr val="tx2"/>
                </a:solidFill>
              </a:rPr>
              <a:t>xAxis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x</a:t>
            </a:r>
            <a:r>
              <a:rPr lang="en-US" sz="2800" b="1" dirty="0">
                <a:solidFill>
                  <a:srgbClr val="FF0000"/>
                </a:solidFill>
              </a:rPr>
              <a:t> 	       </a:t>
            </a:r>
            <a:r>
              <a:rPr lang="en-US" sz="2800" b="1" dirty="0" err="1">
                <a:solidFill>
                  <a:schemeClr val="tx2"/>
                </a:solidFill>
              </a:rPr>
              <a:t>yAxis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x</a:t>
            </a:r>
            <a:r>
              <a:rPr lang="en-US" sz="2800" b="1" dirty="0">
                <a:solidFill>
                  <a:srgbClr val="FF0000"/>
                </a:solidFill>
              </a:rPr>
              <a:t> 	   </a:t>
            </a:r>
            <a:r>
              <a:rPr lang="en-US" sz="2800" b="1" dirty="0" err="1">
                <a:solidFill>
                  <a:schemeClr val="tx2"/>
                </a:solidFill>
              </a:rPr>
              <a:t>zAxis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x</a:t>
            </a:r>
            <a:r>
              <a:rPr lang="en-US" sz="2800" b="1" dirty="0"/>
              <a:t>     0</a:t>
            </a:r>
            <a:br>
              <a:rPr lang="en-US" sz="2800" b="1" dirty="0"/>
            </a:br>
            <a:r>
              <a:rPr lang="en-US" sz="2800" b="1" dirty="0" err="1">
                <a:solidFill>
                  <a:srgbClr val="FF0000"/>
                </a:solidFill>
              </a:rPr>
              <a:t>xAxis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y</a:t>
            </a:r>
            <a:r>
              <a:rPr lang="en-US" sz="2800" b="1" dirty="0">
                <a:solidFill>
                  <a:srgbClr val="FF0000"/>
                </a:solidFill>
              </a:rPr>
              <a:t> 	       </a:t>
            </a:r>
            <a:r>
              <a:rPr lang="en-US" sz="2800" b="1" dirty="0" err="1">
                <a:solidFill>
                  <a:srgbClr val="FF0000"/>
                </a:solidFill>
              </a:rPr>
              <a:t>yAxis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y</a:t>
            </a:r>
            <a:r>
              <a:rPr lang="en-US" sz="2800" b="1" dirty="0">
                <a:solidFill>
                  <a:srgbClr val="FF0000"/>
                </a:solidFill>
              </a:rPr>
              <a:t> 	   </a:t>
            </a:r>
            <a:r>
              <a:rPr lang="en-US" sz="2800" b="1" dirty="0" err="1">
                <a:solidFill>
                  <a:srgbClr val="FF0000"/>
                </a:solidFill>
              </a:rPr>
              <a:t>zAxis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y</a:t>
            </a:r>
            <a:r>
              <a:rPr lang="en-US" sz="2800" b="1" dirty="0"/>
              <a:t>     0</a:t>
            </a:r>
            <a:br>
              <a:rPr lang="en-US" sz="2800" b="1" dirty="0"/>
            </a:br>
            <a:r>
              <a:rPr lang="en-US" sz="2800" b="1" dirty="0" err="1">
                <a:solidFill>
                  <a:srgbClr val="8000B3"/>
                </a:solidFill>
              </a:rPr>
              <a:t>xAxis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z</a:t>
            </a:r>
            <a:r>
              <a:rPr lang="en-US" sz="2800" b="1" dirty="0">
                <a:solidFill>
                  <a:srgbClr val="FF0000"/>
                </a:solidFill>
              </a:rPr>
              <a:t> 	       </a:t>
            </a:r>
            <a:r>
              <a:rPr lang="en-US" sz="2800" b="1" dirty="0" err="1">
                <a:solidFill>
                  <a:srgbClr val="8000B3"/>
                </a:solidFill>
              </a:rPr>
              <a:t>yAxis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z</a:t>
            </a:r>
            <a:r>
              <a:rPr lang="en-US" sz="2800" b="1" dirty="0">
                <a:solidFill>
                  <a:srgbClr val="FF0000"/>
                </a:solidFill>
              </a:rPr>
              <a:t> 	   </a:t>
            </a:r>
            <a:r>
              <a:rPr lang="en-US" sz="2800" b="1" dirty="0" err="1">
                <a:solidFill>
                  <a:srgbClr val="8000B3"/>
                </a:solidFill>
              </a:rPr>
              <a:t>zAxis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z</a:t>
            </a:r>
            <a:r>
              <a:rPr lang="en-US" sz="2800" b="1" dirty="0"/>
              <a:t>     0</a:t>
            </a:r>
            <a:br>
              <a:rPr lang="en-US" sz="2800" b="1" dirty="0"/>
            </a:br>
            <a:r>
              <a:rPr lang="en-US" sz="2800" b="1" dirty="0"/>
              <a:t>-</a:t>
            </a:r>
            <a:r>
              <a:rPr lang="en-US" sz="2800" b="1" dirty="0" err="1"/>
              <a:t>from.</a:t>
            </a:r>
            <a:r>
              <a:rPr lang="en-US" sz="2800" b="1" dirty="0" err="1">
                <a:solidFill>
                  <a:srgbClr val="0000FF"/>
                </a:solidFill>
              </a:rPr>
              <a:t>xAxis</a:t>
            </a:r>
            <a:r>
              <a:rPr lang="en-US" sz="2800" b="1" dirty="0"/>
              <a:t>  -</a:t>
            </a:r>
            <a:r>
              <a:rPr lang="en-US" sz="2800" b="1" dirty="0" err="1"/>
              <a:t>from.</a:t>
            </a:r>
            <a:r>
              <a:rPr lang="en-US" sz="2800" b="1" dirty="0" err="1">
                <a:solidFill>
                  <a:srgbClr val="FF0000"/>
                </a:solidFill>
              </a:rPr>
              <a:t>yAxis</a:t>
            </a:r>
            <a:r>
              <a:rPr lang="en-US" sz="2800" b="1" dirty="0"/>
              <a:t>  -</a:t>
            </a:r>
            <a:r>
              <a:rPr lang="en-US" sz="2800" b="1" dirty="0" err="1"/>
              <a:t>from.</a:t>
            </a:r>
            <a:r>
              <a:rPr lang="en-US" sz="2800" b="1" dirty="0" err="1">
                <a:solidFill>
                  <a:srgbClr val="8000B3"/>
                </a:solidFill>
              </a:rPr>
              <a:t>zAxis</a:t>
            </a:r>
            <a:r>
              <a:rPr lang="en-US" sz="2800" b="1" dirty="0"/>
              <a:t>  1</a:t>
            </a:r>
          </a:p>
        </p:txBody>
      </p:sp>
      <p:grpSp>
        <p:nvGrpSpPr>
          <p:cNvPr id="22533" name="Group 8"/>
          <p:cNvGrpSpPr>
            <a:grpSpLocks/>
          </p:cNvGrpSpPr>
          <p:nvPr/>
        </p:nvGrpSpPr>
        <p:grpSpPr bwMode="auto">
          <a:xfrm>
            <a:off x="1173163" y="4298950"/>
            <a:ext cx="196850" cy="1635125"/>
            <a:chOff x="739" y="2708"/>
            <a:chExt cx="124" cy="1030"/>
          </a:xfrm>
        </p:grpSpPr>
        <p:sp>
          <p:nvSpPr>
            <p:cNvPr id="22549" name="Line 5"/>
            <p:cNvSpPr>
              <a:spLocks noChangeShapeType="1"/>
            </p:cNvSpPr>
            <p:nvPr/>
          </p:nvSpPr>
          <p:spPr bwMode="auto">
            <a:xfrm>
              <a:off x="753" y="2722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50" name="Line 6"/>
            <p:cNvSpPr>
              <a:spLocks noChangeShapeType="1"/>
            </p:cNvSpPr>
            <p:nvPr/>
          </p:nvSpPr>
          <p:spPr bwMode="auto">
            <a:xfrm flipV="1">
              <a:off x="753" y="2708"/>
              <a:ext cx="110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51" name="Line 7"/>
            <p:cNvSpPr>
              <a:spLocks noChangeShapeType="1"/>
            </p:cNvSpPr>
            <p:nvPr/>
          </p:nvSpPr>
          <p:spPr bwMode="auto">
            <a:xfrm flipV="1">
              <a:off x="739" y="3733"/>
              <a:ext cx="103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2534" name="Group 12"/>
          <p:cNvGrpSpPr>
            <a:grpSpLocks/>
          </p:cNvGrpSpPr>
          <p:nvPr/>
        </p:nvGrpSpPr>
        <p:grpSpPr bwMode="auto">
          <a:xfrm>
            <a:off x="7962900" y="4298950"/>
            <a:ext cx="225425" cy="1635125"/>
            <a:chOff x="5016" y="2708"/>
            <a:chExt cx="142" cy="1030"/>
          </a:xfrm>
        </p:grpSpPr>
        <p:sp>
          <p:nvSpPr>
            <p:cNvPr id="22546" name="Line 9"/>
            <p:cNvSpPr>
              <a:spLocks noChangeShapeType="1"/>
            </p:cNvSpPr>
            <p:nvPr/>
          </p:nvSpPr>
          <p:spPr bwMode="auto">
            <a:xfrm>
              <a:off x="5158" y="2722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47" name="Line 10"/>
            <p:cNvSpPr>
              <a:spLocks noChangeShapeType="1"/>
            </p:cNvSpPr>
            <p:nvPr/>
          </p:nvSpPr>
          <p:spPr bwMode="auto">
            <a:xfrm flipH="1" flipV="1">
              <a:off x="5030" y="2708"/>
              <a:ext cx="128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48" name="Line 11"/>
            <p:cNvSpPr>
              <a:spLocks noChangeShapeType="1"/>
            </p:cNvSpPr>
            <p:nvPr/>
          </p:nvSpPr>
          <p:spPr bwMode="auto">
            <a:xfrm flipH="1" flipV="1">
              <a:off x="5016" y="3733"/>
              <a:ext cx="137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535" name="Rectangle 13"/>
          <p:cNvSpPr>
            <a:spLocks noChangeArrowheads="1"/>
          </p:cNvSpPr>
          <p:nvPr/>
        </p:nvSpPr>
        <p:spPr bwMode="auto">
          <a:xfrm>
            <a:off x="5983288" y="6140450"/>
            <a:ext cx="2765425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/>
              <a:t>. is dot product</a:t>
            </a:r>
          </a:p>
        </p:txBody>
      </p:sp>
      <p:sp>
        <p:nvSpPr>
          <p:cNvPr id="22536" name="Rectangle 14"/>
          <p:cNvSpPr>
            <a:spLocks noChangeArrowheads="1"/>
          </p:cNvSpPr>
          <p:nvPr/>
        </p:nvSpPr>
        <p:spPr bwMode="auto">
          <a:xfrm>
            <a:off x="1219200" y="1905000"/>
            <a:ext cx="762000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/>
            <a:r>
              <a:rPr lang="en-US" sz="2800" b="1" dirty="0" err="1">
                <a:solidFill>
                  <a:schemeClr val="tx2"/>
                </a:solidFill>
              </a:rPr>
              <a:t>xAxis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x</a:t>
            </a:r>
            <a:r>
              <a:rPr lang="en-US" sz="2800" b="1" dirty="0">
                <a:solidFill>
                  <a:srgbClr val="FF0000"/>
                </a:solidFill>
              </a:rPr>
              <a:t>              </a:t>
            </a:r>
            <a:r>
              <a:rPr lang="en-US" sz="2800" b="1" dirty="0" err="1">
                <a:solidFill>
                  <a:srgbClr val="FF0000"/>
                </a:solidFill>
              </a:rPr>
              <a:t>xAxis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y</a:t>
            </a:r>
            <a:r>
              <a:rPr lang="en-US" sz="2800" b="1" dirty="0">
                <a:solidFill>
                  <a:srgbClr val="FF0000"/>
                </a:solidFill>
              </a:rPr>
              <a:t>             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8000B3"/>
                </a:solidFill>
              </a:rPr>
              <a:t>xAxis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z</a:t>
            </a:r>
            <a:r>
              <a:rPr lang="en-US" sz="2800" b="1" baseline="-25000" dirty="0"/>
              <a:t> </a:t>
            </a:r>
            <a:r>
              <a:rPr lang="en-US" sz="2800" b="1" dirty="0"/>
              <a:t>    0</a:t>
            </a:r>
            <a:br>
              <a:rPr lang="en-US" sz="2800" b="1" dirty="0"/>
            </a:br>
            <a:r>
              <a:rPr lang="en-US" sz="2800" b="1" dirty="0" err="1">
                <a:solidFill>
                  <a:schemeClr val="tx2"/>
                </a:solidFill>
              </a:rPr>
              <a:t>yAxis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x</a:t>
            </a:r>
            <a:r>
              <a:rPr lang="en-US" sz="2800" b="1" dirty="0">
                <a:solidFill>
                  <a:srgbClr val="FF0000"/>
                </a:solidFill>
              </a:rPr>
              <a:t>              </a:t>
            </a:r>
            <a:r>
              <a:rPr lang="en-US" sz="2800" b="1" dirty="0" err="1">
                <a:solidFill>
                  <a:srgbClr val="FF0000"/>
                </a:solidFill>
              </a:rPr>
              <a:t>yAxis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y</a:t>
            </a:r>
            <a:r>
              <a:rPr lang="en-US" sz="2800" b="1" baseline="-25000" dirty="0">
                <a:solidFill>
                  <a:srgbClr val="FF0000"/>
                </a:solidFill>
              </a:rPr>
              <a:t> </a:t>
            </a:r>
            <a:r>
              <a:rPr lang="en-US" sz="2800" b="1" dirty="0">
                <a:solidFill>
                  <a:srgbClr val="FF0000"/>
                </a:solidFill>
              </a:rPr>
              <a:t>             </a:t>
            </a:r>
            <a:r>
              <a:rPr lang="en-US" sz="2800" b="1" dirty="0" err="1">
                <a:solidFill>
                  <a:srgbClr val="8000B3"/>
                </a:solidFill>
              </a:rPr>
              <a:t>yAxis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z</a:t>
            </a:r>
            <a:r>
              <a:rPr lang="en-US" sz="2800" b="1" dirty="0"/>
              <a:t>    </a:t>
            </a:r>
            <a:r>
              <a:rPr lang="en-US" sz="2000" b="1" dirty="0"/>
              <a:t> </a:t>
            </a:r>
            <a:r>
              <a:rPr lang="en-US" sz="2800" b="1" dirty="0"/>
              <a:t>0</a:t>
            </a:r>
            <a:br>
              <a:rPr lang="en-US" sz="2800" b="1" dirty="0"/>
            </a:br>
            <a:r>
              <a:rPr lang="en-US" sz="2800" b="1" dirty="0" err="1">
                <a:solidFill>
                  <a:schemeClr val="tx2"/>
                </a:solidFill>
              </a:rPr>
              <a:t>zAxis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x</a:t>
            </a:r>
            <a:r>
              <a:rPr lang="en-US" sz="2800" b="1" dirty="0">
                <a:solidFill>
                  <a:srgbClr val="FF0000"/>
                </a:solidFill>
              </a:rPr>
              <a:t>              </a:t>
            </a:r>
            <a:r>
              <a:rPr lang="en-US" sz="2800" b="1" dirty="0" err="1">
                <a:solidFill>
                  <a:srgbClr val="FF0000"/>
                </a:solidFill>
              </a:rPr>
              <a:t>zAxis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y</a:t>
            </a:r>
            <a:r>
              <a:rPr lang="en-US" sz="2800" b="1" dirty="0">
                <a:solidFill>
                  <a:srgbClr val="FF0000"/>
                </a:solidFill>
              </a:rPr>
              <a:t>              </a:t>
            </a:r>
            <a:r>
              <a:rPr lang="en-US" sz="2800" b="1" dirty="0" err="1">
                <a:solidFill>
                  <a:srgbClr val="8000B3"/>
                </a:solidFill>
              </a:rPr>
              <a:t>zAxis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z</a:t>
            </a:r>
            <a:r>
              <a:rPr lang="en-US" sz="2800" b="1" baseline="-25000" dirty="0"/>
              <a:t> </a:t>
            </a:r>
            <a:r>
              <a:rPr lang="en-US" sz="2800" b="1" dirty="0"/>
              <a:t>   </a:t>
            </a:r>
            <a:r>
              <a:rPr lang="en-US" sz="1000" b="1" dirty="0"/>
              <a:t> </a:t>
            </a:r>
            <a:r>
              <a:rPr lang="en-US" sz="2800" b="1" dirty="0"/>
              <a:t> 0</a:t>
            </a:r>
            <a:br>
              <a:rPr lang="en-US" sz="2800" b="1" dirty="0"/>
            </a:br>
            <a:r>
              <a:rPr lang="en-US" sz="2800" b="1" dirty="0" err="1"/>
              <a:t>from</a:t>
            </a:r>
            <a:r>
              <a:rPr lang="en-US" sz="2800" b="1" baseline="-25000" dirty="0" err="1"/>
              <a:t>x</a:t>
            </a:r>
            <a:r>
              <a:rPr lang="en-US" sz="2800" b="1" dirty="0"/>
              <a:t>               </a:t>
            </a:r>
            <a:r>
              <a:rPr lang="en-US" sz="2800" b="1" dirty="0" err="1"/>
              <a:t>from</a:t>
            </a:r>
            <a:r>
              <a:rPr lang="en-US" sz="2800" b="1" baseline="-25000" dirty="0" err="1"/>
              <a:t>y</a:t>
            </a:r>
            <a:r>
              <a:rPr lang="en-US" sz="2800" b="1" dirty="0"/>
              <a:t>                </a:t>
            </a:r>
            <a:r>
              <a:rPr lang="en-US" sz="2800" b="1" dirty="0" err="1"/>
              <a:t>from</a:t>
            </a:r>
            <a:r>
              <a:rPr lang="en-US" sz="2800" b="1" baseline="-25000" dirty="0" err="1"/>
              <a:t>z</a:t>
            </a:r>
            <a:r>
              <a:rPr lang="en-US" sz="2800" b="1" dirty="0"/>
              <a:t>     </a:t>
            </a:r>
            <a:r>
              <a:rPr lang="en-US" sz="1400" b="1" dirty="0"/>
              <a:t> </a:t>
            </a:r>
            <a:r>
              <a:rPr lang="en-US" sz="2800" b="1" dirty="0"/>
              <a:t> 1</a:t>
            </a:r>
          </a:p>
        </p:txBody>
      </p:sp>
      <p:sp>
        <p:nvSpPr>
          <p:cNvPr id="22537" name="Rectangle 15"/>
          <p:cNvSpPr>
            <a:spLocks noChangeArrowheads="1"/>
          </p:cNvSpPr>
          <p:nvPr/>
        </p:nvSpPr>
        <p:spPr bwMode="auto">
          <a:xfrm>
            <a:off x="228600" y="1143000"/>
            <a:ext cx="85328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  <a:buClr>
                <a:schemeClr val="tx1"/>
              </a:buClr>
              <a:buFontTx/>
              <a:buChar char="•"/>
            </a:pPr>
            <a:r>
              <a:rPr lang="en-US" sz="2800" b="1">
                <a:solidFill>
                  <a:srgbClr val="0000FF"/>
                </a:solidFill>
              </a:rPr>
              <a:t>objectLookAt</a:t>
            </a:r>
            <a:r>
              <a:rPr lang="en-US" sz="2800" b="1"/>
              <a:t> is</a:t>
            </a:r>
          </a:p>
        </p:txBody>
      </p:sp>
      <p:grpSp>
        <p:nvGrpSpPr>
          <p:cNvPr id="22538" name="Group 19"/>
          <p:cNvGrpSpPr>
            <a:grpSpLocks/>
          </p:cNvGrpSpPr>
          <p:nvPr/>
        </p:nvGrpSpPr>
        <p:grpSpPr bwMode="auto">
          <a:xfrm>
            <a:off x="1174750" y="1893888"/>
            <a:ext cx="196850" cy="1635125"/>
            <a:chOff x="740" y="1193"/>
            <a:chExt cx="124" cy="1030"/>
          </a:xfrm>
        </p:grpSpPr>
        <p:sp>
          <p:nvSpPr>
            <p:cNvPr id="22543" name="Line 16"/>
            <p:cNvSpPr>
              <a:spLocks noChangeShapeType="1"/>
            </p:cNvSpPr>
            <p:nvPr/>
          </p:nvSpPr>
          <p:spPr bwMode="auto">
            <a:xfrm>
              <a:off x="754" y="1207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44" name="Line 17"/>
            <p:cNvSpPr>
              <a:spLocks noChangeShapeType="1"/>
            </p:cNvSpPr>
            <p:nvPr/>
          </p:nvSpPr>
          <p:spPr bwMode="auto">
            <a:xfrm flipV="1">
              <a:off x="754" y="1193"/>
              <a:ext cx="110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45" name="Line 18"/>
            <p:cNvSpPr>
              <a:spLocks noChangeShapeType="1"/>
            </p:cNvSpPr>
            <p:nvPr/>
          </p:nvSpPr>
          <p:spPr bwMode="auto">
            <a:xfrm flipV="1">
              <a:off x="740" y="2218"/>
              <a:ext cx="103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2539" name="Group 23"/>
          <p:cNvGrpSpPr>
            <a:grpSpLocks/>
          </p:cNvGrpSpPr>
          <p:nvPr/>
        </p:nvGrpSpPr>
        <p:grpSpPr bwMode="auto">
          <a:xfrm>
            <a:off x="7964488" y="1893888"/>
            <a:ext cx="225425" cy="1635125"/>
            <a:chOff x="5017" y="1193"/>
            <a:chExt cx="142" cy="1030"/>
          </a:xfrm>
        </p:grpSpPr>
        <p:sp>
          <p:nvSpPr>
            <p:cNvPr id="22540" name="Line 20"/>
            <p:cNvSpPr>
              <a:spLocks noChangeShapeType="1"/>
            </p:cNvSpPr>
            <p:nvPr/>
          </p:nvSpPr>
          <p:spPr bwMode="auto">
            <a:xfrm>
              <a:off x="5159" y="1207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41" name="Line 21"/>
            <p:cNvSpPr>
              <a:spLocks noChangeShapeType="1"/>
            </p:cNvSpPr>
            <p:nvPr/>
          </p:nvSpPr>
          <p:spPr bwMode="auto">
            <a:xfrm flipH="1" flipV="1">
              <a:off x="5031" y="1193"/>
              <a:ext cx="128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42" name="Line 22"/>
            <p:cNvSpPr>
              <a:spLocks noChangeShapeType="1"/>
            </p:cNvSpPr>
            <p:nvPr/>
          </p:nvSpPr>
          <p:spPr bwMode="auto">
            <a:xfrm flipH="1" flipV="1">
              <a:off x="5017" y="2218"/>
              <a:ext cx="137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0925" cy="703263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Summarizing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8763000" cy="2227263"/>
          </a:xfrm>
          <a:noFill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mtClean="0"/>
              <a:t>where </a:t>
            </a:r>
            <a:br>
              <a:rPr lang="en-US" smtClean="0"/>
            </a:br>
            <a:r>
              <a:rPr lang="en-US" smtClean="0"/>
              <a:t>	</a:t>
            </a:r>
            <a:r>
              <a:rPr lang="en-US" smtClean="0">
                <a:solidFill>
                  <a:srgbClr val="0000FF"/>
                </a:solidFill>
              </a:rPr>
              <a:t>zAxis = normalize (from - to)	    EXACT</a:t>
            </a:r>
            <a:br>
              <a:rPr lang="en-US" smtClean="0">
                <a:solidFill>
                  <a:srgbClr val="0000FF"/>
                </a:solidFill>
              </a:rPr>
            </a:br>
            <a:r>
              <a:rPr lang="en-US" smtClean="0">
                <a:solidFill>
                  <a:srgbClr val="0000FF"/>
                </a:solidFill>
              </a:rPr>
              <a:t>	</a:t>
            </a:r>
            <a:r>
              <a:rPr lang="en-US" smtClean="0">
                <a:solidFill>
                  <a:srgbClr val="FF0000"/>
                </a:solidFill>
              </a:rPr>
              <a:t>yAxis’ = up.</a:t>
            </a:r>
            <a:r>
              <a:rPr lang="en-US" smtClean="0">
                <a:solidFill>
                  <a:srgbClr val="0000FF"/>
                </a:solidFill>
              </a:rPr>
              <a:t>			    	    </a:t>
            </a:r>
            <a:r>
              <a:rPr lang="en-US" smtClean="0">
                <a:solidFill>
                  <a:srgbClr val="FF0000"/>
                </a:solidFill>
              </a:rPr>
              <a:t>APPROX.</a:t>
            </a:r>
          </a:p>
          <a:p>
            <a:pPr lvl="1">
              <a:spcBef>
                <a:spcPct val="0"/>
              </a:spcBef>
            </a:pPr>
            <a:r>
              <a:rPr lang="en-US" smtClean="0">
                <a:solidFill>
                  <a:srgbClr val="0000FF"/>
                </a:solidFill>
              </a:rPr>
              <a:t>	x-axis = normalize (</a:t>
            </a:r>
            <a:r>
              <a:rPr lang="en-US" smtClean="0">
                <a:solidFill>
                  <a:srgbClr val="FF0000"/>
                </a:solidFill>
              </a:rPr>
              <a:t>yAxis’</a:t>
            </a:r>
            <a:r>
              <a:rPr lang="en-US" smtClean="0">
                <a:solidFill>
                  <a:srgbClr val="0000FF"/>
                </a:solidFill>
              </a:rPr>
              <a:t> </a:t>
            </a:r>
            <a:r>
              <a:rPr lang="en-US" smtClean="0">
                <a:solidFill>
                  <a:srgbClr val="0000FF"/>
                </a:solidFill>
                <a:latin typeface="Symbol" pitchFamily="18" charset="2"/>
              </a:rPr>
              <a:t>´ </a:t>
            </a:r>
            <a:r>
              <a:rPr lang="en-US" smtClean="0">
                <a:solidFill>
                  <a:srgbClr val="0000FF"/>
                </a:solidFill>
              </a:rPr>
              <a:t>zAxis) EXACT</a:t>
            </a:r>
            <a:endParaRPr lang="en-US" smtClean="0">
              <a:solidFill>
                <a:srgbClr val="FF0000"/>
              </a:solidFill>
            </a:endParaRPr>
          </a:p>
          <a:p>
            <a:pPr lvl="1">
              <a:spcBef>
                <a:spcPct val="0"/>
              </a:spcBef>
            </a:pPr>
            <a:r>
              <a:rPr lang="en-US" smtClean="0"/>
              <a:t>	</a:t>
            </a:r>
            <a:r>
              <a:rPr lang="en-US" smtClean="0">
                <a:solidFill>
                  <a:srgbClr val="0000FF"/>
                </a:solidFill>
              </a:rPr>
              <a:t>yAxis = zAxis </a:t>
            </a:r>
            <a:r>
              <a:rPr lang="en-US" smtClean="0">
                <a:latin typeface="Symbol" pitchFamily="18" charset="2"/>
              </a:rPr>
              <a:t>´ </a:t>
            </a:r>
            <a:r>
              <a:rPr lang="en-US" smtClean="0">
                <a:solidFill>
                  <a:srgbClr val="0000FF"/>
                </a:solidFill>
              </a:rPr>
              <a:t>xAxis.		  </a:t>
            </a:r>
            <a:r>
              <a:rPr lang="en-US" sz="2400" smtClean="0">
                <a:solidFill>
                  <a:srgbClr val="0000FF"/>
                </a:solidFill>
              </a:rPr>
              <a:t>  </a:t>
            </a:r>
            <a:r>
              <a:rPr lang="en-US" smtClean="0">
                <a:solidFill>
                  <a:srgbClr val="0000FF"/>
                </a:solidFill>
              </a:rPr>
              <a:t>EXACT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457200" y="5181600"/>
            <a:ext cx="8101013" cy="12573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/>
              <a:t>Can be used to implement </a:t>
            </a:r>
            <a:r>
              <a:rPr lang="en-US" sz="2800" b="1">
                <a:solidFill>
                  <a:srgbClr val="FF0000"/>
                </a:solidFill>
              </a:rPr>
              <a:t>lookAt</a:t>
            </a:r>
            <a:r>
              <a:rPr lang="en-US" sz="2800" b="1"/>
              <a:t> for </a:t>
            </a:r>
            <a:r>
              <a:rPr lang="en-US" sz="2800" b="1">
                <a:solidFill>
                  <a:srgbClr val="FF0000"/>
                </a:solidFill>
              </a:rPr>
              <a:t>Dual</a:t>
            </a:r>
            <a:r>
              <a:rPr lang="en-US" sz="2800" b="1"/>
              <a:t> </a:t>
            </a:r>
            <a:r>
              <a:rPr lang="en-US" sz="2800" b="1">
                <a:solidFill>
                  <a:srgbClr val="FF0000"/>
                </a:solidFill>
              </a:rPr>
              <a:t>transformations</a:t>
            </a:r>
            <a:r>
              <a:rPr lang="en-US" sz="2800" b="1"/>
              <a:t> (since they need both a transformation and it’s inverse)…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/>
          <p:cNvSpPr>
            <a:spLocks noGrp="1" noChangeArrowheads="1"/>
          </p:cNvSpPr>
          <p:nvPr>
            <p:ph type="title"/>
          </p:nvPr>
        </p:nvSpPr>
        <p:spPr>
          <a:xfrm>
            <a:off x="231775" y="277813"/>
            <a:ext cx="86582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 rot="1920000">
            <a:off x="1295400" y="3048000"/>
            <a:ext cx="628015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b="1">
                <a:solidFill>
                  <a:srgbClr val="FF0000"/>
                </a:solidFill>
                <a:latin typeface="Times New Roman" pitchFamily="18" charset="0"/>
              </a:rPr>
              <a:t>Drawing Large Moons</a:t>
            </a:r>
            <a:br>
              <a:rPr lang="en-US" sz="4800" b="1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4800" b="1">
                <a:solidFill>
                  <a:srgbClr val="FF0000"/>
                </a:solidFill>
                <a:latin typeface="Times New Roman" pitchFamily="18" charset="0"/>
              </a:rPr>
              <a:t>with “objectLookAt”</a:t>
            </a:r>
            <a:r>
              <a:rPr lang="en-US" sz="4800" b="1">
                <a:solidFill>
                  <a:srgbClr val="FF0000"/>
                </a:solidFill>
                <a:latin typeface="Times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7813"/>
            <a:ext cx="8682038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Using objectLookAt on LARGE MOONS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125" y="1295400"/>
            <a:ext cx="9031288" cy="476250"/>
          </a:xfrm>
          <a:noFill/>
        </p:spPr>
        <p:txBody>
          <a:bodyPr/>
          <a:lstStyle/>
          <a:p>
            <a:r>
              <a:rPr lang="en-US" smtClean="0"/>
              <a:t>Large moons have much </a:t>
            </a:r>
            <a:r>
              <a:rPr lang="en-US" smtClean="0">
                <a:solidFill>
                  <a:srgbClr val="FF0000"/>
                </a:solidFill>
              </a:rPr>
              <a:t>perspective distortion</a:t>
            </a:r>
            <a:r>
              <a:rPr lang="en-US" smtClean="0"/>
              <a:t>. 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112713" y="5257800"/>
            <a:ext cx="9031287" cy="1244600"/>
          </a:xfrm>
          <a:prstGeom prst="rect">
            <a:avLst/>
          </a:prstGeom>
          <a:solidFill>
            <a:srgbClr val="FEFE83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spcBef>
                <a:spcPct val="30000"/>
              </a:spcBef>
            </a:pPr>
            <a:r>
              <a:rPr lang="en-US" sz="2800" b="1"/>
              <a:t>In our experiments, all other forms of orientations did not work (not even with perspective anti-distortion techniques)…</a:t>
            </a:r>
          </a:p>
        </p:txBody>
      </p:sp>
      <p:pic>
        <p:nvPicPr>
          <p:cNvPr id="25605" name="Picture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981200"/>
            <a:ext cx="411480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534988" y="4573588"/>
            <a:ext cx="7845425" cy="377825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27" name="AutoShape 3"/>
          <p:cNvSpPr>
            <a:spLocks noGrp="1" noChangeArrowheads="1"/>
          </p:cNvSpPr>
          <p:nvPr>
            <p:ph type="title"/>
          </p:nvPr>
        </p:nvSpPr>
        <p:spPr>
          <a:xfrm>
            <a:off x="233363" y="277813"/>
            <a:ext cx="8656637" cy="704850"/>
          </a:xfrm>
          <a:prstGeom prst="roundRect">
            <a:avLst>
              <a:gd name="adj" fmla="val 12403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Technical Details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55600" y="1433513"/>
            <a:ext cx="8788400" cy="4229100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smtClean="0">
                <a:solidFill>
                  <a:srgbClr val="0000FF"/>
                </a:solidFill>
              </a:rPr>
              <a:t>glPushMatrix</a:t>
            </a:r>
            <a:r>
              <a:rPr lang="en-US" smtClean="0"/>
              <a:t> (); //Camera inverse already there.</a:t>
            </a:r>
          </a:p>
          <a:p>
            <a:pPr>
              <a:buFontTx/>
              <a:buNone/>
            </a:pPr>
            <a:r>
              <a:rPr lang="en-US" smtClean="0"/>
              <a:t>	Point position = moon-&gt;position ();</a:t>
            </a:r>
          </a:p>
          <a:p>
            <a:pPr>
              <a:buFontTx/>
              <a:buNone/>
            </a:pPr>
            <a:r>
              <a:rPr lang="en-US" smtClean="0"/>
              <a:t>	Point direction = position – camera-&gt;position ();</a:t>
            </a:r>
          </a:p>
          <a:p>
            <a:pPr>
              <a:buFontTx/>
              <a:buNone/>
            </a:pPr>
            <a:r>
              <a:rPr lang="en-US" smtClean="0"/>
              <a:t>	</a:t>
            </a:r>
            <a:r>
              <a:rPr lang="en-US" smtClean="0">
                <a:solidFill>
                  <a:srgbClr val="0000FF"/>
                </a:solidFill>
              </a:rPr>
              <a:t>glMultMatrixd</a:t>
            </a:r>
            <a:r>
              <a:rPr lang="en-US" smtClean="0"/>
              <a:t> (Transformation::</a:t>
            </a:r>
            <a:r>
              <a:rPr lang="en-US" smtClean="0">
                <a:solidFill>
                  <a:srgbClr val="FF0000"/>
                </a:solidFill>
              </a:rPr>
              <a:t>lookAtForObject</a:t>
            </a:r>
            <a:r>
              <a:rPr lang="en-US" smtClean="0"/>
              <a:t> 	(position , position + direction, Vector::Up));</a:t>
            </a:r>
          </a:p>
          <a:p>
            <a:pPr>
              <a:buFontTx/>
              <a:buNone/>
            </a:pPr>
            <a:r>
              <a:rPr lang="en-US" smtClean="0"/>
              <a:t>	</a:t>
            </a:r>
            <a:r>
              <a:rPr lang="en-US" smtClean="0">
                <a:solidFill>
                  <a:srgbClr val="0000FF"/>
                </a:solidFill>
              </a:rPr>
              <a:t>glScaled</a:t>
            </a:r>
            <a:r>
              <a:rPr lang="en-US" smtClean="0"/>
              <a:t> (moonSize.x, moonSize.y, moonSize.z);</a:t>
            </a:r>
          </a:p>
          <a:p>
            <a:pPr>
              <a:buFontTx/>
              <a:buNone/>
            </a:pPr>
            <a:endParaRPr lang="en-US" sz="800" smtClean="0"/>
          </a:p>
          <a:p>
            <a:pPr>
              <a:buFontTx/>
              <a:buNone/>
            </a:pPr>
            <a:r>
              <a:rPr lang="en-US" smtClean="0"/>
              <a:t>	</a:t>
            </a:r>
            <a:r>
              <a:rPr lang="en-US" smtClean="0">
                <a:solidFill>
                  <a:srgbClr val="FF0000"/>
                </a:solidFill>
              </a:rPr>
              <a:t>drawUnitQuad with moonTexture</a:t>
            </a:r>
            <a:r>
              <a:rPr lang="en-US" smtClean="0"/>
              <a:t>;</a:t>
            </a:r>
          </a:p>
          <a:p>
            <a:pPr>
              <a:buFontTx/>
              <a:buNone/>
            </a:pPr>
            <a:endParaRPr lang="en-US" sz="800" smtClean="0"/>
          </a:p>
          <a:p>
            <a:pPr>
              <a:buFontTx/>
              <a:buNone/>
            </a:pPr>
            <a:r>
              <a:rPr lang="en-US" smtClean="0">
                <a:solidFill>
                  <a:srgbClr val="0000FF"/>
                </a:solidFill>
              </a:rPr>
              <a:t>glPopMatrix</a:t>
            </a:r>
            <a:r>
              <a:rPr lang="en-US" smtClean="0"/>
              <a:t> ();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AutoShape 2"/>
          <p:cNvSpPr>
            <a:spLocks noGrp="1" noChangeArrowheads="1"/>
          </p:cNvSpPr>
          <p:nvPr>
            <p:ph type="title"/>
          </p:nvPr>
        </p:nvSpPr>
        <p:spPr>
          <a:xfrm>
            <a:off x="233363" y="277813"/>
            <a:ext cx="8656637" cy="704850"/>
          </a:xfrm>
          <a:prstGeom prst="roundRect">
            <a:avLst>
              <a:gd name="adj" fmla="val 12403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Typical Sprites.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5600" y="1433513"/>
            <a:ext cx="8475663" cy="4875212"/>
          </a:xfrm>
          <a:noFill/>
        </p:spPr>
        <p:txBody>
          <a:bodyPr/>
          <a:lstStyle/>
          <a:p>
            <a:r>
              <a:rPr lang="en-US" smtClean="0"/>
              <a:t>Typical </a:t>
            </a:r>
            <a:r>
              <a:rPr lang="en-US" smtClean="0">
                <a:solidFill>
                  <a:srgbClr val="0000FF"/>
                </a:solidFill>
              </a:rPr>
              <a:t>sprites</a:t>
            </a:r>
            <a:r>
              <a:rPr lang="en-US" smtClean="0"/>
              <a:t> are more reasonable sizes.</a:t>
            </a:r>
          </a:p>
          <a:p>
            <a:pPr>
              <a:buFontTx/>
              <a:buNone/>
            </a:pPr>
            <a:endParaRPr lang="en-US" smtClean="0">
              <a:solidFill>
                <a:srgbClr val="0000FF"/>
              </a:solidFill>
            </a:endParaRPr>
          </a:p>
          <a:p>
            <a:r>
              <a:rPr lang="en-US" smtClean="0">
                <a:solidFill>
                  <a:srgbClr val="0000FF"/>
                </a:solidFill>
              </a:rPr>
              <a:t>AN INEFFICIENT way of achieving this effect is to try to </a:t>
            </a:r>
            <a:r>
              <a:rPr lang="en-US" smtClean="0">
                <a:solidFill>
                  <a:srgbClr val="FF0000"/>
                </a:solidFill>
              </a:rPr>
              <a:t>compute how much the quad should be rotated to end up perpendicular to the camera</a:t>
            </a:r>
            <a:r>
              <a:rPr lang="en-US" smtClean="0">
                <a:solidFill>
                  <a:srgbClr val="0000FF"/>
                </a:solidFill>
              </a:rPr>
              <a:t>… (THAT’S WHAT objectLookAt does)</a:t>
            </a:r>
          </a:p>
          <a:p>
            <a:pPr>
              <a:buFontTx/>
              <a:buNone/>
            </a:pPr>
            <a:endParaRPr lang="en-US" smtClean="0">
              <a:solidFill>
                <a:srgbClr val="0000FF"/>
              </a:solidFill>
            </a:endParaRPr>
          </a:p>
          <a:p>
            <a:r>
              <a:rPr lang="en-US" smtClean="0">
                <a:solidFill>
                  <a:srgbClr val="0000FF"/>
                </a:solidFill>
              </a:rPr>
              <a:t>A preferred technique is to orient as a side effect</a:t>
            </a:r>
            <a:r>
              <a:rPr lang="en-US" smtClean="0"/>
              <a:t> of drawing in camera coordinates… (these </a:t>
            </a:r>
            <a:r>
              <a:rPr lang="en-US" smtClean="0">
                <a:solidFill>
                  <a:srgbClr val="FF0000"/>
                </a:solidFill>
              </a:rPr>
              <a:t>SPRITES LOOK ALONG Z-AXIS; not at the camera</a:t>
            </a:r>
            <a:r>
              <a:rPr lang="en-US" smtClean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AutoShape 2"/>
          <p:cNvSpPr>
            <a:spLocks noGrp="1" noChangeArrowheads="1"/>
          </p:cNvSpPr>
          <p:nvPr>
            <p:ph type="title"/>
          </p:nvPr>
        </p:nvSpPr>
        <p:spPr>
          <a:xfrm>
            <a:off x="233363" y="277813"/>
            <a:ext cx="8656637" cy="704850"/>
          </a:xfrm>
          <a:prstGeom prst="roundRect">
            <a:avLst>
              <a:gd name="adj" fmla="val 12403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An Example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5600" y="1433513"/>
            <a:ext cx="8475663" cy="476250"/>
          </a:xfrm>
          <a:noFill/>
        </p:spPr>
        <p:txBody>
          <a:bodyPr/>
          <a:lstStyle/>
          <a:p>
            <a:r>
              <a:rPr lang="en-US" smtClean="0"/>
              <a:t>Underwater bubble sprites…</a:t>
            </a:r>
          </a:p>
        </p:txBody>
      </p:sp>
      <p:pic>
        <p:nvPicPr>
          <p:cNvPr id="28676" name="Picture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2057400"/>
            <a:ext cx="5994400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Line 5"/>
          <p:cNvSpPr>
            <a:spLocks noChangeShapeType="1"/>
          </p:cNvSpPr>
          <p:nvPr/>
        </p:nvSpPr>
        <p:spPr bwMode="auto">
          <a:xfrm>
            <a:off x="3962400" y="5181600"/>
            <a:ext cx="1524000" cy="533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>
            <a:off x="4419600" y="4114800"/>
            <a:ext cx="914400" cy="304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>
            <a:off x="6172200" y="3429000"/>
            <a:ext cx="533400" cy="152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AutoShape 2"/>
          <p:cNvSpPr>
            <a:spLocks noGrp="1" noChangeArrowheads="1"/>
          </p:cNvSpPr>
          <p:nvPr>
            <p:ph type="title"/>
          </p:nvPr>
        </p:nvSpPr>
        <p:spPr>
          <a:xfrm>
            <a:off x="233363" y="277813"/>
            <a:ext cx="8656637" cy="640867"/>
          </a:xfrm>
          <a:prstGeom prst="roundRect">
            <a:avLst>
              <a:gd name="adj" fmla="val 12403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A Key To Understanding The Technique To Come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475663" cy="868572"/>
          </a:xfrm>
          <a:noFill/>
        </p:spPr>
        <p:txBody>
          <a:bodyPr/>
          <a:lstStyle/>
          <a:p>
            <a:r>
              <a:rPr lang="en-US" dirty="0" smtClean="0"/>
              <a:t>Drawing with multiple cameras without an intervening draw tick…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962400" y="4881562"/>
            <a:ext cx="3292562" cy="1663700"/>
            <a:chOff x="5556250" y="4432300"/>
            <a:chExt cx="3292562" cy="1663700"/>
          </a:xfrm>
        </p:grpSpPr>
        <p:sp>
          <p:nvSpPr>
            <p:cNvPr id="19" name="Rectangle 5"/>
            <p:cNvSpPr>
              <a:spLocks noChangeArrowheads="1"/>
            </p:cNvSpPr>
            <p:nvPr/>
          </p:nvSpPr>
          <p:spPr bwMode="auto">
            <a:xfrm rot="17374475">
              <a:off x="5896404" y="5060259"/>
              <a:ext cx="904875" cy="66675"/>
            </a:xfrm>
            <a:prstGeom prst="rect">
              <a:avLst/>
            </a:prstGeom>
            <a:solidFill>
              <a:srgbClr val="0000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 rot="1200000">
              <a:off x="7683500" y="5267325"/>
              <a:ext cx="142875" cy="828675"/>
            </a:xfrm>
            <a:prstGeom prst="rect">
              <a:avLst/>
            </a:prstGeom>
            <a:solidFill>
              <a:srgbClr val="F0FD2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1" name="Group 12"/>
            <p:cNvGrpSpPr>
              <a:grpSpLocks/>
            </p:cNvGrpSpPr>
            <p:nvPr/>
          </p:nvGrpSpPr>
          <p:grpSpPr bwMode="auto">
            <a:xfrm>
              <a:off x="5556250" y="4432300"/>
              <a:ext cx="2327275" cy="1362075"/>
              <a:chOff x="3500" y="2792"/>
              <a:chExt cx="1466" cy="858"/>
            </a:xfrm>
          </p:grpSpPr>
          <p:sp>
            <p:nvSpPr>
              <p:cNvPr id="14" name="Line 8"/>
              <p:cNvSpPr>
                <a:spLocks noChangeShapeType="1"/>
              </p:cNvSpPr>
              <p:nvPr/>
            </p:nvSpPr>
            <p:spPr bwMode="auto">
              <a:xfrm>
                <a:off x="3500" y="3284"/>
                <a:ext cx="1386" cy="274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9"/>
              <p:cNvSpPr>
                <a:spLocks noChangeShapeType="1"/>
              </p:cNvSpPr>
              <p:nvPr/>
            </p:nvSpPr>
            <p:spPr bwMode="auto">
              <a:xfrm>
                <a:off x="3701" y="2792"/>
                <a:ext cx="1187" cy="768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Line 10"/>
              <p:cNvSpPr>
                <a:spLocks noChangeShapeType="1"/>
              </p:cNvSpPr>
              <p:nvPr/>
            </p:nvSpPr>
            <p:spPr bwMode="auto">
              <a:xfrm flipH="1" flipV="1">
                <a:off x="4880" y="3478"/>
                <a:ext cx="20" cy="172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11"/>
              <p:cNvSpPr>
                <a:spLocks noChangeShapeType="1"/>
              </p:cNvSpPr>
              <p:nvPr/>
            </p:nvSpPr>
            <p:spPr bwMode="auto">
              <a:xfrm flipV="1">
                <a:off x="4814" y="3522"/>
                <a:ext cx="152" cy="84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7854950" y="5464175"/>
              <a:ext cx="993862" cy="5915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800" b="1" dirty="0"/>
                <a:t>camera</a:t>
              </a:r>
              <a:br>
                <a:rPr lang="en-US" sz="1800" b="1" dirty="0"/>
              </a:br>
              <a:r>
                <a:rPr lang="en-US" sz="1800" b="1" dirty="0" smtClean="0"/>
                <a:t>at C</a:t>
              </a:r>
              <a:r>
                <a:rPr lang="en-US" sz="1800" b="1" baseline="-25000" dirty="0" smtClean="0"/>
                <a:t>2</a:t>
              </a:r>
              <a:r>
                <a:rPr lang="en-US" sz="1800" b="1" baseline="30000" dirty="0" smtClean="0"/>
                <a:t>-1</a:t>
              </a:r>
              <a:endParaRPr lang="en-US" sz="1800" b="1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85800" y="2590800"/>
            <a:ext cx="2976649" cy="2422529"/>
            <a:chOff x="531813" y="3124200"/>
            <a:chExt cx="2976649" cy="2422529"/>
          </a:xfrm>
        </p:grpSpPr>
        <p:sp>
          <p:nvSpPr>
            <p:cNvPr id="31" name="Rectangle 16"/>
            <p:cNvSpPr>
              <a:spLocks noChangeArrowheads="1"/>
            </p:cNvSpPr>
            <p:nvPr/>
          </p:nvSpPr>
          <p:spPr bwMode="auto">
            <a:xfrm rot="14160000">
              <a:off x="358775" y="4784727"/>
              <a:ext cx="904875" cy="66675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 rot="-2280000">
              <a:off x="2525713" y="3527425"/>
              <a:ext cx="142875" cy="828675"/>
            </a:xfrm>
            <a:prstGeom prst="rect">
              <a:avLst/>
            </a:prstGeom>
            <a:solidFill>
              <a:srgbClr val="F0FD2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3" name="Group 23"/>
            <p:cNvGrpSpPr>
              <a:grpSpLocks/>
            </p:cNvGrpSpPr>
            <p:nvPr/>
          </p:nvGrpSpPr>
          <p:grpSpPr bwMode="auto">
            <a:xfrm>
              <a:off x="531813" y="3783016"/>
              <a:ext cx="2171702" cy="1763713"/>
              <a:chOff x="335" y="2383"/>
              <a:chExt cx="1368" cy="1111"/>
            </a:xfrm>
          </p:grpSpPr>
          <p:sp>
            <p:nvSpPr>
              <p:cNvPr id="26" name="Line 19"/>
              <p:cNvSpPr>
                <a:spLocks noChangeShapeType="1"/>
              </p:cNvSpPr>
              <p:nvPr/>
            </p:nvSpPr>
            <p:spPr bwMode="auto">
              <a:xfrm flipV="1">
                <a:off x="645" y="2464"/>
                <a:ext cx="966" cy="103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Line 20"/>
              <p:cNvSpPr>
                <a:spLocks noChangeShapeType="1"/>
              </p:cNvSpPr>
              <p:nvPr/>
            </p:nvSpPr>
            <p:spPr bwMode="auto">
              <a:xfrm flipV="1">
                <a:off x="335" y="2459"/>
                <a:ext cx="1281" cy="60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Line 21"/>
              <p:cNvSpPr>
                <a:spLocks noChangeShapeType="1"/>
              </p:cNvSpPr>
              <p:nvPr/>
            </p:nvSpPr>
            <p:spPr bwMode="auto">
              <a:xfrm flipH="1" flipV="1">
                <a:off x="1547" y="2431"/>
                <a:ext cx="156" cy="7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Line 22"/>
              <p:cNvSpPr>
                <a:spLocks noChangeShapeType="1"/>
              </p:cNvSpPr>
              <p:nvPr/>
            </p:nvSpPr>
            <p:spPr bwMode="auto">
              <a:xfrm flipV="1">
                <a:off x="1621" y="2383"/>
                <a:ext cx="8" cy="172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5" name="Rectangle 35"/>
            <p:cNvSpPr>
              <a:spLocks noChangeArrowheads="1"/>
            </p:cNvSpPr>
            <p:nvPr/>
          </p:nvSpPr>
          <p:spPr bwMode="auto">
            <a:xfrm>
              <a:off x="2514600" y="3124200"/>
              <a:ext cx="993862" cy="5915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800" b="1" dirty="0"/>
                <a:t>camera</a:t>
              </a:r>
              <a:br>
                <a:rPr lang="en-US" sz="1800" b="1" dirty="0"/>
              </a:br>
              <a:r>
                <a:rPr lang="en-US" sz="1800" b="1" dirty="0" smtClean="0"/>
                <a:t>at C</a:t>
              </a:r>
              <a:r>
                <a:rPr lang="en-US" sz="1800" b="1" baseline="-25000" dirty="0" smtClean="0"/>
                <a:t>1</a:t>
              </a:r>
              <a:r>
                <a:rPr lang="en-US" sz="1800" b="1" baseline="30000" dirty="0" smtClean="0"/>
                <a:t>-1</a:t>
              </a:r>
              <a:endParaRPr lang="en-US" sz="1800" b="1" baseline="30000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514600" y="3429000"/>
            <a:ext cx="1738313" cy="3029973"/>
            <a:chOff x="3733800" y="1752600"/>
            <a:chExt cx="1738313" cy="3029973"/>
          </a:xfrm>
        </p:grpSpPr>
        <p:sp>
          <p:nvSpPr>
            <p:cNvPr id="43" name="Rectangle 26"/>
            <p:cNvSpPr>
              <a:spLocks noChangeArrowheads="1"/>
            </p:cNvSpPr>
            <p:nvPr/>
          </p:nvSpPr>
          <p:spPr bwMode="auto">
            <a:xfrm rot="1740000">
              <a:off x="3998036" y="2577366"/>
              <a:ext cx="904875" cy="66675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Rectangle 28"/>
            <p:cNvSpPr>
              <a:spLocks noChangeArrowheads="1"/>
            </p:cNvSpPr>
            <p:nvPr/>
          </p:nvSpPr>
          <p:spPr bwMode="auto">
            <a:xfrm rot="7200000">
              <a:off x="4152900" y="3536950"/>
              <a:ext cx="142875" cy="828675"/>
            </a:xfrm>
            <a:prstGeom prst="rect">
              <a:avLst/>
            </a:prstGeom>
            <a:solidFill>
              <a:srgbClr val="F0FD2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29"/>
            <p:cNvSpPr>
              <a:spLocks noChangeShapeType="1"/>
            </p:cNvSpPr>
            <p:nvPr/>
          </p:nvSpPr>
          <p:spPr bwMode="auto">
            <a:xfrm flipH="1">
              <a:off x="4257675" y="1752600"/>
              <a:ext cx="434975" cy="2200275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30"/>
            <p:cNvSpPr>
              <a:spLocks noChangeShapeType="1"/>
            </p:cNvSpPr>
            <p:nvPr/>
          </p:nvSpPr>
          <p:spPr bwMode="auto">
            <a:xfrm flipH="1">
              <a:off x="4252913" y="2073275"/>
              <a:ext cx="1219200" cy="1884363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31"/>
            <p:cNvSpPr>
              <a:spLocks noChangeShapeType="1"/>
            </p:cNvSpPr>
            <p:nvPr/>
          </p:nvSpPr>
          <p:spPr bwMode="auto">
            <a:xfrm flipV="1">
              <a:off x="4111625" y="3943350"/>
              <a:ext cx="273050" cy="3175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32"/>
            <p:cNvSpPr>
              <a:spLocks noChangeShapeType="1"/>
            </p:cNvSpPr>
            <p:nvPr/>
          </p:nvSpPr>
          <p:spPr bwMode="auto">
            <a:xfrm>
              <a:off x="4181475" y="3838575"/>
              <a:ext cx="133350" cy="24130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Rectangle 34"/>
            <p:cNvSpPr>
              <a:spLocks noChangeArrowheads="1"/>
            </p:cNvSpPr>
            <p:nvPr/>
          </p:nvSpPr>
          <p:spPr bwMode="auto">
            <a:xfrm>
              <a:off x="3733800" y="4191000"/>
              <a:ext cx="993862" cy="5915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800" b="1" dirty="0"/>
                <a:t>camera</a:t>
              </a:r>
              <a:br>
                <a:rPr lang="en-US" sz="1800" b="1" dirty="0"/>
              </a:br>
              <a:r>
                <a:rPr lang="en-US" sz="1800" b="1" dirty="0" smtClean="0"/>
                <a:t>at C</a:t>
              </a:r>
              <a:r>
                <a:rPr lang="en-US" sz="1800" b="1" baseline="-25000" dirty="0" smtClean="0"/>
                <a:t>2</a:t>
              </a:r>
              <a:r>
                <a:rPr lang="en-US" sz="1800" b="1" baseline="30000" dirty="0" smtClean="0"/>
                <a:t>-1</a:t>
              </a:r>
              <a:endParaRPr lang="en-US" sz="1800" b="1" dirty="0"/>
            </a:p>
          </p:txBody>
        </p:sp>
      </p:grpSp>
      <p:sp>
        <p:nvSpPr>
          <p:cNvPr id="44" name="Rectangle 43"/>
          <p:cNvSpPr/>
          <p:nvPr/>
        </p:nvSpPr>
        <p:spPr bwMode="auto">
          <a:xfrm>
            <a:off x="5410200" y="1828800"/>
            <a:ext cx="1143000" cy="7620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781800" y="1905000"/>
            <a:ext cx="849913" cy="2585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Flip; clear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 bwMode="auto">
          <a:xfrm>
            <a:off x="5410200" y="2667000"/>
            <a:ext cx="1143000" cy="7620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5410200" y="3505200"/>
            <a:ext cx="1143000" cy="7620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5410200" y="4343400"/>
            <a:ext cx="1143000" cy="7620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09600" y="4343400"/>
            <a:ext cx="449161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/>
              <a:t>O</a:t>
            </a:r>
            <a:r>
              <a:rPr lang="en-US" sz="1800" b="1" baseline="-25000" dirty="0" smtClean="0"/>
              <a:t>1</a:t>
            </a:r>
            <a:endParaRPr lang="en-US" sz="1800" baseline="-25000" dirty="0"/>
          </a:p>
        </p:txBody>
      </p:sp>
      <p:sp>
        <p:nvSpPr>
          <p:cNvPr id="50" name="Rectangle 49"/>
          <p:cNvSpPr/>
          <p:nvPr/>
        </p:nvSpPr>
        <p:spPr>
          <a:xfrm>
            <a:off x="2819400" y="4267200"/>
            <a:ext cx="449161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/>
              <a:t>O</a:t>
            </a:r>
            <a:r>
              <a:rPr lang="en-US" sz="1800" b="1" baseline="-25000" dirty="0" smtClean="0"/>
              <a:t>2</a:t>
            </a:r>
            <a:endParaRPr lang="en-US" sz="1800" baseline="-25000" dirty="0"/>
          </a:p>
        </p:txBody>
      </p:sp>
      <p:sp>
        <p:nvSpPr>
          <p:cNvPr id="51" name="Rectangle 50"/>
          <p:cNvSpPr/>
          <p:nvPr/>
        </p:nvSpPr>
        <p:spPr>
          <a:xfrm>
            <a:off x="4267200" y="5257800"/>
            <a:ext cx="449161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/>
              <a:t>O</a:t>
            </a:r>
            <a:r>
              <a:rPr lang="en-US" sz="1800" b="1" baseline="-25000" dirty="0" smtClean="0"/>
              <a:t>3</a:t>
            </a:r>
            <a:endParaRPr lang="en-US" sz="1800" baseline="-25000" dirty="0"/>
          </a:p>
        </p:txBody>
      </p:sp>
      <p:sp>
        <p:nvSpPr>
          <p:cNvPr id="52" name="Rectangle 51"/>
          <p:cNvSpPr/>
          <p:nvPr/>
        </p:nvSpPr>
        <p:spPr>
          <a:xfrm>
            <a:off x="6781800" y="2667000"/>
            <a:ext cx="1447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Push C</a:t>
            </a:r>
            <a:r>
              <a:rPr lang="en-US" sz="1400" baseline="-25000" dirty="0" smtClean="0">
                <a:latin typeface="+mj-lt"/>
              </a:rPr>
              <a:t>1</a:t>
            </a:r>
            <a:r>
              <a:rPr lang="en-US" sz="1400" baseline="30000" dirty="0" smtClean="0">
                <a:latin typeface="+mj-lt"/>
              </a:rPr>
              <a:t>-1</a:t>
            </a:r>
            <a:endParaRPr lang="en-US" sz="1400" dirty="0" smtClean="0">
              <a:latin typeface="+mj-lt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    Draw O</a:t>
            </a:r>
            <a:r>
              <a:rPr lang="en-US" sz="1400" baseline="-25000" dirty="0" smtClean="0">
                <a:latin typeface="+mj-lt"/>
              </a:rPr>
              <a:t>1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Pop</a:t>
            </a:r>
            <a:endParaRPr lang="en-US" sz="1400" dirty="0">
              <a:latin typeface="+mj-lt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781800" y="3505200"/>
            <a:ext cx="1447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Push C</a:t>
            </a:r>
            <a:r>
              <a:rPr lang="en-US" sz="1400" baseline="-25000" dirty="0" smtClean="0">
                <a:latin typeface="+mj-lt"/>
              </a:rPr>
              <a:t>2</a:t>
            </a:r>
            <a:r>
              <a:rPr lang="en-US" sz="1400" baseline="30000" dirty="0" smtClean="0">
                <a:latin typeface="+mj-lt"/>
              </a:rPr>
              <a:t>-1</a:t>
            </a:r>
            <a:endParaRPr lang="en-US" sz="1400" dirty="0" smtClean="0">
              <a:latin typeface="+mj-lt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    Draw O</a:t>
            </a:r>
            <a:r>
              <a:rPr lang="en-US" sz="1400" baseline="-25000" dirty="0" smtClean="0">
                <a:latin typeface="+mj-lt"/>
              </a:rPr>
              <a:t>2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Pop</a:t>
            </a:r>
            <a:endParaRPr lang="en-US" sz="1400" dirty="0">
              <a:latin typeface="+mj-lt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6781800" y="4343400"/>
            <a:ext cx="1447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Push C</a:t>
            </a:r>
            <a:r>
              <a:rPr lang="en-US" sz="1400" baseline="-25000" dirty="0" smtClean="0">
                <a:latin typeface="+mj-lt"/>
              </a:rPr>
              <a:t>3</a:t>
            </a:r>
            <a:r>
              <a:rPr lang="en-US" sz="1400" baseline="30000" dirty="0" smtClean="0">
                <a:latin typeface="+mj-lt"/>
              </a:rPr>
              <a:t>-1</a:t>
            </a:r>
            <a:endParaRPr lang="en-US" sz="1400" dirty="0" smtClean="0">
              <a:latin typeface="+mj-lt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    Draw O</a:t>
            </a:r>
            <a:r>
              <a:rPr lang="en-US" sz="1400" baseline="-25000" dirty="0" smtClean="0">
                <a:latin typeface="+mj-lt"/>
              </a:rPr>
              <a:t>3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400" dirty="0" smtClean="0">
                <a:latin typeface="+mj-lt"/>
              </a:rPr>
              <a:t>Pop</a:t>
            </a:r>
            <a:endParaRPr lang="en-US" sz="1400" dirty="0">
              <a:latin typeface="+mj-lt"/>
            </a:endParaRPr>
          </a:p>
        </p:txBody>
      </p:sp>
      <p:sp>
        <p:nvSpPr>
          <p:cNvPr id="56" name="Rectangle 55"/>
          <p:cNvSpPr/>
          <p:nvPr/>
        </p:nvSpPr>
        <p:spPr bwMode="auto">
          <a:xfrm>
            <a:off x="5943600" y="2971800"/>
            <a:ext cx="533400" cy="304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7" name="Rectangle 56"/>
          <p:cNvSpPr/>
          <p:nvPr/>
        </p:nvSpPr>
        <p:spPr bwMode="auto">
          <a:xfrm>
            <a:off x="5943600" y="3810000"/>
            <a:ext cx="533400" cy="304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" name="Rectangle 59"/>
          <p:cNvSpPr/>
          <p:nvPr/>
        </p:nvSpPr>
        <p:spPr bwMode="auto">
          <a:xfrm>
            <a:off x="5638800" y="3886200"/>
            <a:ext cx="609600" cy="3048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5943600" y="4648200"/>
            <a:ext cx="533400" cy="304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5715000" y="4572000"/>
            <a:ext cx="685800" cy="3048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5638800" y="4724400"/>
            <a:ext cx="609600" cy="3048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Line 2"/>
          <p:cNvSpPr>
            <a:spLocks noChangeShapeType="1"/>
          </p:cNvSpPr>
          <p:nvPr/>
        </p:nvSpPr>
        <p:spPr bwMode="auto">
          <a:xfrm>
            <a:off x="3181350" y="4529138"/>
            <a:ext cx="0" cy="457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699" name="Line 3"/>
          <p:cNvSpPr>
            <a:spLocks noChangeShapeType="1"/>
          </p:cNvSpPr>
          <p:nvPr/>
        </p:nvSpPr>
        <p:spPr bwMode="auto">
          <a:xfrm>
            <a:off x="3933825" y="4162425"/>
            <a:ext cx="0" cy="457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>
            <a:off x="2190750" y="4257675"/>
            <a:ext cx="0" cy="457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2747963" y="4500563"/>
            <a:ext cx="904875" cy="666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74" name="AutoShape 6"/>
          <p:cNvSpPr>
            <a:spLocks noGrp="1" noChangeArrowheads="1"/>
          </p:cNvSpPr>
          <p:nvPr>
            <p:ph type="title"/>
          </p:nvPr>
        </p:nvSpPr>
        <p:spPr>
          <a:xfrm>
            <a:off x="195263" y="260350"/>
            <a:ext cx="8731250" cy="1025525"/>
          </a:xfrm>
          <a:prstGeom prst="roundRect">
            <a:avLst>
              <a:gd name="adj" fmla="val 12403"/>
            </a:avLst>
          </a:prstGeom>
          <a:ln cap="flat"/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smtClean="0"/>
              <a:t>Building a Sprite Quad centered at </a:t>
            </a:r>
            <a:r>
              <a:rPr lang="en-US" smtClean="0">
                <a:solidFill>
                  <a:srgbClr val="0000FF"/>
                </a:solidFill>
              </a:rPr>
              <a:t>Q</a:t>
            </a:r>
            <a:r>
              <a:rPr lang="en-US" smtClean="0"/>
              <a:t> is easy </a:t>
            </a:r>
            <a:r>
              <a:rPr lang="en-US" smtClean="0">
                <a:solidFill>
                  <a:srgbClr val="FF0000"/>
                </a:solidFill>
              </a:rPr>
              <a:t>IF</a:t>
            </a:r>
            <a:br>
              <a:rPr lang="en-US" smtClean="0">
                <a:solidFill>
                  <a:srgbClr val="FF0000"/>
                </a:solidFill>
              </a:rPr>
            </a:br>
            <a:r>
              <a:rPr lang="en-US" smtClean="0">
                <a:solidFill>
                  <a:srgbClr val="FF0000"/>
                </a:solidFill>
              </a:rPr>
              <a:t>Camera is at the Origin</a:t>
            </a:r>
            <a:r>
              <a:rPr lang="en-US" smtClean="0"/>
              <a:t> and </a:t>
            </a:r>
            <a:r>
              <a:rPr lang="en-US" smtClean="0">
                <a:solidFill>
                  <a:srgbClr val="FF0000"/>
                </a:solidFill>
              </a:rPr>
              <a:t>Normal is [0,0,1]</a:t>
            </a:r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228600" y="1436688"/>
            <a:ext cx="8172450" cy="2525712"/>
          </a:xfrm>
          <a:noFill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dirty="0" smtClean="0">
                <a:solidFill>
                  <a:srgbClr val="0000FF"/>
                </a:solidFill>
              </a:rPr>
              <a:t>The four corner points for a UNIT quad perpendicular to camera at the origin are</a:t>
            </a:r>
            <a:endParaRPr lang="en-US" dirty="0" smtClean="0"/>
          </a:p>
          <a:p>
            <a:pPr lvl="2"/>
            <a:r>
              <a:rPr lang="en-US" dirty="0" smtClean="0"/>
              <a:t>Q</a:t>
            </a:r>
            <a:r>
              <a:rPr lang="en-US" baseline="-25000" dirty="0" smtClean="0"/>
              <a:t>1</a:t>
            </a:r>
            <a:r>
              <a:rPr lang="en-US" dirty="0" smtClean="0"/>
              <a:t> = Q + [ -0.5, +0.5, 0.0]	//top left</a:t>
            </a:r>
          </a:p>
          <a:p>
            <a:pPr lvl="2">
              <a:lnSpc>
                <a:spcPct val="80000"/>
              </a:lnSpc>
              <a:spcBef>
                <a:spcPct val="0"/>
              </a:spcBef>
            </a:pPr>
            <a:r>
              <a:rPr lang="en-US" dirty="0" smtClean="0"/>
              <a:t>Q</a:t>
            </a:r>
            <a:r>
              <a:rPr lang="en-US" baseline="-25000" dirty="0" smtClean="0"/>
              <a:t>2</a:t>
            </a:r>
            <a:r>
              <a:rPr lang="en-US" dirty="0" smtClean="0"/>
              <a:t> = Q + [ -0.5,  -0.5, 0.0]	//bottom left</a:t>
            </a:r>
          </a:p>
          <a:p>
            <a:pPr lvl="2">
              <a:lnSpc>
                <a:spcPct val="80000"/>
              </a:lnSpc>
              <a:spcBef>
                <a:spcPct val="0"/>
              </a:spcBef>
            </a:pPr>
            <a:r>
              <a:rPr lang="en-US" dirty="0" smtClean="0"/>
              <a:t>Q</a:t>
            </a:r>
            <a:r>
              <a:rPr lang="en-US" baseline="-25000" dirty="0" smtClean="0"/>
              <a:t>3</a:t>
            </a:r>
            <a:r>
              <a:rPr lang="en-US" dirty="0" smtClean="0"/>
              <a:t> = Q + [+0.5,  -0.5, 0.0]	//bottom right</a:t>
            </a:r>
          </a:p>
          <a:p>
            <a:pPr lvl="2">
              <a:lnSpc>
                <a:spcPct val="80000"/>
              </a:lnSpc>
              <a:spcBef>
                <a:spcPct val="0"/>
              </a:spcBef>
            </a:pPr>
            <a:r>
              <a:rPr lang="en-US" dirty="0" smtClean="0"/>
              <a:t>Q</a:t>
            </a:r>
            <a:r>
              <a:rPr lang="en-US" baseline="-25000" dirty="0" smtClean="0"/>
              <a:t>4</a:t>
            </a:r>
            <a:r>
              <a:rPr lang="en-US" dirty="0" smtClean="0"/>
              <a:t> = Q + [+0.5, +0.5, 0.0]	//top right</a:t>
            </a:r>
          </a:p>
        </p:txBody>
      </p:sp>
      <p:grpSp>
        <p:nvGrpSpPr>
          <p:cNvPr id="29704" name="Group 12"/>
          <p:cNvGrpSpPr>
            <a:grpSpLocks/>
          </p:cNvGrpSpPr>
          <p:nvPr/>
        </p:nvGrpSpPr>
        <p:grpSpPr bwMode="auto">
          <a:xfrm>
            <a:off x="2471738" y="4413250"/>
            <a:ext cx="841375" cy="2298700"/>
            <a:chOff x="1557" y="2780"/>
            <a:chExt cx="530" cy="1448"/>
          </a:xfrm>
        </p:grpSpPr>
        <p:sp>
          <p:nvSpPr>
            <p:cNvPr id="29719" name="Line 8"/>
            <p:cNvSpPr>
              <a:spLocks noChangeShapeType="1"/>
            </p:cNvSpPr>
            <p:nvPr/>
          </p:nvSpPr>
          <p:spPr bwMode="auto">
            <a:xfrm>
              <a:off x="1557" y="2788"/>
              <a:ext cx="288" cy="1384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20" name="Line 9"/>
            <p:cNvSpPr>
              <a:spLocks noChangeShapeType="1"/>
            </p:cNvSpPr>
            <p:nvPr/>
          </p:nvSpPr>
          <p:spPr bwMode="auto">
            <a:xfrm flipH="1">
              <a:off x="1843" y="2780"/>
              <a:ext cx="244" cy="1393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21" name="Line 10"/>
            <p:cNvSpPr>
              <a:spLocks noChangeShapeType="1"/>
            </p:cNvSpPr>
            <p:nvPr/>
          </p:nvSpPr>
          <p:spPr bwMode="auto">
            <a:xfrm flipV="1">
              <a:off x="1773" y="4132"/>
              <a:ext cx="150" cy="8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22" name="Line 11"/>
            <p:cNvSpPr>
              <a:spLocks noChangeShapeType="1"/>
            </p:cNvSpPr>
            <p:nvPr/>
          </p:nvSpPr>
          <p:spPr bwMode="auto">
            <a:xfrm>
              <a:off x="1779" y="4124"/>
              <a:ext cx="138" cy="104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9705" name="Rectangle 13"/>
          <p:cNvSpPr>
            <a:spLocks noChangeArrowheads="1"/>
          </p:cNvSpPr>
          <p:nvPr/>
        </p:nvSpPr>
        <p:spPr bwMode="auto">
          <a:xfrm>
            <a:off x="2892425" y="4038600"/>
            <a:ext cx="460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Q</a:t>
            </a:r>
          </a:p>
        </p:txBody>
      </p:sp>
      <p:sp>
        <p:nvSpPr>
          <p:cNvPr id="29706" name="Oval 14"/>
          <p:cNvSpPr>
            <a:spLocks noChangeArrowheads="1"/>
          </p:cNvSpPr>
          <p:nvPr/>
        </p:nvSpPr>
        <p:spPr bwMode="auto">
          <a:xfrm>
            <a:off x="3106738" y="4452938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7" name="Rectangle 15"/>
          <p:cNvSpPr>
            <a:spLocks noChangeArrowheads="1"/>
          </p:cNvSpPr>
          <p:nvPr/>
        </p:nvSpPr>
        <p:spPr bwMode="auto">
          <a:xfrm>
            <a:off x="1143000" y="5105400"/>
            <a:ext cx="595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Q</a:t>
            </a:r>
            <a:r>
              <a:rPr lang="en-US" sz="2800" b="1" baseline="-2500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9708" name="Rectangle 16"/>
          <p:cNvSpPr>
            <a:spLocks noChangeArrowheads="1"/>
          </p:cNvSpPr>
          <p:nvPr/>
        </p:nvSpPr>
        <p:spPr bwMode="auto">
          <a:xfrm>
            <a:off x="4343400" y="5105400"/>
            <a:ext cx="595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Q</a:t>
            </a:r>
            <a:r>
              <a:rPr lang="en-US" sz="2800" b="1" baseline="-2500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9709" name="Line 17"/>
          <p:cNvSpPr>
            <a:spLocks noChangeShapeType="1"/>
          </p:cNvSpPr>
          <p:nvPr/>
        </p:nvSpPr>
        <p:spPr bwMode="auto">
          <a:xfrm flipV="1">
            <a:off x="1676400" y="4572000"/>
            <a:ext cx="990600" cy="609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10" name="Line 18"/>
          <p:cNvSpPr>
            <a:spLocks noChangeShapeType="1"/>
          </p:cNvSpPr>
          <p:nvPr/>
        </p:nvSpPr>
        <p:spPr bwMode="auto">
          <a:xfrm flipH="1" flipV="1">
            <a:off x="3657600" y="4572000"/>
            <a:ext cx="762000" cy="533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11" name="Rectangle 19"/>
          <p:cNvSpPr>
            <a:spLocks noChangeArrowheads="1"/>
          </p:cNvSpPr>
          <p:nvPr/>
        </p:nvSpPr>
        <p:spPr bwMode="auto">
          <a:xfrm>
            <a:off x="3328988" y="6096000"/>
            <a:ext cx="5751512" cy="476250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/>
              <a:t>Diagram shows top points</a:t>
            </a:r>
            <a:r>
              <a:rPr lang="en-US" sz="2800" b="1">
                <a:solidFill>
                  <a:srgbClr val="0000FF"/>
                </a:solidFill>
              </a:rPr>
              <a:t> </a:t>
            </a:r>
            <a:r>
              <a:rPr lang="en-US" sz="2800" b="1">
                <a:solidFill>
                  <a:srgbClr val="FF0000"/>
                </a:solidFill>
              </a:rPr>
              <a:t>Q</a:t>
            </a:r>
            <a:r>
              <a:rPr lang="en-US" sz="2800" b="1" baseline="-25000">
                <a:solidFill>
                  <a:srgbClr val="FF0000"/>
                </a:solidFill>
              </a:rPr>
              <a:t>1</a:t>
            </a:r>
            <a:r>
              <a:rPr lang="en-US" sz="2800" b="1"/>
              <a:t>,</a:t>
            </a:r>
            <a:r>
              <a:rPr lang="en-US" sz="2800" b="1">
                <a:solidFill>
                  <a:srgbClr val="0000FF"/>
                </a:solidFill>
              </a:rPr>
              <a:t> </a:t>
            </a:r>
            <a:r>
              <a:rPr lang="en-US" sz="2800" b="1">
                <a:solidFill>
                  <a:srgbClr val="FF0000"/>
                </a:solidFill>
              </a:rPr>
              <a:t>Q</a:t>
            </a:r>
            <a:r>
              <a:rPr lang="en-US" sz="2800" b="1" baseline="-2500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9712" name="Rectangle 20"/>
          <p:cNvSpPr>
            <a:spLocks noChangeArrowheads="1"/>
          </p:cNvSpPr>
          <p:nvPr/>
        </p:nvSpPr>
        <p:spPr bwMode="auto">
          <a:xfrm>
            <a:off x="1676400" y="6194425"/>
            <a:ext cx="10858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800" b="1"/>
              <a:t>camera </a:t>
            </a:r>
            <a:br>
              <a:rPr lang="en-US" sz="1800" b="1"/>
            </a:br>
            <a:r>
              <a:rPr lang="en-US" sz="1800" b="1"/>
              <a:t>at origin</a:t>
            </a:r>
          </a:p>
        </p:txBody>
      </p:sp>
      <p:sp>
        <p:nvSpPr>
          <p:cNvPr id="29713" name="Rectangle 21"/>
          <p:cNvSpPr>
            <a:spLocks noChangeArrowheads="1"/>
          </p:cNvSpPr>
          <p:nvPr/>
        </p:nvSpPr>
        <p:spPr bwMode="auto">
          <a:xfrm>
            <a:off x="1762125" y="4238625"/>
            <a:ext cx="904875" cy="666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4" name="Oval 22"/>
          <p:cNvSpPr>
            <a:spLocks noChangeArrowheads="1"/>
          </p:cNvSpPr>
          <p:nvPr/>
        </p:nvSpPr>
        <p:spPr bwMode="auto">
          <a:xfrm>
            <a:off x="2120900" y="41910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5" name="Rectangle 23"/>
          <p:cNvSpPr>
            <a:spLocks noChangeArrowheads="1"/>
          </p:cNvSpPr>
          <p:nvPr/>
        </p:nvSpPr>
        <p:spPr bwMode="auto">
          <a:xfrm>
            <a:off x="3505200" y="4162425"/>
            <a:ext cx="904875" cy="666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6" name="Oval 24"/>
          <p:cNvSpPr>
            <a:spLocks noChangeArrowheads="1"/>
          </p:cNvSpPr>
          <p:nvPr/>
        </p:nvSpPr>
        <p:spPr bwMode="auto">
          <a:xfrm>
            <a:off x="3863975" y="41148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7" name="Rectangle 25"/>
          <p:cNvSpPr>
            <a:spLocks noChangeArrowheads="1"/>
          </p:cNvSpPr>
          <p:nvPr/>
        </p:nvSpPr>
        <p:spPr bwMode="auto">
          <a:xfrm>
            <a:off x="155575" y="5562600"/>
            <a:ext cx="1279525" cy="9747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600" b="1"/>
              <a:t>Sprites </a:t>
            </a:r>
            <a:br>
              <a:rPr lang="en-US" sz="1600" b="1"/>
            </a:br>
            <a:r>
              <a:rPr lang="en-US" sz="1600" b="1"/>
              <a:t>not looking</a:t>
            </a:r>
            <a:br>
              <a:rPr lang="en-US" sz="1600" b="1"/>
            </a:br>
            <a:r>
              <a:rPr lang="en-US" sz="1600" b="1"/>
              <a:t>directly at</a:t>
            </a:r>
            <a:br>
              <a:rPr lang="en-US" sz="1600" b="1"/>
            </a:br>
            <a:r>
              <a:rPr lang="en-US" sz="1600" b="1"/>
              <a:t>camera</a:t>
            </a:r>
          </a:p>
        </p:txBody>
      </p:sp>
      <p:sp>
        <p:nvSpPr>
          <p:cNvPr id="29718" name="Rectangle 26"/>
          <p:cNvSpPr>
            <a:spLocks noChangeArrowheads="1"/>
          </p:cNvSpPr>
          <p:nvPr/>
        </p:nvSpPr>
        <p:spPr bwMode="auto">
          <a:xfrm>
            <a:off x="5791200" y="4648200"/>
            <a:ext cx="2201863" cy="8604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 dirty="0"/>
              <a:t>As seen</a:t>
            </a:r>
            <a:br>
              <a:rPr lang="en-US" sz="2800" b="1" dirty="0"/>
            </a:br>
            <a:r>
              <a:rPr lang="en-US" sz="2800" b="1" dirty="0"/>
              <a:t>from above</a:t>
            </a:r>
            <a:r>
              <a:rPr lang="en-US" sz="2800" b="1" dirty="0">
                <a:solidFill>
                  <a:srgbClr val="0000FF"/>
                </a:solidFill>
              </a:rPr>
              <a:t>.</a:t>
            </a: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7772400" y="2286000"/>
            <a:ext cx="965009" cy="425374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b="1" dirty="0"/>
              <a:t>As seen</a:t>
            </a:r>
            <a:br>
              <a:rPr lang="en-US" b="1" dirty="0"/>
            </a:br>
            <a:r>
              <a:rPr lang="en-US" b="1" dirty="0"/>
              <a:t>from </a:t>
            </a:r>
            <a:r>
              <a:rPr lang="en-US" b="1" dirty="0" smtClean="0"/>
              <a:t>front</a:t>
            </a:r>
            <a:r>
              <a:rPr lang="en-US" b="1" dirty="0" smtClean="0">
                <a:solidFill>
                  <a:srgbClr val="0000FF"/>
                </a:solidFill>
              </a:rPr>
              <a:t>.</a:t>
            </a:r>
            <a:endParaRPr lang="en-US" b="1" dirty="0">
              <a:solidFill>
                <a:srgbClr val="0000FF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7696200" y="1447800"/>
            <a:ext cx="1048400" cy="791932"/>
            <a:chOff x="7315200" y="4267200"/>
            <a:chExt cx="1048400" cy="791932"/>
          </a:xfrm>
        </p:grpSpPr>
        <p:sp>
          <p:nvSpPr>
            <p:cNvPr id="29" name="Rectangle 28"/>
            <p:cNvSpPr/>
            <p:nvPr/>
          </p:nvSpPr>
          <p:spPr bwMode="auto">
            <a:xfrm>
              <a:off x="7620000" y="4419600"/>
              <a:ext cx="457200" cy="533400"/>
            </a:xfrm>
            <a:prstGeom prst="rect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4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315200" y="4267200"/>
              <a:ext cx="362600" cy="2585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Q</a:t>
              </a:r>
              <a:r>
                <a:rPr lang="en-US" b="1" baseline="-25000" dirty="0" smtClean="0">
                  <a:solidFill>
                    <a:srgbClr val="FF0000"/>
                  </a:solidFill>
                </a:rPr>
                <a:t>1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315200" y="4800600"/>
              <a:ext cx="362600" cy="2585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Q</a:t>
              </a:r>
              <a:r>
                <a:rPr lang="en-US" b="1" baseline="-25000" dirty="0" smtClean="0">
                  <a:solidFill>
                    <a:srgbClr val="FF0000"/>
                  </a:solidFill>
                </a:rPr>
                <a:t>2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8001000" y="4800600"/>
              <a:ext cx="362600" cy="2585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Q</a:t>
              </a:r>
              <a:r>
                <a:rPr lang="en-US" b="1" baseline="-25000" dirty="0" smtClean="0">
                  <a:solidFill>
                    <a:srgbClr val="FF0000"/>
                  </a:solidFill>
                </a:rPr>
                <a:t>3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001000" y="4267200"/>
              <a:ext cx="362600" cy="2585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Q</a:t>
              </a:r>
              <a:r>
                <a:rPr lang="en-US" b="1" baseline="-25000" dirty="0" smtClean="0">
                  <a:solidFill>
                    <a:srgbClr val="FF0000"/>
                  </a:solidFill>
                </a:rPr>
                <a:t>4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212725" y="274638"/>
            <a:ext cx="8694738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Techniques Used to Draw Sprites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172450" cy="4832350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Fully orient object</a:t>
            </a:r>
            <a:r>
              <a:rPr lang="en-US" dirty="0" smtClean="0"/>
              <a:t> to look at camera; </a:t>
            </a:r>
            <a:r>
              <a:rPr lang="en-US" dirty="0" smtClean="0">
                <a:solidFill>
                  <a:srgbClr val="FF0000"/>
                </a:solidFill>
              </a:rPr>
              <a:t>necessary if object</a:t>
            </a:r>
            <a:r>
              <a:rPr lang="en-US" dirty="0" smtClean="0"/>
              <a:t> is large and </a:t>
            </a:r>
            <a:r>
              <a:rPr lang="en-US" dirty="0" smtClean="0">
                <a:solidFill>
                  <a:srgbClr val="FF0000"/>
                </a:solidFill>
              </a:rPr>
              <a:t>undergoes lots of perspective distortion</a:t>
            </a:r>
            <a:r>
              <a:rPr lang="en-US" dirty="0" smtClean="0"/>
              <a:t>; e.g. LARGE MOON…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Complicated</a:t>
            </a:r>
          </a:p>
          <a:p>
            <a:pPr>
              <a:buFontTx/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Partially orient object</a:t>
            </a:r>
            <a:r>
              <a:rPr lang="en-US" dirty="0" smtClean="0"/>
              <a:t> to look at camera; e.g., far trees that </a:t>
            </a:r>
            <a:r>
              <a:rPr lang="en-US" dirty="0" smtClean="0">
                <a:solidFill>
                  <a:srgbClr val="FF0000"/>
                </a:solidFill>
              </a:rPr>
              <a:t>rotate</a:t>
            </a:r>
            <a:r>
              <a:rPr lang="en-US" dirty="0" smtClean="0"/>
              <a:t> only </a:t>
            </a:r>
            <a:r>
              <a:rPr lang="en-US" dirty="0" smtClean="0">
                <a:solidFill>
                  <a:srgbClr val="FF0000"/>
                </a:solidFill>
              </a:rPr>
              <a:t>around the y-axis</a:t>
            </a:r>
            <a:r>
              <a:rPr lang="en-US" dirty="0" smtClean="0"/>
              <a:t>…</a:t>
            </a:r>
            <a:br>
              <a:rPr lang="en-US" dirty="0" smtClean="0"/>
            </a:br>
            <a:r>
              <a:rPr lang="en-US" dirty="0" smtClean="0"/>
              <a:t>(look strange from above)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Complicated</a:t>
            </a:r>
          </a:p>
          <a:p>
            <a:pPr>
              <a:buFontTx/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Get orientation as a side effect</a:t>
            </a:r>
            <a:r>
              <a:rPr lang="en-US" dirty="0" smtClean="0"/>
              <a:t> of drawing in camera coordinates…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Simple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704850"/>
          </a:xfrm>
          <a:prstGeom prst="roundRect">
            <a:avLst>
              <a:gd name="adj" fmla="val 12403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Not so easy for OTHER Camera Orientations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228600" y="1447800"/>
            <a:ext cx="2201863" cy="8604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/>
              <a:t>As seen</a:t>
            </a:r>
            <a:br>
              <a:rPr lang="en-US" sz="2800" b="1"/>
            </a:br>
            <a:r>
              <a:rPr lang="en-US" sz="2800" b="1"/>
              <a:t>from above.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5556250" y="4198938"/>
            <a:ext cx="3359150" cy="1897062"/>
            <a:chOff x="5556250" y="4198938"/>
            <a:chExt cx="3359150" cy="1897062"/>
          </a:xfrm>
        </p:grpSpPr>
        <p:grpSp>
          <p:nvGrpSpPr>
            <p:cNvPr id="31748" name="Group 6"/>
            <p:cNvGrpSpPr>
              <a:grpSpLocks/>
            </p:cNvGrpSpPr>
            <p:nvPr/>
          </p:nvGrpSpPr>
          <p:grpSpPr bwMode="auto">
            <a:xfrm>
              <a:off x="6013450" y="4198938"/>
              <a:ext cx="419100" cy="904875"/>
              <a:chOff x="3788" y="2645"/>
              <a:chExt cx="264" cy="570"/>
            </a:xfrm>
          </p:grpSpPr>
          <p:sp>
            <p:nvSpPr>
              <p:cNvPr id="31781" name="Line 4"/>
              <p:cNvSpPr>
                <a:spLocks noChangeShapeType="1"/>
              </p:cNvSpPr>
              <p:nvPr/>
            </p:nvSpPr>
            <p:spPr bwMode="auto">
              <a:xfrm>
                <a:off x="3788" y="2933"/>
                <a:ext cx="264" cy="118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82" name="Rectangle 5"/>
              <p:cNvSpPr>
                <a:spLocks noChangeArrowheads="1"/>
              </p:cNvSpPr>
              <p:nvPr/>
            </p:nvSpPr>
            <p:spPr bwMode="auto">
              <a:xfrm rot="-3960000">
                <a:off x="3527" y="2909"/>
                <a:ext cx="570" cy="42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1749" name="Rectangle 7"/>
            <p:cNvSpPr>
              <a:spLocks noChangeArrowheads="1"/>
            </p:cNvSpPr>
            <p:nvPr/>
          </p:nvSpPr>
          <p:spPr bwMode="auto">
            <a:xfrm rot="1200000">
              <a:off x="7683500" y="5267325"/>
              <a:ext cx="142875" cy="828675"/>
            </a:xfrm>
            <a:prstGeom prst="rect">
              <a:avLst/>
            </a:prstGeom>
            <a:solidFill>
              <a:srgbClr val="F0FD2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1750" name="Group 12"/>
            <p:cNvGrpSpPr>
              <a:grpSpLocks/>
            </p:cNvGrpSpPr>
            <p:nvPr/>
          </p:nvGrpSpPr>
          <p:grpSpPr bwMode="auto">
            <a:xfrm>
              <a:off x="5556250" y="4432300"/>
              <a:ext cx="2327275" cy="1362075"/>
              <a:chOff x="3500" y="2792"/>
              <a:chExt cx="1466" cy="858"/>
            </a:xfrm>
          </p:grpSpPr>
          <p:sp>
            <p:nvSpPr>
              <p:cNvPr id="31777" name="Line 8"/>
              <p:cNvSpPr>
                <a:spLocks noChangeShapeType="1"/>
              </p:cNvSpPr>
              <p:nvPr/>
            </p:nvSpPr>
            <p:spPr bwMode="auto">
              <a:xfrm>
                <a:off x="3500" y="3284"/>
                <a:ext cx="1386" cy="274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78" name="Line 9"/>
              <p:cNvSpPr>
                <a:spLocks noChangeShapeType="1"/>
              </p:cNvSpPr>
              <p:nvPr/>
            </p:nvSpPr>
            <p:spPr bwMode="auto">
              <a:xfrm>
                <a:off x="3701" y="2792"/>
                <a:ext cx="1187" cy="768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79" name="Line 10"/>
              <p:cNvSpPr>
                <a:spLocks noChangeShapeType="1"/>
              </p:cNvSpPr>
              <p:nvPr/>
            </p:nvSpPr>
            <p:spPr bwMode="auto">
              <a:xfrm flipH="1" flipV="1">
                <a:off x="4880" y="3478"/>
                <a:ext cx="20" cy="172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80" name="Line 11"/>
              <p:cNvSpPr>
                <a:spLocks noChangeShapeType="1"/>
              </p:cNvSpPr>
              <p:nvPr/>
            </p:nvSpPr>
            <p:spPr bwMode="auto">
              <a:xfrm flipV="1">
                <a:off x="4814" y="3522"/>
                <a:ext cx="152" cy="84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1751" name="Oval 13"/>
            <p:cNvSpPr>
              <a:spLocks noChangeArrowheads="1"/>
            </p:cNvSpPr>
            <p:nvPr/>
          </p:nvSpPr>
          <p:spPr bwMode="auto">
            <a:xfrm>
              <a:off x="5970588" y="4614863"/>
              <a:ext cx="152400" cy="1524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52" name="Rectangle 14"/>
            <p:cNvSpPr>
              <a:spLocks noChangeArrowheads="1"/>
            </p:cNvSpPr>
            <p:nvPr/>
          </p:nvSpPr>
          <p:spPr bwMode="auto">
            <a:xfrm>
              <a:off x="7854950" y="5464175"/>
              <a:ext cx="1060450" cy="587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800" b="1"/>
                <a:t>camera</a:t>
              </a:r>
              <a:br>
                <a:rPr lang="en-US" sz="1800" b="1"/>
              </a:br>
              <a:r>
                <a:rPr lang="en-US" sz="1800" b="1"/>
                <a:t>in world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31813" y="3124200"/>
            <a:ext cx="3043237" cy="2422525"/>
            <a:chOff x="531813" y="3124200"/>
            <a:chExt cx="3043237" cy="2422525"/>
          </a:xfrm>
        </p:grpSpPr>
        <p:grpSp>
          <p:nvGrpSpPr>
            <p:cNvPr id="31753" name="Group 17"/>
            <p:cNvGrpSpPr>
              <a:grpSpLocks/>
            </p:cNvGrpSpPr>
            <p:nvPr/>
          </p:nvGrpSpPr>
          <p:grpSpPr bwMode="auto">
            <a:xfrm>
              <a:off x="777875" y="4365625"/>
              <a:ext cx="396875" cy="904875"/>
              <a:chOff x="490" y="2750"/>
              <a:chExt cx="250" cy="570"/>
            </a:xfrm>
          </p:grpSpPr>
          <p:sp>
            <p:nvSpPr>
              <p:cNvPr id="31775" name="Line 15"/>
              <p:cNvSpPr>
                <a:spLocks noChangeShapeType="1"/>
              </p:cNvSpPr>
              <p:nvPr/>
            </p:nvSpPr>
            <p:spPr bwMode="auto">
              <a:xfrm flipV="1">
                <a:off x="502" y="2897"/>
                <a:ext cx="238" cy="162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76" name="Rectangle 16"/>
              <p:cNvSpPr>
                <a:spLocks noChangeArrowheads="1"/>
              </p:cNvSpPr>
              <p:nvPr/>
            </p:nvSpPr>
            <p:spPr bwMode="auto">
              <a:xfrm rot="-7440000">
                <a:off x="226" y="3014"/>
                <a:ext cx="570" cy="42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1754" name="Rectangle 18"/>
            <p:cNvSpPr>
              <a:spLocks noChangeArrowheads="1"/>
            </p:cNvSpPr>
            <p:nvPr/>
          </p:nvSpPr>
          <p:spPr bwMode="auto">
            <a:xfrm rot="-2280000">
              <a:off x="2525713" y="3527425"/>
              <a:ext cx="142875" cy="828675"/>
            </a:xfrm>
            <a:prstGeom prst="rect">
              <a:avLst/>
            </a:prstGeom>
            <a:solidFill>
              <a:srgbClr val="F0FD2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1755" name="Group 23"/>
            <p:cNvGrpSpPr>
              <a:grpSpLocks/>
            </p:cNvGrpSpPr>
            <p:nvPr/>
          </p:nvGrpSpPr>
          <p:grpSpPr bwMode="auto">
            <a:xfrm>
              <a:off x="531813" y="3783013"/>
              <a:ext cx="2171700" cy="1763712"/>
              <a:chOff x="335" y="2383"/>
              <a:chExt cx="1368" cy="1111"/>
            </a:xfrm>
          </p:grpSpPr>
          <p:sp>
            <p:nvSpPr>
              <p:cNvPr id="31771" name="Line 19"/>
              <p:cNvSpPr>
                <a:spLocks noChangeShapeType="1"/>
              </p:cNvSpPr>
              <p:nvPr/>
            </p:nvSpPr>
            <p:spPr bwMode="auto">
              <a:xfrm flipV="1">
                <a:off x="645" y="2464"/>
                <a:ext cx="966" cy="1030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72" name="Line 20"/>
              <p:cNvSpPr>
                <a:spLocks noChangeShapeType="1"/>
              </p:cNvSpPr>
              <p:nvPr/>
            </p:nvSpPr>
            <p:spPr bwMode="auto">
              <a:xfrm flipV="1">
                <a:off x="335" y="2459"/>
                <a:ext cx="1281" cy="60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73" name="Line 21"/>
              <p:cNvSpPr>
                <a:spLocks noChangeShapeType="1"/>
              </p:cNvSpPr>
              <p:nvPr/>
            </p:nvSpPr>
            <p:spPr bwMode="auto">
              <a:xfrm flipH="1" flipV="1">
                <a:off x="1547" y="2431"/>
                <a:ext cx="156" cy="7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74" name="Line 22"/>
              <p:cNvSpPr>
                <a:spLocks noChangeShapeType="1"/>
              </p:cNvSpPr>
              <p:nvPr/>
            </p:nvSpPr>
            <p:spPr bwMode="auto">
              <a:xfrm flipV="1">
                <a:off x="1621" y="2383"/>
                <a:ext cx="8" cy="172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1756" name="Oval 24"/>
            <p:cNvSpPr>
              <a:spLocks noChangeArrowheads="1"/>
            </p:cNvSpPr>
            <p:nvPr/>
          </p:nvSpPr>
          <p:spPr bwMode="auto">
            <a:xfrm rot="-3480000">
              <a:off x="765175" y="4768850"/>
              <a:ext cx="152400" cy="1524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5" name="Rectangle 35"/>
            <p:cNvSpPr>
              <a:spLocks noChangeArrowheads="1"/>
            </p:cNvSpPr>
            <p:nvPr/>
          </p:nvSpPr>
          <p:spPr bwMode="auto">
            <a:xfrm>
              <a:off x="2514600" y="3124200"/>
              <a:ext cx="1060450" cy="587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800" b="1"/>
                <a:t>camera</a:t>
              </a:r>
              <a:br>
                <a:rPr lang="en-US" sz="1800" b="1"/>
              </a:br>
              <a:r>
                <a:rPr lang="en-US" sz="1800" b="1"/>
                <a:t>in world</a:t>
              </a:r>
            </a:p>
          </p:txBody>
        </p:sp>
      </p:grpSp>
      <p:sp>
        <p:nvSpPr>
          <p:cNvPr id="31766" name="Rectangle 3"/>
          <p:cNvSpPr>
            <a:spLocks noChangeArrowheads="1"/>
          </p:cNvSpPr>
          <p:nvPr/>
        </p:nvSpPr>
        <p:spPr bwMode="auto">
          <a:xfrm>
            <a:off x="304800" y="6019800"/>
            <a:ext cx="6935788" cy="4810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/>
              <a:t>Adding [+/-0.5, +/-0.5, 0.0] doesn’t work.</a:t>
            </a:r>
          </a:p>
        </p:txBody>
      </p:sp>
      <p:sp>
        <p:nvSpPr>
          <p:cNvPr id="31767" name="Rectangle 19"/>
          <p:cNvSpPr>
            <a:spLocks noChangeArrowheads="1"/>
          </p:cNvSpPr>
          <p:nvPr/>
        </p:nvSpPr>
        <p:spPr bwMode="auto">
          <a:xfrm>
            <a:off x="5867400" y="1524000"/>
            <a:ext cx="2797175" cy="1644650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/>
              <a:t>Let P represent</a:t>
            </a:r>
            <a:br>
              <a:rPr lang="en-US" sz="2800" b="1"/>
            </a:br>
            <a:r>
              <a:rPr lang="en-US" sz="2800" b="1"/>
              <a:t>the sprite at an</a:t>
            </a:r>
            <a:br>
              <a:rPr lang="en-US" sz="2800" b="1"/>
            </a:br>
            <a:r>
              <a:rPr lang="en-US" sz="2800" b="1"/>
              <a:t>arbitrary point</a:t>
            </a:r>
            <a:br>
              <a:rPr lang="en-US" sz="2800" b="1"/>
            </a:br>
            <a:r>
              <a:rPr lang="en-US" sz="2800" b="1"/>
              <a:t>in the world.</a:t>
            </a:r>
            <a:endParaRPr lang="en-US" sz="2800" b="1" baseline="-25000">
              <a:solidFill>
                <a:srgbClr val="FF0000"/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3733800" y="1600200"/>
            <a:ext cx="1989138" cy="3178175"/>
            <a:chOff x="3733800" y="1600200"/>
            <a:chExt cx="1989138" cy="3178175"/>
          </a:xfrm>
        </p:grpSpPr>
        <p:grpSp>
          <p:nvGrpSpPr>
            <p:cNvPr id="31757" name="Group 27"/>
            <p:cNvGrpSpPr>
              <a:grpSpLocks/>
            </p:cNvGrpSpPr>
            <p:nvPr/>
          </p:nvGrpSpPr>
          <p:grpSpPr bwMode="auto">
            <a:xfrm>
              <a:off x="4818063" y="2216150"/>
              <a:ext cx="904875" cy="400050"/>
              <a:chOff x="3035" y="1396"/>
              <a:chExt cx="570" cy="252"/>
            </a:xfrm>
          </p:grpSpPr>
          <p:sp>
            <p:nvSpPr>
              <p:cNvPr id="31769" name="Line 25"/>
              <p:cNvSpPr>
                <a:spLocks noChangeShapeType="1"/>
              </p:cNvSpPr>
              <p:nvPr/>
            </p:nvSpPr>
            <p:spPr bwMode="auto">
              <a:xfrm flipH="1">
                <a:off x="3177" y="1396"/>
                <a:ext cx="140" cy="252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stealth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70" name="Rectangle 26"/>
              <p:cNvSpPr>
                <a:spLocks noChangeArrowheads="1"/>
              </p:cNvSpPr>
              <p:nvPr/>
            </p:nvSpPr>
            <p:spPr bwMode="auto">
              <a:xfrm rot="1740000">
                <a:off x="3035" y="1401"/>
                <a:ext cx="570" cy="42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1758" name="Rectangle 28"/>
            <p:cNvSpPr>
              <a:spLocks noChangeArrowheads="1"/>
            </p:cNvSpPr>
            <p:nvPr/>
          </p:nvSpPr>
          <p:spPr bwMode="auto">
            <a:xfrm rot="7200000">
              <a:off x="4152900" y="3536950"/>
              <a:ext cx="142875" cy="828675"/>
            </a:xfrm>
            <a:prstGeom prst="rect">
              <a:avLst/>
            </a:prstGeom>
            <a:solidFill>
              <a:srgbClr val="F0FD2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59" name="Line 29"/>
            <p:cNvSpPr>
              <a:spLocks noChangeShapeType="1"/>
            </p:cNvSpPr>
            <p:nvPr/>
          </p:nvSpPr>
          <p:spPr bwMode="auto">
            <a:xfrm flipH="1">
              <a:off x="4257675" y="1752600"/>
              <a:ext cx="434975" cy="2200275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60" name="Line 30"/>
            <p:cNvSpPr>
              <a:spLocks noChangeShapeType="1"/>
            </p:cNvSpPr>
            <p:nvPr/>
          </p:nvSpPr>
          <p:spPr bwMode="auto">
            <a:xfrm flipH="1">
              <a:off x="4252913" y="2073275"/>
              <a:ext cx="1219200" cy="1884363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61" name="Line 31"/>
            <p:cNvSpPr>
              <a:spLocks noChangeShapeType="1"/>
            </p:cNvSpPr>
            <p:nvPr/>
          </p:nvSpPr>
          <p:spPr bwMode="auto">
            <a:xfrm flipV="1">
              <a:off x="4111625" y="3943350"/>
              <a:ext cx="273050" cy="3175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62" name="Line 32"/>
            <p:cNvSpPr>
              <a:spLocks noChangeShapeType="1"/>
            </p:cNvSpPr>
            <p:nvPr/>
          </p:nvSpPr>
          <p:spPr bwMode="auto">
            <a:xfrm>
              <a:off x="4181475" y="3838575"/>
              <a:ext cx="133350" cy="24130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63" name="Oval 33"/>
            <p:cNvSpPr>
              <a:spLocks noChangeArrowheads="1"/>
            </p:cNvSpPr>
            <p:nvPr/>
          </p:nvSpPr>
          <p:spPr bwMode="auto">
            <a:xfrm>
              <a:off x="5138738" y="2166938"/>
              <a:ext cx="152400" cy="1524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4" name="Rectangle 34"/>
            <p:cNvSpPr>
              <a:spLocks noChangeArrowheads="1"/>
            </p:cNvSpPr>
            <p:nvPr/>
          </p:nvSpPr>
          <p:spPr bwMode="auto">
            <a:xfrm>
              <a:off x="3733800" y="4191000"/>
              <a:ext cx="1060450" cy="587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800" b="1"/>
                <a:t>camera</a:t>
              </a:r>
              <a:br>
                <a:rPr lang="en-US" sz="1800" b="1"/>
              </a:br>
              <a:r>
                <a:rPr lang="en-US" sz="1800" b="1"/>
                <a:t>in world</a:t>
              </a:r>
            </a:p>
          </p:txBody>
        </p:sp>
        <p:sp>
          <p:nvSpPr>
            <p:cNvPr id="31768" name="Rectangle 19"/>
            <p:cNvSpPr>
              <a:spLocks noChangeArrowheads="1"/>
            </p:cNvSpPr>
            <p:nvPr/>
          </p:nvSpPr>
          <p:spPr bwMode="auto">
            <a:xfrm>
              <a:off x="5181600" y="1600200"/>
              <a:ext cx="425450" cy="48101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r>
                <a:rPr lang="en-US" sz="2800" b="1"/>
                <a:t>P</a:t>
              </a:r>
              <a:endParaRPr lang="en-US" sz="2800" b="1" baseline="-2500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AutoShape 2"/>
          <p:cNvSpPr>
            <a:spLocks noGrp="1" noChangeArrowheads="1"/>
          </p:cNvSpPr>
          <p:nvPr>
            <p:ph type="title"/>
          </p:nvPr>
        </p:nvSpPr>
        <p:spPr>
          <a:xfrm>
            <a:off x="195263" y="260350"/>
            <a:ext cx="8731250" cy="1025525"/>
          </a:xfrm>
          <a:prstGeom prst="roundRect">
            <a:avLst>
              <a:gd name="adj" fmla="val 12403"/>
            </a:avLst>
          </a:prstGeom>
          <a:ln cap="flat"/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dirty="0" smtClean="0">
                <a:solidFill>
                  <a:srgbClr val="FF0000"/>
                </a:solidFill>
              </a:rPr>
              <a:t>ONE SOLUTION</a:t>
            </a:r>
            <a:r>
              <a:rPr lang="en-US" dirty="0" smtClean="0"/>
              <a:t>: Move P to Q “Camera at origin”,</a:t>
            </a:r>
            <a:br>
              <a:rPr lang="en-US" dirty="0" smtClean="0"/>
            </a:br>
            <a:r>
              <a:rPr lang="en-US" dirty="0" smtClean="0"/>
              <a:t>Compute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i</a:t>
            </a:r>
            <a:r>
              <a:rPr lang="en-US" dirty="0" smtClean="0"/>
              <a:t> there, then move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i</a:t>
            </a:r>
            <a:r>
              <a:rPr lang="en-US" baseline="-25000" dirty="0" smtClean="0"/>
              <a:t> </a:t>
            </a:r>
            <a:r>
              <a:rPr lang="en-US" dirty="0" smtClean="0"/>
              <a:t>back to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i</a:t>
            </a:r>
            <a:r>
              <a:rPr lang="en-US" dirty="0" smtClean="0"/>
              <a:t>.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08113"/>
            <a:ext cx="8172450" cy="989012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Let C</a:t>
            </a:r>
            <a:r>
              <a:rPr lang="en-US" smtClean="0"/>
              <a:t> map the camera from local to world.</a:t>
            </a:r>
          </a:p>
          <a:p>
            <a:r>
              <a:rPr lang="en-US" smtClean="0">
                <a:solidFill>
                  <a:srgbClr val="FF0000"/>
                </a:solidFill>
              </a:rPr>
              <a:t>Then C</a:t>
            </a:r>
            <a:r>
              <a:rPr lang="en-US" baseline="30000" smtClean="0">
                <a:solidFill>
                  <a:srgbClr val="FF0000"/>
                </a:solidFill>
              </a:rPr>
              <a:t>-1</a:t>
            </a:r>
            <a:r>
              <a:rPr lang="en-US" baseline="30000" smtClean="0"/>
              <a:t> </a:t>
            </a:r>
            <a:r>
              <a:rPr lang="en-US" smtClean="0"/>
              <a:t>maps back from world to local.</a:t>
            </a: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2317750" y="3814763"/>
            <a:ext cx="2047875" cy="219075"/>
          </a:xfrm>
          <a:prstGeom prst="rect">
            <a:avLst/>
          </a:prstGeom>
          <a:solidFill>
            <a:srgbClr val="8000B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5329238" y="4886325"/>
            <a:ext cx="441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C</a:t>
            </a:r>
          </a:p>
        </p:txBody>
      </p:sp>
      <p:grpSp>
        <p:nvGrpSpPr>
          <p:cNvPr id="32774" name="Group 10"/>
          <p:cNvGrpSpPr>
            <a:grpSpLocks/>
          </p:cNvGrpSpPr>
          <p:nvPr/>
        </p:nvGrpSpPr>
        <p:grpSpPr bwMode="auto">
          <a:xfrm>
            <a:off x="3032125" y="4337050"/>
            <a:ext cx="841375" cy="2298700"/>
            <a:chOff x="1910" y="2732"/>
            <a:chExt cx="530" cy="1448"/>
          </a:xfrm>
        </p:grpSpPr>
        <p:sp>
          <p:nvSpPr>
            <p:cNvPr id="32809" name="Line 6"/>
            <p:cNvSpPr>
              <a:spLocks noChangeShapeType="1"/>
            </p:cNvSpPr>
            <p:nvPr/>
          </p:nvSpPr>
          <p:spPr bwMode="auto">
            <a:xfrm>
              <a:off x="1910" y="2740"/>
              <a:ext cx="288" cy="1384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0" name="Line 7"/>
            <p:cNvSpPr>
              <a:spLocks noChangeShapeType="1"/>
            </p:cNvSpPr>
            <p:nvPr/>
          </p:nvSpPr>
          <p:spPr bwMode="auto">
            <a:xfrm flipH="1">
              <a:off x="2196" y="2732"/>
              <a:ext cx="244" cy="1393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1" name="Line 8"/>
            <p:cNvSpPr>
              <a:spLocks noChangeShapeType="1"/>
            </p:cNvSpPr>
            <p:nvPr/>
          </p:nvSpPr>
          <p:spPr bwMode="auto">
            <a:xfrm flipV="1">
              <a:off x="2126" y="4084"/>
              <a:ext cx="150" cy="8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2" name="Line 9"/>
            <p:cNvSpPr>
              <a:spLocks noChangeShapeType="1"/>
            </p:cNvSpPr>
            <p:nvPr/>
          </p:nvSpPr>
          <p:spPr bwMode="auto">
            <a:xfrm>
              <a:off x="2132" y="4076"/>
              <a:ext cx="138" cy="104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775" name="Rectangle 11"/>
          <p:cNvSpPr>
            <a:spLocks noChangeArrowheads="1"/>
          </p:cNvSpPr>
          <p:nvPr/>
        </p:nvSpPr>
        <p:spPr bwMode="auto">
          <a:xfrm>
            <a:off x="6853238" y="6105525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C</a:t>
            </a:r>
            <a:r>
              <a:rPr lang="en-US" sz="2800" b="1" baseline="30000">
                <a:solidFill>
                  <a:srgbClr val="FF0000"/>
                </a:solidFill>
              </a:rPr>
              <a:t>-1</a:t>
            </a:r>
          </a:p>
        </p:txBody>
      </p:sp>
      <p:grpSp>
        <p:nvGrpSpPr>
          <p:cNvPr id="32776" name="Group 19"/>
          <p:cNvGrpSpPr>
            <a:grpSpLocks/>
          </p:cNvGrpSpPr>
          <p:nvPr/>
        </p:nvGrpSpPr>
        <p:grpSpPr bwMode="auto">
          <a:xfrm>
            <a:off x="5149850" y="2487613"/>
            <a:ext cx="2809875" cy="2346325"/>
            <a:chOff x="3244" y="1567"/>
            <a:chExt cx="1770" cy="1478"/>
          </a:xfrm>
        </p:grpSpPr>
        <p:sp>
          <p:nvSpPr>
            <p:cNvPr id="32802" name="Rectangle 12"/>
            <p:cNvSpPr>
              <a:spLocks noChangeArrowheads="1"/>
            </p:cNvSpPr>
            <p:nvPr/>
          </p:nvSpPr>
          <p:spPr bwMode="auto">
            <a:xfrm rot="1200000">
              <a:off x="4888" y="2523"/>
              <a:ext cx="90" cy="522"/>
            </a:xfrm>
            <a:prstGeom prst="rect">
              <a:avLst/>
            </a:prstGeom>
            <a:solidFill>
              <a:srgbClr val="F0FD2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03" name="Rectangle 13"/>
            <p:cNvSpPr>
              <a:spLocks noChangeArrowheads="1"/>
            </p:cNvSpPr>
            <p:nvPr/>
          </p:nvSpPr>
          <p:spPr bwMode="auto">
            <a:xfrm rot="1200000">
              <a:off x="3244" y="1567"/>
              <a:ext cx="138" cy="1098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2804" name="Group 18"/>
            <p:cNvGrpSpPr>
              <a:grpSpLocks/>
            </p:cNvGrpSpPr>
            <p:nvPr/>
          </p:nvGrpSpPr>
          <p:grpSpPr bwMode="auto">
            <a:xfrm>
              <a:off x="3548" y="1997"/>
              <a:ext cx="1466" cy="858"/>
              <a:chOff x="3548" y="1997"/>
              <a:chExt cx="1466" cy="858"/>
            </a:xfrm>
          </p:grpSpPr>
          <p:sp>
            <p:nvSpPr>
              <p:cNvPr id="32805" name="Line 14"/>
              <p:cNvSpPr>
                <a:spLocks noChangeShapeType="1"/>
              </p:cNvSpPr>
              <p:nvPr/>
            </p:nvSpPr>
            <p:spPr bwMode="auto">
              <a:xfrm>
                <a:off x="3548" y="2489"/>
                <a:ext cx="1386" cy="274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06" name="Line 15"/>
              <p:cNvSpPr>
                <a:spLocks noChangeShapeType="1"/>
              </p:cNvSpPr>
              <p:nvPr/>
            </p:nvSpPr>
            <p:spPr bwMode="auto">
              <a:xfrm>
                <a:off x="3749" y="1997"/>
                <a:ext cx="1187" cy="768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07" name="Line 16"/>
              <p:cNvSpPr>
                <a:spLocks noChangeShapeType="1"/>
              </p:cNvSpPr>
              <p:nvPr/>
            </p:nvSpPr>
            <p:spPr bwMode="auto">
              <a:xfrm flipH="1" flipV="1">
                <a:off x="4928" y="2683"/>
                <a:ext cx="20" cy="172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808" name="Line 17"/>
              <p:cNvSpPr>
                <a:spLocks noChangeShapeType="1"/>
              </p:cNvSpPr>
              <p:nvPr/>
            </p:nvSpPr>
            <p:spPr bwMode="auto">
              <a:xfrm flipV="1">
                <a:off x="4862" y="2727"/>
                <a:ext cx="152" cy="84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2777" name="Freeform 20"/>
          <p:cNvSpPr>
            <a:spLocks/>
          </p:cNvSpPr>
          <p:nvPr/>
        </p:nvSpPr>
        <p:spPr bwMode="auto">
          <a:xfrm>
            <a:off x="5037138" y="4586288"/>
            <a:ext cx="2289175" cy="1876425"/>
          </a:xfrm>
          <a:custGeom>
            <a:avLst/>
            <a:gdLst>
              <a:gd name="T0" fmla="*/ 53975 w 1442"/>
              <a:gd name="T1" fmla="*/ 1874838 h 1182"/>
              <a:gd name="T2" fmla="*/ 26988 w 1442"/>
              <a:gd name="T3" fmla="*/ 1830388 h 1182"/>
              <a:gd name="T4" fmla="*/ 7938 w 1442"/>
              <a:gd name="T5" fmla="*/ 1779588 h 1182"/>
              <a:gd name="T6" fmla="*/ 0 w 1442"/>
              <a:gd name="T7" fmla="*/ 1724025 h 1182"/>
              <a:gd name="T8" fmla="*/ 0 w 1442"/>
              <a:gd name="T9" fmla="*/ 1668463 h 1182"/>
              <a:gd name="T10" fmla="*/ 7938 w 1442"/>
              <a:gd name="T11" fmla="*/ 1604962 h 1182"/>
              <a:gd name="T12" fmla="*/ 26988 w 1442"/>
              <a:gd name="T13" fmla="*/ 1541462 h 1182"/>
              <a:gd name="T14" fmla="*/ 49212 w 1442"/>
              <a:gd name="T15" fmla="*/ 1474787 h 1182"/>
              <a:gd name="T16" fmla="*/ 84137 w 1442"/>
              <a:gd name="T17" fmla="*/ 1406525 h 1182"/>
              <a:gd name="T18" fmla="*/ 122238 w 1442"/>
              <a:gd name="T19" fmla="*/ 1333500 h 1182"/>
              <a:gd name="T20" fmla="*/ 168275 w 1442"/>
              <a:gd name="T21" fmla="*/ 1265237 h 1182"/>
              <a:gd name="T22" fmla="*/ 222250 w 1442"/>
              <a:gd name="T23" fmla="*/ 1192212 h 1182"/>
              <a:gd name="T24" fmla="*/ 284163 w 1442"/>
              <a:gd name="T25" fmla="*/ 1120775 h 1182"/>
              <a:gd name="T26" fmla="*/ 349250 w 1442"/>
              <a:gd name="T27" fmla="*/ 1049337 h 1182"/>
              <a:gd name="T28" fmla="*/ 422275 w 1442"/>
              <a:gd name="T29" fmla="*/ 979487 h 1182"/>
              <a:gd name="T30" fmla="*/ 500063 w 1442"/>
              <a:gd name="T31" fmla="*/ 912813 h 1182"/>
              <a:gd name="T32" fmla="*/ 584200 w 1442"/>
              <a:gd name="T33" fmla="*/ 847725 h 1182"/>
              <a:gd name="T34" fmla="*/ 1057275 w 1442"/>
              <a:gd name="T35" fmla="*/ 490537 h 1182"/>
              <a:gd name="T36" fmla="*/ 1122363 w 1442"/>
              <a:gd name="T37" fmla="*/ 441325 h 1182"/>
              <a:gd name="T38" fmla="*/ 1192212 w 1442"/>
              <a:gd name="T39" fmla="*/ 400050 h 1182"/>
              <a:gd name="T40" fmla="*/ 1260475 w 1442"/>
              <a:gd name="T41" fmla="*/ 357187 h 1182"/>
              <a:gd name="T42" fmla="*/ 1325562 w 1442"/>
              <a:gd name="T43" fmla="*/ 322262 h 1182"/>
              <a:gd name="T44" fmla="*/ 1395412 w 1442"/>
              <a:gd name="T45" fmla="*/ 285750 h 1182"/>
              <a:gd name="T46" fmla="*/ 1460500 w 1442"/>
              <a:gd name="T47" fmla="*/ 255587 h 1182"/>
              <a:gd name="T48" fmla="*/ 1530350 w 1442"/>
              <a:gd name="T49" fmla="*/ 231775 h 1182"/>
              <a:gd name="T50" fmla="*/ 1595437 w 1442"/>
              <a:gd name="T51" fmla="*/ 207963 h 1182"/>
              <a:gd name="T52" fmla="*/ 1660525 w 1442"/>
              <a:gd name="T53" fmla="*/ 188912 h 1182"/>
              <a:gd name="T54" fmla="*/ 1722438 w 1442"/>
              <a:gd name="T55" fmla="*/ 174625 h 1182"/>
              <a:gd name="T56" fmla="*/ 1784350 w 1442"/>
              <a:gd name="T57" fmla="*/ 165100 h 1182"/>
              <a:gd name="T58" fmla="*/ 1841500 w 1442"/>
              <a:gd name="T59" fmla="*/ 158750 h 1182"/>
              <a:gd name="T60" fmla="*/ 1898650 w 1442"/>
              <a:gd name="T61" fmla="*/ 155575 h 1182"/>
              <a:gd name="T62" fmla="*/ 1952625 w 1442"/>
              <a:gd name="T63" fmla="*/ 158750 h 1182"/>
              <a:gd name="T64" fmla="*/ 2003425 w 1442"/>
              <a:gd name="T65" fmla="*/ 165100 h 1182"/>
              <a:gd name="T66" fmla="*/ 2049463 w 1442"/>
              <a:gd name="T67" fmla="*/ 177800 h 1182"/>
              <a:gd name="T68" fmla="*/ 2287588 w 1442"/>
              <a:gd name="T69" fmla="*/ 0 h 1182"/>
              <a:gd name="T70" fmla="*/ 1960563 w 1442"/>
              <a:gd name="T71" fmla="*/ 457200 h 1182"/>
              <a:gd name="T72" fmla="*/ 1333500 w 1442"/>
              <a:gd name="T73" fmla="*/ 712787 h 1182"/>
              <a:gd name="T74" fmla="*/ 1571625 w 1442"/>
              <a:gd name="T75" fmla="*/ 534987 h 1182"/>
              <a:gd name="T76" fmla="*/ 1498600 w 1442"/>
              <a:gd name="T77" fmla="*/ 517525 h 1182"/>
              <a:gd name="T78" fmla="*/ 1419225 w 1442"/>
              <a:gd name="T79" fmla="*/ 511175 h 1182"/>
              <a:gd name="T80" fmla="*/ 1333500 w 1442"/>
              <a:gd name="T81" fmla="*/ 517525 h 1182"/>
              <a:gd name="T82" fmla="*/ 1241425 w 1442"/>
              <a:gd name="T83" fmla="*/ 528637 h 1182"/>
              <a:gd name="T84" fmla="*/ 1141413 w 1442"/>
              <a:gd name="T85" fmla="*/ 555625 h 1182"/>
              <a:gd name="T86" fmla="*/ 1041400 w 1442"/>
              <a:gd name="T87" fmla="*/ 588962 h 1182"/>
              <a:gd name="T88" fmla="*/ 938213 w 1442"/>
              <a:gd name="T89" fmla="*/ 630237 h 1182"/>
              <a:gd name="T90" fmla="*/ 833438 w 1442"/>
              <a:gd name="T91" fmla="*/ 685800 h 1182"/>
              <a:gd name="T92" fmla="*/ 776287 w 1442"/>
              <a:gd name="T93" fmla="*/ 744537 h 1182"/>
              <a:gd name="T94" fmla="*/ 727075 w 1442"/>
              <a:gd name="T95" fmla="*/ 804862 h 1182"/>
              <a:gd name="T96" fmla="*/ 676275 w 1442"/>
              <a:gd name="T97" fmla="*/ 865188 h 1182"/>
              <a:gd name="T98" fmla="*/ 633412 w 1442"/>
              <a:gd name="T99" fmla="*/ 922338 h 1182"/>
              <a:gd name="T100" fmla="*/ 595312 w 1442"/>
              <a:gd name="T101" fmla="*/ 982662 h 1182"/>
              <a:gd name="T102" fmla="*/ 565150 w 1442"/>
              <a:gd name="T103" fmla="*/ 1039812 h 1182"/>
              <a:gd name="T104" fmla="*/ 538163 w 1442"/>
              <a:gd name="T105" fmla="*/ 1096962 h 1182"/>
              <a:gd name="T106" fmla="*/ 514350 w 1442"/>
              <a:gd name="T107" fmla="*/ 1154112 h 1182"/>
              <a:gd name="T108" fmla="*/ 495300 w 1442"/>
              <a:gd name="T109" fmla="*/ 1208087 h 1182"/>
              <a:gd name="T110" fmla="*/ 484188 w 1442"/>
              <a:gd name="T111" fmla="*/ 1262062 h 1182"/>
              <a:gd name="T112" fmla="*/ 476250 w 1442"/>
              <a:gd name="T113" fmla="*/ 1309687 h 1182"/>
              <a:gd name="T114" fmla="*/ 476250 w 1442"/>
              <a:gd name="T115" fmla="*/ 1358900 h 1182"/>
              <a:gd name="T116" fmla="*/ 479425 w 1442"/>
              <a:gd name="T117" fmla="*/ 1406525 h 1182"/>
              <a:gd name="T118" fmla="*/ 492125 w 1442"/>
              <a:gd name="T119" fmla="*/ 1447800 h 1182"/>
              <a:gd name="T120" fmla="*/ 506413 w 1442"/>
              <a:gd name="T121" fmla="*/ 1487487 h 1182"/>
              <a:gd name="T122" fmla="*/ 530225 w 1442"/>
              <a:gd name="T123" fmla="*/ 1524000 h 1182"/>
              <a:gd name="T124" fmla="*/ 53975 w 1442"/>
              <a:gd name="T125" fmla="*/ 1874838 h 118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442"/>
              <a:gd name="T190" fmla="*/ 0 h 1182"/>
              <a:gd name="T191" fmla="*/ 1442 w 1442"/>
              <a:gd name="T192" fmla="*/ 1182 h 1182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442" h="1182">
                <a:moveTo>
                  <a:pt x="34" y="1181"/>
                </a:moveTo>
                <a:lnTo>
                  <a:pt x="17" y="1153"/>
                </a:lnTo>
                <a:lnTo>
                  <a:pt x="5" y="1121"/>
                </a:lnTo>
                <a:lnTo>
                  <a:pt x="0" y="1086"/>
                </a:lnTo>
                <a:lnTo>
                  <a:pt x="0" y="1051"/>
                </a:lnTo>
                <a:lnTo>
                  <a:pt x="5" y="1011"/>
                </a:lnTo>
                <a:lnTo>
                  <a:pt x="17" y="971"/>
                </a:lnTo>
                <a:lnTo>
                  <a:pt x="31" y="929"/>
                </a:lnTo>
                <a:lnTo>
                  <a:pt x="53" y="886"/>
                </a:lnTo>
                <a:lnTo>
                  <a:pt x="77" y="840"/>
                </a:lnTo>
                <a:lnTo>
                  <a:pt x="106" y="797"/>
                </a:lnTo>
                <a:lnTo>
                  <a:pt x="140" y="751"/>
                </a:lnTo>
                <a:lnTo>
                  <a:pt x="179" y="706"/>
                </a:lnTo>
                <a:lnTo>
                  <a:pt x="220" y="661"/>
                </a:lnTo>
                <a:lnTo>
                  <a:pt x="266" y="617"/>
                </a:lnTo>
                <a:lnTo>
                  <a:pt x="315" y="575"/>
                </a:lnTo>
                <a:lnTo>
                  <a:pt x="368" y="534"/>
                </a:lnTo>
                <a:lnTo>
                  <a:pt x="666" y="309"/>
                </a:lnTo>
                <a:lnTo>
                  <a:pt x="707" y="278"/>
                </a:lnTo>
                <a:lnTo>
                  <a:pt x="751" y="252"/>
                </a:lnTo>
                <a:lnTo>
                  <a:pt x="794" y="225"/>
                </a:lnTo>
                <a:lnTo>
                  <a:pt x="835" y="203"/>
                </a:lnTo>
                <a:lnTo>
                  <a:pt x="879" y="180"/>
                </a:lnTo>
                <a:lnTo>
                  <a:pt x="920" y="161"/>
                </a:lnTo>
                <a:lnTo>
                  <a:pt x="964" y="146"/>
                </a:lnTo>
                <a:lnTo>
                  <a:pt x="1005" y="131"/>
                </a:lnTo>
                <a:lnTo>
                  <a:pt x="1046" y="119"/>
                </a:lnTo>
                <a:lnTo>
                  <a:pt x="1085" y="110"/>
                </a:lnTo>
                <a:lnTo>
                  <a:pt x="1124" y="104"/>
                </a:lnTo>
                <a:lnTo>
                  <a:pt x="1160" y="100"/>
                </a:lnTo>
                <a:lnTo>
                  <a:pt x="1196" y="98"/>
                </a:lnTo>
                <a:lnTo>
                  <a:pt x="1230" y="100"/>
                </a:lnTo>
                <a:lnTo>
                  <a:pt x="1262" y="104"/>
                </a:lnTo>
                <a:lnTo>
                  <a:pt x="1291" y="112"/>
                </a:lnTo>
                <a:lnTo>
                  <a:pt x="1441" y="0"/>
                </a:lnTo>
                <a:lnTo>
                  <a:pt x="1235" y="288"/>
                </a:lnTo>
                <a:lnTo>
                  <a:pt x="840" y="449"/>
                </a:lnTo>
                <a:lnTo>
                  <a:pt x="990" y="337"/>
                </a:lnTo>
                <a:lnTo>
                  <a:pt x="944" y="326"/>
                </a:lnTo>
                <a:lnTo>
                  <a:pt x="894" y="322"/>
                </a:lnTo>
                <a:lnTo>
                  <a:pt x="840" y="326"/>
                </a:lnTo>
                <a:lnTo>
                  <a:pt x="782" y="333"/>
                </a:lnTo>
                <a:lnTo>
                  <a:pt x="719" y="350"/>
                </a:lnTo>
                <a:lnTo>
                  <a:pt x="656" y="371"/>
                </a:lnTo>
                <a:lnTo>
                  <a:pt x="591" y="397"/>
                </a:lnTo>
                <a:lnTo>
                  <a:pt x="525" y="432"/>
                </a:lnTo>
                <a:lnTo>
                  <a:pt x="489" y="469"/>
                </a:lnTo>
                <a:lnTo>
                  <a:pt x="458" y="507"/>
                </a:lnTo>
                <a:lnTo>
                  <a:pt x="426" y="545"/>
                </a:lnTo>
                <a:lnTo>
                  <a:pt x="399" y="581"/>
                </a:lnTo>
                <a:lnTo>
                  <a:pt x="375" y="619"/>
                </a:lnTo>
                <a:lnTo>
                  <a:pt x="356" y="655"/>
                </a:lnTo>
                <a:lnTo>
                  <a:pt x="339" y="691"/>
                </a:lnTo>
                <a:lnTo>
                  <a:pt x="324" y="727"/>
                </a:lnTo>
                <a:lnTo>
                  <a:pt x="312" y="761"/>
                </a:lnTo>
                <a:lnTo>
                  <a:pt x="305" y="795"/>
                </a:lnTo>
                <a:lnTo>
                  <a:pt x="300" y="825"/>
                </a:lnTo>
                <a:lnTo>
                  <a:pt x="300" y="856"/>
                </a:lnTo>
                <a:lnTo>
                  <a:pt x="302" y="886"/>
                </a:lnTo>
                <a:lnTo>
                  <a:pt x="310" y="912"/>
                </a:lnTo>
                <a:lnTo>
                  <a:pt x="319" y="937"/>
                </a:lnTo>
                <a:lnTo>
                  <a:pt x="334" y="960"/>
                </a:lnTo>
                <a:lnTo>
                  <a:pt x="34" y="1181"/>
                </a:lnTo>
              </a:path>
            </a:pathLst>
          </a:custGeom>
          <a:solidFill>
            <a:srgbClr val="0000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2778" name="Freeform 21"/>
          <p:cNvSpPr>
            <a:spLocks/>
          </p:cNvSpPr>
          <p:nvPr/>
        </p:nvSpPr>
        <p:spPr bwMode="auto">
          <a:xfrm>
            <a:off x="5357813" y="4919663"/>
            <a:ext cx="2289175" cy="1862137"/>
          </a:xfrm>
          <a:custGeom>
            <a:avLst/>
            <a:gdLst>
              <a:gd name="T0" fmla="*/ 2241550 w 1442"/>
              <a:gd name="T1" fmla="*/ 0 h 1173"/>
              <a:gd name="T2" fmla="*/ 2265363 w 1442"/>
              <a:gd name="T3" fmla="*/ 41275 h 1173"/>
              <a:gd name="T4" fmla="*/ 2281238 w 1442"/>
              <a:gd name="T5" fmla="*/ 85725 h 1173"/>
              <a:gd name="T6" fmla="*/ 2287588 w 1442"/>
              <a:gd name="T7" fmla="*/ 136525 h 1173"/>
              <a:gd name="T8" fmla="*/ 2284413 w 1442"/>
              <a:gd name="T9" fmla="*/ 190500 h 1173"/>
              <a:gd name="T10" fmla="*/ 2273300 w 1442"/>
              <a:gd name="T11" fmla="*/ 250825 h 1173"/>
              <a:gd name="T12" fmla="*/ 2254250 w 1442"/>
              <a:gd name="T13" fmla="*/ 309562 h 1173"/>
              <a:gd name="T14" fmla="*/ 2227263 w 1442"/>
              <a:gd name="T15" fmla="*/ 376237 h 1173"/>
              <a:gd name="T16" fmla="*/ 2192338 w 1442"/>
              <a:gd name="T17" fmla="*/ 441325 h 1173"/>
              <a:gd name="T18" fmla="*/ 2149475 w 1442"/>
              <a:gd name="T19" fmla="*/ 509587 h 1173"/>
              <a:gd name="T20" fmla="*/ 2105025 w 1442"/>
              <a:gd name="T21" fmla="*/ 577850 h 1173"/>
              <a:gd name="T22" fmla="*/ 2046288 w 1442"/>
              <a:gd name="T23" fmla="*/ 647700 h 1173"/>
              <a:gd name="T24" fmla="*/ 1985963 w 1442"/>
              <a:gd name="T25" fmla="*/ 719137 h 1173"/>
              <a:gd name="T26" fmla="*/ 1916113 w 1442"/>
              <a:gd name="T27" fmla="*/ 787400 h 1173"/>
              <a:gd name="T28" fmla="*/ 1843088 w 1442"/>
              <a:gd name="T29" fmla="*/ 855662 h 1173"/>
              <a:gd name="T30" fmla="*/ 1766888 w 1442"/>
              <a:gd name="T31" fmla="*/ 923925 h 1173"/>
              <a:gd name="T32" fmla="*/ 1682750 w 1442"/>
              <a:gd name="T33" fmla="*/ 990600 h 1173"/>
              <a:gd name="T34" fmla="*/ 1208087 w 1442"/>
              <a:gd name="T35" fmla="*/ 1341437 h 1173"/>
              <a:gd name="T36" fmla="*/ 1141413 w 1442"/>
              <a:gd name="T37" fmla="*/ 1389062 h 1173"/>
              <a:gd name="T38" fmla="*/ 1073150 w 1442"/>
              <a:gd name="T39" fmla="*/ 1435099 h 1173"/>
              <a:gd name="T40" fmla="*/ 1004888 w 1442"/>
              <a:gd name="T41" fmla="*/ 1476374 h 1173"/>
              <a:gd name="T42" fmla="*/ 939800 w 1442"/>
              <a:gd name="T43" fmla="*/ 1514474 h 1173"/>
              <a:gd name="T44" fmla="*/ 869950 w 1442"/>
              <a:gd name="T45" fmla="*/ 1550987 h 1173"/>
              <a:gd name="T46" fmla="*/ 804862 w 1442"/>
              <a:gd name="T47" fmla="*/ 1582737 h 1173"/>
              <a:gd name="T48" fmla="*/ 739775 w 1442"/>
              <a:gd name="T49" fmla="*/ 1609724 h 1173"/>
              <a:gd name="T50" fmla="*/ 674687 w 1442"/>
              <a:gd name="T51" fmla="*/ 1633537 h 1173"/>
              <a:gd name="T52" fmla="*/ 609600 w 1442"/>
              <a:gd name="T53" fmla="*/ 1655762 h 1173"/>
              <a:gd name="T54" fmla="*/ 547688 w 1442"/>
              <a:gd name="T55" fmla="*/ 1673225 h 1173"/>
              <a:gd name="T56" fmla="*/ 490538 w 1442"/>
              <a:gd name="T57" fmla="*/ 1684337 h 1173"/>
              <a:gd name="T58" fmla="*/ 433388 w 1442"/>
              <a:gd name="T59" fmla="*/ 1693862 h 1173"/>
              <a:gd name="T60" fmla="*/ 379412 w 1442"/>
              <a:gd name="T61" fmla="*/ 1697037 h 1173"/>
              <a:gd name="T62" fmla="*/ 330200 w 1442"/>
              <a:gd name="T63" fmla="*/ 1697037 h 1173"/>
              <a:gd name="T64" fmla="*/ 284163 w 1442"/>
              <a:gd name="T65" fmla="*/ 1693862 h 1173"/>
              <a:gd name="T66" fmla="*/ 238125 w 1442"/>
              <a:gd name="T67" fmla="*/ 1684337 h 1173"/>
              <a:gd name="T68" fmla="*/ 0 w 1442"/>
              <a:gd name="T69" fmla="*/ 1860550 h 1173"/>
              <a:gd name="T70" fmla="*/ 336550 w 1442"/>
              <a:gd name="T71" fmla="*/ 1419224 h 1173"/>
              <a:gd name="T72" fmla="*/ 954088 w 1442"/>
              <a:gd name="T73" fmla="*/ 1150937 h 1173"/>
              <a:gd name="T74" fmla="*/ 712787 w 1442"/>
              <a:gd name="T75" fmla="*/ 1330324 h 1173"/>
              <a:gd name="T76" fmla="*/ 782637 w 1442"/>
              <a:gd name="T77" fmla="*/ 1341437 h 1173"/>
              <a:gd name="T78" fmla="*/ 858838 w 1442"/>
              <a:gd name="T79" fmla="*/ 1341437 h 1173"/>
              <a:gd name="T80" fmla="*/ 942975 w 1442"/>
              <a:gd name="T81" fmla="*/ 1336674 h 1173"/>
              <a:gd name="T82" fmla="*/ 1035050 w 1442"/>
              <a:gd name="T83" fmla="*/ 1317624 h 1173"/>
              <a:gd name="T84" fmla="*/ 1127125 w 1442"/>
              <a:gd name="T85" fmla="*/ 1287462 h 1173"/>
              <a:gd name="T86" fmla="*/ 1227137 w 1442"/>
              <a:gd name="T87" fmla="*/ 1252537 h 1173"/>
              <a:gd name="T88" fmla="*/ 1330325 w 1442"/>
              <a:gd name="T89" fmla="*/ 1204912 h 1173"/>
              <a:gd name="T90" fmla="*/ 1433512 w 1442"/>
              <a:gd name="T91" fmla="*/ 1150937 h 1173"/>
              <a:gd name="T92" fmla="*/ 1490662 w 1442"/>
              <a:gd name="T93" fmla="*/ 1090612 h 1173"/>
              <a:gd name="T94" fmla="*/ 1544637 w 1442"/>
              <a:gd name="T95" fmla="*/ 1035050 h 1173"/>
              <a:gd name="T96" fmla="*/ 1593850 w 1442"/>
              <a:gd name="T97" fmla="*/ 974725 h 1173"/>
              <a:gd name="T98" fmla="*/ 1636713 w 1442"/>
              <a:gd name="T99" fmla="*/ 919162 h 1173"/>
              <a:gd name="T100" fmla="*/ 1674813 w 1442"/>
              <a:gd name="T101" fmla="*/ 862012 h 1173"/>
              <a:gd name="T102" fmla="*/ 1709738 w 1442"/>
              <a:gd name="T103" fmla="*/ 804862 h 1173"/>
              <a:gd name="T104" fmla="*/ 1739900 w 1442"/>
              <a:gd name="T105" fmla="*/ 750887 h 1173"/>
              <a:gd name="T106" fmla="*/ 1763713 w 1442"/>
              <a:gd name="T107" fmla="*/ 698500 h 1173"/>
              <a:gd name="T108" fmla="*/ 1782763 w 1442"/>
              <a:gd name="T109" fmla="*/ 647700 h 1173"/>
              <a:gd name="T110" fmla="*/ 1797050 w 1442"/>
              <a:gd name="T111" fmla="*/ 596900 h 1173"/>
              <a:gd name="T112" fmla="*/ 1804988 w 1442"/>
              <a:gd name="T113" fmla="*/ 549275 h 1173"/>
              <a:gd name="T114" fmla="*/ 1809750 w 1442"/>
              <a:gd name="T115" fmla="*/ 503237 h 1173"/>
              <a:gd name="T116" fmla="*/ 1809750 w 1442"/>
              <a:gd name="T117" fmla="*/ 461962 h 1173"/>
              <a:gd name="T118" fmla="*/ 1801813 w 1442"/>
              <a:gd name="T119" fmla="*/ 423862 h 1173"/>
              <a:gd name="T120" fmla="*/ 1785938 w 1442"/>
              <a:gd name="T121" fmla="*/ 387350 h 1173"/>
              <a:gd name="T122" fmla="*/ 1766888 w 1442"/>
              <a:gd name="T123" fmla="*/ 355600 h 1173"/>
              <a:gd name="T124" fmla="*/ 2241550 w 1442"/>
              <a:gd name="T125" fmla="*/ 0 h 117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442"/>
              <a:gd name="T190" fmla="*/ 0 h 1173"/>
              <a:gd name="T191" fmla="*/ 1442 w 1442"/>
              <a:gd name="T192" fmla="*/ 1173 h 1173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442" h="1173">
                <a:moveTo>
                  <a:pt x="1412" y="0"/>
                </a:moveTo>
                <a:lnTo>
                  <a:pt x="1427" y="26"/>
                </a:lnTo>
                <a:lnTo>
                  <a:pt x="1437" y="54"/>
                </a:lnTo>
                <a:lnTo>
                  <a:pt x="1441" y="86"/>
                </a:lnTo>
                <a:lnTo>
                  <a:pt x="1439" y="120"/>
                </a:lnTo>
                <a:lnTo>
                  <a:pt x="1432" y="158"/>
                </a:lnTo>
                <a:lnTo>
                  <a:pt x="1420" y="195"/>
                </a:lnTo>
                <a:lnTo>
                  <a:pt x="1403" y="237"/>
                </a:lnTo>
                <a:lnTo>
                  <a:pt x="1381" y="278"/>
                </a:lnTo>
                <a:lnTo>
                  <a:pt x="1354" y="321"/>
                </a:lnTo>
                <a:lnTo>
                  <a:pt x="1326" y="364"/>
                </a:lnTo>
                <a:lnTo>
                  <a:pt x="1289" y="408"/>
                </a:lnTo>
                <a:lnTo>
                  <a:pt x="1251" y="453"/>
                </a:lnTo>
                <a:lnTo>
                  <a:pt x="1207" y="496"/>
                </a:lnTo>
                <a:lnTo>
                  <a:pt x="1161" y="539"/>
                </a:lnTo>
                <a:lnTo>
                  <a:pt x="1113" y="582"/>
                </a:lnTo>
                <a:lnTo>
                  <a:pt x="1060" y="624"/>
                </a:lnTo>
                <a:lnTo>
                  <a:pt x="761" y="845"/>
                </a:lnTo>
                <a:lnTo>
                  <a:pt x="719" y="875"/>
                </a:lnTo>
                <a:lnTo>
                  <a:pt x="676" y="904"/>
                </a:lnTo>
                <a:lnTo>
                  <a:pt x="633" y="930"/>
                </a:lnTo>
                <a:lnTo>
                  <a:pt x="592" y="954"/>
                </a:lnTo>
                <a:lnTo>
                  <a:pt x="548" y="977"/>
                </a:lnTo>
                <a:lnTo>
                  <a:pt x="507" y="997"/>
                </a:lnTo>
                <a:lnTo>
                  <a:pt x="466" y="1014"/>
                </a:lnTo>
                <a:lnTo>
                  <a:pt x="425" y="1029"/>
                </a:lnTo>
                <a:lnTo>
                  <a:pt x="384" y="1043"/>
                </a:lnTo>
                <a:lnTo>
                  <a:pt x="345" y="1054"/>
                </a:lnTo>
                <a:lnTo>
                  <a:pt x="309" y="1061"/>
                </a:lnTo>
                <a:lnTo>
                  <a:pt x="273" y="1067"/>
                </a:lnTo>
                <a:lnTo>
                  <a:pt x="239" y="1069"/>
                </a:lnTo>
                <a:lnTo>
                  <a:pt x="208" y="1069"/>
                </a:lnTo>
                <a:lnTo>
                  <a:pt x="179" y="1067"/>
                </a:lnTo>
                <a:lnTo>
                  <a:pt x="150" y="1061"/>
                </a:lnTo>
                <a:lnTo>
                  <a:pt x="0" y="1172"/>
                </a:lnTo>
                <a:lnTo>
                  <a:pt x="212" y="894"/>
                </a:lnTo>
                <a:lnTo>
                  <a:pt x="601" y="725"/>
                </a:lnTo>
                <a:lnTo>
                  <a:pt x="449" y="838"/>
                </a:lnTo>
                <a:lnTo>
                  <a:pt x="493" y="845"/>
                </a:lnTo>
                <a:lnTo>
                  <a:pt x="541" y="845"/>
                </a:lnTo>
                <a:lnTo>
                  <a:pt x="594" y="842"/>
                </a:lnTo>
                <a:lnTo>
                  <a:pt x="652" y="830"/>
                </a:lnTo>
                <a:lnTo>
                  <a:pt x="710" y="811"/>
                </a:lnTo>
                <a:lnTo>
                  <a:pt x="773" y="789"/>
                </a:lnTo>
                <a:lnTo>
                  <a:pt x="838" y="759"/>
                </a:lnTo>
                <a:lnTo>
                  <a:pt x="903" y="725"/>
                </a:lnTo>
                <a:lnTo>
                  <a:pt x="939" y="687"/>
                </a:lnTo>
                <a:lnTo>
                  <a:pt x="973" y="652"/>
                </a:lnTo>
                <a:lnTo>
                  <a:pt x="1004" y="614"/>
                </a:lnTo>
                <a:lnTo>
                  <a:pt x="1031" y="579"/>
                </a:lnTo>
                <a:lnTo>
                  <a:pt x="1055" y="543"/>
                </a:lnTo>
                <a:lnTo>
                  <a:pt x="1077" y="507"/>
                </a:lnTo>
                <a:lnTo>
                  <a:pt x="1096" y="473"/>
                </a:lnTo>
                <a:lnTo>
                  <a:pt x="1111" y="440"/>
                </a:lnTo>
                <a:lnTo>
                  <a:pt x="1123" y="408"/>
                </a:lnTo>
                <a:lnTo>
                  <a:pt x="1132" y="376"/>
                </a:lnTo>
                <a:lnTo>
                  <a:pt x="1137" y="346"/>
                </a:lnTo>
                <a:lnTo>
                  <a:pt x="1140" y="317"/>
                </a:lnTo>
                <a:lnTo>
                  <a:pt x="1140" y="291"/>
                </a:lnTo>
                <a:lnTo>
                  <a:pt x="1135" y="267"/>
                </a:lnTo>
                <a:lnTo>
                  <a:pt x="1125" y="244"/>
                </a:lnTo>
                <a:lnTo>
                  <a:pt x="1113" y="224"/>
                </a:lnTo>
                <a:lnTo>
                  <a:pt x="1412" y="0"/>
                </a:lnTo>
              </a:path>
            </a:pathLst>
          </a:custGeom>
          <a:solidFill>
            <a:srgbClr val="FF0000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2779" name="Rectangle 22"/>
          <p:cNvSpPr>
            <a:spLocks noChangeArrowheads="1"/>
          </p:cNvSpPr>
          <p:nvPr/>
        </p:nvSpPr>
        <p:spPr bwMode="auto">
          <a:xfrm>
            <a:off x="101600" y="2625725"/>
            <a:ext cx="2641600" cy="10318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/>
              <a:t>Let</a:t>
            </a:r>
            <a:r>
              <a:rPr lang="en-US" sz="2800" b="1">
                <a:solidFill>
                  <a:srgbClr val="0000FF"/>
                </a:solidFill>
              </a:rPr>
              <a:t> </a:t>
            </a:r>
            <a:r>
              <a:rPr lang="en-US" sz="2800" b="1">
                <a:solidFill>
                  <a:srgbClr val="FF0000"/>
                </a:solidFill>
              </a:rPr>
              <a:t>Q</a:t>
            </a:r>
            <a:r>
              <a:rPr lang="en-US" sz="2800" b="1">
                <a:solidFill>
                  <a:srgbClr val="0000FF"/>
                </a:solidFill>
              </a:rPr>
              <a:t> = P * </a:t>
            </a:r>
            <a:r>
              <a:rPr lang="en-US" sz="2800" b="1">
                <a:solidFill>
                  <a:srgbClr val="FF0000"/>
                </a:solidFill>
              </a:rPr>
              <a:t>C</a:t>
            </a:r>
            <a:r>
              <a:rPr lang="en-US" sz="2800" b="1" baseline="30000">
                <a:solidFill>
                  <a:srgbClr val="FF0000"/>
                </a:solidFill>
              </a:rPr>
              <a:t>-1</a:t>
            </a:r>
            <a:r>
              <a:rPr lang="en-US" sz="2800" b="1">
                <a:solidFill>
                  <a:srgbClr val="0000FF"/>
                </a:solidFill>
              </a:rPr>
              <a:t>.</a:t>
            </a:r>
          </a:p>
          <a:p>
            <a:r>
              <a:rPr lang="en-US" sz="2800" b="1"/>
              <a:t>Let</a:t>
            </a:r>
            <a:r>
              <a:rPr lang="en-US" sz="2800" b="1">
                <a:solidFill>
                  <a:srgbClr val="0000FF"/>
                </a:solidFill>
              </a:rPr>
              <a:t> </a:t>
            </a:r>
            <a:r>
              <a:rPr lang="en-US" sz="2800" b="1">
                <a:solidFill>
                  <a:srgbClr val="FF0000"/>
                </a:solidFill>
              </a:rPr>
              <a:t>R</a:t>
            </a:r>
            <a:r>
              <a:rPr lang="en-US" sz="2800" b="1" baseline="-25000">
                <a:solidFill>
                  <a:srgbClr val="FF0000"/>
                </a:solidFill>
              </a:rPr>
              <a:t>i</a:t>
            </a:r>
            <a:r>
              <a:rPr lang="en-US" sz="2800" b="1">
                <a:solidFill>
                  <a:srgbClr val="0000FF"/>
                </a:solidFill>
              </a:rPr>
              <a:t> = </a:t>
            </a:r>
            <a:r>
              <a:rPr lang="en-US" sz="2800" b="1">
                <a:solidFill>
                  <a:srgbClr val="FF0000"/>
                </a:solidFill>
              </a:rPr>
              <a:t>Q</a:t>
            </a:r>
            <a:r>
              <a:rPr lang="en-US" sz="2800" b="1" baseline="-25000">
                <a:solidFill>
                  <a:srgbClr val="FF0000"/>
                </a:solidFill>
              </a:rPr>
              <a:t>i</a:t>
            </a:r>
            <a:r>
              <a:rPr lang="en-US" sz="2800" b="1">
                <a:solidFill>
                  <a:srgbClr val="0000FF"/>
                </a:solidFill>
              </a:rPr>
              <a:t> * </a:t>
            </a:r>
            <a:r>
              <a:rPr lang="en-US" sz="2800" b="1">
                <a:solidFill>
                  <a:srgbClr val="FF0000"/>
                </a:solidFill>
              </a:rPr>
              <a:t>C</a:t>
            </a:r>
            <a:r>
              <a:rPr lang="en-US" sz="2800" b="1">
                <a:solidFill>
                  <a:srgbClr val="0000FF"/>
                </a:solidFill>
              </a:rPr>
              <a:t>.</a:t>
            </a:r>
          </a:p>
        </p:txBody>
      </p:sp>
      <p:sp>
        <p:nvSpPr>
          <p:cNvPr id="32780" name="Rectangle 23"/>
          <p:cNvSpPr>
            <a:spLocks noChangeArrowheads="1"/>
          </p:cNvSpPr>
          <p:nvPr/>
        </p:nvSpPr>
        <p:spPr bwMode="auto">
          <a:xfrm>
            <a:off x="5702300" y="3181350"/>
            <a:ext cx="4206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P</a:t>
            </a:r>
          </a:p>
        </p:txBody>
      </p:sp>
      <p:sp>
        <p:nvSpPr>
          <p:cNvPr id="32781" name="Oval 24"/>
          <p:cNvSpPr>
            <a:spLocks noChangeArrowheads="1"/>
          </p:cNvSpPr>
          <p:nvPr/>
        </p:nvSpPr>
        <p:spPr bwMode="auto">
          <a:xfrm>
            <a:off x="6046788" y="33528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2" name="Rectangle 25"/>
          <p:cNvSpPr>
            <a:spLocks noChangeArrowheads="1"/>
          </p:cNvSpPr>
          <p:nvPr/>
        </p:nvSpPr>
        <p:spPr bwMode="auto">
          <a:xfrm>
            <a:off x="3289300" y="4075113"/>
            <a:ext cx="460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Q</a:t>
            </a:r>
          </a:p>
        </p:txBody>
      </p:sp>
      <p:sp>
        <p:nvSpPr>
          <p:cNvPr id="32783" name="Oval 26"/>
          <p:cNvSpPr>
            <a:spLocks noChangeArrowheads="1"/>
          </p:cNvSpPr>
          <p:nvPr/>
        </p:nvSpPr>
        <p:spPr bwMode="auto">
          <a:xfrm>
            <a:off x="3667125" y="4376738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4" name="Freeform 27"/>
          <p:cNvSpPr>
            <a:spLocks/>
          </p:cNvSpPr>
          <p:nvPr/>
        </p:nvSpPr>
        <p:spPr bwMode="auto">
          <a:xfrm>
            <a:off x="3760788" y="2998788"/>
            <a:ext cx="1981200" cy="1270000"/>
          </a:xfrm>
          <a:custGeom>
            <a:avLst/>
            <a:gdLst>
              <a:gd name="T0" fmla="*/ 1979613 w 1248"/>
              <a:gd name="T1" fmla="*/ 371475 h 800"/>
              <a:gd name="T2" fmla="*/ 1744663 w 1248"/>
              <a:gd name="T3" fmla="*/ 284163 h 800"/>
              <a:gd name="T4" fmla="*/ 1630363 w 1248"/>
              <a:gd name="T5" fmla="*/ 239713 h 800"/>
              <a:gd name="T6" fmla="*/ 1516062 w 1248"/>
              <a:gd name="T7" fmla="*/ 200025 h 800"/>
              <a:gd name="T8" fmla="*/ 1401762 w 1248"/>
              <a:gd name="T9" fmla="*/ 160337 h 800"/>
              <a:gd name="T10" fmla="*/ 1290637 w 1248"/>
              <a:gd name="T11" fmla="*/ 125413 h 800"/>
              <a:gd name="T12" fmla="*/ 1182687 w 1248"/>
              <a:gd name="T13" fmla="*/ 92075 h 800"/>
              <a:gd name="T14" fmla="*/ 1077912 w 1248"/>
              <a:gd name="T15" fmla="*/ 63500 h 800"/>
              <a:gd name="T16" fmla="*/ 977900 w 1248"/>
              <a:gd name="T17" fmla="*/ 39688 h 800"/>
              <a:gd name="T18" fmla="*/ 879475 w 1248"/>
              <a:gd name="T19" fmla="*/ 22225 h 800"/>
              <a:gd name="T20" fmla="*/ 784225 w 1248"/>
              <a:gd name="T21" fmla="*/ 6350 h 800"/>
              <a:gd name="T22" fmla="*/ 695325 w 1248"/>
              <a:gd name="T23" fmla="*/ 0 h 800"/>
              <a:gd name="T24" fmla="*/ 612775 w 1248"/>
              <a:gd name="T25" fmla="*/ 0 h 800"/>
              <a:gd name="T26" fmla="*/ 533400 w 1248"/>
              <a:gd name="T27" fmla="*/ 6350 h 800"/>
              <a:gd name="T28" fmla="*/ 463550 w 1248"/>
              <a:gd name="T29" fmla="*/ 22225 h 800"/>
              <a:gd name="T30" fmla="*/ 428625 w 1248"/>
              <a:gd name="T31" fmla="*/ 33338 h 800"/>
              <a:gd name="T32" fmla="*/ 396875 w 1248"/>
              <a:gd name="T33" fmla="*/ 46037 h 800"/>
              <a:gd name="T34" fmla="*/ 368300 w 1248"/>
              <a:gd name="T35" fmla="*/ 61913 h 800"/>
              <a:gd name="T36" fmla="*/ 339725 w 1248"/>
              <a:gd name="T37" fmla="*/ 80962 h 800"/>
              <a:gd name="T38" fmla="*/ 311150 w 1248"/>
              <a:gd name="T39" fmla="*/ 104775 h 800"/>
              <a:gd name="T40" fmla="*/ 288925 w 1248"/>
              <a:gd name="T41" fmla="*/ 133350 h 800"/>
              <a:gd name="T42" fmla="*/ 263525 w 1248"/>
              <a:gd name="T43" fmla="*/ 165100 h 800"/>
              <a:gd name="T44" fmla="*/ 244475 w 1248"/>
              <a:gd name="T45" fmla="*/ 198437 h 800"/>
              <a:gd name="T46" fmla="*/ 222250 w 1248"/>
              <a:gd name="T47" fmla="*/ 233363 h 800"/>
              <a:gd name="T48" fmla="*/ 206375 w 1248"/>
              <a:gd name="T49" fmla="*/ 273050 h 800"/>
              <a:gd name="T50" fmla="*/ 171450 w 1248"/>
              <a:gd name="T51" fmla="*/ 355600 h 800"/>
              <a:gd name="T52" fmla="*/ 142875 w 1248"/>
              <a:gd name="T53" fmla="*/ 446088 h 800"/>
              <a:gd name="T54" fmla="*/ 120650 w 1248"/>
              <a:gd name="T55" fmla="*/ 541338 h 800"/>
              <a:gd name="T56" fmla="*/ 98425 w 1248"/>
              <a:gd name="T57" fmla="*/ 636587 h 800"/>
              <a:gd name="T58" fmla="*/ 82550 w 1248"/>
              <a:gd name="T59" fmla="*/ 736600 h 800"/>
              <a:gd name="T60" fmla="*/ 66675 w 1248"/>
              <a:gd name="T61" fmla="*/ 833438 h 800"/>
              <a:gd name="T62" fmla="*/ 53975 w 1248"/>
              <a:gd name="T63" fmla="*/ 925513 h 800"/>
              <a:gd name="T64" fmla="*/ 44450 w 1248"/>
              <a:gd name="T65" fmla="*/ 1012825 h 800"/>
              <a:gd name="T66" fmla="*/ 38100 w 1248"/>
              <a:gd name="T67" fmla="*/ 1054100 h 800"/>
              <a:gd name="T68" fmla="*/ 31750 w 1248"/>
              <a:gd name="T69" fmla="*/ 1092200 h 800"/>
              <a:gd name="T70" fmla="*/ 28575 w 1248"/>
              <a:gd name="T71" fmla="*/ 1128713 h 800"/>
              <a:gd name="T72" fmla="*/ 22225 w 1248"/>
              <a:gd name="T73" fmla="*/ 1165225 h 800"/>
              <a:gd name="T74" fmla="*/ 15875 w 1248"/>
              <a:gd name="T75" fmla="*/ 1195388 h 800"/>
              <a:gd name="T76" fmla="*/ 12700 w 1248"/>
              <a:gd name="T77" fmla="*/ 1222375 h 800"/>
              <a:gd name="T78" fmla="*/ 6350 w 1248"/>
              <a:gd name="T79" fmla="*/ 1247775 h 800"/>
              <a:gd name="T80" fmla="*/ 0 w 1248"/>
              <a:gd name="T81" fmla="*/ 1268413 h 80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248"/>
              <a:gd name="T124" fmla="*/ 0 h 800"/>
              <a:gd name="T125" fmla="*/ 1248 w 1248"/>
              <a:gd name="T126" fmla="*/ 800 h 80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248" h="800">
                <a:moveTo>
                  <a:pt x="1247" y="234"/>
                </a:moveTo>
                <a:lnTo>
                  <a:pt x="1099" y="179"/>
                </a:lnTo>
                <a:lnTo>
                  <a:pt x="1027" y="151"/>
                </a:lnTo>
                <a:lnTo>
                  <a:pt x="955" y="126"/>
                </a:lnTo>
                <a:lnTo>
                  <a:pt x="883" y="101"/>
                </a:lnTo>
                <a:lnTo>
                  <a:pt x="813" y="79"/>
                </a:lnTo>
                <a:lnTo>
                  <a:pt x="745" y="58"/>
                </a:lnTo>
                <a:lnTo>
                  <a:pt x="679" y="40"/>
                </a:lnTo>
                <a:lnTo>
                  <a:pt x="616" y="25"/>
                </a:lnTo>
                <a:lnTo>
                  <a:pt x="554" y="14"/>
                </a:lnTo>
                <a:lnTo>
                  <a:pt x="494" y="4"/>
                </a:lnTo>
                <a:lnTo>
                  <a:pt x="438" y="0"/>
                </a:lnTo>
                <a:lnTo>
                  <a:pt x="386" y="0"/>
                </a:lnTo>
                <a:lnTo>
                  <a:pt x="336" y="4"/>
                </a:lnTo>
                <a:lnTo>
                  <a:pt x="292" y="14"/>
                </a:lnTo>
                <a:lnTo>
                  <a:pt x="270" y="21"/>
                </a:lnTo>
                <a:lnTo>
                  <a:pt x="250" y="29"/>
                </a:lnTo>
                <a:lnTo>
                  <a:pt x="232" y="39"/>
                </a:lnTo>
                <a:lnTo>
                  <a:pt x="214" y="51"/>
                </a:lnTo>
                <a:lnTo>
                  <a:pt x="196" y="66"/>
                </a:lnTo>
                <a:lnTo>
                  <a:pt x="182" y="84"/>
                </a:lnTo>
                <a:lnTo>
                  <a:pt x="166" y="104"/>
                </a:lnTo>
                <a:lnTo>
                  <a:pt x="154" y="125"/>
                </a:lnTo>
                <a:lnTo>
                  <a:pt x="140" y="147"/>
                </a:lnTo>
                <a:lnTo>
                  <a:pt x="130" y="172"/>
                </a:lnTo>
                <a:lnTo>
                  <a:pt x="108" y="224"/>
                </a:lnTo>
                <a:lnTo>
                  <a:pt x="90" y="281"/>
                </a:lnTo>
                <a:lnTo>
                  <a:pt x="76" y="341"/>
                </a:lnTo>
                <a:lnTo>
                  <a:pt x="62" y="401"/>
                </a:lnTo>
                <a:lnTo>
                  <a:pt x="52" y="464"/>
                </a:lnTo>
                <a:lnTo>
                  <a:pt x="42" y="525"/>
                </a:lnTo>
                <a:lnTo>
                  <a:pt x="34" y="583"/>
                </a:lnTo>
                <a:lnTo>
                  <a:pt x="28" y="638"/>
                </a:lnTo>
                <a:lnTo>
                  <a:pt x="24" y="664"/>
                </a:lnTo>
                <a:lnTo>
                  <a:pt x="20" y="688"/>
                </a:lnTo>
                <a:lnTo>
                  <a:pt x="18" y="711"/>
                </a:lnTo>
                <a:lnTo>
                  <a:pt x="14" y="734"/>
                </a:lnTo>
                <a:lnTo>
                  <a:pt x="10" y="753"/>
                </a:lnTo>
                <a:lnTo>
                  <a:pt x="8" y="770"/>
                </a:lnTo>
                <a:lnTo>
                  <a:pt x="4" y="786"/>
                </a:lnTo>
                <a:lnTo>
                  <a:pt x="0" y="799"/>
                </a:lnTo>
              </a:path>
            </a:pathLst>
          </a:custGeom>
          <a:noFill/>
          <a:ln w="25400" cap="rnd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85" name="Rectangle 28"/>
          <p:cNvSpPr>
            <a:spLocks noChangeArrowheads="1"/>
          </p:cNvSpPr>
          <p:nvPr/>
        </p:nvSpPr>
        <p:spPr bwMode="auto">
          <a:xfrm>
            <a:off x="128588" y="5453063"/>
            <a:ext cx="26162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/>
              <a:t>We say that</a:t>
            </a:r>
            <a:br>
              <a:rPr lang="en-US" sz="2800" b="1"/>
            </a:br>
            <a:r>
              <a:rPr lang="en-US" sz="2800" b="1"/>
              <a:t>Q is in camera</a:t>
            </a:r>
            <a:br>
              <a:rPr lang="en-US" sz="2800" b="1"/>
            </a:br>
            <a:r>
              <a:rPr lang="en-US" sz="2800" b="1"/>
              <a:t>coordinates</a:t>
            </a:r>
          </a:p>
        </p:txBody>
      </p:sp>
      <p:sp>
        <p:nvSpPr>
          <p:cNvPr id="32786" name="Rectangle 29"/>
          <p:cNvSpPr>
            <a:spLocks noChangeArrowheads="1"/>
          </p:cNvSpPr>
          <p:nvPr/>
        </p:nvSpPr>
        <p:spPr bwMode="auto">
          <a:xfrm>
            <a:off x="7931150" y="4202113"/>
            <a:ext cx="10604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800" b="1"/>
              <a:t>camera</a:t>
            </a:r>
            <a:br>
              <a:rPr lang="en-US" sz="1800" b="1"/>
            </a:br>
            <a:r>
              <a:rPr lang="en-US" sz="1800" b="1"/>
              <a:t>in world</a:t>
            </a:r>
          </a:p>
        </p:txBody>
      </p:sp>
      <p:sp>
        <p:nvSpPr>
          <p:cNvPr id="32787" name="Rectangle 30"/>
          <p:cNvSpPr>
            <a:spLocks noChangeArrowheads="1"/>
          </p:cNvSpPr>
          <p:nvPr/>
        </p:nvSpPr>
        <p:spPr bwMode="auto">
          <a:xfrm>
            <a:off x="3665538" y="6172200"/>
            <a:ext cx="10858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800" b="1"/>
              <a:t>camera </a:t>
            </a:r>
            <a:br>
              <a:rPr lang="en-US" sz="1800" b="1"/>
            </a:br>
            <a:r>
              <a:rPr lang="en-US" sz="1800" b="1"/>
              <a:t>at origin</a:t>
            </a:r>
          </a:p>
        </p:txBody>
      </p:sp>
      <p:sp>
        <p:nvSpPr>
          <p:cNvPr id="32788" name="Rectangle 31"/>
          <p:cNvSpPr>
            <a:spLocks noChangeArrowheads="1"/>
          </p:cNvSpPr>
          <p:nvPr/>
        </p:nvSpPr>
        <p:spPr bwMode="auto">
          <a:xfrm>
            <a:off x="2555875" y="4572000"/>
            <a:ext cx="5953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Q</a:t>
            </a:r>
            <a:r>
              <a:rPr lang="en-US" sz="2800" b="1" baseline="-2500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32789" name="Rectangle 32"/>
          <p:cNvSpPr>
            <a:spLocks noChangeArrowheads="1"/>
          </p:cNvSpPr>
          <p:nvPr/>
        </p:nvSpPr>
        <p:spPr bwMode="auto">
          <a:xfrm>
            <a:off x="4370388" y="4572000"/>
            <a:ext cx="5953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Q</a:t>
            </a:r>
            <a:r>
              <a:rPr lang="en-US" sz="2800" b="1" baseline="-2500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32790" name="Line 33"/>
          <p:cNvSpPr>
            <a:spLocks noChangeShapeType="1"/>
          </p:cNvSpPr>
          <p:nvPr/>
        </p:nvSpPr>
        <p:spPr bwMode="auto">
          <a:xfrm flipV="1">
            <a:off x="2998788" y="4467225"/>
            <a:ext cx="228600" cy="1809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91" name="Line 34"/>
          <p:cNvSpPr>
            <a:spLocks noChangeShapeType="1"/>
          </p:cNvSpPr>
          <p:nvPr/>
        </p:nvSpPr>
        <p:spPr bwMode="auto">
          <a:xfrm flipH="1" flipV="1">
            <a:off x="4217988" y="4467225"/>
            <a:ext cx="228600" cy="1809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92" name="Oval 35"/>
          <p:cNvSpPr>
            <a:spLocks noChangeArrowheads="1"/>
          </p:cNvSpPr>
          <p:nvPr/>
        </p:nvSpPr>
        <p:spPr bwMode="auto">
          <a:xfrm>
            <a:off x="3228975" y="4421188"/>
            <a:ext cx="90488" cy="90487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3" name="Oval 36"/>
          <p:cNvSpPr>
            <a:spLocks noChangeArrowheads="1"/>
          </p:cNvSpPr>
          <p:nvPr/>
        </p:nvSpPr>
        <p:spPr bwMode="auto">
          <a:xfrm>
            <a:off x="4125913" y="4421188"/>
            <a:ext cx="90487" cy="90487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4" name="Rectangle 37"/>
          <p:cNvSpPr>
            <a:spLocks noChangeArrowheads="1"/>
          </p:cNvSpPr>
          <p:nvPr/>
        </p:nvSpPr>
        <p:spPr bwMode="auto">
          <a:xfrm>
            <a:off x="5842000" y="4124325"/>
            <a:ext cx="5762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R</a:t>
            </a:r>
            <a:r>
              <a:rPr lang="en-US" sz="2800" b="1" baseline="-2500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32795" name="Rectangle 38"/>
          <p:cNvSpPr>
            <a:spLocks noChangeArrowheads="1"/>
          </p:cNvSpPr>
          <p:nvPr/>
        </p:nvSpPr>
        <p:spPr bwMode="auto">
          <a:xfrm>
            <a:off x="6500813" y="2433638"/>
            <a:ext cx="5762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R</a:t>
            </a:r>
            <a:r>
              <a:rPr lang="en-US" sz="2800" b="1" baseline="-2500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32796" name="Line 39"/>
          <p:cNvSpPr>
            <a:spLocks noChangeShapeType="1"/>
          </p:cNvSpPr>
          <p:nvPr/>
        </p:nvSpPr>
        <p:spPr bwMode="auto">
          <a:xfrm flipH="1" flipV="1">
            <a:off x="5946775" y="3890963"/>
            <a:ext cx="85725" cy="2762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97" name="Line 40"/>
          <p:cNvSpPr>
            <a:spLocks noChangeShapeType="1"/>
          </p:cNvSpPr>
          <p:nvPr/>
        </p:nvSpPr>
        <p:spPr bwMode="auto">
          <a:xfrm flipH="1">
            <a:off x="6307138" y="2819400"/>
            <a:ext cx="250825" cy="1492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98" name="Oval 41"/>
          <p:cNvSpPr>
            <a:spLocks noChangeArrowheads="1"/>
          </p:cNvSpPr>
          <p:nvPr/>
        </p:nvSpPr>
        <p:spPr bwMode="auto">
          <a:xfrm rot="-4140000">
            <a:off x="5918200" y="3800475"/>
            <a:ext cx="90488" cy="90488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9" name="Oval 42"/>
          <p:cNvSpPr>
            <a:spLocks noChangeArrowheads="1"/>
          </p:cNvSpPr>
          <p:nvPr/>
        </p:nvSpPr>
        <p:spPr bwMode="auto">
          <a:xfrm rot="-4140000">
            <a:off x="6243638" y="2963863"/>
            <a:ext cx="90487" cy="90487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00" name="Freeform 43"/>
          <p:cNvSpPr>
            <a:spLocks/>
          </p:cNvSpPr>
          <p:nvPr/>
        </p:nvSpPr>
        <p:spPr bwMode="auto">
          <a:xfrm>
            <a:off x="3303588" y="3962400"/>
            <a:ext cx="2592387" cy="1541463"/>
          </a:xfrm>
          <a:custGeom>
            <a:avLst/>
            <a:gdLst>
              <a:gd name="T0" fmla="*/ 0 w 1633"/>
              <a:gd name="T1" fmla="*/ 487363 h 971"/>
              <a:gd name="T2" fmla="*/ 114300 w 1633"/>
              <a:gd name="T3" fmla="*/ 696913 h 971"/>
              <a:gd name="T4" fmla="*/ 228600 w 1633"/>
              <a:gd name="T5" fmla="*/ 900113 h 971"/>
              <a:gd name="T6" fmla="*/ 347662 w 1633"/>
              <a:gd name="T7" fmla="*/ 1085850 h 971"/>
              <a:gd name="T8" fmla="*/ 407987 w 1633"/>
              <a:gd name="T9" fmla="*/ 1173163 h 971"/>
              <a:gd name="T10" fmla="*/ 469900 w 1633"/>
              <a:gd name="T11" fmla="*/ 1250950 h 971"/>
              <a:gd name="T12" fmla="*/ 533400 w 1633"/>
              <a:gd name="T13" fmla="*/ 1322388 h 971"/>
              <a:gd name="T14" fmla="*/ 598487 w 1633"/>
              <a:gd name="T15" fmla="*/ 1385888 h 971"/>
              <a:gd name="T16" fmla="*/ 666750 w 1633"/>
              <a:gd name="T17" fmla="*/ 1438275 h 971"/>
              <a:gd name="T18" fmla="*/ 735012 w 1633"/>
              <a:gd name="T19" fmla="*/ 1482725 h 971"/>
              <a:gd name="T20" fmla="*/ 806450 w 1633"/>
              <a:gd name="T21" fmla="*/ 1512888 h 971"/>
              <a:gd name="T22" fmla="*/ 881062 w 1633"/>
              <a:gd name="T23" fmla="*/ 1533525 h 971"/>
              <a:gd name="T24" fmla="*/ 957262 w 1633"/>
              <a:gd name="T25" fmla="*/ 1539875 h 971"/>
              <a:gd name="T26" fmla="*/ 1036637 w 1633"/>
              <a:gd name="T27" fmla="*/ 1531938 h 971"/>
              <a:gd name="T28" fmla="*/ 1077912 w 1633"/>
              <a:gd name="T29" fmla="*/ 1522413 h 971"/>
              <a:gd name="T30" fmla="*/ 1122362 w 1633"/>
              <a:gd name="T31" fmla="*/ 1504950 h 971"/>
              <a:gd name="T32" fmla="*/ 1217612 w 1633"/>
              <a:gd name="T33" fmla="*/ 1454150 h 971"/>
              <a:gd name="T34" fmla="*/ 1319212 w 1633"/>
              <a:gd name="T35" fmla="*/ 1382713 h 971"/>
              <a:gd name="T36" fmla="*/ 1427162 w 1633"/>
              <a:gd name="T37" fmla="*/ 1295400 h 971"/>
              <a:gd name="T38" fmla="*/ 1539875 w 1633"/>
              <a:gd name="T39" fmla="*/ 1192213 h 971"/>
              <a:gd name="T40" fmla="*/ 1652587 w 1633"/>
              <a:gd name="T41" fmla="*/ 1079500 h 971"/>
              <a:gd name="T42" fmla="*/ 1768475 w 1633"/>
              <a:gd name="T43" fmla="*/ 957263 h 971"/>
              <a:gd name="T44" fmla="*/ 1882775 w 1633"/>
              <a:gd name="T45" fmla="*/ 831850 h 971"/>
              <a:gd name="T46" fmla="*/ 2105025 w 1633"/>
              <a:gd name="T47" fmla="*/ 576263 h 971"/>
              <a:gd name="T48" fmla="*/ 2208212 w 1633"/>
              <a:gd name="T49" fmla="*/ 452438 h 971"/>
              <a:gd name="T50" fmla="*/ 2305050 w 1633"/>
              <a:gd name="T51" fmla="*/ 336550 h 971"/>
              <a:gd name="T52" fmla="*/ 2392362 w 1633"/>
              <a:gd name="T53" fmla="*/ 230188 h 971"/>
              <a:gd name="T54" fmla="*/ 2470150 w 1633"/>
              <a:gd name="T55" fmla="*/ 136525 h 971"/>
              <a:gd name="T56" fmla="*/ 2536825 w 1633"/>
              <a:gd name="T57" fmla="*/ 58738 h 971"/>
              <a:gd name="T58" fmla="*/ 2590800 w 1633"/>
              <a:gd name="T59" fmla="*/ 0 h 97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633"/>
              <a:gd name="T91" fmla="*/ 0 h 971"/>
              <a:gd name="T92" fmla="*/ 1633 w 1633"/>
              <a:gd name="T93" fmla="*/ 971 h 971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633" h="971">
                <a:moveTo>
                  <a:pt x="0" y="307"/>
                </a:moveTo>
                <a:lnTo>
                  <a:pt x="72" y="439"/>
                </a:lnTo>
                <a:lnTo>
                  <a:pt x="144" y="567"/>
                </a:lnTo>
                <a:lnTo>
                  <a:pt x="219" y="684"/>
                </a:lnTo>
                <a:lnTo>
                  <a:pt x="257" y="739"/>
                </a:lnTo>
                <a:lnTo>
                  <a:pt x="296" y="788"/>
                </a:lnTo>
                <a:lnTo>
                  <a:pt x="336" y="833"/>
                </a:lnTo>
                <a:lnTo>
                  <a:pt x="377" y="873"/>
                </a:lnTo>
                <a:lnTo>
                  <a:pt x="420" y="906"/>
                </a:lnTo>
                <a:lnTo>
                  <a:pt x="463" y="934"/>
                </a:lnTo>
                <a:lnTo>
                  <a:pt x="508" y="953"/>
                </a:lnTo>
                <a:lnTo>
                  <a:pt x="555" y="966"/>
                </a:lnTo>
                <a:lnTo>
                  <a:pt x="603" y="970"/>
                </a:lnTo>
                <a:lnTo>
                  <a:pt x="653" y="965"/>
                </a:lnTo>
                <a:lnTo>
                  <a:pt x="679" y="959"/>
                </a:lnTo>
                <a:lnTo>
                  <a:pt x="707" y="948"/>
                </a:lnTo>
                <a:lnTo>
                  <a:pt x="767" y="916"/>
                </a:lnTo>
                <a:lnTo>
                  <a:pt x="831" y="871"/>
                </a:lnTo>
                <a:lnTo>
                  <a:pt x="899" y="816"/>
                </a:lnTo>
                <a:lnTo>
                  <a:pt x="970" y="751"/>
                </a:lnTo>
                <a:lnTo>
                  <a:pt x="1041" y="680"/>
                </a:lnTo>
                <a:lnTo>
                  <a:pt x="1114" y="603"/>
                </a:lnTo>
                <a:lnTo>
                  <a:pt x="1186" y="524"/>
                </a:lnTo>
                <a:lnTo>
                  <a:pt x="1326" y="363"/>
                </a:lnTo>
                <a:lnTo>
                  <a:pt x="1391" y="285"/>
                </a:lnTo>
                <a:lnTo>
                  <a:pt x="1452" y="212"/>
                </a:lnTo>
                <a:lnTo>
                  <a:pt x="1507" y="145"/>
                </a:lnTo>
                <a:lnTo>
                  <a:pt x="1556" y="86"/>
                </a:lnTo>
                <a:lnTo>
                  <a:pt x="1598" y="37"/>
                </a:lnTo>
                <a:lnTo>
                  <a:pt x="1632" y="0"/>
                </a:lnTo>
              </a:path>
            </a:pathLst>
          </a:custGeom>
          <a:noFill/>
          <a:ln w="12700" cap="rnd">
            <a:solidFill>
              <a:schemeClr val="bg2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32801" name="Freeform 44"/>
          <p:cNvSpPr>
            <a:spLocks/>
          </p:cNvSpPr>
          <p:nvPr/>
        </p:nvSpPr>
        <p:spPr bwMode="auto">
          <a:xfrm>
            <a:off x="4370388" y="3049588"/>
            <a:ext cx="2663825" cy="1670050"/>
          </a:xfrm>
          <a:custGeom>
            <a:avLst/>
            <a:gdLst>
              <a:gd name="T0" fmla="*/ 0 w 1678"/>
              <a:gd name="T1" fmla="*/ 1370012 h 1052"/>
              <a:gd name="T2" fmla="*/ 361950 w 1678"/>
              <a:gd name="T3" fmla="*/ 1446212 h 1052"/>
              <a:gd name="T4" fmla="*/ 715962 w 1678"/>
              <a:gd name="T5" fmla="*/ 1517650 h 1052"/>
              <a:gd name="T6" fmla="*/ 1058863 w 1678"/>
              <a:gd name="T7" fmla="*/ 1579562 h 1052"/>
              <a:gd name="T8" fmla="*/ 1381125 w 1678"/>
              <a:gd name="T9" fmla="*/ 1627188 h 1052"/>
              <a:gd name="T10" fmla="*/ 1535112 w 1678"/>
              <a:gd name="T11" fmla="*/ 1646238 h 1052"/>
              <a:gd name="T12" fmla="*/ 1679575 w 1678"/>
              <a:gd name="T13" fmla="*/ 1658938 h 1052"/>
              <a:gd name="T14" fmla="*/ 1817688 w 1678"/>
              <a:gd name="T15" fmla="*/ 1666875 h 1052"/>
              <a:gd name="T16" fmla="*/ 1947863 w 1678"/>
              <a:gd name="T17" fmla="*/ 1668463 h 1052"/>
              <a:gd name="T18" fmla="*/ 2066925 w 1678"/>
              <a:gd name="T19" fmla="*/ 1662113 h 1052"/>
              <a:gd name="T20" fmla="*/ 2176463 w 1678"/>
              <a:gd name="T21" fmla="*/ 1649413 h 1052"/>
              <a:gd name="T22" fmla="*/ 2276475 w 1678"/>
              <a:gd name="T23" fmla="*/ 1628775 h 1052"/>
              <a:gd name="T24" fmla="*/ 2363788 w 1678"/>
              <a:gd name="T25" fmla="*/ 1600200 h 1052"/>
              <a:gd name="T26" fmla="*/ 2438400 w 1678"/>
              <a:gd name="T27" fmla="*/ 1558925 h 1052"/>
              <a:gd name="T28" fmla="*/ 2498725 w 1678"/>
              <a:gd name="T29" fmla="*/ 1503362 h 1052"/>
              <a:gd name="T30" fmla="*/ 2549525 w 1678"/>
              <a:gd name="T31" fmla="*/ 1436687 h 1052"/>
              <a:gd name="T32" fmla="*/ 2590800 w 1678"/>
              <a:gd name="T33" fmla="*/ 1358900 h 1052"/>
              <a:gd name="T34" fmla="*/ 2620963 w 1678"/>
              <a:gd name="T35" fmla="*/ 1273175 h 1052"/>
              <a:gd name="T36" fmla="*/ 2641600 w 1678"/>
              <a:gd name="T37" fmla="*/ 1181100 h 1052"/>
              <a:gd name="T38" fmla="*/ 2655888 w 1678"/>
              <a:gd name="T39" fmla="*/ 1084262 h 1052"/>
              <a:gd name="T40" fmla="*/ 2662238 w 1678"/>
              <a:gd name="T41" fmla="*/ 984250 h 1052"/>
              <a:gd name="T42" fmla="*/ 2660650 w 1678"/>
              <a:gd name="T43" fmla="*/ 784225 h 1052"/>
              <a:gd name="T44" fmla="*/ 2643188 w 1678"/>
              <a:gd name="T45" fmla="*/ 593725 h 1052"/>
              <a:gd name="T46" fmla="*/ 2630488 w 1678"/>
              <a:gd name="T47" fmla="*/ 506412 h 1052"/>
              <a:gd name="T48" fmla="*/ 2616200 w 1678"/>
              <a:gd name="T49" fmla="*/ 428625 h 1052"/>
              <a:gd name="T50" fmla="*/ 2603500 w 1678"/>
              <a:gd name="T51" fmla="*/ 360362 h 1052"/>
              <a:gd name="T52" fmla="*/ 2590800 w 1678"/>
              <a:gd name="T53" fmla="*/ 303212 h 1052"/>
              <a:gd name="T54" fmla="*/ 2557463 w 1678"/>
              <a:gd name="T55" fmla="*/ 214312 h 1052"/>
              <a:gd name="T56" fmla="*/ 2506663 w 1678"/>
              <a:gd name="T57" fmla="*/ 146050 h 1052"/>
              <a:gd name="T58" fmla="*/ 2443163 w 1678"/>
              <a:gd name="T59" fmla="*/ 95250 h 1052"/>
              <a:gd name="T60" fmla="*/ 2365375 w 1678"/>
              <a:gd name="T61" fmla="*/ 58737 h 1052"/>
              <a:gd name="T62" fmla="*/ 2278063 w 1678"/>
              <a:gd name="T63" fmla="*/ 33337 h 1052"/>
              <a:gd name="T64" fmla="*/ 2182813 w 1678"/>
              <a:gd name="T65" fmla="*/ 17462 h 1052"/>
              <a:gd name="T66" fmla="*/ 1982788 w 1678"/>
              <a:gd name="T67" fmla="*/ 0 h 105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678"/>
              <a:gd name="T103" fmla="*/ 0 h 1052"/>
              <a:gd name="T104" fmla="*/ 1678 w 1678"/>
              <a:gd name="T105" fmla="*/ 1052 h 1052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678" h="1052">
                <a:moveTo>
                  <a:pt x="0" y="863"/>
                </a:moveTo>
                <a:lnTo>
                  <a:pt x="228" y="911"/>
                </a:lnTo>
                <a:lnTo>
                  <a:pt x="451" y="956"/>
                </a:lnTo>
                <a:lnTo>
                  <a:pt x="667" y="995"/>
                </a:lnTo>
                <a:lnTo>
                  <a:pt x="870" y="1025"/>
                </a:lnTo>
                <a:lnTo>
                  <a:pt x="967" y="1037"/>
                </a:lnTo>
                <a:lnTo>
                  <a:pt x="1058" y="1045"/>
                </a:lnTo>
                <a:lnTo>
                  <a:pt x="1145" y="1050"/>
                </a:lnTo>
                <a:lnTo>
                  <a:pt x="1227" y="1051"/>
                </a:lnTo>
                <a:lnTo>
                  <a:pt x="1302" y="1047"/>
                </a:lnTo>
                <a:lnTo>
                  <a:pt x="1371" y="1039"/>
                </a:lnTo>
                <a:lnTo>
                  <a:pt x="1434" y="1026"/>
                </a:lnTo>
                <a:lnTo>
                  <a:pt x="1489" y="1008"/>
                </a:lnTo>
                <a:lnTo>
                  <a:pt x="1536" y="982"/>
                </a:lnTo>
                <a:lnTo>
                  <a:pt x="1574" y="947"/>
                </a:lnTo>
                <a:lnTo>
                  <a:pt x="1606" y="905"/>
                </a:lnTo>
                <a:lnTo>
                  <a:pt x="1632" y="856"/>
                </a:lnTo>
                <a:lnTo>
                  <a:pt x="1651" y="802"/>
                </a:lnTo>
                <a:lnTo>
                  <a:pt x="1664" y="744"/>
                </a:lnTo>
                <a:lnTo>
                  <a:pt x="1673" y="683"/>
                </a:lnTo>
                <a:lnTo>
                  <a:pt x="1677" y="620"/>
                </a:lnTo>
                <a:lnTo>
                  <a:pt x="1676" y="494"/>
                </a:lnTo>
                <a:lnTo>
                  <a:pt x="1665" y="374"/>
                </a:lnTo>
                <a:lnTo>
                  <a:pt x="1657" y="319"/>
                </a:lnTo>
                <a:lnTo>
                  <a:pt x="1648" y="270"/>
                </a:lnTo>
                <a:lnTo>
                  <a:pt x="1640" y="227"/>
                </a:lnTo>
                <a:lnTo>
                  <a:pt x="1632" y="191"/>
                </a:lnTo>
                <a:lnTo>
                  <a:pt x="1611" y="135"/>
                </a:lnTo>
                <a:lnTo>
                  <a:pt x="1579" y="92"/>
                </a:lnTo>
                <a:lnTo>
                  <a:pt x="1539" y="60"/>
                </a:lnTo>
                <a:lnTo>
                  <a:pt x="1490" y="37"/>
                </a:lnTo>
                <a:lnTo>
                  <a:pt x="1435" y="21"/>
                </a:lnTo>
                <a:lnTo>
                  <a:pt x="1375" y="11"/>
                </a:lnTo>
                <a:lnTo>
                  <a:pt x="1249" y="0"/>
                </a:lnTo>
              </a:path>
            </a:pathLst>
          </a:custGeom>
          <a:noFill/>
          <a:ln w="12700" cap="rnd">
            <a:solidFill>
              <a:schemeClr val="bg2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 rot="-3840000">
            <a:off x="3765550" y="2133600"/>
            <a:ext cx="904875" cy="666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1403350" y="3124200"/>
            <a:ext cx="904875" cy="666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16" name="AutoShape 4"/>
          <p:cNvSpPr>
            <a:spLocks noGrp="1" noChangeArrowheads="1"/>
          </p:cNvSpPr>
          <p:nvPr>
            <p:ph type="title"/>
          </p:nvPr>
        </p:nvSpPr>
        <p:spPr>
          <a:xfrm>
            <a:off x="211138" y="276225"/>
            <a:ext cx="8697912" cy="565150"/>
          </a:xfrm>
          <a:prstGeom prst="roundRect">
            <a:avLst>
              <a:gd name="adj" fmla="val 12403"/>
            </a:avLst>
          </a:prstGeom>
          <a:ln cap="flat"/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smtClean="0">
                <a:solidFill>
                  <a:srgbClr val="FF0000"/>
                </a:solidFill>
              </a:rPr>
              <a:t>But</a:t>
            </a: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412750" y="2362200"/>
            <a:ext cx="2047875" cy="219075"/>
          </a:xfrm>
          <a:prstGeom prst="rect">
            <a:avLst/>
          </a:prstGeom>
          <a:solidFill>
            <a:srgbClr val="8000B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3798" name="Group 10"/>
          <p:cNvGrpSpPr>
            <a:grpSpLocks/>
          </p:cNvGrpSpPr>
          <p:nvPr/>
        </p:nvGrpSpPr>
        <p:grpSpPr bwMode="auto">
          <a:xfrm>
            <a:off x="1127125" y="3046413"/>
            <a:ext cx="841375" cy="2298700"/>
            <a:chOff x="710" y="1919"/>
            <a:chExt cx="530" cy="1448"/>
          </a:xfrm>
        </p:grpSpPr>
        <p:sp>
          <p:nvSpPr>
            <p:cNvPr id="33819" name="Line 6"/>
            <p:cNvSpPr>
              <a:spLocks noChangeShapeType="1"/>
            </p:cNvSpPr>
            <p:nvPr/>
          </p:nvSpPr>
          <p:spPr bwMode="auto">
            <a:xfrm>
              <a:off x="710" y="1927"/>
              <a:ext cx="288" cy="1384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20" name="Line 7"/>
            <p:cNvSpPr>
              <a:spLocks noChangeShapeType="1"/>
            </p:cNvSpPr>
            <p:nvPr/>
          </p:nvSpPr>
          <p:spPr bwMode="auto">
            <a:xfrm flipH="1">
              <a:off x="996" y="1919"/>
              <a:ext cx="244" cy="1393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21" name="Line 8"/>
            <p:cNvSpPr>
              <a:spLocks noChangeShapeType="1"/>
            </p:cNvSpPr>
            <p:nvPr/>
          </p:nvSpPr>
          <p:spPr bwMode="auto">
            <a:xfrm flipV="1">
              <a:off x="926" y="3271"/>
              <a:ext cx="150" cy="8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22" name="Line 9"/>
            <p:cNvSpPr>
              <a:spLocks noChangeShapeType="1"/>
            </p:cNvSpPr>
            <p:nvPr/>
          </p:nvSpPr>
          <p:spPr bwMode="auto">
            <a:xfrm>
              <a:off x="932" y="3263"/>
              <a:ext cx="138" cy="104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3799" name="Group 18"/>
          <p:cNvGrpSpPr>
            <a:grpSpLocks/>
          </p:cNvGrpSpPr>
          <p:nvPr/>
        </p:nvGrpSpPr>
        <p:grpSpPr bwMode="auto">
          <a:xfrm>
            <a:off x="3244850" y="1196975"/>
            <a:ext cx="2809875" cy="2346325"/>
            <a:chOff x="2044" y="754"/>
            <a:chExt cx="1770" cy="1478"/>
          </a:xfrm>
        </p:grpSpPr>
        <p:sp>
          <p:nvSpPr>
            <p:cNvPr id="33812" name="Rectangle 11"/>
            <p:cNvSpPr>
              <a:spLocks noChangeArrowheads="1"/>
            </p:cNvSpPr>
            <p:nvPr/>
          </p:nvSpPr>
          <p:spPr bwMode="auto">
            <a:xfrm rot="1200000">
              <a:off x="3688" y="1710"/>
              <a:ext cx="90" cy="522"/>
            </a:xfrm>
            <a:prstGeom prst="rect">
              <a:avLst/>
            </a:prstGeom>
            <a:solidFill>
              <a:srgbClr val="F0FD2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13" name="Rectangle 12"/>
            <p:cNvSpPr>
              <a:spLocks noChangeArrowheads="1"/>
            </p:cNvSpPr>
            <p:nvPr/>
          </p:nvSpPr>
          <p:spPr bwMode="auto">
            <a:xfrm rot="1200000">
              <a:off x="2044" y="754"/>
              <a:ext cx="138" cy="1098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814" name="Group 17"/>
            <p:cNvGrpSpPr>
              <a:grpSpLocks/>
            </p:cNvGrpSpPr>
            <p:nvPr/>
          </p:nvGrpSpPr>
          <p:grpSpPr bwMode="auto">
            <a:xfrm>
              <a:off x="2348" y="1184"/>
              <a:ext cx="1466" cy="858"/>
              <a:chOff x="2348" y="1184"/>
              <a:chExt cx="1466" cy="858"/>
            </a:xfrm>
          </p:grpSpPr>
          <p:sp>
            <p:nvSpPr>
              <p:cNvPr id="33815" name="Line 13"/>
              <p:cNvSpPr>
                <a:spLocks noChangeShapeType="1"/>
              </p:cNvSpPr>
              <p:nvPr/>
            </p:nvSpPr>
            <p:spPr bwMode="auto">
              <a:xfrm>
                <a:off x="2348" y="1676"/>
                <a:ext cx="1386" cy="274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16" name="Line 14"/>
              <p:cNvSpPr>
                <a:spLocks noChangeShapeType="1"/>
              </p:cNvSpPr>
              <p:nvPr/>
            </p:nvSpPr>
            <p:spPr bwMode="auto">
              <a:xfrm>
                <a:off x="2549" y="1184"/>
                <a:ext cx="1187" cy="768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17" name="Line 15"/>
              <p:cNvSpPr>
                <a:spLocks noChangeShapeType="1"/>
              </p:cNvSpPr>
              <p:nvPr/>
            </p:nvSpPr>
            <p:spPr bwMode="auto">
              <a:xfrm flipH="1" flipV="1">
                <a:off x="3728" y="1870"/>
                <a:ext cx="20" cy="172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818" name="Line 16"/>
              <p:cNvSpPr>
                <a:spLocks noChangeShapeType="1"/>
              </p:cNvSpPr>
              <p:nvPr/>
            </p:nvSpPr>
            <p:spPr bwMode="auto">
              <a:xfrm flipV="1">
                <a:off x="3662" y="1914"/>
                <a:ext cx="152" cy="84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3800" name="Rectangle 19"/>
          <p:cNvSpPr>
            <a:spLocks noChangeArrowheads="1"/>
          </p:cNvSpPr>
          <p:nvPr/>
        </p:nvSpPr>
        <p:spPr bwMode="auto">
          <a:xfrm>
            <a:off x="3765550" y="1905000"/>
            <a:ext cx="4206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P</a:t>
            </a:r>
          </a:p>
        </p:txBody>
      </p:sp>
      <p:sp>
        <p:nvSpPr>
          <p:cNvPr id="33801" name="Oval 20"/>
          <p:cNvSpPr>
            <a:spLocks noChangeArrowheads="1"/>
          </p:cNvSpPr>
          <p:nvPr/>
        </p:nvSpPr>
        <p:spPr bwMode="auto">
          <a:xfrm>
            <a:off x="4141788" y="2062163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2" name="Rectangle 21"/>
          <p:cNvSpPr>
            <a:spLocks noChangeArrowheads="1"/>
          </p:cNvSpPr>
          <p:nvPr/>
        </p:nvSpPr>
        <p:spPr bwMode="auto">
          <a:xfrm>
            <a:off x="1514475" y="2662238"/>
            <a:ext cx="460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Q</a:t>
            </a:r>
          </a:p>
        </p:txBody>
      </p:sp>
      <p:sp>
        <p:nvSpPr>
          <p:cNvPr id="33803" name="Oval 22"/>
          <p:cNvSpPr>
            <a:spLocks noChangeArrowheads="1"/>
          </p:cNvSpPr>
          <p:nvPr/>
        </p:nvSpPr>
        <p:spPr bwMode="auto">
          <a:xfrm>
            <a:off x="1762125" y="30861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4" name="Rectangle 23"/>
          <p:cNvSpPr>
            <a:spLocks noChangeArrowheads="1"/>
          </p:cNvSpPr>
          <p:nvPr/>
        </p:nvSpPr>
        <p:spPr bwMode="auto">
          <a:xfrm>
            <a:off x="6026150" y="2911475"/>
            <a:ext cx="10604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800" b="1"/>
              <a:t>camera</a:t>
            </a:r>
            <a:br>
              <a:rPr lang="en-US" sz="1800" b="1"/>
            </a:br>
            <a:r>
              <a:rPr lang="en-US" sz="1800" b="1"/>
              <a:t>in world</a:t>
            </a:r>
          </a:p>
        </p:txBody>
      </p:sp>
      <p:sp>
        <p:nvSpPr>
          <p:cNvPr id="33805" name="Rectangle 24"/>
          <p:cNvSpPr>
            <a:spLocks noChangeArrowheads="1"/>
          </p:cNvSpPr>
          <p:nvPr/>
        </p:nvSpPr>
        <p:spPr bwMode="auto">
          <a:xfrm>
            <a:off x="1760538" y="4881563"/>
            <a:ext cx="10858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800" b="1"/>
              <a:t>camera </a:t>
            </a:r>
            <a:br>
              <a:rPr lang="en-US" sz="1800" b="1"/>
            </a:br>
            <a:r>
              <a:rPr lang="en-US" sz="1800" b="1"/>
              <a:t>at origin</a:t>
            </a:r>
          </a:p>
        </p:txBody>
      </p:sp>
      <p:sp>
        <p:nvSpPr>
          <p:cNvPr id="33806" name="Rectangle 25"/>
          <p:cNvSpPr>
            <a:spLocks noChangeArrowheads="1"/>
          </p:cNvSpPr>
          <p:nvPr/>
        </p:nvSpPr>
        <p:spPr bwMode="auto">
          <a:xfrm>
            <a:off x="228600" y="3281363"/>
            <a:ext cx="1444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Q</a:t>
            </a:r>
            <a:r>
              <a:rPr lang="en-US" sz="2800" b="1" baseline="-25000">
                <a:solidFill>
                  <a:srgbClr val="FF0000"/>
                </a:solidFill>
              </a:rPr>
              <a:t>i </a:t>
            </a:r>
            <a:r>
              <a:rPr lang="en-US" sz="2800" b="1">
                <a:solidFill>
                  <a:srgbClr val="FF0000"/>
                </a:solidFill>
              </a:rPr>
              <a:t>quad</a:t>
            </a:r>
          </a:p>
        </p:txBody>
      </p:sp>
      <p:sp>
        <p:nvSpPr>
          <p:cNvPr id="33807" name="Line 26"/>
          <p:cNvSpPr>
            <a:spLocks noChangeShapeType="1"/>
          </p:cNvSpPr>
          <p:nvPr/>
        </p:nvSpPr>
        <p:spPr bwMode="auto">
          <a:xfrm flipV="1">
            <a:off x="1093788" y="3176588"/>
            <a:ext cx="228600" cy="1809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808" name="Line 27"/>
          <p:cNvSpPr>
            <a:spLocks noChangeShapeType="1"/>
          </p:cNvSpPr>
          <p:nvPr/>
        </p:nvSpPr>
        <p:spPr bwMode="auto">
          <a:xfrm flipH="1">
            <a:off x="4402138" y="1528763"/>
            <a:ext cx="250825" cy="1492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809" name="Rectangle 28"/>
          <p:cNvSpPr>
            <a:spLocks noChangeArrowheads="1"/>
          </p:cNvSpPr>
          <p:nvPr/>
        </p:nvSpPr>
        <p:spPr bwMode="auto">
          <a:xfrm>
            <a:off x="4679950" y="1219200"/>
            <a:ext cx="14255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R</a:t>
            </a:r>
            <a:r>
              <a:rPr lang="en-US" sz="2800" b="1" baseline="-25000">
                <a:solidFill>
                  <a:srgbClr val="FF0000"/>
                </a:solidFill>
              </a:rPr>
              <a:t>i </a:t>
            </a:r>
            <a:r>
              <a:rPr lang="en-US" sz="2800" b="1">
                <a:solidFill>
                  <a:srgbClr val="FF0000"/>
                </a:solidFill>
              </a:rPr>
              <a:t>quad</a:t>
            </a:r>
          </a:p>
        </p:txBody>
      </p:sp>
      <p:sp>
        <p:nvSpPr>
          <p:cNvPr id="33810" name="Rectangle 29"/>
          <p:cNvSpPr>
            <a:spLocks noChangeArrowheads="1"/>
          </p:cNvSpPr>
          <p:nvPr/>
        </p:nvSpPr>
        <p:spPr bwMode="auto">
          <a:xfrm>
            <a:off x="3276600" y="4179888"/>
            <a:ext cx="5705475" cy="10779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400" b="1"/>
              <a:t>Drawing R</a:t>
            </a:r>
            <a:r>
              <a:rPr lang="en-US" sz="2400" b="1" baseline="-25000"/>
              <a:t>i</a:t>
            </a:r>
            <a:r>
              <a:rPr lang="en-US" sz="2400" b="1"/>
              <a:t> quad with camera in world</a:t>
            </a:r>
            <a:br>
              <a:rPr lang="en-US" sz="2400" b="1"/>
            </a:br>
            <a:r>
              <a:rPr lang="en-US" sz="2400" b="1">
                <a:solidFill>
                  <a:srgbClr val="FF0000"/>
                </a:solidFill>
              </a:rPr>
              <a:t>LOOKS THE SAME AS</a:t>
            </a:r>
            <a:r>
              <a:rPr lang="en-US" sz="2400" b="1"/>
              <a:t/>
            </a:r>
            <a:br>
              <a:rPr lang="en-US" sz="2400" b="1"/>
            </a:br>
            <a:r>
              <a:rPr lang="en-US" sz="2400" b="1"/>
              <a:t>Drawing Q</a:t>
            </a:r>
            <a:r>
              <a:rPr lang="en-US" sz="2400" b="1" baseline="-25000"/>
              <a:t>i</a:t>
            </a:r>
            <a:r>
              <a:rPr lang="en-US" sz="2400" b="1"/>
              <a:t> quad with camera at origin</a:t>
            </a:r>
          </a:p>
        </p:txBody>
      </p:sp>
      <p:sp>
        <p:nvSpPr>
          <p:cNvPr id="64542" name="AutoShape 30"/>
          <p:cNvSpPr>
            <a:spLocks noChangeArrowheads="1"/>
          </p:cNvSpPr>
          <p:nvPr/>
        </p:nvSpPr>
        <p:spPr bwMode="auto">
          <a:xfrm>
            <a:off x="503238" y="5741988"/>
            <a:ext cx="8353425" cy="735012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/>
              <a:t>DOES NOT APPLY TO OTHER THINGS</a:t>
            </a:r>
            <a:br>
              <a:rPr lang="en-US" sz="2400" b="1"/>
            </a:br>
            <a:r>
              <a:rPr lang="en-US" sz="2400" b="1"/>
              <a:t>IN THE WORLD, JUST TO THE SPRITE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 rot="-3840000">
            <a:off x="4876800" y="2579688"/>
            <a:ext cx="904875" cy="666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2514600" y="3570288"/>
            <a:ext cx="904875" cy="666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64" name="AutoShape 4"/>
          <p:cNvSpPr>
            <a:spLocks noGrp="1" noChangeArrowheads="1"/>
          </p:cNvSpPr>
          <p:nvPr>
            <p:ph type="title"/>
          </p:nvPr>
        </p:nvSpPr>
        <p:spPr>
          <a:xfrm>
            <a:off x="195263" y="260350"/>
            <a:ext cx="8731250" cy="1025525"/>
          </a:xfrm>
          <a:prstGeom prst="roundRect">
            <a:avLst>
              <a:gd name="adj" fmla="val 12403"/>
            </a:avLst>
          </a:prstGeom>
          <a:ln cap="flat"/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smtClean="0">
                <a:solidFill>
                  <a:srgbClr val="FF0000"/>
                </a:solidFill>
              </a:rPr>
              <a:t>How Do you MOVE the Camera To Origin TEMPORARILY?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1524000" y="2970213"/>
            <a:ext cx="2047875" cy="219075"/>
          </a:xfrm>
          <a:prstGeom prst="rect">
            <a:avLst/>
          </a:prstGeom>
          <a:solidFill>
            <a:srgbClr val="8000B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4822" name="Group 10"/>
          <p:cNvGrpSpPr>
            <a:grpSpLocks/>
          </p:cNvGrpSpPr>
          <p:nvPr/>
        </p:nvGrpSpPr>
        <p:grpSpPr bwMode="auto">
          <a:xfrm>
            <a:off x="2238375" y="3492500"/>
            <a:ext cx="841375" cy="2298700"/>
            <a:chOff x="1410" y="2200"/>
            <a:chExt cx="530" cy="1448"/>
          </a:xfrm>
        </p:grpSpPr>
        <p:sp>
          <p:nvSpPr>
            <p:cNvPr id="34842" name="Line 6"/>
            <p:cNvSpPr>
              <a:spLocks noChangeShapeType="1"/>
            </p:cNvSpPr>
            <p:nvPr/>
          </p:nvSpPr>
          <p:spPr bwMode="auto">
            <a:xfrm>
              <a:off x="1410" y="2208"/>
              <a:ext cx="288" cy="1384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43" name="Line 7"/>
            <p:cNvSpPr>
              <a:spLocks noChangeShapeType="1"/>
            </p:cNvSpPr>
            <p:nvPr/>
          </p:nvSpPr>
          <p:spPr bwMode="auto">
            <a:xfrm flipH="1">
              <a:off x="1696" y="2200"/>
              <a:ext cx="244" cy="1393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44" name="Line 8"/>
            <p:cNvSpPr>
              <a:spLocks noChangeShapeType="1"/>
            </p:cNvSpPr>
            <p:nvPr/>
          </p:nvSpPr>
          <p:spPr bwMode="auto">
            <a:xfrm flipV="1">
              <a:off x="1626" y="3552"/>
              <a:ext cx="150" cy="8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45" name="Line 9"/>
            <p:cNvSpPr>
              <a:spLocks noChangeShapeType="1"/>
            </p:cNvSpPr>
            <p:nvPr/>
          </p:nvSpPr>
          <p:spPr bwMode="auto">
            <a:xfrm>
              <a:off x="1632" y="3544"/>
              <a:ext cx="138" cy="104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4823" name="Group 18"/>
          <p:cNvGrpSpPr>
            <a:grpSpLocks/>
          </p:cNvGrpSpPr>
          <p:nvPr/>
        </p:nvGrpSpPr>
        <p:grpSpPr bwMode="auto">
          <a:xfrm>
            <a:off x="4356100" y="1643063"/>
            <a:ext cx="2809875" cy="2346325"/>
            <a:chOff x="2744" y="1035"/>
            <a:chExt cx="1770" cy="1478"/>
          </a:xfrm>
        </p:grpSpPr>
        <p:sp>
          <p:nvSpPr>
            <p:cNvPr id="34835" name="Rectangle 11"/>
            <p:cNvSpPr>
              <a:spLocks noChangeArrowheads="1"/>
            </p:cNvSpPr>
            <p:nvPr/>
          </p:nvSpPr>
          <p:spPr bwMode="auto">
            <a:xfrm rot="1200000">
              <a:off x="4388" y="1991"/>
              <a:ext cx="90" cy="522"/>
            </a:xfrm>
            <a:prstGeom prst="rect">
              <a:avLst/>
            </a:prstGeom>
            <a:solidFill>
              <a:srgbClr val="F0FD2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6" name="Rectangle 12"/>
            <p:cNvSpPr>
              <a:spLocks noChangeArrowheads="1"/>
            </p:cNvSpPr>
            <p:nvPr/>
          </p:nvSpPr>
          <p:spPr bwMode="auto">
            <a:xfrm rot="1200000">
              <a:off x="2744" y="1035"/>
              <a:ext cx="138" cy="1098"/>
            </a:xfrm>
            <a:prstGeom prst="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4837" name="Group 17"/>
            <p:cNvGrpSpPr>
              <a:grpSpLocks/>
            </p:cNvGrpSpPr>
            <p:nvPr/>
          </p:nvGrpSpPr>
          <p:grpSpPr bwMode="auto">
            <a:xfrm>
              <a:off x="3048" y="1465"/>
              <a:ext cx="1466" cy="858"/>
              <a:chOff x="3048" y="1465"/>
              <a:chExt cx="1466" cy="858"/>
            </a:xfrm>
          </p:grpSpPr>
          <p:sp>
            <p:nvSpPr>
              <p:cNvPr id="34838" name="Line 13"/>
              <p:cNvSpPr>
                <a:spLocks noChangeShapeType="1"/>
              </p:cNvSpPr>
              <p:nvPr/>
            </p:nvSpPr>
            <p:spPr bwMode="auto">
              <a:xfrm>
                <a:off x="3048" y="1957"/>
                <a:ext cx="1386" cy="274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39" name="Line 14"/>
              <p:cNvSpPr>
                <a:spLocks noChangeShapeType="1"/>
              </p:cNvSpPr>
              <p:nvPr/>
            </p:nvSpPr>
            <p:spPr bwMode="auto">
              <a:xfrm>
                <a:off x="3249" y="1465"/>
                <a:ext cx="1187" cy="768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40" name="Line 15"/>
              <p:cNvSpPr>
                <a:spLocks noChangeShapeType="1"/>
              </p:cNvSpPr>
              <p:nvPr/>
            </p:nvSpPr>
            <p:spPr bwMode="auto">
              <a:xfrm flipH="1" flipV="1">
                <a:off x="4428" y="2151"/>
                <a:ext cx="20" cy="172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41" name="Line 16"/>
              <p:cNvSpPr>
                <a:spLocks noChangeShapeType="1"/>
              </p:cNvSpPr>
              <p:nvPr/>
            </p:nvSpPr>
            <p:spPr bwMode="auto">
              <a:xfrm flipV="1">
                <a:off x="4362" y="2195"/>
                <a:ext cx="152" cy="84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4824" name="Rectangle 19"/>
          <p:cNvSpPr>
            <a:spLocks noChangeArrowheads="1"/>
          </p:cNvSpPr>
          <p:nvPr/>
        </p:nvSpPr>
        <p:spPr bwMode="auto">
          <a:xfrm>
            <a:off x="4876800" y="2351088"/>
            <a:ext cx="4206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P</a:t>
            </a:r>
          </a:p>
        </p:txBody>
      </p:sp>
      <p:sp>
        <p:nvSpPr>
          <p:cNvPr id="34825" name="Oval 20"/>
          <p:cNvSpPr>
            <a:spLocks noChangeArrowheads="1"/>
          </p:cNvSpPr>
          <p:nvPr/>
        </p:nvSpPr>
        <p:spPr bwMode="auto">
          <a:xfrm>
            <a:off x="5253038" y="250825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6" name="Rectangle 21"/>
          <p:cNvSpPr>
            <a:spLocks noChangeArrowheads="1"/>
          </p:cNvSpPr>
          <p:nvPr/>
        </p:nvSpPr>
        <p:spPr bwMode="auto">
          <a:xfrm>
            <a:off x="2509838" y="3360738"/>
            <a:ext cx="460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Q</a:t>
            </a:r>
          </a:p>
        </p:txBody>
      </p:sp>
      <p:sp>
        <p:nvSpPr>
          <p:cNvPr id="34827" name="Oval 22"/>
          <p:cNvSpPr>
            <a:spLocks noChangeArrowheads="1"/>
          </p:cNvSpPr>
          <p:nvPr/>
        </p:nvSpPr>
        <p:spPr bwMode="auto">
          <a:xfrm>
            <a:off x="2873375" y="3532188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8" name="Rectangle 23"/>
          <p:cNvSpPr>
            <a:spLocks noChangeArrowheads="1"/>
          </p:cNvSpPr>
          <p:nvPr/>
        </p:nvSpPr>
        <p:spPr bwMode="auto">
          <a:xfrm>
            <a:off x="7137400" y="3357563"/>
            <a:ext cx="10604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800" b="1"/>
              <a:t>camera</a:t>
            </a:r>
            <a:br>
              <a:rPr lang="en-US" sz="1800" b="1"/>
            </a:br>
            <a:r>
              <a:rPr lang="en-US" sz="1800" b="1"/>
              <a:t>in world</a:t>
            </a:r>
          </a:p>
        </p:txBody>
      </p:sp>
      <p:sp>
        <p:nvSpPr>
          <p:cNvPr id="34829" name="Rectangle 24"/>
          <p:cNvSpPr>
            <a:spLocks noChangeArrowheads="1"/>
          </p:cNvSpPr>
          <p:nvPr/>
        </p:nvSpPr>
        <p:spPr bwMode="auto">
          <a:xfrm>
            <a:off x="2871788" y="5327650"/>
            <a:ext cx="10858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800" b="1"/>
              <a:t>camera </a:t>
            </a:r>
            <a:br>
              <a:rPr lang="en-US" sz="1800" b="1"/>
            </a:br>
            <a:r>
              <a:rPr lang="en-US" sz="1800" b="1"/>
              <a:t>at origin</a:t>
            </a:r>
          </a:p>
        </p:txBody>
      </p:sp>
      <p:sp>
        <p:nvSpPr>
          <p:cNvPr id="34830" name="Rectangle 25"/>
          <p:cNvSpPr>
            <a:spLocks noChangeArrowheads="1"/>
          </p:cNvSpPr>
          <p:nvPr/>
        </p:nvSpPr>
        <p:spPr bwMode="auto">
          <a:xfrm>
            <a:off x="1339850" y="3727450"/>
            <a:ext cx="1444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Q</a:t>
            </a:r>
            <a:r>
              <a:rPr lang="en-US" sz="2800" b="1" baseline="-25000">
                <a:solidFill>
                  <a:srgbClr val="FF0000"/>
                </a:solidFill>
              </a:rPr>
              <a:t>i </a:t>
            </a:r>
            <a:r>
              <a:rPr lang="en-US" sz="2800" b="1">
                <a:solidFill>
                  <a:srgbClr val="FF0000"/>
                </a:solidFill>
              </a:rPr>
              <a:t>quad</a:t>
            </a:r>
          </a:p>
        </p:txBody>
      </p:sp>
      <p:sp>
        <p:nvSpPr>
          <p:cNvPr id="34831" name="Line 26"/>
          <p:cNvSpPr>
            <a:spLocks noChangeShapeType="1"/>
          </p:cNvSpPr>
          <p:nvPr/>
        </p:nvSpPr>
        <p:spPr bwMode="auto">
          <a:xfrm flipV="1">
            <a:off x="2205038" y="3622675"/>
            <a:ext cx="228600" cy="1809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32" name="Line 27"/>
          <p:cNvSpPr>
            <a:spLocks noChangeShapeType="1"/>
          </p:cNvSpPr>
          <p:nvPr/>
        </p:nvSpPr>
        <p:spPr bwMode="auto">
          <a:xfrm flipH="1">
            <a:off x="5513388" y="1974850"/>
            <a:ext cx="250825" cy="1492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33" name="Rectangle 28"/>
          <p:cNvSpPr>
            <a:spLocks noChangeArrowheads="1"/>
          </p:cNvSpPr>
          <p:nvPr/>
        </p:nvSpPr>
        <p:spPr bwMode="auto">
          <a:xfrm>
            <a:off x="5791200" y="1665288"/>
            <a:ext cx="14255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R</a:t>
            </a:r>
            <a:r>
              <a:rPr lang="en-US" sz="2800" b="1" baseline="-25000">
                <a:solidFill>
                  <a:srgbClr val="FF0000"/>
                </a:solidFill>
              </a:rPr>
              <a:t>i </a:t>
            </a:r>
            <a:r>
              <a:rPr lang="en-US" sz="2800" b="1">
                <a:solidFill>
                  <a:srgbClr val="FF0000"/>
                </a:solidFill>
              </a:rPr>
              <a:t>quad</a:t>
            </a:r>
          </a:p>
        </p:txBody>
      </p:sp>
      <p:sp>
        <p:nvSpPr>
          <p:cNvPr id="34834" name="Rectangle 29"/>
          <p:cNvSpPr>
            <a:spLocks noChangeArrowheads="1"/>
          </p:cNvSpPr>
          <p:nvPr/>
        </p:nvSpPr>
        <p:spPr bwMode="auto">
          <a:xfrm>
            <a:off x="4508500" y="5399088"/>
            <a:ext cx="4324350" cy="10779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400" b="1" dirty="0"/>
              <a:t>Push Identity //i.e. lose C</a:t>
            </a:r>
            <a:r>
              <a:rPr lang="en-US" sz="2400" b="1" baseline="30000" dirty="0"/>
              <a:t>-1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en-US" sz="2400" b="1" dirty="0"/>
              <a:t>	</a:t>
            </a:r>
            <a:r>
              <a:rPr lang="en-US" sz="2400" b="1" dirty="0">
                <a:solidFill>
                  <a:srgbClr val="FF0000"/>
                </a:solidFill>
              </a:rPr>
              <a:t>Draw </a:t>
            </a:r>
            <a:r>
              <a:rPr lang="en-US" sz="2400" b="1" dirty="0" err="1">
                <a:solidFill>
                  <a:srgbClr val="FF0000"/>
                </a:solidFill>
              </a:rPr>
              <a:t>Q</a:t>
            </a:r>
            <a:r>
              <a:rPr lang="en-US" sz="2400" b="1" baseline="-25000" dirty="0" err="1">
                <a:solidFill>
                  <a:srgbClr val="FF0000"/>
                </a:solidFill>
              </a:rPr>
              <a:t>i</a:t>
            </a:r>
            <a:r>
              <a:rPr lang="en-US" sz="2400" b="1" baseline="-25000" dirty="0">
                <a:solidFill>
                  <a:srgbClr val="FF000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QUAD</a:t>
            </a:r>
            <a:br>
              <a:rPr lang="en-US" sz="2400" b="1" dirty="0">
                <a:solidFill>
                  <a:srgbClr val="FF0000"/>
                </a:solidFill>
              </a:rPr>
            </a:br>
            <a:r>
              <a:rPr lang="en-US" sz="2400" b="1" dirty="0"/>
              <a:t>Pop Matrix //Now, C</a:t>
            </a:r>
            <a:r>
              <a:rPr lang="en-US" sz="2400" b="1" baseline="30000" dirty="0"/>
              <a:t>-1</a:t>
            </a:r>
            <a:r>
              <a:rPr lang="en-US" sz="2400" b="1" dirty="0"/>
              <a:t> is back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704850"/>
          </a:xfrm>
          <a:prstGeom prst="roundRect">
            <a:avLst>
              <a:gd name="adj" fmla="val 12403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Summary: Drawing a Sprite at Point P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9144000" cy="4192588"/>
          </a:xfrm>
          <a:noFill/>
        </p:spPr>
        <p:txBody>
          <a:bodyPr/>
          <a:lstStyle/>
          <a:p>
            <a:r>
              <a:rPr lang="en-US" smtClean="0"/>
              <a:t>Let </a:t>
            </a:r>
            <a:r>
              <a:rPr lang="en-US" smtClean="0">
                <a:solidFill>
                  <a:srgbClr val="FF0000"/>
                </a:solidFill>
              </a:rPr>
              <a:t>Q = P * C</a:t>
            </a:r>
            <a:r>
              <a:rPr lang="en-US" baseline="30000" smtClean="0">
                <a:solidFill>
                  <a:srgbClr val="FF0000"/>
                </a:solidFill>
              </a:rPr>
              <a:t>-1  </a:t>
            </a:r>
            <a:r>
              <a:rPr lang="en-US" smtClean="0"/>
              <a:t>(convert to camera coordinates).</a:t>
            </a:r>
            <a:endParaRPr lang="en-US" baseline="30000" smtClean="0"/>
          </a:p>
          <a:p>
            <a:r>
              <a:rPr lang="en-US" smtClean="0">
                <a:solidFill>
                  <a:srgbClr val="8000B3"/>
                </a:solidFill>
              </a:rPr>
              <a:t>Push Identity; //</a:t>
            </a:r>
            <a:r>
              <a:rPr lang="en-US" smtClean="0"/>
              <a:t>i.e., discard</a:t>
            </a:r>
            <a:r>
              <a:rPr lang="en-US" smtClean="0">
                <a:solidFill>
                  <a:srgbClr val="8000B3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C</a:t>
            </a:r>
            <a:r>
              <a:rPr lang="en-US" baseline="30000" smtClean="0">
                <a:solidFill>
                  <a:srgbClr val="FF0000"/>
                </a:solidFill>
              </a:rPr>
              <a:t>-1</a:t>
            </a:r>
            <a:r>
              <a:rPr lang="en-US" smtClean="0"/>
              <a:t> already on stack</a:t>
            </a:r>
            <a:br>
              <a:rPr lang="en-US" smtClean="0"/>
            </a:br>
            <a:r>
              <a:rPr lang="en-US" smtClean="0"/>
              <a:t>    glScaled (sx, sy, sz); </a:t>
            </a:r>
            <a:r>
              <a:rPr lang="en-US" smtClean="0">
                <a:solidFill>
                  <a:srgbClr val="FF0000"/>
                </a:solidFill>
              </a:rPr>
              <a:t>//To desired size</a:t>
            </a:r>
            <a:endParaRPr lang="en-US" smtClean="0">
              <a:solidFill>
                <a:srgbClr val="8000B3"/>
              </a:solidFill>
            </a:endParaRPr>
          </a:p>
          <a:p>
            <a:pPr lvl="2">
              <a:buFontTx/>
              <a:buNone/>
            </a:pPr>
            <a:r>
              <a:rPr lang="en-US" smtClean="0">
                <a:solidFill>
                  <a:srgbClr val="8000B3"/>
                </a:solidFill>
              </a:rPr>
              <a:t>With alpha blending, draw quad </a:t>
            </a:r>
          </a:p>
          <a:p>
            <a:pPr lvl="2">
              <a:buFontTx/>
              <a:buNone/>
            </a:pPr>
            <a:r>
              <a:rPr lang="en-US" smtClean="0">
                <a:solidFill>
                  <a:srgbClr val="8000B3"/>
                </a:solidFill>
              </a:rPr>
              <a:t>	</a:t>
            </a:r>
            <a:r>
              <a:rPr lang="en-US" smtClean="0">
                <a:solidFill>
                  <a:srgbClr val="FF0000"/>
                </a:solidFill>
              </a:rPr>
              <a:t>Q</a:t>
            </a:r>
            <a:r>
              <a:rPr lang="en-US" smtClean="0"/>
              <a:t> + [ -0.5, +0.5, 0.0]	//top left</a:t>
            </a:r>
            <a:r>
              <a:rPr lang="en-US" smtClean="0">
                <a:solidFill>
                  <a:srgbClr val="8000B3"/>
                </a:solidFill>
              </a:rPr>
              <a:t/>
            </a:r>
            <a:br>
              <a:rPr lang="en-US" smtClean="0">
                <a:solidFill>
                  <a:srgbClr val="8000B3"/>
                </a:solidFill>
              </a:rPr>
            </a:br>
            <a:r>
              <a:rPr lang="en-US" smtClean="0">
                <a:solidFill>
                  <a:srgbClr val="FF0000"/>
                </a:solidFill>
              </a:rPr>
              <a:t>Q</a:t>
            </a:r>
            <a:r>
              <a:rPr lang="en-US" smtClean="0"/>
              <a:t> + [ -0.5,  -0.5, 0.0]	//bottom left</a:t>
            </a:r>
            <a:br>
              <a:rPr lang="en-US" smtClean="0"/>
            </a:br>
            <a:r>
              <a:rPr lang="en-US" smtClean="0">
                <a:solidFill>
                  <a:srgbClr val="FF0000"/>
                </a:solidFill>
              </a:rPr>
              <a:t>Q</a:t>
            </a:r>
            <a:r>
              <a:rPr lang="en-US" smtClean="0"/>
              <a:t> + [+0.5,  -0.5, 0.0]	//bottom right</a:t>
            </a:r>
            <a:br>
              <a:rPr lang="en-US" smtClean="0"/>
            </a:br>
            <a:r>
              <a:rPr lang="en-US" smtClean="0">
                <a:solidFill>
                  <a:srgbClr val="FF0000"/>
                </a:solidFill>
              </a:rPr>
              <a:t>Q</a:t>
            </a:r>
            <a:r>
              <a:rPr lang="en-US" smtClean="0"/>
              <a:t> + [+0.5, +0.5, 0.0]	//top right</a:t>
            </a:r>
            <a:endParaRPr lang="en-US" smtClean="0">
              <a:solidFill>
                <a:srgbClr val="8000B3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mtClean="0">
                <a:solidFill>
                  <a:srgbClr val="8000B3"/>
                </a:solidFill>
              </a:rPr>
              <a:t>	Pop</a:t>
            </a:r>
            <a:r>
              <a:rPr lang="en-US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228600" y="5943600"/>
            <a:ext cx="8707438" cy="476250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/>
              <a:t>Drawing a sprite at </a:t>
            </a:r>
            <a:r>
              <a:rPr lang="en-US" sz="2800" b="1">
                <a:solidFill>
                  <a:srgbClr val="FF0000"/>
                </a:solidFill>
              </a:rPr>
              <a:t>P</a:t>
            </a:r>
            <a:r>
              <a:rPr lang="en-US" sz="2800" b="1"/>
              <a:t> with camera </a:t>
            </a:r>
            <a:r>
              <a:rPr lang="en-US" sz="2800" b="1">
                <a:solidFill>
                  <a:srgbClr val="FF0000"/>
                </a:solidFill>
              </a:rPr>
              <a:t>C</a:t>
            </a:r>
            <a:r>
              <a:rPr lang="en-US" sz="2800" b="1" baseline="30000">
                <a:solidFill>
                  <a:srgbClr val="FF0000"/>
                </a:solidFill>
              </a:rPr>
              <a:t>-1</a:t>
            </a:r>
            <a:r>
              <a:rPr lang="en-US" sz="2800" b="1"/>
              <a:t> on the stack.</a:t>
            </a: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7239000" y="2971800"/>
            <a:ext cx="1752600" cy="22891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000" b="1"/>
              <a:t>Also need proper texture coordinates [0,1], [0,0], [1,0], [1,1]</a:t>
            </a:r>
            <a:br>
              <a:rPr lang="en-US" sz="2000" b="1"/>
            </a:br>
            <a:r>
              <a:rPr lang="en-US" sz="2000" b="1"/>
              <a:t>and normal</a:t>
            </a:r>
            <a:br>
              <a:rPr lang="en-US" sz="2000" b="1"/>
            </a:br>
            <a:r>
              <a:rPr lang="en-US" sz="2000" b="1"/>
              <a:t>[0,0,1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704850"/>
          </a:xfrm>
          <a:prstGeom prst="roundRect">
            <a:avLst>
              <a:gd name="adj" fmla="val 12403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OOPS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9144000" cy="860425"/>
          </a:xfrm>
          <a:noFill/>
        </p:spPr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It didn’t quite work… When scaling by 1.5, for example, the sprite moved… WHY?</a:t>
            </a: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2514600" y="4056063"/>
            <a:ext cx="904875" cy="666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1524000" y="3455988"/>
            <a:ext cx="2047875" cy="219075"/>
          </a:xfrm>
          <a:prstGeom prst="rect">
            <a:avLst/>
          </a:prstGeom>
          <a:solidFill>
            <a:srgbClr val="8000B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6870" name="Group 10"/>
          <p:cNvGrpSpPr>
            <a:grpSpLocks/>
          </p:cNvGrpSpPr>
          <p:nvPr/>
        </p:nvGrpSpPr>
        <p:grpSpPr bwMode="auto">
          <a:xfrm>
            <a:off x="2238375" y="3978275"/>
            <a:ext cx="841375" cy="2298700"/>
            <a:chOff x="1410" y="2506"/>
            <a:chExt cx="530" cy="1448"/>
          </a:xfrm>
        </p:grpSpPr>
        <p:sp>
          <p:nvSpPr>
            <p:cNvPr id="36881" name="Line 6"/>
            <p:cNvSpPr>
              <a:spLocks noChangeShapeType="1"/>
            </p:cNvSpPr>
            <p:nvPr/>
          </p:nvSpPr>
          <p:spPr bwMode="auto">
            <a:xfrm>
              <a:off x="1410" y="2514"/>
              <a:ext cx="288" cy="1384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82" name="Line 7"/>
            <p:cNvSpPr>
              <a:spLocks noChangeShapeType="1"/>
            </p:cNvSpPr>
            <p:nvPr/>
          </p:nvSpPr>
          <p:spPr bwMode="auto">
            <a:xfrm flipH="1">
              <a:off x="1696" y="2506"/>
              <a:ext cx="244" cy="1393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83" name="Line 8"/>
            <p:cNvSpPr>
              <a:spLocks noChangeShapeType="1"/>
            </p:cNvSpPr>
            <p:nvPr/>
          </p:nvSpPr>
          <p:spPr bwMode="auto">
            <a:xfrm flipV="1">
              <a:off x="1626" y="3858"/>
              <a:ext cx="150" cy="88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84" name="Line 9"/>
            <p:cNvSpPr>
              <a:spLocks noChangeShapeType="1"/>
            </p:cNvSpPr>
            <p:nvPr/>
          </p:nvSpPr>
          <p:spPr bwMode="auto">
            <a:xfrm>
              <a:off x="1632" y="3850"/>
              <a:ext cx="138" cy="104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871" name="Rectangle 11"/>
          <p:cNvSpPr>
            <a:spLocks noChangeArrowheads="1"/>
          </p:cNvSpPr>
          <p:nvPr/>
        </p:nvSpPr>
        <p:spPr bwMode="auto">
          <a:xfrm>
            <a:off x="2509838" y="3846513"/>
            <a:ext cx="460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Q</a:t>
            </a:r>
          </a:p>
        </p:txBody>
      </p:sp>
      <p:sp>
        <p:nvSpPr>
          <p:cNvPr id="36872" name="Oval 12"/>
          <p:cNvSpPr>
            <a:spLocks noChangeArrowheads="1"/>
          </p:cNvSpPr>
          <p:nvPr/>
        </p:nvSpPr>
        <p:spPr bwMode="auto">
          <a:xfrm>
            <a:off x="2873375" y="4017963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3" name="Rectangle 13"/>
          <p:cNvSpPr>
            <a:spLocks noChangeArrowheads="1"/>
          </p:cNvSpPr>
          <p:nvPr/>
        </p:nvSpPr>
        <p:spPr bwMode="auto">
          <a:xfrm>
            <a:off x="2871788" y="5813425"/>
            <a:ext cx="10858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800" b="1"/>
              <a:t>camera </a:t>
            </a:r>
            <a:br>
              <a:rPr lang="en-US" sz="1800" b="1"/>
            </a:br>
            <a:r>
              <a:rPr lang="en-US" sz="1800" b="1"/>
              <a:t>at origin</a:t>
            </a:r>
          </a:p>
        </p:txBody>
      </p:sp>
      <p:sp>
        <p:nvSpPr>
          <p:cNvPr id="36874" name="Rectangle 14"/>
          <p:cNvSpPr>
            <a:spLocks noChangeArrowheads="1"/>
          </p:cNvSpPr>
          <p:nvPr/>
        </p:nvSpPr>
        <p:spPr bwMode="auto">
          <a:xfrm>
            <a:off x="1339850" y="4213225"/>
            <a:ext cx="1444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Q</a:t>
            </a:r>
            <a:r>
              <a:rPr lang="en-US" sz="2800" b="1" baseline="-25000">
                <a:solidFill>
                  <a:srgbClr val="FF0000"/>
                </a:solidFill>
              </a:rPr>
              <a:t>i </a:t>
            </a:r>
            <a:r>
              <a:rPr lang="en-US" sz="2800" b="1">
                <a:solidFill>
                  <a:srgbClr val="FF0000"/>
                </a:solidFill>
              </a:rPr>
              <a:t>quad</a:t>
            </a:r>
          </a:p>
        </p:txBody>
      </p:sp>
      <p:sp>
        <p:nvSpPr>
          <p:cNvPr id="36875" name="Line 15"/>
          <p:cNvSpPr>
            <a:spLocks noChangeShapeType="1"/>
          </p:cNvSpPr>
          <p:nvPr/>
        </p:nvSpPr>
        <p:spPr bwMode="auto">
          <a:xfrm flipV="1">
            <a:off x="2205038" y="4108450"/>
            <a:ext cx="228600" cy="1809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36876" name="Group 18"/>
          <p:cNvGrpSpPr>
            <a:grpSpLocks/>
          </p:cNvGrpSpPr>
          <p:nvPr/>
        </p:nvGrpSpPr>
        <p:grpSpPr bwMode="auto">
          <a:xfrm>
            <a:off x="2433638" y="2819400"/>
            <a:ext cx="1362075" cy="152400"/>
            <a:chOff x="1533" y="1776"/>
            <a:chExt cx="858" cy="96"/>
          </a:xfrm>
        </p:grpSpPr>
        <p:sp>
          <p:nvSpPr>
            <p:cNvPr id="36879" name="Rectangle 16"/>
            <p:cNvSpPr>
              <a:spLocks noChangeArrowheads="1"/>
            </p:cNvSpPr>
            <p:nvPr/>
          </p:nvSpPr>
          <p:spPr bwMode="auto">
            <a:xfrm>
              <a:off x="1533" y="1800"/>
              <a:ext cx="858" cy="64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0" name="Oval 17"/>
            <p:cNvSpPr>
              <a:spLocks noChangeArrowheads="1"/>
            </p:cNvSpPr>
            <p:nvPr/>
          </p:nvSpPr>
          <p:spPr bwMode="auto">
            <a:xfrm>
              <a:off x="1917" y="1776"/>
              <a:ext cx="96" cy="9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6877" name="Line 19"/>
          <p:cNvSpPr>
            <a:spLocks noChangeShapeType="1"/>
          </p:cNvSpPr>
          <p:nvPr/>
        </p:nvSpPr>
        <p:spPr bwMode="auto">
          <a:xfrm>
            <a:off x="2362200" y="2209800"/>
            <a:ext cx="304800" cy="40386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6878" name="Line 20"/>
          <p:cNvSpPr>
            <a:spLocks noChangeShapeType="1"/>
          </p:cNvSpPr>
          <p:nvPr/>
        </p:nvSpPr>
        <p:spPr bwMode="auto">
          <a:xfrm flipH="1">
            <a:off x="2667000" y="2209800"/>
            <a:ext cx="1371600" cy="4040188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704850"/>
          </a:xfrm>
          <a:prstGeom prst="roundRect">
            <a:avLst>
              <a:gd name="adj" fmla="val 12403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Summary: Drawing a Sprite at Point P (Use SRT)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9144000" cy="5003800"/>
          </a:xfrm>
          <a:noFill/>
        </p:spPr>
        <p:txBody>
          <a:bodyPr/>
          <a:lstStyle/>
          <a:p>
            <a:r>
              <a:rPr lang="en-US" smtClean="0"/>
              <a:t>Let </a:t>
            </a:r>
            <a:r>
              <a:rPr lang="en-US" smtClean="0">
                <a:solidFill>
                  <a:srgbClr val="FF0000"/>
                </a:solidFill>
              </a:rPr>
              <a:t>Q = P * C</a:t>
            </a:r>
            <a:r>
              <a:rPr lang="en-US" baseline="30000" smtClean="0">
                <a:solidFill>
                  <a:srgbClr val="FF0000"/>
                </a:solidFill>
              </a:rPr>
              <a:t>-1  </a:t>
            </a:r>
            <a:r>
              <a:rPr lang="en-US" smtClean="0"/>
              <a:t>(convert to camera coordinates).</a:t>
            </a:r>
            <a:endParaRPr lang="en-US" baseline="30000" smtClean="0"/>
          </a:p>
          <a:p>
            <a:r>
              <a:rPr lang="en-US" smtClean="0">
                <a:solidFill>
                  <a:srgbClr val="8000B3"/>
                </a:solidFill>
              </a:rPr>
              <a:t>Push Identity; //</a:t>
            </a:r>
            <a:r>
              <a:rPr lang="en-US" smtClean="0"/>
              <a:t>i.e., discard</a:t>
            </a:r>
            <a:r>
              <a:rPr lang="en-US" smtClean="0">
                <a:solidFill>
                  <a:srgbClr val="8000B3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C</a:t>
            </a:r>
            <a:r>
              <a:rPr lang="en-US" baseline="30000" smtClean="0">
                <a:solidFill>
                  <a:srgbClr val="FF0000"/>
                </a:solidFill>
              </a:rPr>
              <a:t>-1</a:t>
            </a:r>
            <a:r>
              <a:rPr lang="en-US" smtClean="0"/>
              <a:t> already on stack</a:t>
            </a:r>
            <a:br>
              <a:rPr lang="en-US" smtClean="0"/>
            </a:br>
            <a:r>
              <a:rPr lang="en-US" smtClean="0"/>
              <a:t>    glTranslated (</a:t>
            </a:r>
            <a:r>
              <a:rPr lang="en-US" smtClean="0">
                <a:solidFill>
                  <a:srgbClr val="FF0000"/>
                </a:solidFill>
              </a:rPr>
              <a:t>Qx, Qy, Qz</a:t>
            </a:r>
            <a:r>
              <a:rPr lang="en-US" smtClean="0"/>
              <a:t>);</a:t>
            </a:r>
            <a:br>
              <a:rPr lang="en-US" smtClean="0"/>
            </a:br>
            <a:r>
              <a:rPr lang="en-US" smtClean="0"/>
              <a:t>    glScaled (sx, sy, sz); </a:t>
            </a:r>
            <a:r>
              <a:rPr lang="en-US" smtClean="0">
                <a:solidFill>
                  <a:srgbClr val="FF0000"/>
                </a:solidFill>
              </a:rPr>
              <a:t>//To desired size</a:t>
            </a:r>
            <a:endParaRPr lang="en-US" smtClean="0">
              <a:solidFill>
                <a:srgbClr val="8000B3"/>
              </a:solidFill>
            </a:endParaRPr>
          </a:p>
          <a:p>
            <a:pPr lvl="2">
              <a:buFontTx/>
              <a:buNone/>
            </a:pPr>
            <a:r>
              <a:rPr lang="en-US" smtClean="0">
                <a:solidFill>
                  <a:srgbClr val="8000B3"/>
                </a:solidFill>
              </a:rPr>
              <a:t>With alpha blending, draw game point quad </a:t>
            </a:r>
            <a:br>
              <a:rPr lang="en-US" smtClean="0">
                <a:solidFill>
                  <a:srgbClr val="8000B3"/>
                </a:solidFill>
              </a:rPr>
            </a:br>
            <a:r>
              <a:rPr lang="en-US" smtClean="0">
                <a:solidFill>
                  <a:srgbClr val="8000B3"/>
                </a:solidFill>
              </a:rPr>
              <a:t>//x, y, z, tx, nx, ny, nz, tx, ty</a:t>
            </a:r>
          </a:p>
          <a:p>
            <a:pPr lvl="2">
              <a:buFontTx/>
              <a:buNone/>
            </a:pPr>
            <a:r>
              <a:rPr lang="en-US" smtClean="0">
                <a:solidFill>
                  <a:srgbClr val="8000B3"/>
                </a:solidFill>
              </a:rPr>
              <a:t>	</a:t>
            </a:r>
            <a:r>
              <a:rPr lang="en-US" smtClean="0"/>
              <a:t>[ -0.5, +0.5, 0.0,  0,0,1,  0,1]	//top left</a:t>
            </a:r>
            <a:r>
              <a:rPr lang="en-US" smtClean="0">
                <a:solidFill>
                  <a:srgbClr val="8000B3"/>
                </a:solidFill>
              </a:rPr>
              <a:t/>
            </a:r>
            <a:br>
              <a:rPr lang="en-US" smtClean="0">
                <a:solidFill>
                  <a:srgbClr val="8000B3"/>
                </a:solidFill>
              </a:rPr>
            </a:br>
            <a:r>
              <a:rPr lang="en-US" smtClean="0"/>
              <a:t>[ -0.5,  -0.5, 0.0,  0,0,1,  0,0]	//bottom left</a:t>
            </a:r>
            <a:br>
              <a:rPr lang="en-US" smtClean="0"/>
            </a:br>
            <a:r>
              <a:rPr lang="en-US" smtClean="0"/>
              <a:t>[+0.5,  -0.5, 0.0,  0,0,1,  1,0]	//bottom right</a:t>
            </a:r>
            <a:br>
              <a:rPr lang="en-US" smtClean="0"/>
            </a:br>
            <a:r>
              <a:rPr lang="en-US" smtClean="0"/>
              <a:t>[+0.5, +0.5, 0.0,  0,0,1,  1,1]	//top right</a:t>
            </a:r>
            <a:endParaRPr lang="en-US" smtClean="0">
              <a:solidFill>
                <a:srgbClr val="8000B3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mtClean="0">
                <a:solidFill>
                  <a:srgbClr val="8000B3"/>
                </a:solidFill>
              </a:rPr>
              <a:t>	Pop</a:t>
            </a:r>
            <a:r>
              <a:rPr lang="en-US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228600" y="6229350"/>
            <a:ext cx="8707438" cy="476250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/>
              <a:t>Drawing a sprite at </a:t>
            </a:r>
            <a:r>
              <a:rPr lang="en-US" sz="2800" b="1">
                <a:solidFill>
                  <a:srgbClr val="FF0000"/>
                </a:solidFill>
              </a:rPr>
              <a:t>P</a:t>
            </a:r>
            <a:r>
              <a:rPr lang="en-US" sz="2800" b="1"/>
              <a:t> with camera </a:t>
            </a:r>
            <a:r>
              <a:rPr lang="en-US" sz="2800" b="1">
                <a:solidFill>
                  <a:srgbClr val="FF0000"/>
                </a:solidFill>
              </a:rPr>
              <a:t>C</a:t>
            </a:r>
            <a:r>
              <a:rPr lang="en-US" sz="2800" b="1" baseline="30000">
                <a:solidFill>
                  <a:srgbClr val="FF0000"/>
                </a:solidFill>
              </a:rPr>
              <a:t>-1</a:t>
            </a:r>
            <a:r>
              <a:rPr lang="en-US" sz="2800" b="1"/>
              <a:t> on the stack.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704850"/>
          </a:xfrm>
          <a:prstGeom prst="roundRect">
            <a:avLst>
              <a:gd name="adj" fmla="val 12389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How Do We Introduce Sprites into A World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763000" cy="4362450"/>
          </a:xfrm>
          <a:noFill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mtClean="0"/>
              <a:t>In Worldcraft, you can add </a:t>
            </a:r>
            <a:r>
              <a:rPr lang="en-US" smtClean="0">
                <a:solidFill>
                  <a:srgbClr val="0000FF"/>
                </a:solidFill>
              </a:rPr>
              <a:t>new classes with new attributes</a:t>
            </a:r>
            <a:r>
              <a:rPr lang="en-US" smtClean="0"/>
              <a:t> to the “</a:t>
            </a:r>
            <a:r>
              <a:rPr lang="en-US" smtClean="0">
                <a:solidFill>
                  <a:srgbClr val="FF0000"/>
                </a:solidFill>
              </a:rPr>
              <a:t>game definition file</a:t>
            </a:r>
            <a:r>
              <a:rPr lang="en-US" smtClean="0"/>
              <a:t>” (suffix “.fgd”). </a:t>
            </a:r>
            <a:br>
              <a:rPr lang="en-US" smtClean="0"/>
            </a:br>
            <a:endParaRPr lang="en-US" smtClean="0"/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mtClean="0"/>
              <a:t>Add a new class called </a:t>
            </a:r>
            <a:r>
              <a:rPr lang="en-US" smtClean="0">
                <a:solidFill>
                  <a:srgbClr val="0000FF"/>
                </a:solidFill>
              </a:rPr>
              <a:t>Sprite</a:t>
            </a:r>
            <a:r>
              <a:rPr lang="en-US" smtClean="0"/>
              <a:t>; this name will come through the universal converter as an object’s “</a:t>
            </a:r>
            <a:r>
              <a:rPr lang="en-US" smtClean="0">
                <a:solidFill>
                  <a:srgbClr val="FF0000"/>
                </a:solidFill>
              </a:rPr>
              <a:t>type</a:t>
            </a:r>
            <a:r>
              <a:rPr lang="en-US" smtClean="0"/>
              <a:t>”..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smtClean="0"/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mtClean="0"/>
              <a:t>Add some attributes such as; e.g., </a:t>
            </a:r>
            <a:r>
              <a:rPr lang="en-US" smtClean="0">
                <a:solidFill>
                  <a:srgbClr val="FF0000"/>
                </a:solidFill>
              </a:rPr>
              <a:t>name</a:t>
            </a:r>
            <a:r>
              <a:rPr lang="en-US" smtClean="0"/>
              <a:t>, </a:t>
            </a:r>
            <a:r>
              <a:rPr lang="en-US" smtClean="0">
                <a:solidFill>
                  <a:srgbClr val="FF0000"/>
                </a:solidFill>
              </a:rPr>
              <a:t>picture</a:t>
            </a:r>
            <a:r>
              <a:rPr lang="en-US" smtClean="0"/>
              <a:t>…</a:t>
            </a: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762000" y="5867400"/>
            <a:ext cx="7467600" cy="476250"/>
          </a:xfrm>
          <a:prstGeom prst="rect">
            <a:avLst/>
          </a:prstGeom>
          <a:solidFill>
            <a:srgbClr val="FEFE83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spcBef>
                <a:spcPct val="30000"/>
              </a:spcBef>
            </a:pPr>
            <a:r>
              <a:rPr lang="en-US" sz="2800" b="1">
                <a:solidFill>
                  <a:srgbClr val="FF0000"/>
                </a:solidFill>
              </a:rPr>
              <a:t>BREAK TO LOOK AT “student.fdg”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704850"/>
          </a:xfrm>
          <a:prstGeom prst="roundRect">
            <a:avLst>
              <a:gd name="adj" fmla="val 12389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Processing Sprites in the Builder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763000" cy="3935413"/>
          </a:xfrm>
          <a:noFill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dirty="0" smtClean="0"/>
              <a:t>You’ll probably want to add a new </a:t>
            </a:r>
            <a:r>
              <a:rPr lang="en-US" dirty="0" smtClean="0">
                <a:solidFill>
                  <a:srgbClr val="0000FF"/>
                </a:solidFill>
              </a:rPr>
              <a:t>Sprite class</a:t>
            </a:r>
            <a:r>
              <a:rPr lang="en-US" dirty="0" smtClean="0"/>
              <a:t> and possibly a new collection in World to keep track of the sprites.</a:t>
            </a:r>
            <a:br>
              <a:rPr lang="en-US" dirty="0" smtClean="0"/>
            </a:br>
            <a:endParaRPr lang="en-US" dirty="0" smtClean="0"/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dirty="0" smtClean="0"/>
              <a:t>You’ll also want </a:t>
            </a:r>
            <a:r>
              <a:rPr lang="en-US" dirty="0" smtClean="0">
                <a:solidFill>
                  <a:srgbClr val="0000FF"/>
                </a:solidFill>
              </a:rPr>
              <a:t>some way to compute each sprite’s </a:t>
            </a:r>
            <a:r>
              <a:rPr lang="en-US" dirty="0" smtClean="0">
                <a:solidFill>
                  <a:srgbClr val="FF0000"/>
                </a:solidFill>
              </a:rPr>
              <a:t>position</a:t>
            </a:r>
            <a:r>
              <a:rPr lang="en-US" dirty="0" smtClean="0"/>
              <a:t>…</a:t>
            </a:r>
          </a:p>
          <a:p>
            <a:pPr lvl="2">
              <a:spcBef>
                <a:spcPct val="0"/>
              </a:spcBef>
            </a:pPr>
            <a:r>
              <a:rPr lang="en-US" dirty="0" smtClean="0"/>
              <a:t>You can do that by using </a:t>
            </a:r>
            <a:r>
              <a:rPr lang="en-US" dirty="0" smtClean="0">
                <a:solidFill>
                  <a:srgbClr val="FF0000"/>
                </a:solidFill>
              </a:rPr>
              <a:t>the face vertices</a:t>
            </a:r>
            <a:r>
              <a:rPr lang="en-US" dirty="0" smtClean="0"/>
              <a:t> to compute a </a:t>
            </a:r>
            <a:r>
              <a:rPr lang="en-US" dirty="0" smtClean="0">
                <a:solidFill>
                  <a:srgbClr val="FF0000"/>
                </a:solidFill>
              </a:rPr>
              <a:t>bounding box</a:t>
            </a:r>
            <a:r>
              <a:rPr lang="en-US" dirty="0" smtClean="0"/>
              <a:t>. Then you can query for the </a:t>
            </a:r>
            <a:r>
              <a:rPr lang="en-US" dirty="0" smtClean="0">
                <a:solidFill>
                  <a:srgbClr val="FF0000"/>
                </a:solidFill>
              </a:rPr>
              <a:t>bounding box’s bottom center</a:t>
            </a:r>
            <a:r>
              <a:rPr lang="en-US" dirty="0" smtClean="0"/>
              <a:t>.</a:t>
            </a:r>
          </a:p>
        </p:txBody>
      </p:sp>
      <p:sp>
        <p:nvSpPr>
          <p:cNvPr id="76804" name="AutoShape 4"/>
          <p:cNvSpPr>
            <a:spLocks noChangeArrowheads="1"/>
          </p:cNvSpPr>
          <p:nvPr/>
        </p:nvSpPr>
        <p:spPr bwMode="auto">
          <a:xfrm>
            <a:off x="152400" y="5791200"/>
            <a:ext cx="8802688" cy="473075"/>
          </a:xfrm>
          <a:prstGeom prst="roundRect">
            <a:avLst>
              <a:gd name="adj" fmla="val 12361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b="1"/>
              <a:t>Compute the sprite’s bounding box…</a:t>
            </a: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6069013" y="5238750"/>
            <a:ext cx="2541587" cy="476250"/>
          </a:xfrm>
          <a:prstGeom prst="rect">
            <a:avLst/>
          </a:prstGeom>
          <a:solidFill>
            <a:srgbClr val="FEFE83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/>
              <a:t>see next page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1219200" y="4191000"/>
            <a:ext cx="7772400" cy="1828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8851" name="AutoShape 3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704850"/>
          </a:xfrm>
          <a:prstGeom prst="roundRect">
            <a:avLst>
              <a:gd name="adj" fmla="val 12389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Bounding Boxes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763000" cy="4303359"/>
          </a:xfrm>
          <a:noFill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dirty="0" smtClean="0"/>
              <a:t>Build a </a:t>
            </a:r>
            <a:r>
              <a:rPr lang="en-US" dirty="0" err="1" smtClean="0">
                <a:solidFill>
                  <a:srgbClr val="0000FF"/>
                </a:solidFill>
              </a:rPr>
              <a:t>BoundingBox</a:t>
            </a:r>
            <a:r>
              <a:rPr lang="en-US" dirty="0" smtClean="0"/>
              <a:t> class that maintains a </a:t>
            </a:r>
            <a:r>
              <a:rPr lang="en-US" dirty="0" smtClean="0">
                <a:solidFill>
                  <a:srgbClr val="FF0000"/>
                </a:solidFill>
              </a:rPr>
              <a:t>minimum</a:t>
            </a:r>
            <a:r>
              <a:rPr lang="en-US" dirty="0" smtClean="0"/>
              <a:t> point and a </a:t>
            </a:r>
            <a:r>
              <a:rPr lang="en-US" dirty="0" smtClean="0">
                <a:solidFill>
                  <a:srgbClr val="FF0000"/>
                </a:solidFill>
              </a:rPr>
              <a:t>maximum</a:t>
            </a:r>
            <a:r>
              <a:rPr lang="en-US" dirty="0" smtClean="0"/>
              <a:t> point.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sz="800" dirty="0" smtClean="0"/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dirty="0" smtClean="0"/>
              <a:t>Provide a </a:t>
            </a:r>
            <a:r>
              <a:rPr lang="en-US" dirty="0" err="1" smtClean="0">
                <a:solidFill>
                  <a:srgbClr val="0000FF"/>
                </a:solidFill>
              </a:rPr>
              <a:t>contructor</a:t>
            </a:r>
            <a:r>
              <a:rPr lang="en-US" dirty="0" smtClean="0"/>
              <a:t> that takes an </a:t>
            </a:r>
            <a:r>
              <a:rPr lang="en-US" dirty="0" smtClean="0">
                <a:solidFill>
                  <a:srgbClr val="FF0000"/>
                </a:solidFill>
              </a:rPr>
              <a:t>object</a:t>
            </a:r>
            <a:r>
              <a:rPr lang="en-US" dirty="0" smtClean="0"/>
              <a:t>.</a:t>
            </a:r>
            <a:endParaRPr lang="en-US" dirty="0" smtClean="0"/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sz="800" dirty="0" smtClean="0"/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dirty="0" smtClean="0"/>
              <a:t>Provide a method (member function) </a:t>
            </a:r>
            <a:r>
              <a:rPr lang="en-US" dirty="0" smtClean="0">
                <a:solidFill>
                  <a:srgbClr val="0000FF"/>
                </a:solidFill>
              </a:rPr>
              <a:t>add</a:t>
            </a:r>
            <a:r>
              <a:rPr lang="en-US" dirty="0" smtClean="0"/>
              <a:t> that takes a </a:t>
            </a:r>
            <a:r>
              <a:rPr lang="en-US" dirty="0" smtClean="0">
                <a:solidFill>
                  <a:srgbClr val="FF0000"/>
                </a:solidFill>
              </a:rPr>
              <a:t>point (or a game point)</a:t>
            </a:r>
            <a:r>
              <a:rPr lang="en-US" dirty="0" smtClean="0"/>
              <a:t> with code like</a:t>
            </a:r>
          </a:p>
          <a:p>
            <a:pPr lvl="1"/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0000FF"/>
                </a:solidFill>
              </a:rPr>
              <a:t> void </a:t>
            </a:r>
            <a:r>
              <a:rPr lang="en-US" sz="2400" dirty="0" err="1" smtClean="0">
                <a:solidFill>
                  <a:srgbClr val="0000FF"/>
                </a:solidFill>
              </a:rPr>
              <a:t>BoundingBox</a:t>
            </a:r>
            <a:r>
              <a:rPr lang="en-US" sz="2400" dirty="0" smtClean="0"/>
              <a:t>::</a:t>
            </a:r>
            <a:r>
              <a:rPr lang="en-US" sz="2400" dirty="0" smtClean="0">
                <a:solidFill>
                  <a:srgbClr val="0000FF"/>
                </a:solidFill>
              </a:rPr>
              <a:t>add (</a:t>
            </a:r>
            <a:r>
              <a:rPr lang="en-US" sz="2400" dirty="0" err="1" smtClean="0">
                <a:solidFill>
                  <a:srgbClr val="0000FF"/>
                </a:solidFill>
              </a:rPr>
              <a:t>GamePoint</a:t>
            </a:r>
            <a:r>
              <a:rPr lang="en-US" sz="2400" dirty="0" smtClean="0">
                <a:solidFill>
                  <a:srgbClr val="0000FF"/>
                </a:solidFill>
              </a:rPr>
              <a:t> &amp;point)</a:t>
            </a:r>
            <a:r>
              <a:rPr lang="en-US" sz="2400" dirty="0" smtClean="0"/>
              <a:t> {</a:t>
            </a:r>
            <a:br>
              <a:rPr lang="en-US" sz="2400" dirty="0" smtClean="0"/>
            </a:br>
            <a:r>
              <a:rPr lang="en-US" sz="2400" dirty="0" smtClean="0"/>
              <a:t>		</a:t>
            </a:r>
            <a:r>
              <a:rPr lang="en-US" sz="2400" dirty="0" err="1" smtClean="0"/>
              <a:t>minimum.x</a:t>
            </a:r>
            <a:r>
              <a:rPr lang="en-US" sz="2400" dirty="0" smtClean="0"/>
              <a:t> = min (</a:t>
            </a:r>
            <a:r>
              <a:rPr lang="en-US" sz="2400" dirty="0" err="1" smtClean="0"/>
              <a:t>minimum.x</a:t>
            </a:r>
            <a:r>
              <a:rPr lang="en-US" sz="2400" dirty="0" smtClean="0"/>
              <a:t>, </a:t>
            </a:r>
            <a:r>
              <a:rPr lang="en-US" sz="2400" dirty="0" err="1" smtClean="0"/>
              <a:t>gamePoint.x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		</a:t>
            </a:r>
            <a:r>
              <a:rPr lang="en-US" sz="2400" dirty="0" err="1" smtClean="0"/>
              <a:t>maximum.x</a:t>
            </a:r>
            <a:r>
              <a:rPr lang="en-US" sz="2400" dirty="0" smtClean="0"/>
              <a:t> = max (</a:t>
            </a:r>
            <a:r>
              <a:rPr lang="en-US" sz="2400" dirty="0" err="1" smtClean="0"/>
              <a:t>maximum.x</a:t>
            </a:r>
            <a:r>
              <a:rPr lang="en-US" sz="2400" dirty="0" smtClean="0"/>
              <a:t>, </a:t>
            </a:r>
            <a:r>
              <a:rPr lang="en-US" sz="2400" dirty="0" err="1" smtClean="0"/>
              <a:t>gamePoint.x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		AND SIMILAR CODE FOR y AND z}</a:t>
            </a:r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1219200" y="6096000"/>
            <a:ext cx="6934200" cy="609600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 sz="2800" b="1"/>
              <a:t>Note: add just changes the bounds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xfrm>
            <a:off x="209550" y="273050"/>
            <a:ext cx="8701088" cy="703263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A Built-in Orienting Facility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2750" y="1143000"/>
            <a:ext cx="8686800" cy="4308475"/>
          </a:xfrm>
          <a:noFill/>
        </p:spPr>
        <p:txBody>
          <a:bodyPr/>
          <a:lstStyle/>
          <a:p>
            <a:r>
              <a:rPr lang="en-US" dirty="0" smtClean="0"/>
              <a:t>OpenGL has a useful orienting transformation that modifies the top of the stack (if it starts with the identity)…</a:t>
            </a:r>
            <a:br>
              <a:rPr lang="en-US" dirty="0" smtClean="0"/>
            </a:br>
            <a:endParaRPr lang="en-US" sz="800" dirty="0" smtClean="0"/>
          </a:p>
          <a:p>
            <a:pPr lvl="1"/>
            <a:r>
              <a:rPr lang="en-US" dirty="0" err="1" smtClean="0">
                <a:solidFill>
                  <a:srgbClr val="0000FF"/>
                </a:solidFill>
              </a:rPr>
              <a:t>gluLookAt</a:t>
            </a:r>
            <a:r>
              <a:rPr lang="en-US" dirty="0" smtClean="0"/>
              <a:t> (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>
                <a:solidFill>
                  <a:srgbClr val="FF0000"/>
                </a:solidFill>
              </a:rPr>
              <a:t>eyex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eyey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eyez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0000FF"/>
                </a:solidFill>
              </a:rPr>
              <a:t>//from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>
                <a:solidFill>
                  <a:srgbClr val="FF0000"/>
                </a:solidFill>
              </a:rPr>
              <a:t>centerx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centery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centerz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//to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>
                <a:solidFill>
                  <a:srgbClr val="FF0000"/>
                </a:solidFill>
              </a:rPr>
              <a:t>upz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upy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upz</a:t>
            </a:r>
            <a:r>
              <a:rPr lang="en-US" dirty="0" smtClean="0"/>
              <a:t>); </a:t>
            </a:r>
            <a:r>
              <a:rPr lang="en-US" dirty="0" smtClean="0">
                <a:solidFill>
                  <a:srgbClr val="0000FF"/>
                </a:solidFill>
              </a:rPr>
              <a:t>//up</a:t>
            </a:r>
            <a:endParaRPr lang="en-US" dirty="0" smtClean="0"/>
          </a:p>
          <a:p>
            <a:pPr>
              <a:buFontTx/>
              <a:buNone/>
            </a:pPr>
            <a:endParaRPr lang="en-US" sz="1200" dirty="0" smtClean="0"/>
          </a:p>
          <a:p>
            <a:r>
              <a:rPr lang="en-US" dirty="0" smtClean="0"/>
              <a:t>This is a </a:t>
            </a:r>
            <a:r>
              <a:rPr lang="en-US" dirty="0" err="1" smtClean="0">
                <a:solidFill>
                  <a:srgbClr val="FF0000"/>
                </a:solidFill>
              </a:rPr>
              <a:t>cameraLookAt</a:t>
            </a:r>
            <a:r>
              <a:rPr lang="en-US" dirty="0" smtClean="0"/>
              <a:t> transformation since it orients cameras; i.e., it computes a C</a:t>
            </a:r>
            <a:r>
              <a:rPr lang="en-US" baseline="30000" dirty="0" smtClean="0"/>
              <a:t>-1</a:t>
            </a:r>
            <a:r>
              <a:rPr lang="en-US" dirty="0" smtClean="0"/>
              <a:t>. </a:t>
            </a: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292100" y="5635625"/>
            <a:ext cx="8586788" cy="841375"/>
          </a:xfrm>
          <a:prstGeom prst="roundRect">
            <a:avLst>
              <a:gd name="adj" fmla="val 1238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b="1"/>
              <a:t>Wanted: </a:t>
            </a:r>
            <a:r>
              <a:rPr lang="en-US" sz="2800" b="1">
                <a:solidFill>
                  <a:srgbClr val="0000FF"/>
                </a:solidFill>
              </a:rPr>
              <a:t>objectLookAt</a:t>
            </a:r>
            <a:r>
              <a:rPr lang="en-US" sz="2800" b="1"/>
              <a:t> = </a:t>
            </a:r>
            <a:r>
              <a:rPr lang="en-US" sz="2800" b="1">
                <a:solidFill>
                  <a:srgbClr val="0000FF"/>
                </a:solidFill>
              </a:rPr>
              <a:t>cameraLookAt</a:t>
            </a:r>
            <a:r>
              <a:rPr lang="en-US" sz="2800" b="1" baseline="30000">
                <a:solidFill>
                  <a:srgbClr val="0000FF"/>
                </a:solidFill>
              </a:rPr>
              <a:t>-1</a:t>
            </a:r>
            <a:r>
              <a:rPr lang="en-US" sz="2800" b="1"/>
              <a:t/>
            </a:r>
            <a:br>
              <a:rPr lang="en-US" sz="2800" b="1"/>
            </a:br>
            <a:r>
              <a:rPr lang="en-US" sz="2800" b="1"/>
              <a:t>which orients objects…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52400" y="5943600"/>
            <a:ext cx="8915400" cy="457200"/>
          </a:xfrm>
          <a:prstGeom prst="rect">
            <a:avLst/>
          </a:prstGeom>
          <a:solidFill>
            <a:srgbClr val="FEFE8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152400" y="1219200"/>
            <a:ext cx="8915400" cy="4572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0900" name="AutoShape 4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640867"/>
          </a:xfrm>
          <a:prstGeom prst="roundRect">
            <a:avLst>
              <a:gd name="adj" fmla="val 12389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Your Constructor in Pseudo Code</a:t>
            </a:r>
            <a:endParaRPr lang="en-US" dirty="0" smtClean="0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915400" cy="5485221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dirty="0" err="1" smtClean="0"/>
              <a:t>BoundingBox</a:t>
            </a:r>
            <a:r>
              <a:rPr lang="en-US" dirty="0" smtClean="0"/>
              <a:t>::</a:t>
            </a:r>
            <a:r>
              <a:rPr lang="en-US" dirty="0" err="1" smtClean="0"/>
              <a:t>BoundingBox</a:t>
            </a:r>
            <a:r>
              <a:rPr lang="en-US" dirty="0" smtClean="0"/>
              <a:t> (Object &amp;object) {</a:t>
            </a:r>
          </a:p>
          <a:p>
            <a:pPr>
              <a:buFontTx/>
              <a:buNone/>
            </a:pPr>
            <a:r>
              <a:rPr lang="en-US" dirty="0" smtClean="0"/>
              <a:t>	//Find </a:t>
            </a:r>
            <a:r>
              <a:rPr lang="en-US" dirty="0" smtClean="0"/>
              <a:t>the first point in the first face</a:t>
            </a:r>
            <a:r>
              <a:rPr lang="en-US" dirty="0" smtClean="0"/>
              <a:t>.</a:t>
            </a:r>
          </a:p>
          <a:p>
            <a:pPr>
              <a:buFontTx/>
              <a:buNone/>
            </a:pPr>
            <a:r>
              <a:rPr lang="en-US" dirty="0" smtClean="0"/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Point </a:t>
            </a:r>
            <a:r>
              <a:rPr lang="en-US" sz="2400" dirty="0" err="1" smtClean="0">
                <a:solidFill>
                  <a:srgbClr val="FF0000"/>
                </a:solidFill>
              </a:rPr>
              <a:t>initialGamePoint</a:t>
            </a:r>
            <a:r>
              <a:rPr lang="en-US" sz="2400" dirty="0" smtClean="0">
                <a:solidFill>
                  <a:srgbClr val="FF0000"/>
                </a:solidFill>
              </a:rPr>
              <a:t> = … //Code not shown</a:t>
            </a:r>
            <a:endParaRPr lang="en-US" sz="2400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>
                <a:solidFill>
                  <a:srgbClr val="FF0000"/>
                </a:solidFill>
              </a:rPr>
              <a:t>minimum.x</a:t>
            </a:r>
            <a:r>
              <a:rPr lang="en-US" sz="2400" dirty="0" smtClean="0">
                <a:solidFill>
                  <a:srgbClr val="FF0000"/>
                </a:solidFill>
              </a:rPr>
              <a:t> = </a:t>
            </a:r>
            <a:r>
              <a:rPr lang="en-US" sz="2400" dirty="0" err="1" smtClean="0">
                <a:solidFill>
                  <a:srgbClr val="FF0000"/>
                </a:solidFill>
              </a:rPr>
              <a:t>maximum.x</a:t>
            </a:r>
            <a:r>
              <a:rPr lang="en-US" sz="2400" dirty="0" smtClean="0">
                <a:solidFill>
                  <a:srgbClr val="FF0000"/>
                </a:solidFill>
              </a:rPr>
              <a:t> = </a:t>
            </a:r>
            <a:r>
              <a:rPr lang="en-US" sz="2400" dirty="0" err="1" smtClean="0">
                <a:solidFill>
                  <a:srgbClr val="FF0000"/>
                </a:solidFill>
              </a:rPr>
              <a:t>initialGamePoint.x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</a:p>
          <a:p>
            <a:pPr>
              <a:buFontTx/>
              <a:buNone/>
            </a:pPr>
            <a:r>
              <a:rPr lang="en-US" dirty="0" smtClean="0"/>
              <a:t>	AND </a:t>
            </a:r>
            <a:r>
              <a:rPr lang="en-US" dirty="0" smtClean="0"/>
              <a:t>SIMILAR CODE FOR y AND </a:t>
            </a:r>
            <a:r>
              <a:rPr lang="en-US" dirty="0" smtClean="0"/>
              <a:t>z </a:t>
            </a:r>
            <a:endParaRPr lang="en-US" dirty="0" smtClean="0"/>
          </a:p>
          <a:p>
            <a:pPr>
              <a:buFontTx/>
              <a:buNone/>
            </a:pPr>
            <a:endParaRPr lang="en-US" sz="1100" dirty="0" smtClean="0"/>
          </a:p>
          <a:p>
            <a:pPr>
              <a:buFontTx/>
              <a:buNone/>
            </a:pPr>
            <a:r>
              <a:rPr lang="en-US" dirty="0" smtClean="0"/>
              <a:t>	</a:t>
            </a:r>
            <a:r>
              <a:rPr lang="en-US" sz="2400" dirty="0" smtClean="0">
                <a:solidFill>
                  <a:srgbClr val="0000FF"/>
                </a:solidFill>
              </a:rPr>
              <a:t>loop </a:t>
            </a:r>
            <a:r>
              <a:rPr lang="en-US" sz="2400" dirty="0" smtClean="0">
                <a:solidFill>
                  <a:srgbClr val="0000FF"/>
                </a:solidFill>
              </a:rPr>
              <a:t>over the faces of your </a:t>
            </a:r>
            <a:r>
              <a:rPr lang="en-US" sz="2400" dirty="0" smtClean="0">
                <a:solidFill>
                  <a:srgbClr val="0000FF"/>
                </a:solidFill>
              </a:rPr>
              <a:t>object</a:t>
            </a:r>
            <a:endParaRPr lang="en-US" sz="2400" dirty="0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	</a:t>
            </a:r>
            <a:r>
              <a:rPr lang="en-US" sz="2400" dirty="0" smtClean="0">
                <a:solidFill>
                  <a:srgbClr val="0000FF"/>
                </a:solidFill>
              </a:rPr>
              <a:t>	loop </a:t>
            </a:r>
            <a:r>
              <a:rPr lang="en-US" sz="2400" dirty="0" smtClean="0">
                <a:solidFill>
                  <a:srgbClr val="0000FF"/>
                </a:solidFill>
              </a:rPr>
              <a:t>over the game points of </a:t>
            </a:r>
            <a:r>
              <a:rPr lang="en-US" sz="2400" dirty="0" smtClean="0">
                <a:solidFill>
                  <a:srgbClr val="0000FF"/>
                </a:solidFill>
              </a:rPr>
              <a:t>your </a:t>
            </a:r>
            <a:r>
              <a:rPr lang="en-US" sz="2400" dirty="0" smtClean="0">
                <a:solidFill>
                  <a:srgbClr val="0000FF"/>
                </a:solidFill>
              </a:rPr>
              <a:t>face</a:t>
            </a:r>
          </a:p>
          <a:p>
            <a:pPr>
              <a:buFontTx/>
              <a:buNone/>
            </a:pPr>
            <a:r>
              <a:rPr lang="en-US" sz="2400" dirty="0" smtClean="0"/>
              <a:t>		</a:t>
            </a:r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add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currentGamePoint</a:t>
            </a:r>
            <a:r>
              <a:rPr lang="en-US" sz="2400" dirty="0" smtClean="0">
                <a:solidFill>
                  <a:srgbClr val="FF0000"/>
                </a:solidFill>
              </a:rPr>
              <a:t>) </a:t>
            </a:r>
          </a:p>
          <a:p>
            <a:pPr>
              <a:buFontTx/>
              <a:buNone/>
            </a:pPr>
            <a:r>
              <a:rPr lang="en-US" sz="2400" dirty="0" smtClean="0"/>
              <a:t>	</a:t>
            </a:r>
            <a:r>
              <a:rPr lang="en-US" sz="2400" dirty="0" smtClean="0"/>
              <a:t>	</a:t>
            </a:r>
            <a:r>
              <a:rPr lang="en-US" sz="2400" dirty="0" err="1" smtClean="0">
                <a:solidFill>
                  <a:srgbClr val="0000FF"/>
                </a:solidFill>
              </a:rPr>
              <a:t>endloop</a:t>
            </a:r>
            <a:endParaRPr lang="en-US" sz="2400" dirty="0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	</a:t>
            </a:r>
            <a:r>
              <a:rPr lang="en-US" sz="2400" dirty="0" err="1" smtClean="0">
                <a:solidFill>
                  <a:srgbClr val="0000FF"/>
                </a:solidFill>
              </a:rPr>
              <a:t>endloop</a:t>
            </a:r>
            <a:endParaRPr lang="en-US" sz="2400" dirty="0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r>
              <a:rPr lang="en-US" dirty="0" smtClean="0"/>
              <a:t>}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704850"/>
          </a:xfrm>
          <a:prstGeom prst="roundRect">
            <a:avLst>
              <a:gd name="adj" fmla="val 12389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Functions that are easy to write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382000" cy="3081338"/>
          </a:xfrm>
          <a:noFill/>
        </p:spPr>
        <p:txBody>
          <a:bodyPr/>
          <a:lstStyle/>
          <a:p>
            <a:pPr algn="just">
              <a:lnSpc>
                <a:spcPct val="100000"/>
              </a:lnSpc>
              <a:spcBef>
                <a:spcPct val="0"/>
              </a:spcBef>
            </a:pPr>
            <a:r>
              <a:rPr lang="en-US" smtClean="0">
                <a:solidFill>
                  <a:srgbClr val="0000FF"/>
                </a:solidFill>
              </a:rPr>
              <a:t>center</a:t>
            </a:r>
            <a:r>
              <a:rPr lang="en-US" smtClean="0"/>
              <a:t> </a:t>
            </a:r>
            <a:r>
              <a:rPr lang="en-US" smtClean="0">
                <a:solidFill>
                  <a:srgbClr val="0000FF"/>
                </a:solidFill>
              </a:rPr>
              <a:t>()</a:t>
            </a:r>
            <a:r>
              <a:rPr lang="en-US" smtClean="0"/>
              <a:t>: average of minimum and maximum</a:t>
            </a:r>
            <a:br>
              <a:rPr lang="en-US" smtClean="0"/>
            </a:br>
            <a:endParaRPr lang="en-US" smtClean="0"/>
          </a:p>
          <a:p>
            <a:pPr algn="just">
              <a:lnSpc>
                <a:spcPct val="100000"/>
              </a:lnSpc>
              <a:spcBef>
                <a:spcPct val="0"/>
              </a:spcBef>
            </a:pPr>
            <a:r>
              <a:rPr lang="en-US" smtClean="0">
                <a:solidFill>
                  <a:srgbClr val="0000FF"/>
                </a:solidFill>
              </a:rPr>
              <a:t>extent</a:t>
            </a:r>
            <a:r>
              <a:rPr lang="en-US" smtClean="0"/>
              <a:t> </a:t>
            </a:r>
            <a:r>
              <a:rPr lang="en-US" smtClean="0">
                <a:solidFill>
                  <a:srgbClr val="0000FF"/>
                </a:solidFill>
              </a:rPr>
              <a:t>()</a:t>
            </a:r>
            <a:r>
              <a:rPr lang="en-US" smtClean="0"/>
              <a:t>: maximum  – minimum.  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smtClean="0"/>
          </a:p>
          <a:p>
            <a:pPr algn="just">
              <a:lnSpc>
                <a:spcPct val="100000"/>
              </a:lnSpc>
              <a:spcBef>
                <a:spcPct val="0"/>
              </a:spcBef>
            </a:pPr>
            <a:r>
              <a:rPr lang="en-US" smtClean="0">
                <a:solidFill>
                  <a:srgbClr val="0000FF"/>
                </a:solidFill>
              </a:rPr>
              <a:t>bottomCenter</a:t>
            </a:r>
            <a:r>
              <a:rPr lang="en-US" smtClean="0"/>
              <a:t> </a:t>
            </a:r>
            <a:r>
              <a:rPr lang="en-US" smtClean="0">
                <a:solidFill>
                  <a:srgbClr val="0000FF"/>
                </a:solidFill>
              </a:rPr>
              <a:t>()</a:t>
            </a:r>
            <a:r>
              <a:rPr lang="en-US" smtClean="0"/>
              <a:t>: has the same x- and z- coordinate as the center and same y- coordinate as the minimum. </a:t>
            </a:r>
          </a:p>
        </p:txBody>
      </p:sp>
      <p:sp>
        <p:nvSpPr>
          <p:cNvPr id="82948" name="AutoShape 4"/>
          <p:cNvSpPr>
            <a:spLocks noChangeArrowheads="1"/>
          </p:cNvSpPr>
          <p:nvPr/>
        </p:nvSpPr>
        <p:spPr bwMode="auto">
          <a:xfrm>
            <a:off x="152400" y="5791200"/>
            <a:ext cx="8802688" cy="473075"/>
          </a:xfrm>
          <a:prstGeom prst="roundRect">
            <a:avLst>
              <a:gd name="adj" fmla="val 12361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b="1"/>
              <a:t>Useful bounding box query methods…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704850"/>
          </a:xfrm>
          <a:prstGeom prst="roundRect">
            <a:avLst>
              <a:gd name="adj" fmla="val 12389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A Note about the Builder/Engine.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382000" cy="1816524"/>
          </a:xfrm>
          <a:noFill/>
        </p:spPr>
        <p:txBody>
          <a:bodyPr/>
          <a:lstStyle/>
          <a:p>
            <a:pPr algn="just">
              <a:lnSpc>
                <a:spcPct val="100000"/>
              </a:lnSpc>
              <a:spcBef>
                <a:spcPct val="0"/>
              </a:spcBef>
            </a:pPr>
            <a:r>
              <a:rPr lang="en-US" dirty="0" smtClean="0"/>
              <a:t>The </a:t>
            </a:r>
            <a:r>
              <a:rPr lang="en-US" dirty="0" smtClean="0">
                <a:solidFill>
                  <a:srgbClr val="0000FF"/>
                </a:solidFill>
              </a:rPr>
              <a:t>builder</a:t>
            </a:r>
            <a:r>
              <a:rPr lang="en-US" dirty="0" smtClean="0"/>
              <a:t> can recognize a sprite object by looking at the object’s </a:t>
            </a:r>
            <a:r>
              <a:rPr lang="en-US" dirty="0" smtClean="0">
                <a:solidFill>
                  <a:srgbClr val="FF0000"/>
                </a:solidFill>
              </a:rPr>
              <a:t>type</a:t>
            </a:r>
            <a:r>
              <a:rPr lang="en-US" dirty="0" smtClean="0"/>
              <a:t>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</a:pPr>
            <a:r>
              <a:rPr lang="en-US" dirty="0" smtClean="0"/>
              <a:t>The </a:t>
            </a:r>
            <a:r>
              <a:rPr lang="en-US" dirty="0" smtClean="0">
                <a:solidFill>
                  <a:srgbClr val="0000FF"/>
                </a:solidFill>
              </a:rPr>
              <a:t>engine</a:t>
            </a:r>
            <a:r>
              <a:rPr lang="en-US" dirty="0" smtClean="0"/>
              <a:t>, however, needs to create a </a:t>
            </a:r>
            <a:r>
              <a:rPr lang="en-US" dirty="0" smtClean="0">
                <a:solidFill>
                  <a:srgbClr val="FF0000"/>
                </a:solidFill>
              </a:rPr>
              <a:t>Sprite</a:t>
            </a:r>
            <a:r>
              <a:rPr lang="en-US" dirty="0" smtClean="0"/>
              <a:t> object instead of an </a:t>
            </a:r>
            <a:r>
              <a:rPr lang="en-US" dirty="0" smtClean="0">
                <a:solidFill>
                  <a:srgbClr val="FF0000"/>
                </a:solidFill>
              </a:rPr>
              <a:t>Object</a:t>
            </a:r>
            <a:r>
              <a:rPr lang="en-US" dirty="0" smtClean="0"/>
              <a:t>…</a:t>
            </a:r>
          </a:p>
        </p:txBody>
      </p:sp>
      <p:sp>
        <p:nvSpPr>
          <p:cNvPr id="87044" name="AutoShape 4"/>
          <p:cNvSpPr>
            <a:spLocks noChangeArrowheads="1"/>
          </p:cNvSpPr>
          <p:nvPr/>
        </p:nvSpPr>
        <p:spPr bwMode="auto">
          <a:xfrm>
            <a:off x="152400" y="3352800"/>
            <a:ext cx="8829675" cy="1203407"/>
          </a:xfrm>
          <a:prstGeom prst="roundRect">
            <a:avLst>
              <a:gd name="adj" fmla="val 12361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b="1" dirty="0" smtClean="0"/>
              <a:t>But in the </a:t>
            </a:r>
            <a:r>
              <a:rPr lang="en-US" sz="2800" b="1" dirty="0" smtClean="0"/>
              <a:t>older design</a:t>
            </a:r>
            <a:r>
              <a:rPr lang="en-US" sz="2800" b="1" dirty="0" smtClean="0"/>
              <a:t>, the engine </a:t>
            </a:r>
            <a:r>
              <a:rPr lang="en-US" sz="2800" b="1" dirty="0" smtClean="0"/>
              <a:t>created </a:t>
            </a:r>
            <a:r>
              <a:rPr lang="en-US" sz="2800" b="1" dirty="0" smtClean="0"/>
              <a:t>an Object first, then </a:t>
            </a:r>
            <a:r>
              <a:rPr lang="en-US" sz="2800" b="1" dirty="0" smtClean="0"/>
              <a:t>asked </a:t>
            </a:r>
            <a:r>
              <a:rPr lang="en-US" sz="2800" b="1" dirty="0" smtClean="0"/>
              <a:t>the object to read in the properties and the faces. </a:t>
            </a:r>
            <a:endParaRPr lang="en-US" sz="2800" b="1" dirty="0"/>
          </a:p>
        </p:txBody>
      </p:sp>
      <p:sp>
        <p:nvSpPr>
          <p:cNvPr id="87045" name="AutoShape 5"/>
          <p:cNvSpPr>
            <a:spLocks noChangeArrowheads="1"/>
          </p:cNvSpPr>
          <p:nvPr/>
        </p:nvSpPr>
        <p:spPr bwMode="auto">
          <a:xfrm>
            <a:off x="152400" y="5483225"/>
            <a:ext cx="8829675" cy="835361"/>
          </a:xfrm>
          <a:prstGeom prst="roundRect">
            <a:avLst>
              <a:gd name="adj" fmla="val 12361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b="1" dirty="0" smtClean="0"/>
              <a:t>Assignment #1 changed it to have the</a:t>
            </a:r>
            <a:br>
              <a:rPr lang="en-US" sz="2800" b="1" dirty="0" smtClean="0"/>
            </a:br>
            <a:r>
              <a:rPr lang="en-US" sz="2800" b="1" dirty="0" smtClean="0"/>
              <a:t>type before you create the object…</a:t>
            </a:r>
            <a:endParaRPr lang="en-US" sz="2800" b="1" dirty="0"/>
          </a:p>
        </p:txBody>
      </p:sp>
      <p:sp>
        <p:nvSpPr>
          <p:cNvPr id="45062" name="Rectangle 5"/>
          <p:cNvSpPr>
            <a:spLocks noChangeArrowheads="1"/>
          </p:cNvSpPr>
          <p:nvPr/>
        </p:nvSpPr>
        <p:spPr bwMode="auto">
          <a:xfrm>
            <a:off x="4465638" y="3300413"/>
            <a:ext cx="2127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baseline="-25000">
                <a:solidFill>
                  <a:srgbClr val="FF0000"/>
                </a:solidFill>
              </a:rPr>
              <a:t>i</a:t>
            </a:r>
            <a:endParaRPr lang="en-US"/>
          </a:p>
        </p:txBody>
      </p:sp>
      <p:sp>
        <p:nvSpPr>
          <p:cNvPr id="45063" name="Rectangle 6"/>
          <p:cNvSpPr>
            <a:spLocks noChangeArrowheads="1"/>
          </p:cNvSpPr>
          <p:nvPr/>
        </p:nvSpPr>
        <p:spPr bwMode="auto">
          <a:xfrm>
            <a:off x="4465638" y="3300413"/>
            <a:ext cx="2127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baseline="-25000">
                <a:solidFill>
                  <a:srgbClr val="FF0000"/>
                </a:solidFill>
              </a:rPr>
              <a:t>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>
          <a:xfrm>
            <a:off x="212725" y="274638"/>
            <a:ext cx="8694738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Sprites: Review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991600" cy="4272581"/>
          </a:xfrm>
          <a:noFill/>
        </p:spPr>
        <p:txBody>
          <a:bodyPr/>
          <a:lstStyle/>
          <a:p>
            <a:r>
              <a:rPr lang="en-US" dirty="0" smtClean="0"/>
              <a:t>Most </a:t>
            </a:r>
            <a:r>
              <a:rPr lang="en-US" dirty="0" smtClean="0">
                <a:solidFill>
                  <a:srgbClr val="0000FF"/>
                </a:solidFill>
              </a:rPr>
              <a:t>sprites can be drawn </a:t>
            </a:r>
            <a:r>
              <a:rPr lang="en-US" dirty="0" smtClean="0"/>
              <a:t>easily by drawing them </a:t>
            </a:r>
            <a:r>
              <a:rPr lang="en-US" dirty="0" smtClean="0">
                <a:solidFill>
                  <a:srgbClr val="0000FF"/>
                </a:solidFill>
              </a:rPr>
              <a:t>in camera coordinates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Extremely large sprites </a:t>
            </a:r>
            <a:r>
              <a:rPr lang="en-US" dirty="0" smtClean="0"/>
              <a:t>need the equivalent of </a:t>
            </a:r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en-US" dirty="0" err="1" smtClean="0">
                <a:solidFill>
                  <a:srgbClr val="FF0000"/>
                </a:solidFill>
              </a:rPr>
              <a:t>gluLookAt</a:t>
            </a:r>
            <a:r>
              <a:rPr lang="en-US" dirty="0" smtClean="0">
                <a:solidFill>
                  <a:srgbClr val="FF0000"/>
                </a:solidFill>
              </a:rPr>
              <a:t>” for objects </a:t>
            </a:r>
            <a:r>
              <a:rPr lang="en-US" dirty="0" smtClean="0"/>
              <a:t>(rather than for cameras).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Future “real” uses for sprites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Objects that are far away</a:t>
            </a:r>
            <a:r>
              <a:rPr lang="en-US" dirty="0" smtClean="0"/>
              <a:t>; e.g. trees on mountain tops.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Objects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that</a:t>
            </a:r>
            <a:r>
              <a:rPr lang="en-US" dirty="0" smtClean="0"/>
              <a:t> are used to </a:t>
            </a:r>
            <a:r>
              <a:rPr lang="en-US" dirty="0" smtClean="0">
                <a:solidFill>
                  <a:srgbClr val="FF0000"/>
                </a:solidFill>
              </a:rPr>
              <a:t>implement particle systems</a:t>
            </a:r>
            <a:r>
              <a:rPr lang="en-US" dirty="0" smtClean="0"/>
              <a:t>; e.g., moving fog or fire particles…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971800" y="5562600"/>
            <a:ext cx="3302187" cy="480774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 dirty="0" smtClean="0"/>
              <a:t>See Nan Ma Demo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0925" cy="703263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We wish to Derive objectLookAt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20788"/>
            <a:ext cx="8634413" cy="2141537"/>
          </a:xfrm>
          <a:noFill/>
        </p:spPr>
        <p:txBody>
          <a:bodyPr/>
          <a:lstStyle/>
          <a:p>
            <a:r>
              <a:rPr lang="en-US" smtClean="0"/>
              <a:t>Let </a:t>
            </a:r>
            <a:r>
              <a:rPr lang="en-US" smtClean="0">
                <a:solidFill>
                  <a:srgbClr val="0000FF"/>
                </a:solidFill>
              </a:rPr>
              <a:t>objectLookAt</a:t>
            </a:r>
            <a:r>
              <a:rPr lang="en-US" smtClean="0"/>
              <a:t> = the transformation that places an object 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	at “</a:t>
            </a:r>
            <a:r>
              <a:rPr lang="en-US" smtClean="0">
                <a:solidFill>
                  <a:srgbClr val="FF0000"/>
                </a:solidFill>
              </a:rPr>
              <a:t>from</a:t>
            </a:r>
            <a:r>
              <a:rPr lang="en-US" smtClean="0"/>
              <a:t>”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	looking at “</a:t>
            </a:r>
            <a:r>
              <a:rPr lang="en-US" smtClean="0">
                <a:solidFill>
                  <a:srgbClr val="FF0000"/>
                </a:solidFill>
              </a:rPr>
              <a:t>to</a:t>
            </a:r>
            <a:r>
              <a:rPr lang="en-US" smtClean="0"/>
              <a:t>”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	where the up direction is </a:t>
            </a:r>
            <a:r>
              <a:rPr lang="en-US" smtClean="0">
                <a:solidFill>
                  <a:srgbClr val="0000FF"/>
                </a:solidFill>
              </a:rPr>
              <a:t>roughly</a:t>
            </a:r>
            <a:r>
              <a:rPr lang="en-US" smtClean="0"/>
              <a:t> “</a:t>
            </a:r>
            <a:r>
              <a:rPr lang="en-US" smtClean="0">
                <a:solidFill>
                  <a:srgbClr val="FF0000"/>
                </a:solidFill>
              </a:rPr>
              <a:t>up</a:t>
            </a:r>
            <a:r>
              <a:rPr lang="en-US" smtClean="0"/>
              <a:t>”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520825" y="3617913"/>
            <a:ext cx="6219825" cy="2212975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149" name="Group 8"/>
          <p:cNvGrpSpPr>
            <a:grpSpLocks/>
          </p:cNvGrpSpPr>
          <p:nvPr/>
        </p:nvGrpSpPr>
        <p:grpSpPr bwMode="auto">
          <a:xfrm>
            <a:off x="1711325" y="5045075"/>
            <a:ext cx="873125" cy="461963"/>
            <a:chOff x="1078" y="3178"/>
            <a:chExt cx="550" cy="291"/>
          </a:xfrm>
        </p:grpSpPr>
        <p:sp>
          <p:nvSpPr>
            <p:cNvPr id="6163" name="Freeform 5"/>
            <p:cNvSpPr>
              <a:spLocks/>
            </p:cNvSpPr>
            <p:nvPr/>
          </p:nvSpPr>
          <p:spPr bwMode="auto">
            <a:xfrm>
              <a:off x="1078" y="3178"/>
              <a:ext cx="510" cy="291"/>
            </a:xfrm>
            <a:custGeom>
              <a:avLst/>
              <a:gdLst>
                <a:gd name="T0" fmla="*/ 0 w 510"/>
                <a:gd name="T1" fmla="*/ 94 h 291"/>
                <a:gd name="T2" fmla="*/ 413 w 510"/>
                <a:gd name="T3" fmla="*/ 0 h 291"/>
                <a:gd name="T4" fmla="*/ 509 w 510"/>
                <a:gd name="T5" fmla="*/ 290 h 291"/>
                <a:gd name="T6" fmla="*/ 0 w 510"/>
                <a:gd name="T7" fmla="*/ 94 h 29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10"/>
                <a:gd name="T13" fmla="*/ 0 h 291"/>
                <a:gd name="T14" fmla="*/ 510 w 510"/>
                <a:gd name="T15" fmla="*/ 291 h 2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10" h="291">
                  <a:moveTo>
                    <a:pt x="0" y="94"/>
                  </a:moveTo>
                  <a:lnTo>
                    <a:pt x="413" y="0"/>
                  </a:lnTo>
                  <a:lnTo>
                    <a:pt x="509" y="290"/>
                  </a:lnTo>
                  <a:lnTo>
                    <a:pt x="0" y="94"/>
                  </a:lnTo>
                </a:path>
              </a:pathLst>
            </a:custGeom>
            <a:solidFill>
              <a:srgbClr val="FEFE83"/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64" name="Oval 6"/>
            <p:cNvSpPr>
              <a:spLocks noChangeArrowheads="1"/>
            </p:cNvSpPr>
            <p:nvPr/>
          </p:nvSpPr>
          <p:spPr bwMode="auto">
            <a:xfrm rot="-240000">
              <a:off x="1476" y="3193"/>
              <a:ext cx="152" cy="26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5" name="Oval 7"/>
            <p:cNvSpPr>
              <a:spLocks noChangeArrowheads="1"/>
            </p:cNvSpPr>
            <p:nvPr/>
          </p:nvSpPr>
          <p:spPr bwMode="auto">
            <a:xfrm rot="-240000">
              <a:off x="1517" y="3245"/>
              <a:ext cx="81" cy="15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0" name="Line 9"/>
          <p:cNvSpPr>
            <a:spLocks noChangeShapeType="1"/>
          </p:cNvSpPr>
          <p:nvPr/>
        </p:nvSpPr>
        <p:spPr bwMode="auto">
          <a:xfrm flipV="1">
            <a:off x="2957513" y="4075113"/>
            <a:ext cx="1125537" cy="1138237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151" name="Line 10"/>
          <p:cNvSpPr>
            <a:spLocks noChangeShapeType="1"/>
          </p:cNvSpPr>
          <p:nvPr/>
        </p:nvSpPr>
        <p:spPr bwMode="auto">
          <a:xfrm flipV="1">
            <a:off x="2913063" y="4776788"/>
            <a:ext cx="2813050" cy="420687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152" name="Oval 11"/>
          <p:cNvSpPr>
            <a:spLocks noChangeArrowheads="1"/>
          </p:cNvSpPr>
          <p:nvPr/>
        </p:nvSpPr>
        <p:spPr bwMode="auto">
          <a:xfrm>
            <a:off x="2886075" y="5118100"/>
            <a:ext cx="182563" cy="182563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3" name="Oval 12"/>
          <p:cNvSpPr>
            <a:spLocks noChangeArrowheads="1"/>
          </p:cNvSpPr>
          <p:nvPr/>
        </p:nvSpPr>
        <p:spPr bwMode="auto">
          <a:xfrm>
            <a:off x="5657850" y="4718050"/>
            <a:ext cx="182563" cy="182563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4" name="Arc 13"/>
          <p:cNvSpPr>
            <a:spLocks/>
          </p:cNvSpPr>
          <p:nvPr/>
        </p:nvSpPr>
        <p:spPr bwMode="auto">
          <a:xfrm>
            <a:off x="3932238" y="4100513"/>
            <a:ext cx="660400" cy="920750"/>
          </a:xfrm>
          <a:custGeom>
            <a:avLst/>
            <a:gdLst>
              <a:gd name="T0" fmla="*/ 4995414 w 21596"/>
              <a:gd name="T1" fmla="*/ 0 h 20929"/>
              <a:gd name="T2" fmla="*/ 20194859 w 21596"/>
              <a:gd name="T3" fmla="*/ 39667476 h 20929"/>
              <a:gd name="T4" fmla="*/ 0 w 21596"/>
              <a:gd name="T5" fmla="*/ 40507453 h 20929"/>
              <a:gd name="T6" fmla="*/ 0 60000 65536"/>
              <a:gd name="T7" fmla="*/ 0 60000 65536"/>
              <a:gd name="T8" fmla="*/ 0 60000 65536"/>
              <a:gd name="T9" fmla="*/ 0 w 21596"/>
              <a:gd name="T10" fmla="*/ 0 h 20929"/>
              <a:gd name="T11" fmla="*/ 21596 w 21596"/>
              <a:gd name="T12" fmla="*/ 20929 h 2092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96" h="20929" fill="none" extrusionOk="0">
                <a:moveTo>
                  <a:pt x="5341" y="0"/>
                </a:moveTo>
                <a:cubicBezTo>
                  <a:pt x="14750" y="2401"/>
                  <a:pt x="21400" y="10786"/>
                  <a:pt x="21595" y="20495"/>
                </a:cubicBezTo>
              </a:path>
              <a:path w="21596" h="20929" stroke="0" extrusionOk="0">
                <a:moveTo>
                  <a:pt x="5341" y="0"/>
                </a:moveTo>
                <a:cubicBezTo>
                  <a:pt x="14750" y="2401"/>
                  <a:pt x="21400" y="10786"/>
                  <a:pt x="21595" y="20495"/>
                </a:cubicBezTo>
                <a:lnTo>
                  <a:pt x="0" y="20929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155" name="Oval 14"/>
          <p:cNvSpPr>
            <a:spLocks noChangeArrowheads="1"/>
          </p:cNvSpPr>
          <p:nvPr/>
        </p:nvSpPr>
        <p:spPr bwMode="auto">
          <a:xfrm>
            <a:off x="4019550" y="3983038"/>
            <a:ext cx="182563" cy="182562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6" name="Line 15"/>
          <p:cNvSpPr>
            <a:spLocks noChangeShapeType="1"/>
          </p:cNvSpPr>
          <p:nvPr/>
        </p:nvSpPr>
        <p:spPr bwMode="auto">
          <a:xfrm>
            <a:off x="2451100" y="4464050"/>
            <a:ext cx="433388" cy="6016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157" name="Rectangle 16"/>
          <p:cNvSpPr>
            <a:spLocks noChangeArrowheads="1"/>
          </p:cNvSpPr>
          <p:nvPr/>
        </p:nvSpPr>
        <p:spPr bwMode="auto">
          <a:xfrm>
            <a:off x="2162175" y="4173538"/>
            <a:ext cx="987425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/>
              <a:t>from</a:t>
            </a:r>
          </a:p>
        </p:txBody>
      </p:sp>
      <p:sp>
        <p:nvSpPr>
          <p:cNvPr id="6158" name="Line 17"/>
          <p:cNvSpPr>
            <a:spLocks noChangeShapeType="1"/>
          </p:cNvSpPr>
          <p:nvPr/>
        </p:nvSpPr>
        <p:spPr bwMode="auto">
          <a:xfrm flipH="1" flipV="1">
            <a:off x="5918200" y="4848225"/>
            <a:ext cx="1204913" cy="3841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159" name="Rectangle 18"/>
          <p:cNvSpPr>
            <a:spLocks noChangeArrowheads="1"/>
          </p:cNvSpPr>
          <p:nvPr/>
        </p:nvSpPr>
        <p:spPr bwMode="auto">
          <a:xfrm>
            <a:off x="6824663" y="5027613"/>
            <a:ext cx="531812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/>
              <a:t>to</a:t>
            </a:r>
          </a:p>
        </p:txBody>
      </p:sp>
      <p:sp>
        <p:nvSpPr>
          <p:cNvPr id="6160" name="Line 19"/>
          <p:cNvSpPr>
            <a:spLocks noChangeShapeType="1"/>
          </p:cNvSpPr>
          <p:nvPr/>
        </p:nvSpPr>
        <p:spPr bwMode="auto">
          <a:xfrm flipH="1" flipV="1">
            <a:off x="4305300" y="4006850"/>
            <a:ext cx="952500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161" name="Rectangle 20"/>
          <p:cNvSpPr>
            <a:spLocks noChangeArrowheads="1"/>
          </p:cNvSpPr>
          <p:nvPr/>
        </p:nvSpPr>
        <p:spPr bwMode="auto">
          <a:xfrm>
            <a:off x="5119688" y="3824288"/>
            <a:ext cx="631825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/>
              <a:t>up</a:t>
            </a:r>
          </a:p>
        </p:txBody>
      </p:sp>
      <p:sp>
        <p:nvSpPr>
          <p:cNvPr id="11285" name="AutoShape 21"/>
          <p:cNvSpPr>
            <a:spLocks noChangeArrowheads="1"/>
          </p:cNvSpPr>
          <p:nvPr/>
        </p:nvSpPr>
        <p:spPr bwMode="auto">
          <a:xfrm>
            <a:off x="293688" y="6080125"/>
            <a:ext cx="8559800" cy="473075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b="1" dirty="0"/>
              <a:t>Note: </a:t>
            </a:r>
            <a:r>
              <a:rPr lang="en-US" sz="2800" b="1" dirty="0">
                <a:solidFill>
                  <a:srgbClr val="FF0000"/>
                </a:solidFill>
              </a:rPr>
              <a:t>from</a:t>
            </a:r>
            <a:r>
              <a:rPr lang="en-US" sz="2800" b="1" dirty="0"/>
              <a:t> and </a:t>
            </a:r>
            <a:r>
              <a:rPr lang="en-US" sz="2800" b="1" dirty="0">
                <a:solidFill>
                  <a:srgbClr val="FF0000"/>
                </a:solidFill>
              </a:rPr>
              <a:t>to</a:t>
            </a:r>
            <a:r>
              <a:rPr lang="en-US" sz="2800" b="1" dirty="0"/>
              <a:t> are points; </a:t>
            </a:r>
            <a:r>
              <a:rPr lang="en-US" sz="2800" b="1" dirty="0">
                <a:solidFill>
                  <a:srgbClr val="FF0000"/>
                </a:solidFill>
              </a:rPr>
              <a:t>up</a:t>
            </a:r>
            <a:r>
              <a:rPr lang="en-US" sz="2800" b="1" dirty="0"/>
              <a:t> is a vector.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7438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Deriving objectLookAt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172450" cy="3260725"/>
          </a:xfrm>
          <a:noFill/>
        </p:spPr>
        <p:txBody>
          <a:bodyPr/>
          <a:lstStyle/>
          <a:p>
            <a:r>
              <a:rPr lang="en-US" smtClean="0"/>
              <a:t>Compute new rotated </a:t>
            </a:r>
            <a:r>
              <a:rPr lang="en-US" smtClean="0">
                <a:solidFill>
                  <a:srgbClr val="0000FF"/>
                </a:solidFill>
              </a:rPr>
              <a:t>x-, y-, z-axes</a:t>
            </a:r>
            <a:r>
              <a:rPr lang="en-US" smtClean="0"/>
              <a:t>.</a:t>
            </a:r>
          </a:p>
          <a:p>
            <a:r>
              <a:rPr lang="en-US" smtClean="0"/>
              <a:t>The transformation </a:t>
            </a:r>
            <a:r>
              <a:rPr lang="en-US" smtClean="0">
                <a:solidFill>
                  <a:srgbClr val="0000FF"/>
                </a:solidFill>
              </a:rPr>
              <a:t>R</a:t>
            </a:r>
            <a:r>
              <a:rPr lang="en-US" smtClean="0"/>
              <a:t> that </a:t>
            </a:r>
            <a:r>
              <a:rPr lang="en-US" smtClean="0">
                <a:solidFill>
                  <a:srgbClr val="0000FF"/>
                </a:solidFill>
              </a:rPr>
              <a:t>rotates to those new axes (</a:t>
            </a:r>
            <a:r>
              <a:rPr lang="en-US" smtClean="0">
                <a:solidFill>
                  <a:srgbClr val="FF0000"/>
                </a:solidFill>
              </a:rPr>
              <a:t>also</a:t>
            </a:r>
            <a:r>
              <a:rPr lang="en-US" smtClean="0">
                <a:solidFill>
                  <a:srgbClr val="0000FF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R</a:t>
            </a:r>
            <a:r>
              <a:rPr lang="en-US" baseline="30000" smtClean="0">
                <a:solidFill>
                  <a:srgbClr val="FF0000"/>
                </a:solidFill>
              </a:rPr>
              <a:t>-1</a:t>
            </a:r>
            <a:r>
              <a:rPr lang="en-US" smtClean="0">
                <a:solidFill>
                  <a:srgbClr val="0000FF"/>
                </a:solidFill>
              </a:rPr>
              <a:t>)</a:t>
            </a:r>
            <a:r>
              <a:rPr lang="en-US" smtClean="0"/>
              <a:t>. </a:t>
            </a:r>
          </a:p>
          <a:p>
            <a:pPr>
              <a:buFontTx/>
              <a:buNone/>
            </a:pPr>
            <a:r>
              <a:rPr lang="en-US" sz="1200" smtClean="0"/>
              <a:t/>
            </a:r>
            <a:br>
              <a:rPr lang="en-US" sz="1200" smtClean="0"/>
            </a:br>
            <a:endParaRPr lang="en-US" sz="1200" smtClean="0"/>
          </a:p>
          <a:p>
            <a:pPr>
              <a:buFontTx/>
              <a:buNone/>
            </a:pPr>
            <a:endParaRPr lang="en-US" sz="1200" smtClean="0"/>
          </a:p>
          <a:p>
            <a:r>
              <a:rPr lang="en-US" smtClean="0"/>
              <a:t>With a suitable translation, we can then derive </a:t>
            </a:r>
            <a:r>
              <a:rPr lang="en-US" smtClean="0">
                <a:solidFill>
                  <a:srgbClr val="0000FF"/>
                </a:solidFill>
              </a:rPr>
              <a:t>objectLookAt = M, (also, it’s inverse, cameraLookAt = </a:t>
            </a:r>
            <a:r>
              <a:rPr lang="en-US" smtClean="0">
                <a:solidFill>
                  <a:srgbClr val="FF0000"/>
                </a:solidFill>
              </a:rPr>
              <a:t>M</a:t>
            </a:r>
            <a:r>
              <a:rPr lang="en-US" baseline="30000" smtClean="0">
                <a:solidFill>
                  <a:srgbClr val="FF0000"/>
                </a:solidFill>
              </a:rPr>
              <a:t>-1</a:t>
            </a:r>
            <a:r>
              <a:rPr lang="en-US" smtClean="0">
                <a:solidFill>
                  <a:srgbClr val="0000FF"/>
                </a:solidFill>
              </a:rPr>
              <a:t>)</a:t>
            </a:r>
            <a:r>
              <a:rPr lang="en-US" smtClean="0"/>
              <a:t>.</a:t>
            </a:r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173038" y="5376863"/>
            <a:ext cx="8802687" cy="479425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b="1" dirty="0"/>
              <a:t>Need </a:t>
            </a:r>
            <a:r>
              <a:rPr lang="en-US" sz="2800" b="1" dirty="0">
                <a:solidFill>
                  <a:srgbClr val="0000FF"/>
                </a:solidFill>
              </a:rPr>
              <a:t>R </a:t>
            </a:r>
            <a:r>
              <a:rPr lang="en-US" sz="2800" b="1" dirty="0"/>
              <a:t>and</a:t>
            </a:r>
            <a:r>
              <a:rPr lang="en-US" sz="2800" b="1" dirty="0">
                <a:solidFill>
                  <a:srgbClr val="0000FF"/>
                </a:solidFill>
              </a:rPr>
              <a:t> M</a:t>
            </a:r>
            <a:r>
              <a:rPr lang="en-US" sz="2800" b="1" dirty="0"/>
              <a:t> for </a:t>
            </a:r>
            <a:r>
              <a:rPr lang="en-US" sz="2800" b="1" dirty="0">
                <a:solidFill>
                  <a:srgbClr val="0000FF"/>
                </a:solidFill>
              </a:rPr>
              <a:t>objects; </a:t>
            </a:r>
            <a:r>
              <a:rPr lang="en-US" sz="2800" b="1" dirty="0">
                <a:solidFill>
                  <a:srgbClr val="FF0000"/>
                </a:solidFill>
              </a:rPr>
              <a:t>R</a:t>
            </a:r>
            <a:r>
              <a:rPr lang="en-US" sz="2800" b="1" baseline="30000" dirty="0">
                <a:solidFill>
                  <a:srgbClr val="FF0000"/>
                </a:solidFill>
              </a:rPr>
              <a:t>-1 </a:t>
            </a:r>
            <a:r>
              <a:rPr lang="en-US" sz="2800" b="1" dirty="0"/>
              <a:t>and</a:t>
            </a:r>
            <a:r>
              <a:rPr lang="en-US" sz="2800" b="1" dirty="0">
                <a:solidFill>
                  <a:srgbClr val="0000FF"/>
                </a:solidFill>
              </a:rPr>
              <a:t> </a:t>
            </a:r>
            <a:r>
              <a:rPr lang="en-US" sz="2800" b="1" dirty="0">
                <a:solidFill>
                  <a:srgbClr val="FF0000"/>
                </a:solidFill>
              </a:rPr>
              <a:t>M</a:t>
            </a:r>
            <a:r>
              <a:rPr lang="en-US" sz="2800" b="1" baseline="30000" dirty="0">
                <a:solidFill>
                  <a:srgbClr val="FF0000"/>
                </a:solidFill>
              </a:rPr>
              <a:t>-1 </a:t>
            </a:r>
            <a:r>
              <a:rPr lang="en-US" sz="2800" b="1" dirty="0"/>
              <a:t>for</a:t>
            </a:r>
            <a:r>
              <a:rPr lang="en-US" sz="2800" b="1" dirty="0">
                <a:solidFill>
                  <a:srgbClr val="0000FF"/>
                </a:solidFill>
              </a:rPr>
              <a:t> </a:t>
            </a:r>
            <a:r>
              <a:rPr lang="en-US" sz="2800" b="1" dirty="0">
                <a:solidFill>
                  <a:srgbClr val="FF0000"/>
                </a:solidFill>
              </a:rPr>
              <a:t>cameras</a:t>
            </a:r>
            <a:r>
              <a:rPr lang="en-US" sz="2800" b="1" dirty="0"/>
              <a:t>.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4800600" y="2647950"/>
            <a:ext cx="3784600" cy="4762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/>
              <a:t>A quick aside for this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>
          <a:xfrm>
            <a:off x="222250" y="273050"/>
            <a:ext cx="867727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 rot="1920000">
            <a:off x="2035175" y="2478088"/>
            <a:ext cx="4951413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b="1">
                <a:solidFill>
                  <a:srgbClr val="FF0000"/>
                </a:solidFill>
                <a:latin typeface="Times New Roman" pitchFamily="18" charset="0"/>
              </a:rPr>
              <a:t>A transformation that rotates to </a:t>
            </a:r>
            <a:r>
              <a:rPr lang="en-US" sz="4800" b="1">
                <a:solidFill>
                  <a:srgbClr val="0000FF"/>
                </a:solidFill>
                <a:latin typeface="Times New Roman" pitchFamily="18" charset="0"/>
              </a:rPr>
              <a:t>“desired axes”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3050"/>
            <a:ext cx="8675687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How Do I Rotate So That My Axes Are As Desired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3088" y="1433513"/>
            <a:ext cx="8172450" cy="1501775"/>
          </a:xfrm>
          <a:noFill/>
        </p:spPr>
        <p:txBody>
          <a:bodyPr/>
          <a:lstStyle/>
          <a:p>
            <a:r>
              <a:rPr lang="en-US" smtClean="0"/>
              <a:t>My current axes are [1,0,0], [0,1,0], [0,0,1].</a:t>
            </a:r>
          </a:p>
          <a:p>
            <a:r>
              <a:rPr lang="en-US" smtClean="0"/>
              <a:t>I want my axes to be </a:t>
            </a:r>
            <a:r>
              <a:rPr lang="en-US" smtClean="0">
                <a:solidFill>
                  <a:srgbClr val="FF0000"/>
                </a:solidFill>
              </a:rPr>
              <a:t>xAxis</a:t>
            </a:r>
            <a:r>
              <a:rPr lang="en-US" smtClean="0"/>
              <a:t>, </a:t>
            </a:r>
            <a:r>
              <a:rPr lang="en-US" smtClean="0">
                <a:solidFill>
                  <a:srgbClr val="FF0000"/>
                </a:solidFill>
              </a:rPr>
              <a:t>yAxis</a:t>
            </a:r>
            <a:r>
              <a:rPr lang="en-US" smtClean="0"/>
              <a:t>, </a:t>
            </a:r>
            <a:r>
              <a:rPr lang="en-US" smtClean="0">
                <a:solidFill>
                  <a:srgbClr val="FF0000"/>
                </a:solidFill>
              </a:rPr>
              <a:t>zAxis</a:t>
            </a:r>
            <a:r>
              <a:rPr lang="en-US" smtClean="0"/>
              <a:t>.</a:t>
            </a:r>
          </a:p>
          <a:p>
            <a:r>
              <a:rPr lang="en-US" smtClean="0"/>
              <a:t>The transformation </a:t>
            </a:r>
            <a:r>
              <a:rPr lang="en-US" smtClean="0">
                <a:solidFill>
                  <a:srgbClr val="0000FF"/>
                </a:solidFill>
              </a:rPr>
              <a:t>R </a:t>
            </a:r>
            <a:r>
              <a:rPr lang="en-US" smtClean="0"/>
              <a:t>that will do it is </a:t>
            </a:r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1463675" y="3130550"/>
            <a:ext cx="6205538" cy="1955800"/>
          </a:xfrm>
          <a:prstGeom prst="roundRect">
            <a:avLst>
              <a:gd name="adj" fmla="val 12380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800" b="1" dirty="0">
                <a:solidFill>
                  <a:srgbClr val="0000FF"/>
                </a:solidFill>
              </a:rPr>
              <a:t>R =  </a:t>
            </a:r>
            <a:r>
              <a:rPr lang="en-US" sz="2800" b="1" dirty="0" err="1">
                <a:solidFill>
                  <a:srgbClr val="0000FF"/>
                </a:solidFill>
              </a:rPr>
              <a:t>xAxis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x</a:t>
            </a:r>
            <a:r>
              <a:rPr lang="en-US" sz="2800" b="1" dirty="0">
                <a:solidFill>
                  <a:srgbClr val="FF0000"/>
                </a:solidFill>
              </a:rPr>
              <a:t>     </a:t>
            </a:r>
            <a:r>
              <a:rPr lang="en-US" sz="2800" b="1" dirty="0" err="1">
                <a:solidFill>
                  <a:srgbClr val="0000FF"/>
                </a:solidFill>
              </a:rPr>
              <a:t>xAxis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y</a:t>
            </a:r>
            <a:r>
              <a:rPr lang="en-US" sz="2800" b="1" dirty="0">
                <a:solidFill>
                  <a:srgbClr val="FF0000"/>
                </a:solidFill>
              </a:rPr>
              <a:t>    </a:t>
            </a:r>
            <a:r>
              <a:rPr lang="en-US" sz="2800" b="1" dirty="0" err="1">
                <a:solidFill>
                  <a:srgbClr val="0000FF"/>
                </a:solidFill>
              </a:rPr>
              <a:t>xAxis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z</a:t>
            </a:r>
            <a:r>
              <a:rPr lang="en-US" sz="2800" b="1" dirty="0"/>
              <a:t>    0</a:t>
            </a:r>
            <a:br>
              <a:rPr lang="en-US" sz="2800" b="1" dirty="0"/>
            </a:br>
            <a:r>
              <a:rPr lang="en-US" sz="2800" b="1" dirty="0"/>
              <a:t>        </a:t>
            </a:r>
            <a:r>
              <a:rPr lang="en-US" sz="2800" b="1" dirty="0" err="1">
                <a:solidFill>
                  <a:srgbClr val="FF0000"/>
                </a:solidFill>
              </a:rPr>
              <a:t>yAxis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x</a:t>
            </a:r>
            <a:r>
              <a:rPr lang="en-US" sz="2800" b="1" dirty="0">
                <a:solidFill>
                  <a:srgbClr val="FF0000"/>
                </a:solidFill>
              </a:rPr>
              <a:t>     </a:t>
            </a:r>
            <a:r>
              <a:rPr lang="en-US" sz="2800" b="1" dirty="0" err="1">
                <a:solidFill>
                  <a:srgbClr val="FF0000"/>
                </a:solidFill>
              </a:rPr>
              <a:t>yAxis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y</a:t>
            </a:r>
            <a:r>
              <a:rPr lang="en-US" sz="2800" b="1" dirty="0">
                <a:solidFill>
                  <a:srgbClr val="FF0000"/>
                </a:solidFill>
              </a:rPr>
              <a:t>    </a:t>
            </a:r>
            <a:r>
              <a:rPr lang="en-US" sz="2800" b="1" dirty="0" err="1">
                <a:solidFill>
                  <a:srgbClr val="FF0000"/>
                </a:solidFill>
              </a:rPr>
              <a:t>yAxis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z</a:t>
            </a:r>
            <a:r>
              <a:rPr lang="en-US" sz="2800" b="1" dirty="0"/>
              <a:t>    0</a:t>
            </a:r>
            <a:br>
              <a:rPr lang="en-US" sz="2800" b="1" dirty="0"/>
            </a:br>
            <a:r>
              <a:rPr lang="en-US" sz="2800" b="1" dirty="0"/>
              <a:t>        </a:t>
            </a:r>
            <a:r>
              <a:rPr lang="en-US" sz="2800" b="1" dirty="0" err="1">
                <a:solidFill>
                  <a:srgbClr val="8000B3"/>
                </a:solidFill>
              </a:rPr>
              <a:t>zAxis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x</a:t>
            </a:r>
            <a:r>
              <a:rPr lang="en-US" sz="2800" b="1" dirty="0">
                <a:solidFill>
                  <a:srgbClr val="FF0000"/>
                </a:solidFill>
              </a:rPr>
              <a:t>     </a:t>
            </a:r>
            <a:r>
              <a:rPr lang="en-US" sz="2800" b="1" dirty="0" err="1">
                <a:solidFill>
                  <a:srgbClr val="8000B3"/>
                </a:solidFill>
              </a:rPr>
              <a:t>zAxis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y</a:t>
            </a:r>
            <a:r>
              <a:rPr lang="en-US" sz="2800" b="1" dirty="0">
                <a:solidFill>
                  <a:srgbClr val="FF0000"/>
                </a:solidFill>
              </a:rPr>
              <a:t>    </a:t>
            </a:r>
            <a:r>
              <a:rPr lang="en-US" sz="2800" b="1" dirty="0" err="1">
                <a:solidFill>
                  <a:srgbClr val="8000B3"/>
                </a:solidFill>
              </a:rPr>
              <a:t>zAxis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z</a:t>
            </a:r>
            <a:r>
              <a:rPr lang="en-US" sz="2800" b="1" dirty="0"/>
              <a:t>     0</a:t>
            </a:r>
            <a:br>
              <a:rPr lang="en-US" sz="2800" b="1" dirty="0"/>
            </a:br>
            <a:r>
              <a:rPr lang="en-US" sz="2800" b="1" dirty="0"/>
              <a:t>        0              0             0             1</a:t>
            </a:r>
          </a:p>
        </p:txBody>
      </p:sp>
      <p:grpSp>
        <p:nvGrpSpPr>
          <p:cNvPr id="9221" name="Group 13"/>
          <p:cNvGrpSpPr>
            <a:grpSpLocks/>
          </p:cNvGrpSpPr>
          <p:nvPr/>
        </p:nvGrpSpPr>
        <p:grpSpPr bwMode="auto">
          <a:xfrm>
            <a:off x="2268538" y="3208338"/>
            <a:ext cx="5092700" cy="1758950"/>
            <a:chOff x="1429" y="2021"/>
            <a:chExt cx="3208" cy="1108"/>
          </a:xfrm>
        </p:grpSpPr>
        <p:grpSp>
          <p:nvGrpSpPr>
            <p:cNvPr id="9223" name="Group 8"/>
            <p:cNvGrpSpPr>
              <a:grpSpLocks/>
            </p:cNvGrpSpPr>
            <p:nvPr/>
          </p:nvGrpSpPr>
          <p:grpSpPr bwMode="auto">
            <a:xfrm>
              <a:off x="1429" y="2033"/>
              <a:ext cx="402" cy="1096"/>
              <a:chOff x="1429" y="2033"/>
              <a:chExt cx="402" cy="1096"/>
            </a:xfrm>
          </p:grpSpPr>
          <p:sp>
            <p:nvSpPr>
              <p:cNvPr id="9228" name="Line 5"/>
              <p:cNvSpPr>
                <a:spLocks noChangeShapeType="1"/>
              </p:cNvSpPr>
              <p:nvPr/>
            </p:nvSpPr>
            <p:spPr bwMode="auto">
              <a:xfrm>
                <a:off x="1456" y="2047"/>
                <a:ext cx="0" cy="108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29" name="Line 6"/>
              <p:cNvSpPr>
                <a:spLocks noChangeShapeType="1"/>
              </p:cNvSpPr>
              <p:nvPr/>
            </p:nvSpPr>
            <p:spPr bwMode="auto">
              <a:xfrm flipV="1">
                <a:off x="1442" y="2033"/>
                <a:ext cx="389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30" name="Line 7"/>
              <p:cNvSpPr>
                <a:spLocks noChangeShapeType="1"/>
              </p:cNvSpPr>
              <p:nvPr/>
            </p:nvSpPr>
            <p:spPr bwMode="auto">
              <a:xfrm flipV="1">
                <a:off x="1429" y="3124"/>
                <a:ext cx="393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224" name="Group 12"/>
            <p:cNvGrpSpPr>
              <a:grpSpLocks/>
            </p:cNvGrpSpPr>
            <p:nvPr/>
          </p:nvGrpSpPr>
          <p:grpSpPr bwMode="auto">
            <a:xfrm>
              <a:off x="4240" y="2021"/>
              <a:ext cx="397" cy="1095"/>
              <a:chOff x="4240" y="2021"/>
              <a:chExt cx="397" cy="1095"/>
            </a:xfrm>
          </p:grpSpPr>
          <p:sp>
            <p:nvSpPr>
              <p:cNvPr id="9225" name="Line 9"/>
              <p:cNvSpPr>
                <a:spLocks noChangeShapeType="1"/>
              </p:cNvSpPr>
              <p:nvPr/>
            </p:nvSpPr>
            <p:spPr bwMode="auto">
              <a:xfrm>
                <a:off x="4637" y="2035"/>
                <a:ext cx="0" cy="108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26" name="Line 10"/>
              <p:cNvSpPr>
                <a:spLocks noChangeShapeType="1"/>
              </p:cNvSpPr>
              <p:nvPr/>
            </p:nvSpPr>
            <p:spPr bwMode="auto">
              <a:xfrm flipH="1" flipV="1">
                <a:off x="4245" y="2021"/>
                <a:ext cx="392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27" name="Line 11"/>
              <p:cNvSpPr>
                <a:spLocks noChangeShapeType="1"/>
              </p:cNvSpPr>
              <p:nvPr/>
            </p:nvSpPr>
            <p:spPr bwMode="auto">
              <a:xfrm flipH="1" flipV="1">
                <a:off x="4240" y="3112"/>
                <a:ext cx="393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7422" name="AutoShape 14"/>
          <p:cNvSpPr>
            <a:spLocks noChangeArrowheads="1"/>
          </p:cNvSpPr>
          <p:nvPr/>
        </p:nvSpPr>
        <p:spPr bwMode="auto">
          <a:xfrm>
            <a:off x="512763" y="5605463"/>
            <a:ext cx="8334375" cy="479425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800" b="1">
                <a:solidFill>
                  <a:srgbClr val="0000FF"/>
                </a:solidFill>
              </a:rPr>
              <a:t>Proof on next page.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968375" y="4670425"/>
            <a:ext cx="6870700" cy="1508125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sz="2800" b="1" dirty="0"/>
              <a:t>[1,0,0] * R = [</a:t>
            </a:r>
            <a:r>
              <a:rPr lang="en-US" sz="2800" b="1" dirty="0" err="1">
                <a:solidFill>
                  <a:srgbClr val="0000FF"/>
                </a:solidFill>
              </a:rPr>
              <a:t>xAxis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x</a:t>
            </a:r>
            <a:r>
              <a:rPr lang="en-US" sz="2800" b="1" dirty="0">
                <a:solidFill>
                  <a:srgbClr val="FF0000"/>
                </a:solidFill>
              </a:rPr>
              <a:t>     </a:t>
            </a:r>
            <a:r>
              <a:rPr lang="en-US" sz="2800" b="1" dirty="0" err="1">
                <a:solidFill>
                  <a:srgbClr val="0000FF"/>
                </a:solidFill>
              </a:rPr>
              <a:t>xAxis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y</a:t>
            </a:r>
            <a:r>
              <a:rPr lang="en-US" sz="2800" b="1" dirty="0">
                <a:solidFill>
                  <a:srgbClr val="FF0000"/>
                </a:solidFill>
              </a:rPr>
              <a:t>    </a:t>
            </a:r>
            <a:r>
              <a:rPr lang="en-US" sz="2800" b="1" dirty="0" err="1">
                <a:solidFill>
                  <a:srgbClr val="0000FF"/>
                </a:solidFill>
              </a:rPr>
              <a:t>xAxis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z</a:t>
            </a:r>
            <a:r>
              <a:rPr lang="en-US" sz="2800" b="1" dirty="0"/>
              <a:t>]</a:t>
            </a:r>
          </a:p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sz="2800" b="1" dirty="0"/>
              <a:t>[0,1,0] * R = [</a:t>
            </a:r>
            <a:r>
              <a:rPr lang="en-US" sz="2800" b="1" dirty="0" err="1">
                <a:solidFill>
                  <a:srgbClr val="FF0000"/>
                </a:solidFill>
              </a:rPr>
              <a:t>yAxis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x</a:t>
            </a:r>
            <a:r>
              <a:rPr lang="en-US" sz="2800" b="1" dirty="0">
                <a:solidFill>
                  <a:srgbClr val="FF0000"/>
                </a:solidFill>
              </a:rPr>
              <a:t>     </a:t>
            </a:r>
            <a:r>
              <a:rPr lang="en-US" sz="2800" b="1" dirty="0" err="1">
                <a:solidFill>
                  <a:srgbClr val="FF0000"/>
                </a:solidFill>
              </a:rPr>
              <a:t>yAxis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y</a:t>
            </a:r>
            <a:r>
              <a:rPr lang="en-US" sz="2800" b="1" dirty="0">
                <a:solidFill>
                  <a:srgbClr val="FF0000"/>
                </a:solidFill>
              </a:rPr>
              <a:t>    </a:t>
            </a:r>
            <a:r>
              <a:rPr lang="en-US" sz="2800" b="1" dirty="0" err="1">
                <a:solidFill>
                  <a:srgbClr val="FF0000"/>
                </a:solidFill>
              </a:rPr>
              <a:t>yAxis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z</a:t>
            </a:r>
            <a:r>
              <a:rPr lang="en-US" sz="2800" b="1" dirty="0"/>
              <a:t>]</a:t>
            </a:r>
          </a:p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sz="2800" b="1" dirty="0"/>
              <a:t>[0,0,1] * R = [</a:t>
            </a:r>
            <a:r>
              <a:rPr lang="en-US" sz="2800" b="1" dirty="0" err="1">
                <a:solidFill>
                  <a:srgbClr val="8000B3"/>
                </a:solidFill>
              </a:rPr>
              <a:t>zAxis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x</a:t>
            </a:r>
            <a:r>
              <a:rPr lang="en-US" sz="2800" b="1" dirty="0">
                <a:solidFill>
                  <a:srgbClr val="FF0000"/>
                </a:solidFill>
              </a:rPr>
              <a:t>     </a:t>
            </a:r>
            <a:r>
              <a:rPr lang="en-US" sz="2800" b="1" dirty="0" err="1">
                <a:solidFill>
                  <a:srgbClr val="8000B3"/>
                </a:solidFill>
              </a:rPr>
              <a:t>zAxis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y</a:t>
            </a:r>
            <a:r>
              <a:rPr lang="en-US" sz="2800" b="1" dirty="0">
                <a:solidFill>
                  <a:srgbClr val="FF0000"/>
                </a:solidFill>
              </a:rPr>
              <a:t>    </a:t>
            </a:r>
            <a:r>
              <a:rPr lang="en-US" sz="2800" b="1" dirty="0" err="1">
                <a:solidFill>
                  <a:srgbClr val="8000B3"/>
                </a:solidFill>
              </a:rPr>
              <a:t>zAxis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z</a:t>
            </a:r>
            <a:r>
              <a:rPr lang="en-US" sz="2800" b="1" dirty="0"/>
              <a:t>]</a:t>
            </a:r>
          </a:p>
        </p:txBody>
      </p:sp>
      <p:sp>
        <p:nvSpPr>
          <p:cNvPr id="19459" name="AutoShape 3"/>
          <p:cNvSpPr>
            <a:spLocks noGrp="1" noChangeArrowheads="1"/>
          </p:cNvSpPr>
          <p:nvPr>
            <p:ph type="title"/>
          </p:nvPr>
        </p:nvSpPr>
        <p:spPr>
          <a:xfrm>
            <a:off x="209550" y="273050"/>
            <a:ext cx="8701088" cy="703263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Proof: Try Transforming [1,0,0] (original x-axis)!</a:t>
            </a:r>
          </a:p>
        </p:txBody>
      </p:sp>
      <p:sp>
        <p:nvSpPr>
          <p:cNvPr id="10244" name="Oval 4"/>
          <p:cNvSpPr>
            <a:spLocks noChangeArrowheads="1"/>
          </p:cNvSpPr>
          <p:nvPr/>
        </p:nvSpPr>
        <p:spPr bwMode="auto">
          <a:xfrm>
            <a:off x="3006725" y="2039938"/>
            <a:ext cx="4616450" cy="590550"/>
          </a:xfrm>
          <a:prstGeom prst="ellipse">
            <a:avLst/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245" name="Group 8"/>
          <p:cNvGrpSpPr>
            <a:grpSpLocks/>
          </p:cNvGrpSpPr>
          <p:nvPr/>
        </p:nvGrpSpPr>
        <p:grpSpPr bwMode="auto">
          <a:xfrm>
            <a:off x="3106738" y="2039938"/>
            <a:ext cx="300037" cy="1635125"/>
            <a:chOff x="1957" y="1285"/>
            <a:chExt cx="189" cy="1030"/>
          </a:xfrm>
        </p:grpSpPr>
        <p:sp>
          <p:nvSpPr>
            <p:cNvPr id="10258" name="Line 5"/>
            <p:cNvSpPr>
              <a:spLocks noChangeShapeType="1"/>
            </p:cNvSpPr>
            <p:nvPr/>
          </p:nvSpPr>
          <p:spPr bwMode="auto">
            <a:xfrm>
              <a:off x="1971" y="1299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9" name="Line 6"/>
            <p:cNvSpPr>
              <a:spLocks noChangeShapeType="1"/>
            </p:cNvSpPr>
            <p:nvPr/>
          </p:nvSpPr>
          <p:spPr bwMode="auto">
            <a:xfrm flipV="1">
              <a:off x="1957" y="1285"/>
              <a:ext cx="181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0" name="Line 7"/>
            <p:cNvSpPr>
              <a:spLocks noChangeShapeType="1"/>
            </p:cNvSpPr>
            <p:nvPr/>
          </p:nvSpPr>
          <p:spPr bwMode="auto">
            <a:xfrm flipV="1">
              <a:off x="1966" y="2310"/>
              <a:ext cx="180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246" name="Group 12"/>
          <p:cNvGrpSpPr>
            <a:grpSpLocks/>
          </p:cNvGrpSpPr>
          <p:nvPr/>
        </p:nvGrpSpPr>
        <p:grpSpPr bwMode="auto">
          <a:xfrm>
            <a:off x="7862888" y="2039938"/>
            <a:ext cx="300037" cy="1635125"/>
            <a:chOff x="4953" y="1285"/>
            <a:chExt cx="189" cy="1030"/>
          </a:xfrm>
        </p:grpSpPr>
        <p:sp>
          <p:nvSpPr>
            <p:cNvPr id="10255" name="Line 9"/>
            <p:cNvSpPr>
              <a:spLocks noChangeShapeType="1"/>
            </p:cNvSpPr>
            <p:nvPr/>
          </p:nvSpPr>
          <p:spPr bwMode="auto">
            <a:xfrm>
              <a:off x="5142" y="1299"/>
              <a:ext cx="0" cy="10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6" name="Line 10"/>
            <p:cNvSpPr>
              <a:spLocks noChangeShapeType="1"/>
            </p:cNvSpPr>
            <p:nvPr/>
          </p:nvSpPr>
          <p:spPr bwMode="auto">
            <a:xfrm flipH="1" flipV="1">
              <a:off x="4962" y="1285"/>
              <a:ext cx="180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7" name="Line 11"/>
            <p:cNvSpPr>
              <a:spLocks noChangeShapeType="1"/>
            </p:cNvSpPr>
            <p:nvPr/>
          </p:nvSpPr>
          <p:spPr bwMode="auto">
            <a:xfrm flipH="1" flipV="1">
              <a:off x="4953" y="2310"/>
              <a:ext cx="181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47" name="Rectangle 13"/>
          <p:cNvSpPr>
            <a:spLocks noChangeArrowheads="1"/>
          </p:cNvSpPr>
          <p:nvPr/>
        </p:nvSpPr>
        <p:spPr bwMode="auto">
          <a:xfrm>
            <a:off x="3162300" y="2182813"/>
            <a:ext cx="4982133" cy="1471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800" b="1" dirty="0" err="1">
                <a:solidFill>
                  <a:srgbClr val="0000FF"/>
                </a:solidFill>
              </a:rPr>
              <a:t>xAxis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x</a:t>
            </a:r>
            <a:r>
              <a:rPr lang="en-US" sz="2800" b="1" dirty="0">
                <a:solidFill>
                  <a:srgbClr val="FF0000"/>
                </a:solidFill>
              </a:rPr>
              <a:t>     </a:t>
            </a:r>
            <a:r>
              <a:rPr lang="en-US" sz="2800" b="1" dirty="0" err="1">
                <a:solidFill>
                  <a:srgbClr val="0000FF"/>
                </a:solidFill>
              </a:rPr>
              <a:t>xAxis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y</a:t>
            </a:r>
            <a:r>
              <a:rPr lang="en-US" sz="2800" b="1" dirty="0">
                <a:solidFill>
                  <a:srgbClr val="FF0000"/>
                </a:solidFill>
              </a:rPr>
              <a:t>    </a:t>
            </a:r>
            <a:r>
              <a:rPr lang="en-US" sz="2800" b="1" dirty="0" err="1">
                <a:solidFill>
                  <a:srgbClr val="0000FF"/>
                </a:solidFill>
              </a:rPr>
              <a:t>xAxis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z</a:t>
            </a:r>
            <a:r>
              <a:rPr lang="en-US" sz="2800" b="1" dirty="0"/>
              <a:t>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800" b="1" dirty="0" err="1">
                <a:solidFill>
                  <a:srgbClr val="FF0000"/>
                </a:solidFill>
              </a:rPr>
              <a:t>yAxis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x</a:t>
            </a:r>
            <a:r>
              <a:rPr lang="en-US" sz="2800" b="1" dirty="0">
                <a:solidFill>
                  <a:srgbClr val="FF0000"/>
                </a:solidFill>
              </a:rPr>
              <a:t>     </a:t>
            </a:r>
            <a:r>
              <a:rPr lang="en-US" sz="2800" b="1" dirty="0" err="1">
                <a:solidFill>
                  <a:srgbClr val="FF0000"/>
                </a:solidFill>
              </a:rPr>
              <a:t>yAxis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y</a:t>
            </a:r>
            <a:r>
              <a:rPr lang="en-US" sz="2800" b="1" dirty="0">
                <a:solidFill>
                  <a:srgbClr val="FF0000"/>
                </a:solidFill>
              </a:rPr>
              <a:t>    </a:t>
            </a:r>
            <a:r>
              <a:rPr lang="en-US" sz="2800" b="1" dirty="0" err="1">
                <a:solidFill>
                  <a:srgbClr val="FF0000"/>
                </a:solidFill>
              </a:rPr>
              <a:t>yAxis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z</a:t>
            </a:r>
            <a:r>
              <a:rPr lang="en-US" sz="2800" b="1" dirty="0"/>
              <a:t>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800" b="1" dirty="0" err="1">
                <a:solidFill>
                  <a:srgbClr val="8000B3"/>
                </a:solidFill>
              </a:rPr>
              <a:t>zAxis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x</a:t>
            </a:r>
            <a:r>
              <a:rPr lang="en-US" sz="2800" b="1" dirty="0">
                <a:solidFill>
                  <a:srgbClr val="FF0000"/>
                </a:solidFill>
              </a:rPr>
              <a:t>     </a:t>
            </a:r>
            <a:r>
              <a:rPr lang="en-US" sz="2800" b="1" dirty="0" err="1">
                <a:solidFill>
                  <a:srgbClr val="8000B3"/>
                </a:solidFill>
              </a:rPr>
              <a:t>zAxis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y</a:t>
            </a:r>
            <a:r>
              <a:rPr lang="en-US" sz="2800" b="1" dirty="0">
                <a:solidFill>
                  <a:srgbClr val="FF0000"/>
                </a:solidFill>
              </a:rPr>
              <a:t>    </a:t>
            </a:r>
            <a:r>
              <a:rPr lang="en-US" sz="2800" b="1" dirty="0" err="1">
                <a:solidFill>
                  <a:srgbClr val="8000B3"/>
                </a:solidFill>
              </a:rPr>
              <a:t>zAxis</a:t>
            </a:r>
            <a:r>
              <a:rPr lang="en-US" sz="2800" b="1" baseline="-25000" dirty="0" err="1">
                <a:solidFill>
                  <a:srgbClr val="FF0000"/>
                </a:solidFill>
              </a:rPr>
              <a:t>z</a:t>
            </a:r>
            <a:r>
              <a:rPr lang="en-US" sz="2800" b="1" dirty="0"/>
              <a:t> 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800" b="1" dirty="0"/>
              <a:t>0              0             0             1</a:t>
            </a:r>
          </a:p>
        </p:txBody>
      </p:sp>
      <p:sp>
        <p:nvSpPr>
          <p:cNvPr id="10248" name="Rectangle 14"/>
          <p:cNvSpPr>
            <a:spLocks noChangeArrowheads="1"/>
          </p:cNvSpPr>
          <p:nvPr/>
        </p:nvSpPr>
        <p:spPr bwMode="auto">
          <a:xfrm>
            <a:off x="1209675" y="2154238"/>
            <a:ext cx="174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/>
              <a:t>[1,0,0,1] *</a:t>
            </a:r>
          </a:p>
        </p:txBody>
      </p:sp>
      <p:sp>
        <p:nvSpPr>
          <p:cNvPr id="10249" name="Line 15"/>
          <p:cNvSpPr>
            <a:spLocks noChangeShapeType="1"/>
          </p:cNvSpPr>
          <p:nvPr/>
        </p:nvSpPr>
        <p:spPr bwMode="auto">
          <a:xfrm flipH="1">
            <a:off x="7545388" y="1473200"/>
            <a:ext cx="885825" cy="534988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0250" name="Rectangle 16"/>
          <p:cNvSpPr>
            <a:spLocks noChangeArrowheads="1"/>
          </p:cNvSpPr>
          <p:nvPr/>
        </p:nvSpPr>
        <p:spPr bwMode="auto">
          <a:xfrm>
            <a:off x="5810250" y="1209675"/>
            <a:ext cx="3160713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/>
              <a:t>Transformation R</a:t>
            </a:r>
          </a:p>
        </p:txBody>
      </p:sp>
      <p:sp>
        <p:nvSpPr>
          <p:cNvPr id="10251" name="Line 17"/>
          <p:cNvSpPr>
            <a:spLocks noChangeShapeType="1"/>
          </p:cNvSpPr>
          <p:nvPr/>
        </p:nvSpPr>
        <p:spPr bwMode="auto">
          <a:xfrm flipH="1">
            <a:off x="7477125" y="4146550"/>
            <a:ext cx="1119188" cy="835025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0252" name="Line 18"/>
          <p:cNvSpPr>
            <a:spLocks noChangeShapeType="1"/>
          </p:cNvSpPr>
          <p:nvPr/>
        </p:nvSpPr>
        <p:spPr bwMode="auto">
          <a:xfrm flipH="1">
            <a:off x="2082800" y="4064000"/>
            <a:ext cx="1352550" cy="785813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0253" name="Rectangle 19"/>
          <p:cNvSpPr>
            <a:spLocks noChangeArrowheads="1"/>
          </p:cNvSpPr>
          <p:nvPr/>
        </p:nvSpPr>
        <p:spPr bwMode="auto">
          <a:xfrm>
            <a:off x="2262188" y="3990975"/>
            <a:ext cx="2587625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/>
              <a:t>original x-axis</a:t>
            </a:r>
          </a:p>
        </p:txBody>
      </p:sp>
      <p:sp>
        <p:nvSpPr>
          <p:cNvPr id="10254" name="Rectangle 20"/>
          <p:cNvSpPr>
            <a:spLocks noChangeArrowheads="1"/>
          </p:cNvSpPr>
          <p:nvPr/>
        </p:nvSpPr>
        <p:spPr bwMode="auto">
          <a:xfrm>
            <a:off x="5453063" y="3990975"/>
            <a:ext cx="3378200" cy="48895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/>
              <a:t>transformed x-axis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02">
  <a:themeElements>
    <a:clrScheme name="">
      <a:dk1>
        <a:srgbClr val="000000"/>
      </a:dk1>
      <a:lt1>
        <a:srgbClr val="FFFFFF"/>
      </a:lt1>
      <a:dk2>
        <a:srgbClr val="181BE5"/>
      </a:dk2>
      <a:lt2>
        <a:srgbClr val="FF00FF"/>
      </a:lt2>
      <a:accent1>
        <a:srgbClr val="33FF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FFFF"/>
      </a:accent5>
      <a:accent6>
        <a:srgbClr val="8AE7B9"/>
      </a:accent6>
      <a:hlink>
        <a:srgbClr val="77D7F7"/>
      </a:hlink>
      <a:folHlink>
        <a:srgbClr val="F73700"/>
      </a:folHlink>
    </a:clrScheme>
    <a:fontScheme name="st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t0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0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G:\Courses\Introduction to Smalltalk\Notes\st02.ppt</Template>
  <TotalTime>63375550</TotalTime>
  <Pages>3</Pages>
  <Words>1544</Words>
  <Application>Microsoft Office PowerPoint</Application>
  <PresentationFormat>Letter Paper (8.5x11 in)</PresentationFormat>
  <Paragraphs>359</Paragraphs>
  <Slides>43</Slides>
  <Notes>43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st02</vt:lpstr>
      <vt:lpstr>95.4002</vt:lpstr>
      <vt:lpstr>Sprites</vt:lpstr>
      <vt:lpstr>Techniques Used to Draw Sprites</vt:lpstr>
      <vt:lpstr>A Built-in Orienting Facility</vt:lpstr>
      <vt:lpstr>We wish to Derive objectLookAt</vt:lpstr>
      <vt:lpstr>Deriving objectLookAt</vt:lpstr>
      <vt:lpstr>95.4002</vt:lpstr>
      <vt:lpstr>How Do I Rotate So That My Axes Are As Desired</vt:lpstr>
      <vt:lpstr>Proof: Try Transforming [1,0,0] (original x-axis)!</vt:lpstr>
      <vt:lpstr>Conclusions: Objects versus Cameras</vt:lpstr>
      <vt:lpstr>Proof that R-1 = Rt; i.e., R * Rt = I? (Part 1 of 2) </vt:lpstr>
      <vt:lpstr>Proof that R-1 = Rt; i.e., R * Rt = I? (Part 2 of 2) </vt:lpstr>
      <vt:lpstr>95.4002</vt:lpstr>
      <vt:lpstr>Once Again: Transformation “objectLookAt ”</vt:lpstr>
      <vt:lpstr>Deriving Transformation “objectLookAt”</vt:lpstr>
      <vt:lpstr>Deriving Transformation “objectLookAt”</vt:lpstr>
      <vt:lpstr>Deriving objectLookAt = M = RT</vt:lpstr>
      <vt:lpstr>Conclusions: Objects versus Cameras</vt:lpstr>
      <vt:lpstr>What is “cameraLookAt”?</vt:lpstr>
      <vt:lpstr>What is “cameraLookAt”?</vt:lpstr>
      <vt:lpstr>Summarizing</vt:lpstr>
      <vt:lpstr>Summarizing</vt:lpstr>
      <vt:lpstr>95.4002</vt:lpstr>
      <vt:lpstr>Using objectLookAt on LARGE MOONS</vt:lpstr>
      <vt:lpstr>Technical Details</vt:lpstr>
      <vt:lpstr>Typical Sprites.</vt:lpstr>
      <vt:lpstr>An Example</vt:lpstr>
      <vt:lpstr>A Key To Understanding The Technique To Come</vt:lpstr>
      <vt:lpstr>Building a Sprite Quad centered at Q is easy IF Camera is at the Origin and Normal is [0,0,1]</vt:lpstr>
      <vt:lpstr>Not so easy for OTHER Camera Orientations</vt:lpstr>
      <vt:lpstr>ONE SOLUTION: Move P to Q “Camera at origin”, Compute Qi there, then move Qi back to Ri.</vt:lpstr>
      <vt:lpstr>But</vt:lpstr>
      <vt:lpstr>How Do you MOVE the Camera To Origin TEMPORARILY?</vt:lpstr>
      <vt:lpstr>Summary: Drawing a Sprite at Point P</vt:lpstr>
      <vt:lpstr>OOPS</vt:lpstr>
      <vt:lpstr>Summary: Drawing a Sprite at Point P (Use SRT)</vt:lpstr>
      <vt:lpstr>How Do We Introduce Sprites into A World</vt:lpstr>
      <vt:lpstr>Processing Sprites in the Builder</vt:lpstr>
      <vt:lpstr>Bounding Boxes</vt:lpstr>
      <vt:lpstr>Your Constructor in Pseudo Code</vt:lpstr>
      <vt:lpstr>Functions that are easy to write</vt:lpstr>
      <vt:lpstr>A Note about the Builder/Engine.</vt:lpstr>
      <vt:lpstr>Sprites: Review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 Orinted Programming in Smalltalk /V</dc:title>
  <dc:creator>The Staff</dc:creator>
  <cp:lastModifiedBy>The Man</cp:lastModifiedBy>
  <cp:revision>274</cp:revision>
  <cp:lastPrinted>2000-03-27T02:40:02Z</cp:lastPrinted>
  <dcterms:created xsi:type="dcterms:W3CDTF">1995-01-12T17:04:20Z</dcterms:created>
  <dcterms:modified xsi:type="dcterms:W3CDTF">2011-01-19T17:31:18Z</dcterms:modified>
</cp:coreProperties>
</file>