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25"/>
  </p:notesMasterIdLst>
  <p:handoutMasterIdLst>
    <p:handoutMasterId r:id="rId26"/>
  </p:handoutMasterIdLst>
  <p:sldIdLst>
    <p:sldId id="271" r:id="rId2"/>
    <p:sldId id="449" r:id="rId3"/>
    <p:sldId id="447" r:id="rId4"/>
    <p:sldId id="448" r:id="rId5"/>
    <p:sldId id="440" r:id="rId6"/>
    <p:sldId id="441" r:id="rId7"/>
    <p:sldId id="442" r:id="rId8"/>
    <p:sldId id="301" r:id="rId9"/>
    <p:sldId id="406" r:id="rId10"/>
    <p:sldId id="407" r:id="rId11"/>
    <p:sldId id="408" r:id="rId12"/>
    <p:sldId id="409" r:id="rId13"/>
    <p:sldId id="410" r:id="rId14"/>
    <p:sldId id="411" r:id="rId15"/>
    <p:sldId id="412" r:id="rId16"/>
    <p:sldId id="415" r:id="rId17"/>
    <p:sldId id="419" r:id="rId18"/>
    <p:sldId id="420" r:id="rId19"/>
    <p:sldId id="443" r:id="rId20"/>
    <p:sldId id="423" r:id="rId21"/>
    <p:sldId id="445" r:id="rId22"/>
    <p:sldId id="446" r:id="rId23"/>
    <p:sldId id="426" r:id="rId24"/>
  </p:sldIdLst>
  <p:sldSz cx="9144000" cy="6858000" type="letter"/>
  <p:notesSz cx="8924925" cy="6858000"/>
  <p:defaultTextStyle>
    <a:defPPr>
      <a:defRPr lang="en-US"/>
    </a:defPPr>
    <a:lvl1pPr algn="ctr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ctr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ctr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ctr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ctr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0000FF"/>
    <a:srgbClr val="FF0000"/>
    <a:srgbClr val="F0FD23"/>
    <a:srgbClr val="CC6600"/>
    <a:srgbClr val="C0C0C0"/>
    <a:srgbClr val="8000B3"/>
    <a:srgbClr val="FEFE83"/>
    <a:srgbClr val="02B19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86715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spcBef>
                <a:spcPct val="0"/>
              </a:spcBef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057775" y="0"/>
            <a:ext cx="386715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6477000"/>
            <a:ext cx="386715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spcBef>
                <a:spcPct val="0"/>
              </a:spcBef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057775" y="6477000"/>
            <a:ext cx="386715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000" i="1">
                <a:latin typeface="Times New Roman" pitchFamily="18" charset="0"/>
              </a:defRPr>
            </a:lvl1pPr>
          </a:lstStyle>
          <a:p>
            <a:pPr>
              <a:defRPr/>
            </a:pPr>
            <a:fld id="{DF915CF7-E9AA-4798-B474-038A4F8AD6C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054" name="Rectangle 6"/>
          <p:cNvSpPr>
            <a:spLocks noChangeArrowheads="1"/>
          </p:cNvSpPr>
          <p:nvPr/>
        </p:nvSpPr>
        <p:spPr bwMode="auto">
          <a:xfrm>
            <a:off x="4083050" y="6521450"/>
            <a:ext cx="758825" cy="25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87313" tIns="44450" rIns="87313" bIns="44450">
            <a:spAutoFit/>
          </a:bodyPr>
          <a:lstStyle/>
          <a:p>
            <a:pPr defTabSz="868363">
              <a:spcBef>
                <a:spcPct val="0"/>
              </a:spcBef>
              <a:defRPr/>
            </a:pPr>
            <a:r>
              <a:rPr lang="en-US"/>
              <a:t>Page </a:t>
            </a:r>
            <a:fld id="{E96913CD-BAAD-4272-AACC-3AC43900300E}" type="slidenum">
              <a:rPr lang="en-US"/>
              <a:pPr defTabSz="868363">
                <a:spcBef>
                  <a:spcPct val="0"/>
                </a:spcBef>
                <a:defRPr/>
              </a:pPr>
              <a:t>‹#›</a:t>
            </a:fld>
            <a:endParaRPr lang="en-US"/>
          </a:p>
        </p:txBody>
      </p:sp>
      <p:sp>
        <p:nvSpPr>
          <p:cNvPr id="28679" name="Rectangle 7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77900" y="76200"/>
            <a:ext cx="6076950" cy="455453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</p:sp>
      <p:sp>
        <p:nvSpPr>
          <p:cNvPr id="2056" name="Rectangle 8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822450" y="4940300"/>
            <a:ext cx="4368800" cy="190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Body Text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171450" indent="-17145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628650" indent="-17145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1085850" indent="-17145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543050" indent="-17145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2000250" indent="-17145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EA93E43-933E-4D5B-8E69-D836B7CDCD4A}" type="slidenum">
              <a:rPr lang="en-US" smtClean="0"/>
              <a:pPr/>
              <a:t>1</a:t>
            </a:fld>
            <a:endParaRPr lang="en-US" smtClean="0"/>
          </a:p>
        </p:txBody>
      </p:sp>
      <p:sp>
        <p:nvSpPr>
          <p:cNvPr id="296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4770E86-117F-472E-9F7E-F73CD49AA3C8}" type="slidenum">
              <a:rPr lang="en-US" smtClean="0"/>
              <a:pPr/>
              <a:t>10</a:t>
            </a:fld>
            <a:endParaRPr lang="en-US" smtClean="0"/>
          </a:p>
        </p:txBody>
      </p:sp>
      <p:sp>
        <p:nvSpPr>
          <p:cNvPr id="419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419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FD0181B-5053-47FC-97C0-1A10DFA4D89B}" type="slidenum">
              <a:rPr lang="en-US" smtClean="0"/>
              <a:pPr/>
              <a:t>11</a:t>
            </a:fld>
            <a:endParaRPr lang="en-US" smtClean="0"/>
          </a:p>
        </p:txBody>
      </p:sp>
      <p:sp>
        <p:nvSpPr>
          <p:cNvPr id="430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430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6C6B1CA-11CA-4C67-B719-93AC4A906430}" type="slidenum">
              <a:rPr lang="en-US" smtClean="0"/>
              <a:pPr/>
              <a:t>12</a:t>
            </a:fld>
            <a:endParaRPr lang="en-US" smtClean="0"/>
          </a:p>
        </p:txBody>
      </p:sp>
      <p:sp>
        <p:nvSpPr>
          <p:cNvPr id="440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440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FC93111-594B-4F86-9300-77287E010970}" type="slidenum">
              <a:rPr lang="en-US" smtClean="0"/>
              <a:pPr/>
              <a:t>13</a:t>
            </a:fld>
            <a:endParaRPr lang="en-US" smtClean="0"/>
          </a:p>
        </p:txBody>
      </p:sp>
      <p:sp>
        <p:nvSpPr>
          <p:cNvPr id="4505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4506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80A2646-97F7-47CA-9209-8E6CB0E7B12C}" type="slidenum">
              <a:rPr lang="en-US" smtClean="0"/>
              <a:pPr/>
              <a:t>14</a:t>
            </a:fld>
            <a:endParaRPr lang="en-US" smtClean="0"/>
          </a:p>
        </p:txBody>
      </p:sp>
      <p:sp>
        <p:nvSpPr>
          <p:cNvPr id="460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69BD8B5-4411-4D47-B901-61EC3EF7AB29}" type="slidenum">
              <a:rPr lang="en-US" smtClean="0"/>
              <a:pPr/>
              <a:t>15</a:t>
            </a:fld>
            <a:endParaRPr lang="en-US" smtClean="0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DA96E6E-6A20-4820-8819-66F0F796982B}" type="slidenum">
              <a:rPr lang="en-US" smtClean="0"/>
              <a:pPr/>
              <a:t>16</a:t>
            </a:fld>
            <a:endParaRPr lang="en-US" smtClean="0"/>
          </a:p>
        </p:txBody>
      </p:sp>
      <p:sp>
        <p:nvSpPr>
          <p:cNvPr id="481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4813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AA8B255-B7B7-4D3A-B020-9A03CCC85444}" type="slidenum">
              <a:rPr lang="en-US" smtClean="0"/>
              <a:pPr/>
              <a:t>17</a:t>
            </a:fld>
            <a:endParaRPr lang="en-US" smtClean="0"/>
          </a:p>
        </p:txBody>
      </p:sp>
      <p:sp>
        <p:nvSpPr>
          <p:cNvPr id="491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4915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2794D20-AAFF-4667-9FC8-580E54EAC507}" type="slidenum">
              <a:rPr lang="en-US" smtClean="0"/>
              <a:pPr/>
              <a:t>18</a:t>
            </a:fld>
            <a:endParaRPr lang="en-US" smtClean="0"/>
          </a:p>
        </p:txBody>
      </p:sp>
      <p:sp>
        <p:nvSpPr>
          <p:cNvPr id="5017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5018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35B9BBF-8E20-4D68-9283-80CBAFF37A18}" type="slidenum">
              <a:rPr lang="en-US" smtClean="0"/>
              <a:pPr/>
              <a:t>19</a:t>
            </a:fld>
            <a:endParaRPr lang="en-US" smtClean="0"/>
          </a:p>
        </p:txBody>
      </p:sp>
      <p:sp>
        <p:nvSpPr>
          <p:cNvPr id="5120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5120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CC3F398-7EC2-4BD6-96E4-29A5BA277496}" type="slidenum">
              <a:rPr lang="en-US" smtClean="0"/>
              <a:pPr/>
              <a:t>2</a:t>
            </a:fld>
            <a:endParaRPr lang="en-US" smtClean="0"/>
          </a:p>
        </p:txBody>
      </p:sp>
      <p:sp>
        <p:nvSpPr>
          <p:cNvPr id="368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3686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09CFAB3-174E-440E-9FA7-72FF74A95F58}" type="slidenum">
              <a:rPr lang="en-US" smtClean="0"/>
              <a:pPr/>
              <a:t>20</a:t>
            </a:fld>
            <a:endParaRPr lang="en-US" smtClean="0"/>
          </a:p>
        </p:txBody>
      </p:sp>
      <p:sp>
        <p:nvSpPr>
          <p:cNvPr id="5222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5222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DAA353D0-EF6C-433D-B896-50F6EFF1A416}" type="slidenum">
              <a:rPr lang="en-US" smtClean="0"/>
              <a:pPr/>
              <a:t>21</a:t>
            </a:fld>
            <a:endParaRPr lang="en-US" smtClean="0"/>
          </a:p>
        </p:txBody>
      </p:sp>
      <p:sp>
        <p:nvSpPr>
          <p:cNvPr id="532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5325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FFCCC77-0568-4D22-82CC-EEFB79F00BE1}" type="slidenum">
              <a:rPr lang="en-US" smtClean="0"/>
              <a:pPr/>
              <a:t>22</a:t>
            </a:fld>
            <a:endParaRPr lang="en-US" smtClean="0"/>
          </a:p>
        </p:txBody>
      </p:sp>
      <p:sp>
        <p:nvSpPr>
          <p:cNvPr id="5427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5427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1F2EB5B-5444-4BD4-9C7B-9B89227BA1F3}" type="slidenum">
              <a:rPr lang="en-US" smtClean="0"/>
              <a:pPr/>
              <a:t>23</a:t>
            </a:fld>
            <a:endParaRPr lang="en-US" smtClean="0"/>
          </a:p>
        </p:txBody>
      </p:sp>
      <p:sp>
        <p:nvSpPr>
          <p:cNvPr id="552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553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4603927-0E0E-4235-A1EA-19970769761F}" type="slidenum">
              <a:rPr lang="en-US" smtClean="0"/>
              <a:pPr/>
              <a:t>3</a:t>
            </a:fld>
            <a:endParaRPr lang="en-US" smtClean="0"/>
          </a:p>
        </p:txBody>
      </p:sp>
      <p:sp>
        <p:nvSpPr>
          <p:cNvPr id="348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3482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D63811-785F-493D-AEF9-F2EE1D568B59}" type="slidenum">
              <a:rPr lang="en-US" smtClean="0"/>
              <a:pPr/>
              <a:t>4</a:t>
            </a:fld>
            <a:endParaRPr lang="en-US" smtClean="0"/>
          </a:p>
        </p:txBody>
      </p:sp>
      <p:sp>
        <p:nvSpPr>
          <p:cNvPr id="3584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358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CC3F398-7EC2-4BD6-96E4-29A5BA277496}" type="slidenum">
              <a:rPr lang="en-US" smtClean="0"/>
              <a:pPr/>
              <a:t>5</a:t>
            </a:fld>
            <a:endParaRPr lang="en-US" smtClean="0"/>
          </a:p>
        </p:txBody>
      </p:sp>
      <p:sp>
        <p:nvSpPr>
          <p:cNvPr id="3686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3686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829D0C1-E6E1-406F-B12A-8F1BF9B06F46}" type="slidenum">
              <a:rPr lang="en-US" smtClean="0"/>
              <a:pPr/>
              <a:t>6</a:t>
            </a:fld>
            <a:endParaRPr lang="en-US" smtClean="0"/>
          </a:p>
        </p:txBody>
      </p:sp>
      <p:sp>
        <p:nvSpPr>
          <p:cNvPr id="378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378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5BE05B9-DB9B-4F0E-AAE2-EBD1ABF5E69C}" type="slidenum">
              <a:rPr lang="en-US" smtClean="0"/>
              <a:pPr/>
              <a:t>7</a:t>
            </a:fld>
            <a:endParaRPr lang="en-US" smtClean="0"/>
          </a:p>
        </p:txBody>
      </p:sp>
      <p:sp>
        <p:nvSpPr>
          <p:cNvPr id="389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389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2DC6863-331F-4D06-8FE6-B689230D0D1D}" type="slidenum">
              <a:rPr lang="en-US" smtClean="0"/>
              <a:pPr/>
              <a:t>8</a:t>
            </a:fld>
            <a:endParaRPr lang="en-US" smtClean="0"/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5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8A27251-28BA-46B1-A9D8-E17522438345}" type="slidenum">
              <a:rPr lang="en-US" smtClean="0"/>
              <a:pPr/>
              <a:t>9</a:t>
            </a:fld>
            <a:endParaRPr lang="en-US" smtClean="0"/>
          </a:p>
        </p:txBody>
      </p:sp>
      <p:sp>
        <p:nvSpPr>
          <p:cNvPr id="409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79488" y="76200"/>
            <a:ext cx="6073775" cy="4554538"/>
          </a:xfrm>
          <a:ln cap="flat"/>
        </p:spPr>
      </p:sp>
      <p:sp>
        <p:nvSpPr>
          <p:cNvPr id="4096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0525" y="269875"/>
            <a:ext cx="2178050" cy="36385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03200" y="269875"/>
            <a:ext cx="6384925" cy="36385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295400"/>
            <a:ext cx="4010025" cy="26130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72025" y="1295400"/>
            <a:ext cx="4010025" cy="26130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295400"/>
            <a:ext cx="8172450" cy="2613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smtClean="0"/>
              <a:t>Body Text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7" name="AutoShape 3"/>
          <p:cNvSpPr>
            <a:spLocks noGrp="1" noChangeArrowheads="1"/>
          </p:cNvSpPr>
          <p:nvPr>
            <p:ph type="title"/>
          </p:nvPr>
        </p:nvSpPr>
        <p:spPr bwMode="auto">
          <a:xfrm>
            <a:off x="203200" y="269875"/>
            <a:ext cx="8715375" cy="711200"/>
          </a:xfrm>
          <a:prstGeom prst="roundRect">
            <a:avLst>
              <a:gd name="adj" fmla="val 12449"/>
            </a:avLst>
          </a:prstGeom>
          <a:solidFill>
            <a:schemeClr val="accent1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8" name="Rectangle 4"/>
          <p:cNvSpPr>
            <a:spLocks noChangeArrowheads="1"/>
          </p:cNvSpPr>
          <p:nvPr/>
        </p:nvSpPr>
        <p:spPr bwMode="auto">
          <a:xfrm>
            <a:off x="7391400" y="6583363"/>
            <a:ext cx="1752600" cy="257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>
            <a:spAutoFit/>
          </a:bodyPr>
          <a:lstStyle/>
          <a:p>
            <a:pPr algn="l">
              <a:defRPr/>
            </a:pPr>
            <a:r>
              <a:rPr lang="en-US" dirty="0">
                <a:latin typeface="Times New Roman" pitchFamily="18" charset="0"/>
              </a:rPr>
              <a:t>Wilf LaLonde </a:t>
            </a:r>
            <a:r>
              <a:rPr lang="en-US" dirty="0" smtClean="0">
                <a:latin typeface="Times New Roman" pitchFamily="18" charset="0"/>
              </a:rPr>
              <a:t>©2009</a:t>
            </a:r>
            <a:endParaRPr lang="en-US" dirty="0">
              <a:latin typeface="Times New Roman" pitchFamily="18" charset="0"/>
            </a:endParaRPr>
          </a:p>
        </p:txBody>
      </p:sp>
      <p:sp>
        <p:nvSpPr>
          <p:cNvPr id="1029" name="Rectangle 5"/>
          <p:cNvSpPr>
            <a:spLocks noChangeArrowheads="1"/>
          </p:cNvSpPr>
          <p:nvPr/>
        </p:nvSpPr>
        <p:spPr bwMode="auto">
          <a:xfrm>
            <a:off x="161925" y="6600825"/>
            <a:ext cx="900113" cy="257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92075" tIns="46038" rIns="92075" bIns="46038">
            <a:spAutoFit/>
          </a:bodyPr>
          <a:lstStyle/>
          <a:p>
            <a:pPr algn="l">
              <a:defRPr/>
            </a:pPr>
            <a:r>
              <a:rPr lang="en-US">
                <a:latin typeface="Times New Roman" pitchFamily="18" charset="0"/>
              </a:rPr>
              <a:t>Comp 4002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lnSpc>
          <a:spcPct val="130000"/>
        </a:lnSpc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lnSpc>
          <a:spcPct val="130000"/>
        </a:lnSpc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pitchFamily="34" charset="0"/>
        </a:defRPr>
      </a:lvl2pPr>
      <a:lvl3pPr algn="ctr" rtl="0" eaLnBrk="0" fontAlgn="base" hangingPunct="0">
        <a:lnSpc>
          <a:spcPct val="130000"/>
        </a:lnSpc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pitchFamily="34" charset="0"/>
        </a:defRPr>
      </a:lvl3pPr>
      <a:lvl4pPr algn="ctr" rtl="0" eaLnBrk="0" fontAlgn="base" hangingPunct="0">
        <a:lnSpc>
          <a:spcPct val="130000"/>
        </a:lnSpc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pitchFamily="34" charset="0"/>
        </a:defRPr>
      </a:lvl4pPr>
      <a:lvl5pPr algn="ctr" rtl="0" eaLnBrk="0" fontAlgn="base" hangingPunct="0">
        <a:lnSpc>
          <a:spcPct val="130000"/>
        </a:lnSpc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pitchFamily="34" charset="0"/>
        </a:defRPr>
      </a:lvl5pPr>
      <a:lvl6pPr marL="457200" algn="ctr" rtl="0" eaLnBrk="0" fontAlgn="base" hangingPunct="0">
        <a:lnSpc>
          <a:spcPct val="130000"/>
        </a:lnSpc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pitchFamily="34" charset="0"/>
        </a:defRPr>
      </a:lvl6pPr>
      <a:lvl7pPr marL="914400" algn="ctr" rtl="0" eaLnBrk="0" fontAlgn="base" hangingPunct="0">
        <a:lnSpc>
          <a:spcPct val="130000"/>
        </a:lnSpc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pitchFamily="34" charset="0"/>
        </a:defRPr>
      </a:lvl7pPr>
      <a:lvl8pPr marL="1371600" algn="ctr" rtl="0" eaLnBrk="0" fontAlgn="base" hangingPunct="0">
        <a:lnSpc>
          <a:spcPct val="130000"/>
        </a:lnSpc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pitchFamily="34" charset="0"/>
        </a:defRPr>
      </a:lvl8pPr>
      <a:lvl9pPr marL="1828800" algn="ctr" rtl="0" eaLnBrk="0" fontAlgn="base" hangingPunct="0">
        <a:lnSpc>
          <a:spcPct val="130000"/>
        </a:lnSpc>
        <a:spcBef>
          <a:spcPct val="0"/>
        </a:spcBef>
        <a:spcAft>
          <a:spcPct val="0"/>
        </a:spcAft>
        <a:defRPr sz="2800" b="1">
          <a:solidFill>
            <a:schemeClr val="tx1"/>
          </a:solidFill>
          <a:latin typeface="Arial" pitchFamily="34" charset="0"/>
        </a:defRPr>
      </a:lvl9pPr>
    </p:titleStyle>
    <p:bodyStyle>
      <a:lvl1pPr marL="342900" indent="-3429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Clr>
          <a:schemeClr val="tx1"/>
        </a:buClr>
        <a:buChar char="•"/>
        <a:defRPr sz="2800" b="1">
          <a:solidFill>
            <a:schemeClr val="tx1"/>
          </a:solidFill>
          <a:latin typeface="+mn-lt"/>
          <a:ea typeface="+mn-ea"/>
          <a:cs typeface="+mn-cs"/>
        </a:defRPr>
      </a:lvl1pPr>
      <a:lvl2pPr marL="457200" indent="114300" algn="l" rtl="0" eaLnBrk="0" fontAlgn="base" hangingPunct="0">
        <a:spcBef>
          <a:spcPct val="3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2pPr>
      <a:lvl3pPr marL="974725" indent="-288925" algn="l" rtl="0" eaLnBrk="0" fontAlgn="base" hangingPunct="0">
        <a:spcBef>
          <a:spcPct val="30000"/>
        </a:spcBef>
        <a:spcAft>
          <a:spcPct val="0"/>
        </a:spcAft>
        <a:buChar char="•"/>
        <a:defRPr sz="2800" b="1">
          <a:solidFill>
            <a:schemeClr val="tx1"/>
          </a:solidFill>
          <a:latin typeface="+mn-lt"/>
        </a:defRPr>
      </a:lvl3pPr>
      <a:lvl4pPr marL="1316038" indent="-227013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4pPr>
      <a:lvl5pPr marL="1724025" indent="-293688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Char char="•"/>
        <a:defRPr sz="2800" b="1">
          <a:solidFill>
            <a:schemeClr val="tx1"/>
          </a:solidFill>
          <a:latin typeface="+mn-lt"/>
        </a:defRPr>
      </a:lvl5pPr>
      <a:lvl6pPr marL="2181225" indent="-293688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Char char="•"/>
        <a:defRPr sz="2800" b="1">
          <a:solidFill>
            <a:schemeClr val="tx1"/>
          </a:solidFill>
          <a:latin typeface="+mn-lt"/>
        </a:defRPr>
      </a:lvl6pPr>
      <a:lvl7pPr marL="2638425" indent="-293688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Char char="•"/>
        <a:defRPr sz="2800" b="1">
          <a:solidFill>
            <a:schemeClr val="tx1"/>
          </a:solidFill>
          <a:latin typeface="+mn-lt"/>
        </a:defRPr>
      </a:lvl7pPr>
      <a:lvl8pPr marL="3095625" indent="-293688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Char char="•"/>
        <a:defRPr sz="2800" b="1">
          <a:solidFill>
            <a:schemeClr val="tx1"/>
          </a:solidFill>
          <a:latin typeface="+mn-lt"/>
        </a:defRPr>
      </a:lvl8pPr>
      <a:lvl9pPr marL="3552825" indent="-293688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Char char="•"/>
        <a:defRPr sz="2800" b="1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AutoShape 2"/>
          <p:cNvSpPr>
            <a:spLocks noGrp="1" noChangeArrowheads="1"/>
          </p:cNvSpPr>
          <p:nvPr>
            <p:ph type="title"/>
          </p:nvPr>
        </p:nvSpPr>
        <p:spPr>
          <a:xfrm>
            <a:off x="219075" y="271463"/>
            <a:ext cx="8683625" cy="70485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95.4002</a:t>
            </a: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 rot="1920000">
            <a:off x="1965325" y="2941638"/>
            <a:ext cx="4851400" cy="1647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84150" tIns="92075" rIns="184150" bIns="92075">
            <a:spAutoFit/>
          </a:bodyPr>
          <a:lstStyle/>
          <a:p>
            <a:pPr marL="342900" indent="-342900">
              <a:lnSpc>
                <a:spcPct val="100000"/>
              </a:lnSpc>
              <a:spcBef>
                <a:spcPct val="96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4800" b="1">
                <a:solidFill>
                  <a:srgbClr val="FF0000"/>
                </a:solidFill>
                <a:latin typeface="Times" charset="0"/>
              </a:rPr>
              <a:t>Transforming</a:t>
            </a:r>
            <a:br>
              <a:rPr lang="en-US" sz="4800" b="1">
                <a:solidFill>
                  <a:srgbClr val="FF0000"/>
                </a:solidFill>
                <a:latin typeface="Times" charset="0"/>
              </a:rPr>
            </a:br>
            <a:r>
              <a:rPr lang="en-US" sz="4800" b="1">
                <a:solidFill>
                  <a:srgbClr val="FF0000"/>
                </a:solidFill>
                <a:latin typeface="Times" charset="0"/>
              </a:rPr>
              <a:t>Objects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AutoShape 2"/>
          <p:cNvSpPr>
            <a:spLocks noGrp="1" noChangeArrowheads="1"/>
          </p:cNvSpPr>
          <p:nvPr>
            <p:ph type="title"/>
          </p:nvPr>
        </p:nvSpPr>
        <p:spPr>
          <a:xfrm>
            <a:off x="212725" y="274638"/>
            <a:ext cx="8696325" cy="71120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A Diversion To Clarify Issues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7800" y="1295400"/>
            <a:ext cx="8964613" cy="1244600"/>
          </a:xfrm>
          <a:noFill/>
        </p:spPr>
        <p:txBody>
          <a:bodyPr/>
          <a:lstStyle/>
          <a:p>
            <a:r>
              <a:rPr lang="en-US" smtClean="0"/>
              <a:t>Let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smtClean="0"/>
              <a:t> transform points in a</a:t>
            </a:r>
            <a:r>
              <a:rPr lang="en-US" smtClean="0">
                <a:solidFill>
                  <a:srgbClr val="0000FF"/>
                </a:solidFill>
              </a:rPr>
              <a:t> BOX OR JEEP (in the blue coordinate system) </a:t>
            </a:r>
            <a:r>
              <a:rPr lang="en-US" smtClean="0"/>
              <a:t>to a new location in the world (</a:t>
            </a:r>
            <a:r>
              <a:rPr lang="en-US" smtClean="0">
                <a:solidFill>
                  <a:srgbClr val="FF0000"/>
                </a:solidFill>
              </a:rPr>
              <a:t>the red coordinate system</a:t>
            </a:r>
            <a:r>
              <a:rPr lang="en-US" smtClean="0"/>
              <a:t>).</a:t>
            </a:r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4597400" y="2649538"/>
            <a:ext cx="3913188" cy="1809750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4341" name="Line 5"/>
          <p:cNvSpPr>
            <a:spLocks noChangeShapeType="1"/>
          </p:cNvSpPr>
          <p:nvPr/>
        </p:nvSpPr>
        <p:spPr bwMode="auto">
          <a:xfrm>
            <a:off x="5640388" y="3021013"/>
            <a:ext cx="0" cy="731837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4342" name="Line 6"/>
          <p:cNvSpPr>
            <a:spLocks noChangeShapeType="1"/>
          </p:cNvSpPr>
          <p:nvPr/>
        </p:nvSpPr>
        <p:spPr bwMode="auto">
          <a:xfrm flipH="1">
            <a:off x="5059363" y="3754438"/>
            <a:ext cx="582612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4343" name="Line 7"/>
          <p:cNvSpPr>
            <a:spLocks noChangeShapeType="1"/>
          </p:cNvSpPr>
          <p:nvPr/>
        </p:nvSpPr>
        <p:spPr bwMode="auto">
          <a:xfrm>
            <a:off x="5641975" y="3754438"/>
            <a:ext cx="820738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4344" name="Group 18"/>
          <p:cNvGrpSpPr>
            <a:grpSpLocks/>
          </p:cNvGrpSpPr>
          <p:nvPr/>
        </p:nvGrpSpPr>
        <p:grpSpPr bwMode="auto">
          <a:xfrm>
            <a:off x="7231063" y="2787650"/>
            <a:ext cx="1303337" cy="525463"/>
            <a:chOff x="4555" y="1756"/>
            <a:chExt cx="821" cy="331"/>
          </a:xfrm>
        </p:grpSpPr>
        <p:grpSp>
          <p:nvGrpSpPr>
            <p:cNvPr id="14363" name="Group 16"/>
            <p:cNvGrpSpPr>
              <a:grpSpLocks/>
            </p:cNvGrpSpPr>
            <p:nvPr/>
          </p:nvGrpSpPr>
          <p:grpSpPr bwMode="auto">
            <a:xfrm>
              <a:off x="4555" y="1756"/>
              <a:ext cx="590" cy="331"/>
              <a:chOff x="4555" y="1756"/>
              <a:chExt cx="590" cy="331"/>
            </a:xfrm>
          </p:grpSpPr>
          <p:grpSp>
            <p:nvGrpSpPr>
              <p:cNvPr id="14365" name="Group 11"/>
              <p:cNvGrpSpPr>
                <a:grpSpLocks/>
              </p:cNvGrpSpPr>
              <p:nvPr/>
            </p:nvGrpSpPr>
            <p:grpSpPr bwMode="auto">
              <a:xfrm>
                <a:off x="4555" y="1756"/>
                <a:ext cx="590" cy="331"/>
                <a:chOff x="4555" y="1756"/>
                <a:chExt cx="590" cy="331"/>
              </a:xfrm>
            </p:grpSpPr>
            <p:sp>
              <p:nvSpPr>
                <p:cNvPr id="14370" name="Freeform 8"/>
                <p:cNvSpPr>
                  <a:spLocks/>
                </p:cNvSpPr>
                <p:nvPr/>
              </p:nvSpPr>
              <p:spPr bwMode="auto">
                <a:xfrm>
                  <a:off x="4555" y="1763"/>
                  <a:ext cx="586" cy="68"/>
                </a:xfrm>
                <a:custGeom>
                  <a:avLst/>
                  <a:gdLst>
                    <a:gd name="T0" fmla="*/ 0 w 586"/>
                    <a:gd name="T1" fmla="*/ 67 h 68"/>
                    <a:gd name="T2" fmla="*/ 150 w 586"/>
                    <a:gd name="T3" fmla="*/ 0 h 68"/>
                    <a:gd name="T4" fmla="*/ 585 w 586"/>
                    <a:gd name="T5" fmla="*/ 0 h 68"/>
                    <a:gd name="T6" fmla="*/ 445 w 586"/>
                    <a:gd name="T7" fmla="*/ 67 h 68"/>
                    <a:gd name="T8" fmla="*/ 0 w 586"/>
                    <a:gd name="T9" fmla="*/ 67 h 68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586"/>
                    <a:gd name="T16" fmla="*/ 0 h 68"/>
                    <a:gd name="T17" fmla="*/ 586 w 586"/>
                    <a:gd name="T18" fmla="*/ 68 h 68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586" h="68">
                      <a:moveTo>
                        <a:pt x="0" y="67"/>
                      </a:moveTo>
                      <a:lnTo>
                        <a:pt x="150" y="0"/>
                      </a:lnTo>
                      <a:lnTo>
                        <a:pt x="585" y="0"/>
                      </a:lnTo>
                      <a:lnTo>
                        <a:pt x="445" y="67"/>
                      </a:lnTo>
                      <a:lnTo>
                        <a:pt x="0" y="67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71" name="Freeform 9"/>
                <p:cNvSpPr>
                  <a:spLocks/>
                </p:cNvSpPr>
                <p:nvPr/>
              </p:nvSpPr>
              <p:spPr bwMode="auto">
                <a:xfrm>
                  <a:off x="5000" y="1756"/>
                  <a:ext cx="145" cy="331"/>
                </a:xfrm>
                <a:custGeom>
                  <a:avLst/>
                  <a:gdLst>
                    <a:gd name="T0" fmla="*/ 0 w 145"/>
                    <a:gd name="T1" fmla="*/ 72 h 331"/>
                    <a:gd name="T2" fmla="*/ 144 w 145"/>
                    <a:gd name="T3" fmla="*/ 0 h 331"/>
                    <a:gd name="T4" fmla="*/ 144 w 145"/>
                    <a:gd name="T5" fmla="*/ 242 h 331"/>
                    <a:gd name="T6" fmla="*/ 0 w 145"/>
                    <a:gd name="T7" fmla="*/ 330 h 331"/>
                    <a:gd name="T8" fmla="*/ 0 w 145"/>
                    <a:gd name="T9" fmla="*/ 72 h 331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45"/>
                    <a:gd name="T16" fmla="*/ 0 h 331"/>
                    <a:gd name="T17" fmla="*/ 145 w 145"/>
                    <a:gd name="T18" fmla="*/ 331 h 331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45" h="331">
                      <a:moveTo>
                        <a:pt x="0" y="72"/>
                      </a:moveTo>
                      <a:lnTo>
                        <a:pt x="144" y="0"/>
                      </a:lnTo>
                      <a:lnTo>
                        <a:pt x="144" y="242"/>
                      </a:lnTo>
                      <a:lnTo>
                        <a:pt x="0" y="330"/>
                      </a:lnTo>
                      <a:lnTo>
                        <a:pt x="0" y="72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72" name="Rectangle 10"/>
                <p:cNvSpPr>
                  <a:spLocks noChangeArrowheads="1"/>
                </p:cNvSpPr>
                <p:nvPr/>
              </p:nvSpPr>
              <p:spPr bwMode="auto">
                <a:xfrm>
                  <a:off x="4559" y="1834"/>
                  <a:ext cx="437" cy="244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4366" name="Group 15"/>
              <p:cNvGrpSpPr>
                <a:grpSpLocks/>
              </p:cNvGrpSpPr>
              <p:nvPr/>
            </p:nvGrpSpPr>
            <p:grpSpPr bwMode="auto">
              <a:xfrm>
                <a:off x="4719" y="1839"/>
                <a:ext cx="242" cy="225"/>
                <a:chOff x="4719" y="1839"/>
                <a:chExt cx="242" cy="225"/>
              </a:xfrm>
            </p:grpSpPr>
            <p:sp>
              <p:nvSpPr>
                <p:cNvPr id="14367" name="Line 12"/>
                <p:cNvSpPr>
                  <a:spLocks noChangeShapeType="1"/>
                </p:cNvSpPr>
                <p:nvPr/>
              </p:nvSpPr>
              <p:spPr bwMode="auto">
                <a:xfrm>
                  <a:off x="4798" y="1839"/>
                  <a:ext cx="0" cy="133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8" name="Line 13"/>
                <p:cNvSpPr>
                  <a:spLocks noChangeShapeType="1"/>
                </p:cNvSpPr>
                <p:nvPr/>
              </p:nvSpPr>
              <p:spPr bwMode="auto">
                <a:xfrm flipH="1">
                  <a:off x="4719" y="1972"/>
                  <a:ext cx="77" cy="92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9" name="Line 14"/>
                <p:cNvSpPr>
                  <a:spLocks noChangeShapeType="1"/>
                </p:cNvSpPr>
                <p:nvPr/>
              </p:nvSpPr>
              <p:spPr bwMode="auto">
                <a:xfrm>
                  <a:off x="4796" y="1972"/>
                  <a:ext cx="165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4364" name="Line 17"/>
            <p:cNvSpPr>
              <a:spLocks noChangeShapeType="1"/>
            </p:cNvSpPr>
            <p:nvPr/>
          </p:nvSpPr>
          <p:spPr bwMode="auto">
            <a:xfrm>
              <a:off x="5092" y="1944"/>
              <a:ext cx="284" cy="5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3571" name="AutoShape 19"/>
          <p:cNvSpPr>
            <a:spLocks noChangeArrowheads="1"/>
          </p:cNvSpPr>
          <p:nvPr/>
        </p:nvSpPr>
        <p:spPr bwMode="auto">
          <a:xfrm>
            <a:off x="309563" y="5105400"/>
            <a:ext cx="8459787" cy="1492250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 dirty="0"/>
              <a:t>Lets further transform by R where R means</a:t>
            </a:r>
            <a:br>
              <a:rPr lang="en-US" sz="2800" b="1" dirty="0"/>
            </a:br>
            <a:r>
              <a:rPr lang="en-US" sz="2800" b="1" dirty="0"/>
              <a:t>“rotate 90 degrees around z”</a:t>
            </a:r>
            <a:br>
              <a:rPr lang="en-US" sz="2800" b="1" dirty="0"/>
            </a:br>
            <a:r>
              <a:rPr lang="en-US" sz="2800" b="1" dirty="0"/>
              <a:t>in the </a:t>
            </a:r>
            <a:r>
              <a:rPr lang="en-US" sz="2800" b="1" dirty="0">
                <a:solidFill>
                  <a:srgbClr val="FF0000"/>
                </a:solidFill>
              </a:rPr>
              <a:t>red coordinate system</a:t>
            </a:r>
            <a:r>
              <a:rPr lang="en-US" sz="2800" b="1" dirty="0"/>
              <a:t>.</a:t>
            </a:r>
          </a:p>
        </p:txBody>
      </p:sp>
      <p:sp>
        <p:nvSpPr>
          <p:cNvPr id="14346" name="Rectangle 20"/>
          <p:cNvSpPr>
            <a:spLocks noChangeArrowheads="1"/>
          </p:cNvSpPr>
          <p:nvPr/>
        </p:nvSpPr>
        <p:spPr bwMode="auto">
          <a:xfrm>
            <a:off x="533400" y="2667000"/>
            <a:ext cx="3913188" cy="1809750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4347" name="Line 21"/>
          <p:cNvSpPr>
            <a:spLocks noChangeShapeType="1"/>
          </p:cNvSpPr>
          <p:nvPr/>
        </p:nvSpPr>
        <p:spPr bwMode="auto">
          <a:xfrm>
            <a:off x="1576388" y="3038475"/>
            <a:ext cx="0" cy="731838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4348" name="Line 22"/>
          <p:cNvSpPr>
            <a:spLocks noChangeShapeType="1"/>
          </p:cNvSpPr>
          <p:nvPr/>
        </p:nvSpPr>
        <p:spPr bwMode="auto">
          <a:xfrm flipH="1">
            <a:off x="995363" y="3771900"/>
            <a:ext cx="582612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4349" name="Line 23"/>
          <p:cNvSpPr>
            <a:spLocks noChangeShapeType="1"/>
          </p:cNvSpPr>
          <p:nvPr/>
        </p:nvSpPr>
        <p:spPr bwMode="auto">
          <a:xfrm>
            <a:off x="1577975" y="3771900"/>
            <a:ext cx="820738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4350" name="Group 34"/>
          <p:cNvGrpSpPr>
            <a:grpSpLocks/>
          </p:cNvGrpSpPr>
          <p:nvPr/>
        </p:nvGrpSpPr>
        <p:grpSpPr bwMode="auto">
          <a:xfrm>
            <a:off x="1185863" y="3436938"/>
            <a:ext cx="1303337" cy="525462"/>
            <a:chOff x="747" y="2165"/>
            <a:chExt cx="821" cy="331"/>
          </a:xfrm>
        </p:grpSpPr>
        <p:grpSp>
          <p:nvGrpSpPr>
            <p:cNvPr id="14353" name="Group 32"/>
            <p:cNvGrpSpPr>
              <a:grpSpLocks/>
            </p:cNvGrpSpPr>
            <p:nvPr/>
          </p:nvGrpSpPr>
          <p:grpSpPr bwMode="auto">
            <a:xfrm>
              <a:off x="747" y="2165"/>
              <a:ext cx="590" cy="331"/>
              <a:chOff x="747" y="2165"/>
              <a:chExt cx="590" cy="331"/>
            </a:xfrm>
          </p:grpSpPr>
          <p:grpSp>
            <p:nvGrpSpPr>
              <p:cNvPr id="14355" name="Group 27"/>
              <p:cNvGrpSpPr>
                <a:grpSpLocks/>
              </p:cNvGrpSpPr>
              <p:nvPr/>
            </p:nvGrpSpPr>
            <p:grpSpPr bwMode="auto">
              <a:xfrm>
                <a:off x="747" y="2165"/>
                <a:ext cx="590" cy="331"/>
                <a:chOff x="747" y="2165"/>
                <a:chExt cx="590" cy="331"/>
              </a:xfrm>
            </p:grpSpPr>
            <p:sp>
              <p:nvSpPr>
                <p:cNvPr id="14360" name="Freeform 24"/>
                <p:cNvSpPr>
                  <a:spLocks/>
                </p:cNvSpPr>
                <p:nvPr/>
              </p:nvSpPr>
              <p:spPr bwMode="auto">
                <a:xfrm>
                  <a:off x="747" y="2172"/>
                  <a:ext cx="586" cy="68"/>
                </a:xfrm>
                <a:custGeom>
                  <a:avLst/>
                  <a:gdLst>
                    <a:gd name="T0" fmla="*/ 0 w 586"/>
                    <a:gd name="T1" fmla="*/ 67 h 68"/>
                    <a:gd name="T2" fmla="*/ 150 w 586"/>
                    <a:gd name="T3" fmla="*/ 0 h 68"/>
                    <a:gd name="T4" fmla="*/ 585 w 586"/>
                    <a:gd name="T5" fmla="*/ 0 h 68"/>
                    <a:gd name="T6" fmla="*/ 445 w 586"/>
                    <a:gd name="T7" fmla="*/ 67 h 68"/>
                    <a:gd name="T8" fmla="*/ 0 w 586"/>
                    <a:gd name="T9" fmla="*/ 67 h 68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586"/>
                    <a:gd name="T16" fmla="*/ 0 h 68"/>
                    <a:gd name="T17" fmla="*/ 586 w 586"/>
                    <a:gd name="T18" fmla="*/ 68 h 68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586" h="68">
                      <a:moveTo>
                        <a:pt x="0" y="67"/>
                      </a:moveTo>
                      <a:lnTo>
                        <a:pt x="150" y="0"/>
                      </a:lnTo>
                      <a:lnTo>
                        <a:pt x="585" y="0"/>
                      </a:lnTo>
                      <a:lnTo>
                        <a:pt x="445" y="67"/>
                      </a:lnTo>
                      <a:lnTo>
                        <a:pt x="0" y="67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1" name="Freeform 25"/>
                <p:cNvSpPr>
                  <a:spLocks/>
                </p:cNvSpPr>
                <p:nvPr/>
              </p:nvSpPr>
              <p:spPr bwMode="auto">
                <a:xfrm>
                  <a:off x="1192" y="2165"/>
                  <a:ext cx="145" cy="331"/>
                </a:xfrm>
                <a:custGeom>
                  <a:avLst/>
                  <a:gdLst>
                    <a:gd name="T0" fmla="*/ 0 w 145"/>
                    <a:gd name="T1" fmla="*/ 72 h 331"/>
                    <a:gd name="T2" fmla="*/ 144 w 145"/>
                    <a:gd name="T3" fmla="*/ 0 h 331"/>
                    <a:gd name="T4" fmla="*/ 144 w 145"/>
                    <a:gd name="T5" fmla="*/ 242 h 331"/>
                    <a:gd name="T6" fmla="*/ 0 w 145"/>
                    <a:gd name="T7" fmla="*/ 330 h 331"/>
                    <a:gd name="T8" fmla="*/ 0 w 145"/>
                    <a:gd name="T9" fmla="*/ 72 h 331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45"/>
                    <a:gd name="T16" fmla="*/ 0 h 331"/>
                    <a:gd name="T17" fmla="*/ 145 w 145"/>
                    <a:gd name="T18" fmla="*/ 331 h 331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45" h="331">
                      <a:moveTo>
                        <a:pt x="0" y="72"/>
                      </a:moveTo>
                      <a:lnTo>
                        <a:pt x="144" y="0"/>
                      </a:lnTo>
                      <a:lnTo>
                        <a:pt x="144" y="242"/>
                      </a:lnTo>
                      <a:lnTo>
                        <a:pt x="0" y="330"/>
                      </a:lnTo>
                      <a:lnTo>
                        <a:pt x="0" y="72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2" name="Rectangle 26"/>
                <p:cNvSpPr>
                  <a:spLocks noChangeArrowheads="1"/>
                </p:cNvSpPr>
                <p:nvPr/>
              </p:nvSpPr>
              <p:spPr bwMode="auto">
                <a:xfrm>
                  <a:off x="751" y="2243"/>
                  <a:ext cx="437" cy="244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4356" name="Group 31"/>
              <p:cNvGrpSpPr>
                <a:grpSpLocks/>
              </p:cNvGrpSpPr>
              <p:nvPr/>
            </p:nvGrpSpPr>
            <p:grpSpPr bwMode="auto">
              <a:xfrm>
                <a:off x="911" y="2248"/>
                <a:ext cx="242" cy="225"/>
                <a:chOff x="911" y="2248"/>
                <a:chExt cx="242" cy="225"/>
              </a:xfrm>
            </p:grpSpPr>
            <p:sp>
              <p:nvSpPr>
                <p:cNvPr id="14357" name="Line 28"/>
                <p:cNvSpPr>
                  <a:spLocks noChangeShapeType="1"/>
                </p:cNvSpPr>
                <p:nvPr/>
              </p:nvSpPr>
              <p:spPr bwMode="auto">
                <a:xfrm>
                  <a:off x="990" y="2248"/>
                  <a:ext cx="0" cy="133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8" name="Line 29"/>
                <p:cNvSpPr>
                  <a:spLocks noChangeShapeType="1"/>
                </p:cNvSpPr>
                <p:nvPr/>
              </p:nvSpPr>
              <p:spPr bwMode="auto">
                <a:xfrm flipH="1">
                  <a:off x="911" y="2381"/>
                  <a:ext cx="77" cy="92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9" name="Line 30"/>
                <p:cNvSpPr>
                  <a:spLocks noChangeShapeType="1"/>
                </p:cNvSpPr>
                <p:nvPr/>
              </p:nvSpPr>
              <p:spPr bwMode="auto">
                <a:xfrm>
                  <a:off x="988" y="2381"/>
                  <a:ext cx="165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4354" name="Line 33"/>
            <p:cNvSpPr>
              <a:spLocks noChangeShapeType="1"/>
            </p:cNvSpPr>
            <p:nvPr/>
          </p:nvSpPr>
          <p:spPr bwMode="auto">
            <a:xfrm>
              <a:off x="1284" y="2353"/>
              <a:ext cx="284" cy="5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4351" name="Rectangle 35"/>
          <p:cNvSpPr>
            <a:spLocks noChangeArrowheads="1"/>
          </p:cNvSpPr>
          <p:nvPr/>
        </p:nvSpPr>
        <p:spPr bwMode="auto">
          <a:xfrm>
            <a:off x="838200" y="4495800"/>
            <a:ext cx="34290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800" b="1"/>
              <a:t>box untransformed</a:t>
            </a:r>
          </a:p>
        </p:txBody>
      </p:sp>
      <p:sp>
        <p:nvSpPr>
          <p:cNvPr id="14352" name="Rectangle 36"/>
          <p:cNvSpPr>
            <a:spLocks noChangeArrowheads="1"/>
          </p:cNvSpPr>
          <p:nvPr/>
        </p:nvSpPr>
        <p:spPr bwMode="auto">
          <a:xfrm>
            <a:off x="4592638" y="4495800"/>
            <a:ext cx="394176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800" b="1"/>
              <a:t>box transformed by W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AutoShape 2"/>
          <p:cNvSpPr>
            <a:spLocks noGrp="1" noChangeArrowheads="1"/>
          </p:cNvSpPr>
          <p:nvPr>
            <p:ph type="title"/>
          </p:nvPr>
        </p:nvSpPr>
        <p:spPr>
          <a:xfrm>
            <a:off x="209550" y="273050"/>
            <a:ext cx="8702675" cy="71120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A Diversion To Clarify Issues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7800" y="1295400"/>
            <a:ext cx="8964613" cy="476250"/>
          </a:xfrm>
          <a:noFill/>
        </p:spPr>
        <p:txBody>
          <a:bodyPr/>
          <a:lstStyle/>
          <a:p>
            <a:r>
              <a:rPr lang="en-US" smtClean="0"/>
              <a:t>What happens if we replace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smtClean="0"/>
              <a:t> by </a:t>
            </a:r>
            <a:r>
              <a:rPr lang="en-US" smtClean="0">
                <a:solidFill>
                  <a:srgbClr val="FF0000"/>
                </a:solidFill>
              </a:rPr>
              <a:t>WR</a:t>
            </a:r>
            <a:r>
              <a:rPr lang="en-US" smtClean="0"/>
              <a:t>? We get</a:t>
            </a:r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1855788" y="1912938"/>
            <a:ext cx="3913187" cy="3297237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5365" name="Line 5"/>
          <p:cNvSpPr>
            <a:spLocks noChangeShapeType="1"/>
          </p:cNvSpPr>
          <p:nvPr/>
        </p:nvSpPr>
        <p:spPr bwMode="auto">
          <a:xfrm>
            <a:off x="2898775" y="3771900"/>
            <a:ext cx="0" cy="731838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5366" name="Line 6"/>
          <p:cNvSpPr>
            <a:spLocks noChangeShapeType="1"/>
          </p:cNvSpPr>
          <p:nvPr/>
        </p:nvSpPr>
        <p:spPr bwMode="auto">
          <a:xfrm flipH="1">
            <a:off x="2317750" y="4505325"/>
            <a:ext cx="582613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5367" name="Line 7"/>
          <p:cNvSpPr>
            <a:spLocks noChangeShapeType="1"/>
          </p:cNvSpPr>
          <p:nvPr/>
        </p:nvSpPr>
        <p:spPr bwMode="auto">
          <a:xfrm>
            <a:off x="2900363" y="4505325"/>
            <a:ext cx="820737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5368" name="Line 8"/>
          <p:cNvSpPr>
            <a:spLocks noChangeShapeType="1"/>
          </p:cNvSpPr>
          <p:nvPr/>
        </p:nvSpPr>
        <p:spPr bwMode="auto">
          <a:xfrm>
            <a:off x="5991225" y="3840163"/>
            <a:ext cx="1555750" cy="4762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grpSp>
        <p:nvGrpSpPr>
          <p:cNvPr id="15369" name="Group 19"/>
          <p:cNvGrpSpPr>
            <a:grpSpLocks/>
          </p:cNvGrpSpPr>
          <p:nvPr/>
        </p:nvGrpSpPr>
        <p:grpSpPr bwMode="auto">
          <a:xfrm>
            <a:off x="4489450" y="3538538"/>
            <a:ext cx="1303338" cy="525462"/>
            <a:chOff x="2828" y="2229"/>
            <a:chExt cx="821" cy="331"/>
          </a:xfrm>
        </p:grpSpPr>
        <p:grpSp>
          <p:nvGrpSpPr>
            <p:cNvPr id="15385" name="Group 17"/>
            <p:cNvGrpSpPr>
              <a:grpSpLocks/>
            </p:cNvGrpSpPr>
            <p:nvPr/>
          </p:nvGrpSpPr>
          <p:grpSpPr bwMode="auto">
            <a:xfrm>
              <a:off x="2828" y="2229"/>
              <a:ext cx="590" cy="331"/>
              <a:chOff x="2828" y="2229"/>
              <a:chExt cx="590" cy="331"/>
            </a:xfrm>
          </p:grpSpPr>
          <p:grpSp>
            <p:nvGrpSpPr>
              <p:cNvPr id="15387" name="Group 12"/>
              <p:cNvGrpSpPr>
                <a:grpSpLocks/>
              </p:cNvGrpSpPr>
              <p:nvPr/>
            </p:nvGrpSpPr>
            <p:grpSpPr bwMode="auto">
              <a:xfrm>
                <a:off x="2828" y="2229"/>
                <a:ext cx="590" cy="331"/>
                <a:chOff x="2828" y="2229"/>
                <a:chExt cx="590" cy="331"/>
              </a:xfrm>
            </p:grpSpPr>
            <p:sp>
              <p:nvSpPr>
                <p:cNvPr id="15392" name="Freeform 9"/>
                <p:cNvSpPr>
                  <a:spLocks/>
                </p:cNvSpPr>
                <p:nvPr/>
              </p:nvSpPr>
              <p:spPr bwMode="auto">
                <a:xfrm>
                  <a:off x="2828" y="2236"/>
                  <a:ext cx="586" cy="68"/>
                </a:xfrm>
                <a:custGeom>
                  <a:avLst/>
                  <a:gdLst>
                    <a:gd name="T0" fmla="*/ 0 w 586"/>
                    <a:gd name="T1" fmla="*/ 67 h 68"/>
                    <a:gd name="T2" fmla="*/ 150 w 586"/>
                    <a:gd name="T3" fmla="*/ 0 h 68"/>
                    <a:gd name="T4" fmla="*/ 585 w 586"/>
                    <a:gd name="T5" fmla="*/ 0 h 68"/>
                    <a:gd name="T6" fmla="*/ 445 w 586"/>
                    <a:gd name="T7" fmla="*/ 67 h 68"/>
                    <a:gd name="T8" fmla="*/ 0 w 586"/>
                    <a:gd name="T9" fmla="*/ 67 h 68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586"/>
                    <a:gd name="T16" fmla="*/ 0 h 68"/>
                    <a:gd name="T17" fmla="*/ 586 w 586"/>
                    <a:gd name="T18" fmla="*/ 68 h 68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586" h="68">
                      <a:moveTo>
                        <a:pt x="0" y="67"/>
                      </a:moveTo>
                      <a:lnTo>
                        <a:pt x="150" y="0"/>
                      </a:lnTo>
                      <a:lnTo>
                        <a:pt x="585" y="0"/>
                      </a:lnTo>
                      <a:lnTo>
                        <a:pt x="445" y="67"/>
                      </a:lnTo>
                      <a:lnTo>
                        <a:pt x="0" y="67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93" name="Freeform 10"/>
                <p:cNvSpPr>
                  <a:spLocks/>
                </p:cNvSpPr>
                <p:nvPr/>
              </p:nvSpPr>
              <p:spPr bwMode="auto">
                <a:xfrm>
                  <a:off x="3273" y="2229"/>
                  <a:ext cx="145" cy="331"/>
                </a:xfrm>
                <a:custGeom>
                  <a:avLst/>
                  <a:gdLst>
                    <a:gd name="T0" fmla="*/ 0 w 145"/>
                    <a:gd name="T1" fmla="*/ 72 h 331"/>
                    <a:gd name="T2" fmla="*/ 144 w 145"/>
                    <a:gd name="T3" fmla="*/ 0 h 331"/>
                    <a:gd name="T4" fmla="*/ 144 w 145"/>
                    <a:gd name="T5" fmla="*/ 242 h 331"/>
                    <a:gd name="T6" fmla="*/ 0 w 145"/>
                    <a:gd name="T7" fmla="*/ 330 h 331"/>
                    <a:gd name="T8" fmla="*/ 0 w 145"/>
                    <a:gd name="T9" fmla="*/ 72 h 331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45"/>
                    <a:gd name="T16" fmla="*/ 0 h 331"/>
                    <a:gd name="T17" fmla="*/ 145 w 145"/>
                    <a:gd name="T18" fmla="*/ 331 h 331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45" h="331">
                      <a:moveTo>
                        <a:pt x="0" y="72"/>
                      </a:moveTo>
                      <a:lnTo>
                        <a:pt x="144" y="0"/>
                      </a:lnTo>
                      <a:lnTo>
                        <a:pt x="144" y="242"/>
                      </a:lnTo>
                      <a:lnTo>
                        <a:pt x="0" y="330"/>
                      </a:lnTo>
                      <a:lnTo>
                        <a:pt x="0" y="72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94" name="Rectangle 11"/>
                <p:cNvSpPr>
                  <a:spLocks noChangeArrowheads="1"/>
                </p:cNvSpPr>
                <p:nvPr/>
              </p:nvSpPr>
              <p:spPr bwMode="auto">
                <a:xfrm>
                  <a:off x="2832" y="2307"/>
                  <a:ext cx="437" cy="244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5388" name="Group 16"/>
              <p:cNvGrpSpPr>
                <a:grpSpLocks/>
              </p:cNvGrpSpPr>
              <p:nvPr/>
            </p:nvGrpSpPr>
            <p:grpSpPr bwMode="auto">
              <a:xfrm>
                <a:off x="2992" y="2312"/>
                <a:ext cx="242" cy="225"/>
                <a:chOff x="2992" y="2312"/>
                <a:chExt cx="242" cy="225"/>
              </a:xfrm>
            </p:grpSpPr>
            <p:sp>
              <p:nvSpPr>
                <p:cNvPr id="15389" name="Line 13"/>
                <p:cNvSpPr>
                  <a:spLocks noChangeShapeType="1"/>
                </p:cNvSpPr>
                <p:nvPr/>
              </p:nvSpPr>
              <p:spPr bwMode="auto">
                <a:xfrm>
                  <a:off x="3071" y="2312"/>
                  <a:ext cx="0" cy="133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90" name="Line 14"/>
                <p:cNvSpPr>
                  <a:spLocks noChangeShapeType="1"/>
                </p:cNvSpPr>
                <p:nvPr/>
              </p:nvSpPr>
              <p:spPr bwMode="auto">
                <a:xfrm flipH="1">
                  <a:off x="2992" y="2445"/>
                  <a:ext cx="77" cy="92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91" name="Line 15"/>
                <p:cNvSpPr>
                  <a:spLocks noChangeShapeType="1"/>
                </p:cNvSpPr>
                <p:nvPr/>
              </p:nvSpPr>
              <p:spPr bwMode="auto">
                <a:xfrm>
                  <a:off x="3069" y="2445"/>
                  <a:ext cx="165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5386" name="Line 18"/>
            <p:cNvSpPr>
              <a:spLocks noChangeShapeType="1"/>
            </p:cNvSpPr>
            <p:nvPr/>
          </p:nvSpPr>
          <p:spPr bwMode="auto">
            <a:xfrm>
              <a:off x="3365" y="2417"/>
              <a:ext cx="284" cy="5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5370" name="Rectangle 20"/>
          <p:cNvSpPr>
            <a:spLocks noChangeArrowheads="1"/>
          </p:cNvSpPr>
          <p:nvPr/>
        </p:nvSpPr>
        <p:spPr bwMode="auto">
          <a:xfrm>
            <a:off x="6983413" y="3602038"/>
            <a:ext cx="1284287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800" b="1"/>
              <a:t>before</a:t>
            </a:r>
          </a:p>
        </p:txBody>
      </p:sp>
      <p:sp>
        <p:nvSpPr>
          <p:cNvPr id="15371" name="Line 21"/>
          <p:cNvSpPr>
            <a:spLocks noChangeShapeType="1"/>
          </p:cNvSpPr>
          <p:nvPr/>
        </p:nvSpPr>
        <p:spPr bwMode="auto">
          <a:xfrm>
            <a:off x="3286125" y="2805113"/>
            <a:ext cx="4125913" cy="1270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5372" name="Rectangle 22"/>
          <p:cNvSpPr>
            <a:spLocks noChangeArrowheads="1"/>
          </p:cNvSpPr>
          <p:nvPr/>
        </p:nvSpPr>
        <p:spPr bwMode="auto">
          <a:xfrm>
            <a:off x="6992938" y="2566988"/>
            <a:ext cx="1249362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after</a:t>
            </a:r>
          </a:p>
        </p:txBody>
      </p:sp>
      <p:grpSp>
        <p:nvGrpSpPr>
          <p:cNvPr id="15373" name="Group 33"/>
          <p:cNvGrpSpPr>
            <a:grpSpLocks/>
          </p:cNvGrpSpPr>
          <p:nvPr/>
        </p:nvGrpSpPr>
        <p:grpSpPr bwMode="auto">
          <a:xfrm>
            <a:off x="2590800" y="1997075"/>
            <a:ext cx="525463" cy="1304925"/>
            <a:chOff x="1632" y="1258"/>
            <a:chExt cx="331" cy="822"/>
          </a:xfrm>
        </p:grpSpPr>
        <p:grpSp>
          <p:nvGrpSpPr>
            <p:cNvPr id="15375" name="Group 31"/>
            <p:cNvGrpSpPr>
              <a:grpSpLocks/>
            </p:cNvGrpSpPr>
            <p:nvPr/>
          </p:nvGrpSpPr>
          <p:grpSpPr bwMode="auto">
            <a:xfrm>
              <a:off x="1632" y="1490"/>
              <a:ext cx="331" cy="590"/>
              <a:chOff x="1632" y="1490"/>
              <a:chExt cx="331" cy="590"/>
            </a:xfrm>
          </p:grpSpPr>
          <p:grpSp>
            <p:nvGrpSpPr>
              <p:cNvPr id="15377" name="Group 26"/>
              <p:cNvGrpSpPr>
                <a:grpSpLocks/>
              </p:cNvGrpSpPr>
              <p:nvPr/>
            </p:nvGrpSpPr>
            <p:grpSpPr bwMode="auto">
              <a:xfrm>
                <a:off x="1632" y="1490"/>
                <a:ext cx="331" cy="590"/>
                <a:chOff x="1632" y="1490"/>
                <a:chExt cx="331" cy="590"/>
              </a:xfrm>
            </p:grpSpPr>
            <p:sp>
              <p:nvSpPr>
                <p:cNvPr id="15382" name="Freeform 23"/>
                <p:cNvSpPr>
                  <a:spLocks/>
                </p:cNvSpPr>
                <p:nvPr/>
              </p:nvSpPr>
              <p:spPr bwMode="auto">
                <a:xfrm>
                  <a:off x="1638" y="1494"/>
                  <a:ext cx="68" cy="586"/>
                </a:xfrm>
                <a:custGeom>
                  <a:avLst/>
                  <a:gdLst>
                    <a:gd name="T0" fmla="*/ 67 w 68"/>
                    <a:gd name="T1" fmla="*/ 585 h 586"/>
                    <a:gd name="T2" fmla="*/ 0 w 68"/>
                    <a:gd name="T3" fmla="*/ 435 h 586"/>
                    <a:gd name="T4" fmla="*/ 0 w 68"/>
                    <a:gd name="T5" fmla="*/ 0 h 586"/>
                    <a:gd name="T6" fmla="*/ 67 w 68"/>
                    <a:gd name="T7" fmla="*/ 140 h 586"/>
                    <a:gd name="T8" fmla="*/ 67 w 68"/>
                    <a:gd name="T9" fmla="*/ 585 h 586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68"/>
                    <a:gd name="T16" fmla="*/ 0 h 586"/>
                    <a:gd name="T17" fmla="*/ 68 w 68"/>
                    <a:gd name="T18" fmla="*/ 586 h 586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68" h="586">
                      <a:moveTo>
                        <a:pt x="67" y="585"/>
                      </a:moveTo>
                      <a:lnTo>
                        <a:pt x="0" y="435"/>
                      </a:lnTo>
                      <a:lnTo>
                        <a:pt x="0" y="0"/>
                      </a:lnTo>
                      <a:lnTo>
                        <a:pt x="67" y="140"/>
                      </a:lnTo>
                      <a:lnTo>
                        <a:pt x="67" y="585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3" name="Freeform 24"/>
                <p:cNvSpPr>
                  <a:spLocks/>
                </p:cNvSpPr>
                <p:nvPr/>
              </p:nvSpPr>
              <p:spPr bwMode="auto">
                <a:xfrm>
                  <a:off x="1632" y="1490"/>
                  <a:ext cx="331" cy="145"/>
                </a:xfrm>
                <a:custGeom>
                  <a:avLst/>
                  <a:gdLst>
                    <a:gd name="T0" fmla="*/ 73 w 331"/>
                    <a:gd name="T1" fmla="*/ 144 h 145"/>
                    <a:gd name="T2" fmla="*/ 0 w 331"/>
                    <a:gd name="T3" fmla="*/ 0 h 145"/>
                    <a:gd name="T4" fmla="*/ 243 w 331"/>
                    <a:gd name="T5" fmla="*/ 0 h 145"/>
                    <a:gd name="T6" fmla="*/ 330 w 331"/>
                    <a:gd name="T7" fmla="*/ 144 h 145"/>
                    <a:gd name="T8" fmla="*/ 73 w 331"/>
                    <a:gd name="T9" fmla="*/ 144 h 145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331"/>
                    <a:gd name="T16" fmla="*/ 0 h 145"/>
                    <a:gd name="T17" fmla="*/ 331 w 331"/>
                    <a:gd name="T18" fmla="*/ 145 h 145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331" h="145">
                      <a:moveTo>
                        <a:pt x="73" y="144"/>
                      </a:moveTo>
                      <a:lnTo>
                        <a:pt x="0" y="0"/>
                      </a:lnTo>
                      <a:lnTo>
                        <a:pt x="243" y="0"/>
                      </a:lnTo>
                      <a:lnTo>
                        <a:pt x="330" y="144"/>
                      </a:lnTo>
                      <a:lnTo>
                        <a:pt x="73" y="144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4" name="Rectangle 25"/>
                <p:cNvSpPr>
                  <a:spLocks noChangeArrowheads="1"/>
                </p:cNvSpPr>
                <p:nvPr/>
              </p:nvSpPr>
              <p:spPr bwMode="auto">
                <a:xfrm>
                  <a:off x="1710" y="1638"/>
                  <a:ext cx="244" cy="437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5378" name="Group 30"/>
              <p:cNvGrpSpPr>
                <a:grpSpLocks/>
              </p:cNvGrpSpPr>
              <p:nvPr/>
            </p:nvGrpSpPr>
            <p:grpSpPr bwMode="auto">
              <a:xfrm>
                <a:off x="1715" y="1668"/>
                <a:ext cx="225" cy="247"/>
                <a:chOff x="1715" y="1668"/>
                <a:chExt cx="225" cy="247"/>
              </a:xfrm>
            </p:grpSpPr>
            <p:sp>
              <p:nvSpPr>
                <p:cNvPr id="15379" name="Line 27"/>
                <p:cNvSpPr>
                  <a:spLocks noChangeShapeType="1"/>
                </p:cNvSpPr>
                <p:nvPr/>
              </p:nvSpPr>
              <p:spPr bwMode="auto">
                <a:xfrm>
                  <a:off x="1715" y="1836"/>
                  <a:ext cx="133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0" name="Line 28"/>
                <p:cNvSpPr>
                  <a:spLocks noChangeShapeType="1"/>
                </p:cNvSpPr>
                <p:nvPr/>
              </p:nvSpPr>
              <p:spPr bwMode="auto">
                <a:xfrm>
                  <a:off x="1848" y="1838"/>
                  <a:ext cx="92" cy="77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1" name="Line 29"/>
                <p:cNvSpPr>
                  <a:spLocks noChangeShapeType="1"/>
                </p:cNvSpPr>
                <p:nvPr/>
              </p:nvSpPr>
              <p:spPr bwMode="auto">
                <a:xfrm flipV="1">
                  <a:off x="1848" y="1668"/>
                  <a:ext cx="0" cy="165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5376" name="Line 32"/>
            <p:cNvSpPr>
              <a:spLocks noChangeShapeType="1"/>
            </p:cNvSpPr>
            <p:nvPr/>
          </p:nvSpPr>
          <p:spPr bwMode="auto">
            <a:xfrm flipV="1">
              <a:off x="1815" y="1258"/>
              <a:ext cx="5" cy="284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5634" name="AutoShape 34"/>
          <p:cNvSpPr>
            <a:spLocks noChangeArrowheads="1"/>
          </p:cNvSpPr>
          <p:nvPr/>
        </p:nvSpPr>
        <p:spPr bwMode="auto">
          <a:xfrm>
            <a:off x="360363" y="5416550"/>
            <a:ext cx="8423275" cy="565150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>
                <a:solidFill>
                  <a:srgbClr val="FF0000"/>
                </a:solidFill>
              </a:rPr>
              <a:t>WR</a:t>
            </a:r>
            <a:r>
              <a:rPr lang="en-US" sz="2800" b="1"/>
              <a:t> rotates by </a:t>
            </a:r>
            <a:r>
              <a:rPr lang="en-US" sz="2800" b="1">
                <a:solidFill>
                  <a:srgbClr val="FF0000"/>
                </a:solidFill>
              </a:rPr>
              <a:t>R</a:t>
            </a:r>
            <a:r>
              <a:rPr lang="en-US" sz="2800" b="1"/>
              <a:t> in the </a:t>
            </a:r>
            <a:r>
              <a:rPr lang="en-US" sz="2800" b="1">
                <a:solidFill>
                  <a:srgbClr val="FF0000"/>
                </a:solidFill>
              </a:rPr>
              <a:t>red coordinate system</a:t>
            </a:r>
            <a:r>
              <a:rPr lang="en-US" sz="2800" b="1"/>
              <a:t>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AutoShape 2"/>
          <p:cNvSpPr>
            <a:spLocks noGrp="1" noChangeArrowheads="1"/>
          </p:cNvSpPr>
          <p:nvPr>
            <p:ph type="title"/>
          </p:nvPr>
        </p:nvSpPr>
        <p:spPr>
          <a:xfrm>
            <a:off x="92075" y="277813"/>
            <a:ext cx="8940800" cy="71120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How Do We Rotate In the Blue Coordinate System?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7800" y="1295400"/>
            <a:ext cx="8964613" cy="860425"/>
          </a:xfrm>
          <a:noFill/>
        </p:spPr>
        <p:txBody>
          <a:bodyPr/>
          <a:lstStyle/>
          <a:p>
            <a:r>
              <a:rPr lang="en-US" smtClean="0"/>
              <a:t>Answer: </a:t>
            </a:r>
            <a:r>
              <a:rPr lang="en-US" smtClean="0">
                <a:solidFill>
                  <a:srgbClr val="0000FF"/>
                </a:solidFill>
              </a:rPr>
              <a:t>Bring blue system to </a:t>
            </a:r>
            <a:r>
              <a:rPr lang="en-US" smtClean="0">
                <a:solidFill>
                  <a:srgbClr val="FF0000"/>
                </a:solidFill>
              </a:rPr>
              <a:t>[0,0,0] in red system</a:t>
            </a:r>
            <a:r>
              <a:rPr lang="en-US" smtClean="0"/>
              <a:t>, rotate there, </a:t>
            </a:r>
            <a:r>
              <a:rPr lang="en-US" smtClean="0">
                <a:solidFill>
                  <a:srgbClr val="0000FF"/>
                </a:solidFill>
              </a:rPr>
              <a:t>then bring it back...</a:t>
            </a:r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536575" y="2430463"/>
            <a:ext cx="3913188" cy="2462212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6389" name="Line 5"/>
          <p:cNvSpPr>
            <a:spLocks noChangeShapeType="1"/>
          </p:cNvSpPr>
          <p:nvPr/>
        </p:nvSpPr>
        <p:spPr bwMode="auto">
          <a:xfrm>
            <a:off x="1579563" y="3454400"/>
            <a:ext cx="0" cy="731838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6390" name="Line 6"/>
          <p:cNvSpPr>
            <a:spLocks noChangeShapeType="1"/>
          </p:cNvSpPr>
          <p:nvPr/>
        </p:nvSpPr>
        <p:spPr bwMode="auto">
          <a:xfrm flipH="1">
            <a:off x="998538" y="4187825"/>
            <a:ext cx="582612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6391" name="Line 7"/>
          <p:cNvSpPr>
            <a:spLocks noChangeShapeType="1"/>
          </p:cNvSpPr>
          <p:nvPr/>
        </p:nvSpPr>
        <p:spPr bwMode="auto">
          <a:xfrm>
            <a:off x="1581150" y="4187825"/>
            <a:ext cx="820738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6392" name="Group 18"/>
          <p:cNvGrpSpPr>
            <a:grpSpLocks/>
          </p:cNvGrpSpPr>
          <p:nvPr/>
        </p:nvGrpSpPr>
        <p:grpSpPr bwMode="auto">
          <a:xfrm>
            <a:off x="3170238" y="3221038"/>
            <a:ext cx="1303337" cy="525462"/>
            <a:chOff x="1997" y="2029"/>
            <a:chExt cx="821" cy="331"/>
          </a:xfrm>
        </p:grpSpPr>
        <p:grpSp>
          <p:nvGrpSpPr>
            <p:cNvPr id="16411" name="Group 16"/>
            <p:cNvGrpSpPr>
              <a:grpSpLocks/>
            </p:cNvGrpSpPr>
            <p:nvPr/>
          </p:nvGrpSpPr>
          <p:grpSpPr bwMode="auto">
            <a:xfrm>
              <a:off x="1997" y="2029"/>
              <a:ext cx="590" cy="331"/>
              <a:chOff x="1997" y="2029"/>
              <a:chExt cx="590" cy="331"/>
            </a:xfrm>
          </p:grpSpPr>
          <p:grpSp>
            <p:nvGrpSpPr>
              <p:cNvPr id="16413" name="Group 11"/>
              <p:cNvGrpSpPr>
                <a:grpSpLocks/>
              </p:cNvGrpSpPr>
              <p:nvPr/>
            </p:nvGrpSpPr>
            <p:grpSpPr bwMode="auto">
              <a:xfrm>
                <a:off x="1997" y="2029"/>
                <a:ext cx="590" cy="331"/>
                <a:chOff x="1997" y="2029"/>
                <a:chExt cx="590" cy="331"/>
              </a:xfrm>
            </p:grpSpPr>
            <p:sp>
              <p:nvSpPr>
                <p:cNvPr id="16418" name="Freeform 8"/>
                <p:cNvSpPr>
                  <a:spLocks/>
                </p:cNvSpPr>
                <p:nvPr/>
              </p:nvSpPr>
              <p:spPr bwMode="auto">
                <a:xfrm>
                  <a:off x="1997" y="2036"/>
                  <a:ext cx="586" cy="68"/>
                </a:xfrm>
                <a:custGeom>
                  <a:avLst/>
                  <a:gdLst>
                    <a:gd name="T0" fmla="*/ 0 w 586"/>
                    <a:gd name="T1" fmla="*/ 67 h 68"/>
                    <a:gd name="T2" fmla="*/ 150 w 586"/>
                    <a:gd name="T3" fmla="*/ 0 h 68"/>
                    <a:gd name="T4" fmla="*/ 585 w 586"/>
                    <a:gd name="T5" fmla="*/ 0 h 68"/>
                    <a:gd name="T6" fmla="*/ 445 w 586"/>
                    <a:gd name="T7" fmla="*/ 67 h 68"/>
                    <a:gd name="T8" fmla="*/ 0 w 586"/>
                    <a:gd name="T9" fmla="*/ 67 h 68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586"/>
                    <a:gd name="T16" fmla="*/ 0 h 68"/>
                    <a:gd name="T17" fmla="*/ 586 w 586"/>
                    <a:gd name="T18" fmla="*/ 68 h 68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586" h="68">
                      <a:moveTo>
                        <a:pt x="0" y="67"/>
                      </a:moveTo>
                      <a:lnTo>
                        <a:pt x="150" y="0"/>
                      </a:lnTo>
                      <a:lnTo>
                        <a:pt x="585" y="0"/>
                      </a:lnTo>
                      <a:lnTo>
                        <a:pt x="445" y="67"/>
                      </a:lnTo>
                      <a:lnTo>
                        <a:pt x="0" y="67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19" name="Freeform 9"/>
                <p:cNvSpPr>
                  <a:spLocks/>
                </p:cNvSpPr>
                <p:nvPr/>
              </p:nvSpPr>
              <p:spPr bwMode="auto">
                <a:xfrm>
                  <a:off x="2442" y="2029"/>
                  <a:ext cx="145" cy="331"/>
                </a:xfrm>
                <a:custGeom>
                  <a:avLst/>
                  <a:gdLst>
                    <a:gd name="T0" fmla="*/ 0 w 145"/>
                    <a:gd name="T1" fmla="*/ 72 h 331"/>
                    <a:gd name="T2" fmla="*/ 144 w 145"/>
                    <a:gd name="T3" fmla="*/ 0 h 331"/>
                    <a:gd name="T4" fmla="*/ 144 w 145"/>
                    <a:gd name="T5" fmla="*/ 242 h 331"/>
                    <a:gd name="T6" fmla="*/ 0 w 145"/>
                    <a:gd name="T7" fmla="*/ 330 h 331"/>
                    <a:gd name="T8" fmla="*/ 0 w 145"/>
                    <a:gd name="T9" fmla="*/ 72 h 331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45"/>
                    <a:gd name="T16" fmla="*/ 0 h 331"/>
                    <a:gd name="T17" fmla="*/ 145 w 145"/>
                    <a:gd name="T18" fmla="*/ 331 h 331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45" h="331">
                      <a:moveTo>
                        <a:pt x="0" y="72"/>
                      </a:moveTo>
                      <a:lnTo>
                        <a:pt x="144" y="0"/>
                      </a:lnTo>
                      <a:lnTo>
                        <a:pt x="144" y="242"/>
                      </a:lnTo>
                      <a:lnTo>
                        <a:pt x="0" y="330"/>
                      </a:lnTo>
                      <a:lnTo>
                        <a:pt x="0" y="72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20" name="Rectangle 10"/>
                <p:cNvSpPr>
                  <a:spLocks noChangeArrowheads="1"/>
                </p:cNvSpPr>
                <p:nvPr/>
              </p:nvSpPr>
              <p:spPr bwMode="auto">
                <a:xfrm>
                  <a:off x="2001" y="2107"/>
                  <a:ext cx="437" cy="244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6414" name="Group 15"/>
              <p:cNvGrpSpPr>
                <a:grpSpLocks/>
              </p:cNvGrpSpPr>
              <p:nvPr/>
            </p:nvGrpSpPr>
            <p:grpSpPr bwMode="auto">
              <a:xfrm>
                <a:off x="2161" y="2112"/>
                <a:ext cx="242" cy="225"/>
                <a:chOff x="2161" y="2112"/>
                <a:chExt cx="242" cy="225"/>
              </a:xfrm>
            </p:grpSpPr>
            <p:sp>
              <p:nvSpPr>
                <p:cNvPr id="16415" name="Line 12"/>
                <p:cNvSpPr>
                  <a:spLocks noChangeShapeType="1"/>
                </p:cNvSpPr>
                <p:nvPr/>
              </p:nvSpPr>
              <p:spPr bwMode="auto">
                <a:xfrm>
                  <a:off x="2240" y="2112"/>
                  <a:ext cx="0" cy="133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16" name="Line 13"/>
                <p:cNvSpPr>
                  <a:spLocks noChangeShapeType="1"/>
                </p:cNvSpPr>
                <p:nvPr/>
              </p:nvSpPr>
              <p:spPr bwMode="auto">
                <a:xfrm flipH="1">
                  <a:off x="2161" y="2245"/>
                  <a:ext cx="77" cy="92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17" name="Line 14"/>
                <p:cNvSpPr>
                  <a:spLocks noChangeShapeType="1"/>
                </p:cNvSpPr>
                <p:nvPr/>
              </p:nvSpPr>
              <p:spPr bwMode="auto">
                <a:xfrm>
                  <a:off x="2238" y="2245"/>
                  <a:ext cx="165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6412" name="Line 17"/>
            <p:cNvSpPr>
              <a:spLocks noChangeShapeType="1"/>
            </p:cNvSpPr>
            <p:nvPr/>
          </p:nvSpPr>
          <p:spPr bwMode="auto">
            <a:xfrm>
              <a:off x="2534" y="2217"/>
              <a:ext cx="284" cy="5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6393" name="Rectangle 19"/>
          <p:cNvSpPr>
            <a:spLocks noChangeArrowheads="1"/>
          </p:cNvSpPr>
          <p:nvPr/>
        </p:nvSpPr>
        <p:spPr bwMode="auto">
          <a:xfrm>
            <a:off x="1754188" y="4991100"/>
            <a:ext cx="1284287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800" b="1"/>
              <a:t>before</a:t>
            </a:r>
          </a:p>
        </p:txBody>
      </p:sp>
      <p:sp>
        <p:nvSpPr>
          <p:cNvPr id="16394" name="Rectangle 20"/>
          <p:cNvSpPr>
            <a:spLocks noChangeArrowheads="1"/>
          </p:cNvSpPr>
          <p:nvPr/>
        </p:nvSpPr>
        <p:spPr bwMode="auto">
          <a:xfrm>
            <a:off x="6408738" y="4973638"/>
            <a:ext cx="1249362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after</a:t>
            </a:r>
          </a:p>
        </p:txBody>
      </p:sp>
      <p:sp>
        <p:nvSpPr>
          <p:cNvPr id="16395" name="Rectangle 21"/>
          <p:cNvSpPr>
            <a:spLocks noChangeArrowheads="1"/>
          </p:cNvSpPr>
          <p:nvPr/>
        </p:nvSpPr>
        <p:spPr bwMode="auto">
          <a:xfrm>
            <a:off x="4921250" y="2432050"/>
            <a:ext cx="3913188" cy="2462213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6396" name="Line 22"/>
          <p:cNvSpPr>
            <a:spLocks noChangeShapeType="1"/>
          </p:cNvSpPr>
          <p:nvPr/>
        </p:nvSpPr>
        <p:spPr bwMode="auto">
          <a:xfrm>
            <a:off x="5964238" y="3455988"/>
            <a:ext cx="0" cy="731837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6397" name="Line 23"/>
          <p:cNvSpPr>
            <a:spLocks noChangeShapeType="1"/>
          </p:cNvSpPr>
          <p:nvPr/>
        </p:nvSpPr>
        <p:spPr bwMode="auto">
          <a:xfrm flipH="1">
            <a:off x="5383213" y="4189413"/>
            <a:ext cx="582612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6398" name="Line 24"/>
          <p:cNvSpPr>
            <a:spLocks noChangeShapeType="1"/>
          </p:cNvSpPr>
          <p:nvPr/>
        </p:nvSpPr>
        <p:spPr bwMode="auto">
          <a:xfrm>
            <a:off x="5965825" y="4189413"/>
            <a:ext cx="820738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6399" name="Group 35"/>
          <p:cNvGrpSpPr>
            <a:grpSpLocks/>
          </p:cNvGrpSpPr>
          <p:nvPr/>
        </p:nvGrpSpPr>
        <p:grpSpPr bwMode="auto">
          <a:xfrm>
            <a:off x="7643813" y="2533650"/>
            <a:ext cx="525462" cy="1304925"/>
            <a:chOff x="4815" y="1596"/>
            <a:chExt cx="331" cy="822"/>
          </a:xfrm>
        </p:grpSpPr>
        <p:grpSp>
          <p:nvGrpSpPr>
            <p:cNvPr id="16401" name="Group 33"/>
            <p:cNvGrpSpPr>
              <a:grpSpLocks/>
            </p:cNvGrpSpPr>
            <p:nvPr/>
          </p:nvGrpSpPr>
          <p:grpSpPr bwMode="auto">
            <a:xfrm>
              <a:off x="4815" y="1828"/>
              <a:ext cx="331" cy="590"/>
              <a:chOff x="4815" y="1828"/>
              <a:chExt cx="331" cy="590"/>
            </a:xfrm>
          </p:grpSpPr>
          <p:grpSp>
            <p:nvGrpSpPr>
              <p:cNvPr id="16403" name="Group 28"/>
              <p:cNvGrpSpPr>
                <a:grpSpLocks/>
              </p:cNvGrpSpPr>
              <p:nvPr/>
            </p:nvGrpSpPr>
            <p:grpSpPr bwMode="auto">
              <a:xfrm>
                <a:off x="4815" y="1828"/>
                <a:ext cx="331" cy="590"/>
                <a:chOff x="4815" y="1828"/>
                <a:chExt cx="331" cy="590"/>
              </a:xfrm>
            </p:grpSpPr>
            <p:sp>
              <p:nvSpPr>
                <p:cNvPr id="16408" name="Freeform 25"/>
                <p:cNvSpPr>
                  <a:spLocks/>
                </p:cNvSpPr>
                <p:nvPr/>
              </p:nvSpPr>
              <p:spPr bwMode="auto">
                <a:xfrm>
                  <a:off x="4821" y="1832"/>
                  <a:ext cx="68" cy="586"/>
                </a:xfrm>
                <a:custGeom>
                  <a:avLst/>
                  <a:gdLst>
                    <a:gd name="T0" fmla="*/ 67 w 68"/>
                    <a:gd name="T1" fmla="*/ 585 h 586"/>
                    <a:gd name="T2" fmla="*/ 0 w 68"/>
                    <a:gd name="T3" fmla="*/ 435 h 586"/>
                    <a:gd name="T4" fmla="*/ 0 w 68"/>
                    <a:gd name="T5" fmla="*/ 0 h 586"/>
                    <a:gd name="T6" fmla="*/ 67 w 68"/>
                    <a:gd name="T7" fmla="*/ 140 h 586"/>
                    <a:gd name="T8" fmla="*/ 67 w 68"/>
                    <a:gd name="T9" fmla="*/ 585 h 586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68"/>
                    <a:gd name="T16" fmla="*/ 0 h 586"/>
                    <a:gd name="T17" fmla="*/ 68 w 68"/>
                    <a:gd name="T18" fmla="*/ 586 h 586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68" h="586">
                      <a:moveTo>
                        <a:pt x="67" y="585"/>
                      </a:moveTo>
                      <a:lnTo>
                        <a:pt x="0" y="435"/>
                      </a:lnTo>
                      <a:lnTo>
                        <a:pt x="0" y="0"/>
                      </a:lnTo>
                      <a:lnTo>
                        <a:pt x="67" y="140"/>
                      </a:lnTo>
                      <a:lnTo>
                        <a:pt x="67" y="585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09" name="Freeform 26"/>
                <p:cNvSpPr>
                  <a:spLocks/>
                </p:cNvSpPr>
                <p:nvPr/>
              </p:nvSpPr>
              <p:spPr bwMode="auto">
                <a:xfrm>
                  <a:off x="4815" y="1828"/>
                  <a:ext cx="331" cy="145"/>
                </a:xfrm>
                <a:custGeom>
                  <a:avLst/>
                  <a:gdLst>
                    <a:gd name="T0" fmla="*/ 73 w 331"/>
                    <a:gd name="T1" fmla="*/ 144 h 145"/>
                    <a:gd name="T2" fmla="*/ 0 w 331"/>
                    <a:gd name="T3" fmla="*/ 0 h 145"/>
                    <a:gd name="T4" fmla="*/ 243 w 331"/>
                    <a:gd name="T5" fmla="*/ 0 h 145"/>
                    <a:gd name="T6" fmla="*/ 330 w 331"/>
                    <a:gd name="T7" fmla="*/ 144 h 145"/>
                    <a:gd name="T8" fmla="*/ 73 w 331"/>
                    <a:gd name="T9" fmla="*/ 144 h 145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331"/>
                    <a:gd name="T16" fmla="*/ 0 h 145"/>
                    <a:gd name="T17" fmla="*/ 331 w 331"/>
                    <a:gd name="T18" fmla="*/ 145 h 145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331" h="145">
                      <a:moveTo>
                        <a:pt x="73" y="144"/>
                      </a:moveTo>
                      <a:lnTo>
                        <a:pt x="0" y="0"/>
                      </a:lnTo>
                      <a:lnTo>
                        <a:pt x="243" y="0"/>
                      </a:lnTo>
                      <a:lnTo>
                        <a:pt x="330" y="144"/>
                      </a:lnTo>
                      <a:lnTo>
                        <a:pt x="73" y="144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10" name="Rectangle 27"/>
                <p:cNvSpPr>
                  <a:spLocks noChangeArrowheads="1"/>
                </p:cNvSpPr>
                <p:nvPr/>
              </p:nvSpPr>
              <p:spPr bwMode="auto">
                <a:xfrm>
                  <a:off x="4893" y="1976"/>
                  <a:ext cx="244" cy="437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6404" name="Group 32"/>
              <p:cNvGrpSpPr>
                <a:grpSpLocks/>
              </p:cNvGrpSpPr>
              <p:nvPr/>
            </p:nvGrpSpPr>
            <p:grpSpPr bwMode="auto">
              <a:xfrm>
                <a:off x="4898" y="2006"/>
                <a:ext cx="225" cy="247"/>
                <a:chOff x="4898" y="2006"/>
                <a:chExt cx="225" cy="247"/>
              </a:xfrm>
            </p:grpSpPr>
            <p:sp>
              <p:nvSpPr>
                <p:cNvPr id="16405" name="Line 29"/>
                <p:cNvSpPr>
                  <a:spLocks noChangeShapeType="1"/>
                </p:cNvSpPr>
                <p:nvPr/>
              </p:nvSpPr>
              <p:spPr bwMode="auto">
                <a:xfrm>
                  <a:off x="4898" y="2174"/>
                  <a:ext cx="133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06" name="Line 30"/>
                <p:cNvSpPr>
                  <a:spLocks noChangeShapeType="1"/>
                </p:cNvSpPr>
                <p:nvPr/>
              </p:nvSpPr>
              <p:spPr bwMode="auto">
                <a:xfrm>
                  <a:off x="5031" y="2176"/>
                  <a:ext cx="92" cy="77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6407" name="Line 31"/>
                <p:cNvSpPr>
                  <a:spLocks noChangeShapeType="1"/>
                </p:cNvSpPr>
                <p:nvPr/>
              </p:nvSpPr>
              <p:spPr bwMode="auto">
                <a:xfrm flipV="1">
                  <a:off x="5031" y="2006"/>
                  <a:ext cx="0" cy="165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6402" name="Line 34"/>
            <p:cNvSpPr>
              <a:spLocks noChangeShapeType="1"/>
            </p:cNvSpPr>
            <p:nvPr/>
          </p:nvSpPr>
          <p:spPr bwMode="auto">
            <a:xfrm flipV="1">
              <a:off x="4998" y="1596"/>
              <a:ext cx="5" cy="284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7684" name="AutoShape 36"/>
          <p:cNvSpPr>
            <a:spLocks noChangeArrowheads="1"/>
          </p:cNvSpPr>
          <p:nvPr/>
        </p:nvSpPr>
        <p:spPr bwMode="auto">
          <a:xfrm>
            <a:off x="398463" y="5640388"/>
            <a:ext cx="8413750" cy="565150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Replace </a:t>
            </a:r>
            <a:r>
              <a:rPr lang="en-US" sz="2800" b="1">
                <a:solidFill>
                  <a:srgbClr val="FF0000"/>
                </a:solidFill>
              </a:rPr>
              <a:t>W</a:t>
            </a:r>
            <a:r>
              <a:rPr lang="en-US" sz="2800" b="1"/>
              <a:t> by </a:t>
            </a:r>
            <a:r>
              <a:rPr lang="en-US" sz="2800" b="1">
                <a:solidFill>
                  <a:srgbClr val="0000FF"/>
                </a:solidFill>
              </a:rPr>
              <a:t>???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AutoShape 2"/>
          <p:cNvSpPr>
            <a:spLocks noGrp="1" noChangeArrowheads="1"/>
          </p:cNvSpPr>
          <p:nvPr>
            <p:ph type="title"/>
          </p:nvPr>
        </p:nvSpPr>
        <p:spPr>
          <a:xfrm>
            <a:off x="92075" y="277813"/>
            <a:ext cx="8940800" cy="71120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How Do We Rotate In the Blue Coordinate System?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7800" y="1295400"/>
            <a:ext cx="8964613" cy="476250"/>
          </a:xfrm>
          <a:noFill/>
        </p:spPr>
        <p:txBody>
          <a:bodyPr/>
          <a:lstStyle/>
          <a:p>
            <a:r>
              <a:rPr lang="en-US" smtClean="0">
                <a:solidFill>
                  <a:srgbClr val="0000FF"/>
                </a:solidFill>
              </a:rPr>
              <a:t>Answer</a:t>
            </a:r>
            <a:r>
              <a:rPr lang="en-US" smtClean="0"/>
              <a:t>: Replace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smtClean="0"/>
              <a:t> by </a:t>
            </a:r>
            <a:r>
              <a:rPr lang="en-US" smtClean="0">
                <a:solidFill>
                  <a:srgbClr val="FF0000"/>
                </a:solidFill>
              </a:rPr>
              <a:t>WW</a:t>
            </a:r>
            <a:r>
              <a:rPr lang="en-US" baseline="30000" smtClean="0">
                <a:solidFill>
                  <a:srgbClr val="FF0000"/>
                </a:solidFill>
              </a:rPr>
              <a:t>-1</a:t>
            </a:r>
            <a:r>
              <a:rPr lang="en-US" smtClean="0">
                <a:solidFill>
                  <a:srgbClr val="FF0000"/>
                </a:solidFill>
              </a:rPr>
              <a:t>RW</a:t>
            </a:r>
            <a:r>
              <a:rPr lang="en-US" baseline="-25000" smtClean="0">
                <a:solidFill>
                  <a:srgbClr val="FF0000"/>
                </a:solidFill>
              </a:rPr>
              <a:t> </a:t>
            </a:r>
            <a:r>
              <a:rPr lang="en-US" smtClean="0"/>
              <a:t>(i.e. </a:t>
            </a:r>
            <a:r>
              <a:rPr lang="en-US" smtClean="0">
                <a:solidFill>
                  <a:srgbClr val="FF0000"/>
                </a:solidFill>
              </a:rPr>
              <a:t>RW</a:t>
            </a:r>
            <a:r>
              <a:rPr lang="en-US" smtClean="0"/>
              <a:t>),?</a:t>
            </a:r>
          </a:p>
        </p:txBody>
      </p:sp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536575" y="1962150"/>
            <a:ext cx="3913188" cy="2462213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7413" name="Line 5"/>
          <p:cNvSpPr>
            <a:spLocks noChangeShapeType="1"/>
          </p:cNvSpPr>
          <p:nvPr/>
        </p:nvSpPr>
        <p:spPr bwMode="auto">
          <a:xfrm>
            <a:off x="1579563" y="2986088"/>
            <a:ext cx="0" cy="731837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7414" name="Line 6"/>
          <p:cNvSpPr>
            <a:spLocks noChangeShapeType="1"/>
          </p:cNvSpPr>
          <p:nvPr/>
        </p:nvSpPr>
        <p:spPr bwMode="auto">
          <a:xfrm flipH="1">
            <a:off x="998538" y="3719513"/>
            <a:ext cx="582612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7415" name="Line 7"/>
          <p:cNvSpPr>
            <a:spLocks noChangeShapeType="1"/>
          </p:cNvSpPr>
          <p:nvPr/>
        </p:nvSpPr>
        <p:spPr bwMode="auto">
          <a:xfrm>
            <a:off x="1581150" y="3719513"/>
            <a:ext cx="820738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7416" name="Group 18"/>
          <p:cNvGrpSpPr>
            <a:grpSpLocks/>
          </p:cNvGrpSpPr>
          <p:nvPr/>
        </p:nvGrpSpPr>
        <p:grpSpPr bwMode="auto">
          <a:xfrm>
            <a:off x="3170238" y="2752725"/>
            <a:ext cx="1303337" cy="525463"/>
            <a:chOff x="1997" y="1734"/>
            <a:chExt cx="821" cy="331"/>
          </a:xfrm>
        </p:grpSpPr>
        <p:grpSp>
          <p:nvGrpSpPr>
            <p:cNvPr id="17435" name="Group 16"/>
            <p:cNvGrpSpPr>
              <a:grpSpLocks/>
            </p:cNvGrpSpPr>
            <p:nvPr/>
          </p:nvGrpSpPr>
          <p:grpSpPr bwMode="auto">
            <a:xfrm>
              <a:off x="1997" y="1734"/>
              <a:ext cx="590" cy="331"/>
              <a:chOff x="1997" y="1734"/>
              <a:chExt cx="590" cy="331"/>
            </a:xfrm>
          </p:grpSpPr>
          <p:grpSp>
            <p:nvGrpSpPr>
              <p:cNvPr id="17437" name="Group 11"/>
              <p:cNvGrpSpPr>
                <a:grpSpLocks/>
              </p:cNvGrpSpPr>
              <p:nvPr/>
            </p:nvGrpSpPr>
            <p:grpSpPr bwMode="auto">
              <a:xfrm>
                <a:off x="1997" y="1734"/>
                <a:ext cx="590" cy="331"/>
                <a:chOff x="1997" y="1734"/>
                <a:chExt cx="590" cy="331"/>
              </a:xfrm>
            </p:grpSpPr>
            <p:sp>
              <p:nvSpPr>
                <p:cNvPr id="17442" name="Freeform 8"/>
                <p:cNvSpPr>
                  <a:spLocks/>
                </p:cNvSpPr>
                <p:nvPr/>
              </p:nvSpPr>
              <p:spPr bwMode="auto">
                <a:xfrm>
                  <a:off x="1997" y="1741"/>
                  <a:ext cx="586" cy="68"/>
                </a:xfrm>
                <a:custGeom>
                  <a:avLst/>
                  <a:gdLst>
                    <a:gd name="T0" fmla="*/ 0 w 586"/>
                    <a:gd name="T1" fmla="*/ 67 h 68"/>
                    <a:gd name="T2" fmla="*/ 150 w 586"/>
                    <a:gd name="T3" fmla="*/ 0 h 68"/>
                    <a:gd name="T4" fmla="*/ 585 w 586"/>
                    <a:gd name="T5" fmla="*/ 0 h 68"/>
                    <a:gd name="T6" fmla="*/ 445 w 586"/>
                    <a:gd name="T7" fmla="*/ 67 h 68"/>
                    <a:gd name="T8" fmla="*/ 0 w 586"/>
                    <a:gd name="T9" fmla="*/ 67 h 68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586"/>
                    <a:gd name="T16" fmla="*/ 0 h 68"/>
                    <a:gd name="T17" fmla="*/ 586 w 586"/>
                    <a:gd name="T18" fmla="*/ 68 h 68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586" h="68">
                      <a:moveTo>
                        <a:pt x="0" y="67"/>
                      </a:moveTo>
                      <a:lnTo>
                        <a:pt x="150" y="0"/>
                      </a:lnTo>
                      <a:lnTo>
                        <a:pt x="585" y="0"/>
                      </a:lnTo>
                      <a:lnTo>
                        <a:pt x="445" y="67"/>
                      </a:lnTo>
                      <a:lnTo>
                        <a:pt x="0" y="67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43" name="Freeform 9"/>
                <p:cNvSpPr>
                  <a:spLocks/>
                </p:cNvSpPr>
                <p:nvPr/>
              </p:nvSpPr>
              <p:spPr bwMode="auto">
                <a:xfrm>
                  <a:off x="2442" y="1734"/>
                  <a:ext cx="145" cy="331"/>
                </a:xfrm>
                <a:custGeom>
                  <a:avLst/>
                  <a:gdLst>
                    <a:gd name="T0" fmla="*/ 0 w 145"/>
                    <a:gd name="T1" fmla="*/ 72 h 331"/>
                    <a:gd name="T2" fmla="*/ 144 w 145"/>
                    <a:gd name="T3" fmla="*/ 0 h 331"/>
                    <a:gd name="T4" fmla="*/ 144 w 145"/>
                    <a:gd name="T5" fmla="*/ 242 h 331"/>
                    <a:gd name="T6" fmla="*/ 0 w 145"/>
                    <a:gd name="T7" fmla="*/ 330 h 331"/>
                    <a:gd name="T8" fmla="*/ 0 w 145"/>
                    <a:gd name="T9" fmla="*/ 72 h 331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45"/>
                    <a:gd name="T16" fmla="*/ 0 h 331"/>
                    <a:gd name="T17" fmla="*/ 145 w 145"/>
                    <a:gd name="T18" fmla="*/ 331 h 331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45" h="331">
                      <a:moveTo>
                        <a:pt x="0" y="72"/>
                      </a:moveTo>
                      <a:lnTo>
                        <a:pt x="144" y="0"/>
                      </a:lnTo>
                      <a:lnTo>
                        <a:pt x="144" y="242"/>
                      </a:lnTo>
                      <a:lnTo>
                        <a:pt x="0" y="330"/>
                      </a:lnTo>
                      <a:lnTo>
                        <a:pt x="0" y="72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44" name="Rectangle 10"/>
                <p:cNvSpPr>
                  <a:spLocks noChangeArrowheads="1"/>
                </p:cNvSpPr>
                <p:nvPr/>
              </p:nvSpPr>
              <p:spPr bwMode="auto">
                <a:xfrm>
                  <a:off x="2001" y="1812"/>
                  <a:ext cx="437" cy="244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7438" name="Group 15"/>
              <p:cNvGrpSpPr>
                <a:grpSpLocks/>
              </p:cNvGrpSpPr>
              <p:nvPr/>
            </p:nvGrpSpPr>
            <p:grpSpPr bwMode="auto">
              <a:xfrm>
                <a:off x="2161" y="1817"/>
                <a:ext cx="242" cy="225"/>
                <a:chOff x="2161" y="1817"/>
                <a:chExt cx="242" cy="225"/>
              </a:xfrm>
            </p:grpSpPr>
            <p:sp>
              <p:nvSpPr>
                <p:cNvPr id="17439" name="Line 12"/>
                <p:cNvSpPr>
                  <a:spLocks noChangeShapeType="1"/>
                </p:cNvSpPr>
                <p:nvPr/>
              </p:nvSpPr>
              <p:spPr bwMode="auto">
                <a:xfrm>
                  <a:off x="2240" y="1817"/>
                  <a:ext cx="0" cy="133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40" name="Line 13"/>
                <p:cNvSpPr>
                  <a:spLocks noChangeShapeType="1"/>
                </p:cNvSpPr>
                <p:nvPr/>
              </p:nvSpPr>
              <p:spPr bwMode="auto">
                <a:xfrm flipH="1">
                  <a:off x="2161" y="1950"/>
                  <a:ext cx="77" cy="92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41" name="Line 14"/>
                <p:cNvSpPr>
                  <a:spLocks noChangeShapeType="1"/>
                </p:cNvSpPr>
                <p:nvPr/>
              </p:nvSpPr>
              <p:spPr bwMode="auto">
                <a:xfrm>
                  <a:off x="2238" y="1950"/>
                  <a:ext cx="165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7436" name="Line 17"/>
            <p:cNvSpPr>
              <a:spLocks noChangeShapeType="1"/>
            </p:cNvSpPr>
            <p:nvPr/>
          </p:nvSpPr>
          <p:spPr bwMode="auto">
            <a:xfrm>
              <a:off x="2534" y="1922"/>
              <a:ext cx="284" cy="5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7417" name="Rectangle 19"/>
          <p:cNvSpPr>
            <a:spLocks noChangeArrowheads="1"/>
          </p:cNvSpPr>
          <p:nvPr/>
        </p:nvSpPr>
        <p:spPr bwMode="auto">
          <a:xfrm>
            <a:off x="1754188" y="4522788"/>
            <a:ext cx="1284287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800" b="1"/>
              <a:t>before</a:t>
            </a:r>
          </a:p>
        </p:txBody>
      </p:sp>
      <p:sp>
        <p:nvSpPr>
          <p:cNvPr id="17418" name="Rectangle 20"/>
          <p:cNvSpPr>
            <a:spLocks noChangeArrowheads="1"/>
          </p:cNvSpPr>
          <p:nvPr/>
        </p:nvSpPr>
        <p:spPr bwMode="auto">
          <a:xfrm>
            <a:off x="6408738" y="4505325"/>
            <a:ext cx="1249362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after</a:t>
            </a:r>
          </a:p>
        </p:txBody>
      </p:sp>
      <p:sp>
        <p:nvSpPr>
          <p:cNvPr id="17419" name="Rectangle 21"/>
          <p:cNvSpPr>
            <a:spLocks noChangeArrowheads="1"/>
          </p:cNvSpPr>
          <p:nvPr/>
        </p:nvSpPr>
        <p:spPr bwMode="auto">
          <a:xfrm>
            <a:off x="4921250" y="1963738"/>
            <a:ext cx="3913188" cy="2462212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7420" name="Line 22"/>
          <p:cNvSpPr>
            <a:spLocks noChangeShapeType="1"/>
          </p:cNvSpPr>
          <p:nvPr/>
        </p:nvSpPr>
        <p:spPr bwMode="auto">
          <a:xfrm>
            <a:off x="5964238" y="2987675"/>
            <a:ext cx="0" cy="731838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7421" name="Line 23"/>
          <p:cNvSpPr>
            <a:spLocks noChangeShapeType="1"/>
          </p:cNvSpPr>
          <p:nvPr/>
        </p:nvSpPr>
        <p:spPr bwMode="auto">
          <a:xfrm flipH="1">
            <a:off x="5383213" y="3721100"/>
            <a:ext cx="582612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7422" name="Line 24"/>
          <p:cNvSpPr>
            <a:spLocks noChangeShapeType="1"/>
          </p:cNvSpPr>
          <p:nvPr/>
        </p:nvSpPr>
        <p:spPr bwMode="auto">
          <a:xfrm>
            <a:off x="5965825" y="3721100"/>
            <a:ext cx="820738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7423" name="Group 35"/>
          <p:cNvGrpSpPr>
            <a:grpSpLocks/>
          </p:cNvGrpSpPr>
          <p:nvPr/>
        </p:nvGrpSpPr>
        <p:grpSpPr bwMode="auto">
          <a:xfrm>
            <a:off x="7643813" y="2065338"/>
            <a:ext cx="525462" cy="1304925"/>
            <a:chOff x="4815" y="1301"/>
            <a:chExt cx="331" cy="822"/>
          </a:xfrm>
        </p:grpSpPr>
        <p:grpSp>
          <p:nvGrpSpPr>
            <p:cNvPr id="17425" name="Group 33"/>
            <p:cNvGrpSpPr>
              <a:grpSpLocks/>
            </p:cNvGrpSpPr>
            <p:nvPr/>
          </p:nvGrpSpPr>
          <p:grpSpPr bwMode="auto">
            <a:xfrm>
              <a:off x="4815" y="1533"/>
              <a:ext cx="331" cy="590"/>
              <a:chOff x="4815" y="1533"/>
              <a:chExt cx="331" cy="590"/>
            </a:xfrm>
          </p:grpSpPr>
          <p:grpSp>
            <p:nvGrpSpPr>
              <p:cNvPr id="17427" name="Group 28"/>
              <p:cNvGrpSpPr>
                <a:grpSpLocks/>
              </p:cNvGrpSpPr>
              <p:nvPr/>
            </p:nvGrpSpPr>
            <p:grpSpPr bwMode="auto">
              <a:xfrm>
                <a:off x="4815" y="1533"/>
                <a:ext cx="331" cy="590"/>
                <a:chOff x="4815" y="1533"/>
                <a:chExt cx="331" cy="590"/>
              </a:xfrm>
            </p:grpSpPr>
            <p:sp>
              <p:nvSpPr>
                <p:cNvPr id="17432" name="Freeform 25"/>
                <p:cNvSpPr>
                  <a:spLocks/>
                </p:cNvSpPr>
                <p:nvPr/>
              </p:nvSpPr>
              <p:spPr bwMode="auto">
                <a:xfrm>
                  <a:off x="4821" y="1537"/>
                  <a:ext cx="68" cy="586"/>
                </a:xfrm>
                <a:custGeom>
                  <a:avLst/>
                  <a:gdLst>
                    <a:gd name="T0" fmla="*/ 67 w 68"/>
                    <a:gd name="T1" fmla="*/ 585 h 586"/>
                    <a:gd name="T2" fmla="*/ 0 w 68"/>
                    <a:gd name="T3" fmla="*/ 435 h 586"/>
                    <a:gd name="T4" fmla="*/ 0 w 68"/>
                    <a:gd name="T5" fmla="*/ 0 h 586"/>
                    <a:gd name="T6" fmla="*/ 67 w 68"/>
                    <a:gd name="T7" fmla="*/ 140 h 586"/>
                    <a:gd name="T8" fmla="*/ 67 w 68"/>
                    <a:gd name="T9" fmla="*/ 585 h 586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68"/>
                    <a:gd name="T16" fmla="*/ 0 h 586"/>
                    <a:gd name="T17" fmla="*/ 68 w 68"/>
                    <a:gd name="T18" fmla="*/ 586 h 586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68" h="586">
                      <a:moveTo>
                        <a:pt x="67" y="585"/>
                      </a:moveTo>
                      <a:lnTo>
                        <a:pt x="0" y="435"/>
                      </a:lnTo>
                      <a:lnTo>
                        <a:pt x="0" y="0"/>
                      </a:lnTo>
                      <a:lnTo>
                        <a:pt x="67" y="140"/>
                      </a:lnTo>
                      <a:lnTo>
                        <a:pt x="67" y="585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3" name="Freeform 26"/>
                <p:cNvSpPr>
                  <a:spLocks/>
                </p:cNvSpPr>
                <p:nvPr/>
              </p:nvSpPr>
              <p:spPr bwMode="auto">
                <a:xfrm>
                  <a:off x="4815" y="1533"/>
                  <a:ext cx="331" cy="145"/>
                </a:xfrm>
                <a:custGeom>
                  <a:avLst/>
                  <a:gdLst>
                    <a:gd name="T0" fmla="*/ 73 w 331"/>
                    <a:gd name="T1" fmla="*/ 144 h 145"/>
                    <a:gd name="T2" fmla="*/ 0 w 331"/>
                    <a:gd name="T3" fmla="*/ 0 h 145"/>
                    <a:gd name="T4" fmla="*/ 243 w 331"/>
                    <a:gd name="T5" fmla="*/ 0 h 145"/>
                    <a:gd name="T6" fmla="*/ 330 w 331"/>
                    <a:gd name="T7" fmla="*/ 144 h 145"/>
                    <a:gd name="T8" fmla="*/ 73 w 331"/>
                    <a:gd name="T9" fmla="*/ 144 h 145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331"/>
                    <a:gd name="T16" fmla="*/ 0 h 145"/>
                    <a:gd name="T17" fmla="*/ 331 w 331"/>
                    <a:gd name="T18" fmla="*/ 145 h 145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331" h="145">
                      <a:moveTo>
                        <a:pt x="73" y="144"/>
                      </a:moveTo>
                      <a:lnTo>
                        <a:pt x="0" y="0"/>
                      </a:lnTo>
                      <a:lnTo>
                        <a:pt x="243" y="0"/>
                      </a:lnTo>
                      <a:lnTo>
                        <a:pt x="330" y="144"/>
                      </a:lnTo>
                      <a:lnTo>
                        <a:pt x="73" y="144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4" name="Rectangle 27"/>
                <p:cNvSpPr>
                  <a:spLocks noChangeArrowheads="1"/>
                </p:cNvSpPr>
                <p:nvPr/>
              </p:nvSpPr>
              <p:spPr bwMode="auto">
                <a:xfrm>
                  <a:off x="4893" y="1681"/>
                  <a:ext cx="244" cy="437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7428" name="Group 32"/>
              <p:cNvGrpSpPr>
                <a:grpSpLocks/>
              </p:cNvGrpSpPr>
              <p:nvPr/>
            </p:nvGrpSpPr>
            <p:grpSpPr bwMode="auto">
              <a:xfrm>
                <a:off x="4898" y="1711"/>
                <a:ext cx="225" cy="247"/>
                <a:chOff x="4898" y="1711"/>
                <a:chExt cx="225" cy="247"/>
              </a:xfrm>
            </p:grpSpPr>
            <p:sp>
              <p:nvSpPr>
                <p:cNvPr id="17429" name="Line 29"/>
                <p:cNvSpPr>
                  <a:spLocks noChangeShapeType="1"/>
                </p:cNvSpPr>
                <p:nvPr/>
              </p:nvSpPr>
              <p:spPr bwMode="auto">
                <a:xfrm>
                  <a:off x="4898" y="1879"/>
                  <a:ext cx="133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0" name="Line 30"/>
                <p:cNvSpPr>
                  <a:spLocks noChangeShapeType="1"/>
                </p:cNvSpPr>
                <p:nvPr/>
              </p:nvSpPr>
              <p:spPr bwMode="auto">
                <a:xfrm>
                  <a:off x="5031" y="1881"/>
                  <a:ext cx="92" cy="77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1" name="Line 31"/>
                <p:cNvSpPr>
                  <a:spLocks noChangeShapeType="1"/>
                </p:cNvSpPr>
                <p:nvPr/>
              </p:nvSpPr>
              <p:spPr bwMode="auto">
                <a:xfrm flipV="1">
                  <a:off x="5031" y="1711"/>
                  <a:ext cx="0" cy="165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7426" name="Line 34"/>
            <p:cNvSpPr>
              <a:spLocks noChangeShapeType="1"/>
            </p:cNvSpPr>
            <p:nvPr/>
          </p:nvSpPr>
          <p:spPr bwMode="auto">
            <a:xfrm flipV="1">
              <a:off x="4998" y="1301"/>
              <a:ext cx="5" cy="284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9732" name="AutoShape 36"/>
          <p:cNvSpPr>
            <a:spLocks noChangeArrowheads="1"/>
          </p:cNvSpPr>
          <p:nvPr/>
        </p:nvSpPr>
        <p:spPr bwMode="auto">
          <a:xfrm>
            <a:off x="414338" y="5149850"/>
            <a:ext cx="8448675" cy="1028700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Solution: </a:t>
            </a:r>
            <a:r>
              <a:rPr lang="en-US" sz="2800" b="1">
                <a:solidFill>
                  <a:srgbClr val="0000FF"/>
                </a:solidFill>
              </a:rPr>
              <a:t>Bring blue system to </a:t>
            </a:r>
            <a:r>
              <a:rPr lang="en-US" sz="2800" b="1">
                <a:solidFill>
                  <a:srgbClr val="FF0000"/>
                </a:solidFill>
              </a:rPr>
              <a:t>[0,0,0] in red system</a:t>
            </a:r>
            <a:r>
              <a:rPr lang="en-US" sz="2800" b="1"/>
              <a:t>, rotate there, </a:t>
            </a:r>
            <a:r>
              <a:rPr lang="en-US" sz="2800" b="1">
                <a:solidFill>
                  <a:srgbClr val="0000FF"/>
                </a:solidFill>
              </a:rPr>
              <a:t>then bring it back...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AutoShape 2"/>
          <p:cNvSpPr>
            <a:spLocks noGrp="1" noChangeArrowheads="1"/>
          </p:cNvSpPr>
          <p:nvPr>
            <p:ph type="title"/>
          </p:nvPr>
        </p:nvSpPr>
        <p:spPr>
          <a:xfrm>
            <a:off x="206375" y="271463"/>
            <a:ext cx="8709025" cy="70485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Summarizing: Effect of Replacing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smtClean="0"/>
              <a:t> by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254750" y="1543050"/>
            <a:ext cx="1085850" cy="476250"/>
          </a:xfrm>
          <a:noFill/>
        </p:spPr>
        <p:txBody>
          <a:bodyPr/>
          <a:lstStyle/>
          <a:p>
            <a:pPr>
              <a:buFontTx/>
              <a:buNone/>
            </a:pPr>
            <a:r>
              <a:rPr lang="en-US" smtClean="0">
                <a:solidFill>
                  <a:srgbClr val="FF0000"/>
                </a:solidFill>
              </a:rPr>
              <a:t>WR</a:t>
            </a:r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5026025" y="4686300"/>
            <a:ext cx="3348038" cy="125730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Rotates in system</a:t>
            </a:r>
            <a:br>
              <a:rPr lang="en-US" sz="2800" b="1"/>
            </a:br>
            <a:r>
              <a:rPr lang="en-US" sz="2800" b="1">
                <a:solidFill>
                  <a:srgbClr val="0000FF"/>
                </a:solidFill>
              </a:rPr>
              <a:t>after</a:t>
            </a:r>
            <a:r>
              <a:rPr lang="en-US" sz="2800" b="1"/>
              <a:t> </a:t>
            </a:r>
            <a:r>
              <a:rPr lang="en-US" sz="2800" b="1">
                <a:solidFill>
                  <a:srgbClr val="FF0000"/>
                </a:solidFill>
              </a:rPr>
              <a:t>W</a:t>
            </a:r>
            <a:r>
              <a:rPr lang="en-US" sz="2800" b="1" baseline="-25000">
                <a:solidFill>
                  <a:srgbClr val="FF0000"/>
                </a:solidFill>
              </a:rPr>
              <a:t> </a:t>
            </a:r>
            <a:r>
              <a:rPr lang="en-US" sz="2800" b="1">
                <a:solidFill>
                  <a:srgbClr val="0000FF"/>
                </a:solidFill>
              </a:rPr>
              <a:t>has an effect</a:t>
            </a:r>
            <a:r>
              <a:rPr lang="en-US" sz="2800" b="1"/>
              <a:t>.</a:t>
            </a:r>
          </a:p>
        </p:txBody>
      </p:sp>
      <p:sp>
        <p:nvSpPr>
          <p:cNvPr id="18437" name="Rectangle 5"/>
          <p:cNvSpPr>
            <a:spLocks noChangeArrowheads="1"/>
          </p:cNvSpPr>
          <p:nvPr/>
        </p:nvSpPr>
        <p:spPr bwMode="auto">
          <a:xfrm>
            <a:off x="4779963" y="2125663"/>
            <a:ext cx="3913187" cy="2462212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8438" name="Line 6"/>
          <p:cNvSpPr>
            <a:spLocks noChangeShapeType="1"/>
          </p:cNvSpPr>
          <p:nvPr/>
        </p:nvSpPr>
        <p:spPr bwMode="auto">
          <a:xfrm>
            <a:off x="5822950" y="3149600"/>
            <a:ext cx="0" cy="731838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8439" name="Line 7"/>
          <p:cNvSpPr>
            <a:spLocks noChangeShapeType="1"/>
          </p:cNvSpPr>
          <p:nvPr/>
        </p:nvSpPr>
        <p:spPr bwMode="auto">
          <a:xfrm flipH="1">
            <a:off x="5241925" y="3883025"/>
            <a:ext cx="582613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8440" name="Line 8"/>
          <p:cNvSpPr>
            <a:spLocks noChangeShapeType="1"/>
          </p:cNvSpPr>
          <p:nvPr/>
        </p:nvSpPr>
        <p:spPr bwMode="auto">
          <a:xfrm>
            <a:off x="5824538" y="3883025"/>
            <a:ext cx="820737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8441" name="Group 19"/>
          <p:cNvGrpSpPr>
            <a:grpSpLocks/>
          </p:cNvGrpSpPr>
          <p:nvPr/>
        </p:nvGrpSpPr>
        <p:grpSpPr bwMode="auto">
          <a:xfrm>
            <a:off x="7413625" y="2916238"/>
            <a:ext cx="1303338" cy="525462"/>
            <a:chOff x="4670" y="1837"/>
            <a:chExt cx="821" cy="331"/>
          </a:xfrm>
        </p:grpSpPr>
        <p:grpSp>
          <p:nvGrpSpPr>
            <p:cNvPr id="18476" name="Group 17"/>
            <p:cNvGrpSpPr>
              <a:grpSpLocks/>
            </p:cNvGrpSpPr>
            <p:nvPr/>
          </p:nvGrpSpPr>
          <p:grpSpPr bwMode="auto">
            <a:xfrm>
              <a:off x="4670" y="1837"/>
              <a:ext cx="590" cy="331"/>
              <a:chOff x="4670" y="1837"/>
              <a:chExt cx="590" cy="331"/>
            </a:xfrm>
          </p:grpSpPr>
          <p:grpSp>
            <p:nvGrpSpPr>
              <p:cNvPr id="18478" name="Group 12"/>
              <p:cNvGrpSpPr>
                <a:grpSpLocks/>
              </p:cNvGrpSpPr>
              <p:nvPr/>
            </p:nvGrpSpPr>
            <p:grpSpPr bwMode="auto">
              <a:xfrm>
                <a:off x="4670" y="1837"/>
                <a:ext cx="590" cy="331"/>
                <a:chOff x="4670" y="1837"/>
                <a:chExt cx="590" cy="331"/>
              </a:xfrm>
            </p:grpSpPr>
            <p:sp>
              <p:nvSpPr>
                <p:cNvPr id="18483" name="Freeform 9"/>
                <p:cNvSpPr>
                  <a:spLocks/>
                </p:cNvSpPr>
                <p:nvPr/>
              </p:nvSpPr>
              <p:spPr bwMode="auto">
                <a:xfrm>
                  <a:off x="4670" y="1844"/>
                  <a:ext cx="586" cy="68"/>
                </a:xfrm>
                <a:custGeom>
                  <a:avLst/>
                  <a:gdLst>
                    <a:gd name="T0" fmla="*/ 0 w 586"/>
                    <a:gd name="T1" fmla="*/ 67 h 68"/>
                    <a:gd name="T2" fmla="*/ 150 w 586"/>
                    <a:gd name="T3" fmla="*/ 0 h 68"/>
                    <a:gd name="T4" fmla="*/ 585 w 586"/>
                    <a:gd name="T5" fmla="*/ 0 h 68"/>
                    <a:gd name="T6" fmla="*/ 445 w 586"/>
                    <a:gd name="T7" fmla="*/ 67 h 68"/>
                    <a:gd name="T8" fmla="*/ 0 w 586"/>
                    <a:gd name="T9" fmla="*/ 67 h 68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586"/>
                    <a:gd name="T16" fmla="*/ 0 h 68"/>
                    <a:gd name="T17" fmla="*/ 586 w 586"/>
                    <a:gd name="T18" fmla="*/ 68 h 68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586" h="68">
                      <a:moveTo>
                        <a:pt x="0" y="67"/>
                      </a:moveTo>
                      <a:lnTo>
                        <a:pt x="150" y="0"/>
                      </a:lnTo>
                      <a:lnTo>
                        <a:pt x="585" y="0"/>
                      </a:lnTo>
                      <a:lnTo>
                        <a:pt x="445" y="67"/>
                      </a:lnTo>
                      <a:lnTo>
                        <a:pt x="0" y="67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84" name="Freeform 10"/>
                <p:cNvSpPr>
                  <a:spLocks/>
                </p:cNvSpPr>
                <p:nvPr/>
              </p:nvSpPr>
              <p:spPr bwMode="auto">
                <a:xfrm>
                  <a:off x="5115" y="1837"/>
                  <a:ext cx="145" cy="331"/>
                </a:xfrm>
                <a:custGeom>
                  <a:avLst/>
                  <a:gdLst>
                    <a:gd name="T0" fmla="*/ 0 w 145"/>
                    <a:gd name="T1" fmla="*/ 72 h 331"/>
                    <a:gd name="T2" fmla="*/ 144 w 145"/>
                    <a:gd name="T3" fmla="*/ 0 h 331"/>
                    <a:gd name="T4" fmla="*/ 144 w 145"/>
                    <a:gd name="T5" fmla="*/ 242 h 331"/>
                    <a:gd name="T6" fmla="*/ 0 w 145"/>
                    <a:gd name="T7" fmla="*/ 330 h 331"/>
                    <a:gd name="T8" fmla="*/ 0 w 145"/>
                    <a:gd name="T9" fmla="*/ 72 h 331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45"/>
                    <a:gd name="T16" fmla="*/ 0 h 331"/>
                    <a:gd name="T17" fmla="*/ 145 w 145"/>
                    <a:gd name="T18" fmla="*/ 331 h 331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45" h="331">
                      <a:moveTo>
                        <a:pt x="0" y="72"/>
                      </a:moveTo>
                      <a:lnTo>
                        <a:pt x="144" y="0"/>
                      </a:lnTo>
                      <a:lnTo>
                        <a:pt x="144" y="242"/>
                      </a:lnTo>
                      <a:lnTo>
                        <a:pt x="0" y="330"/>
                      </a:lnTo>
                      <a:lnTo>
                        <a:pt x="0" y="72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85" name="Rectangle 11"/>
                <p:cNvSpPr>
                  <a:spLocks noChangeArrowheads="1"/>
                </p:cNvSpPr>
                <p:nvPr/>
              </p:nvSpPr>
              <p:spPr bwMode="auto">
                <a:xfrm>
                  <a:off x="4674" y="1915"/>
                  <a:ext cx="437" cy="244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8479" name="Group 16"/>
              <p:cNvGrpSpPr>
                <a:grpSpLocks/>
              </p:cNvGrpSpPr>
              <p:nvPr/>
            </p:nvGrpSpPr>
            <p:grpSpPr bwMode="auto">
              <a:xfrm>
                <a:off x="4834" y="1920"/>
                <a:ext cx="242" cy="225"/>
                <a:chOff x="4834" y="1920"/>
                <a:chExt cx="242" cy="225"/>
              </a:xfrm>
            </p:grpSpPr>
            <p:sp>
              <p:nvSpPr>
                <p:cNvPr id="18480" name="Line 13"/>
                <p:cNvSpPr>
                  <a:spLocks noChangeShapeType="1"/>
                </p:cNvSpPr>
                <p:nvPr/>
              </p:nvSpPr>
              <p:spPr bwMode="auto">
                <a:xfrm>
                  <a:off x="4913" y="1920"/>
                  <a:ext cx="0" cy="133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81" name="Line 14"/>
                <p:cNvSpPr>
                  <a:spLocks noChangeShapeType="1"/>
                </p:cNvSpPr>
                <p:nvPr/>
              </p:nvSpPr>
              <p:spPr bwMode="auto">
                <a:xfrm flipH="1">
                  <a:off x="4834" y="2053"/>
                  <a:ext cx="77" cy="92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82" name="Line 15"/>
                <p:cNvSpPr>
                  <a:spLocks noChangeShapeType="1"/>
                </p:cNvSpPr>
                <p:nvPr/>
              </p:nvSpPr>
              <p:spPr bwMode="auto">
                <a:xfrm>
                  <a:off x="4911" y="2053"/>
                  <a:ext cx="165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8477" name="Line 18"/>
            <p:cNvSpPr>
              <a:spLocks noChangeShapeType="1"/>
            </p:cNvSpPr>
            <p:nvPr/>
          </p:nvSpPr>
          <p:spPr bwMode="auto">
            <a:xfrm>
              <a:off x="5207" y="2025"/>
              <a:ext cx="284" cy="5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8442" name="Arc 20"/>
          <p:cNvSpPr>
            <a:spLocks/>
          </p:cNvSpPr>
          <p:nvPr/>
        </p:nvSpPr>
        <p:spPr bwMode="auto">
          <a:xfrm rot="10800000">
            <a:off x="6149975" y="2701925"/>
            <a:ext cx="876300" cy="1014413"/>
          </a:xfrm>
          <a:custGeom>
            <a:avLst/>
            <a:gdLst>
              <a:gd name="T0" fmla="*/ 27156406 w 28277"/>
              <a:gd name="T1" fmla="*/ 25521457 h 39233"/>
              <a:gd name="T2" fmla="*/ 8762413 w 28277"/>
              <a:gd name="T3" fmla="*/ 0 h 39233"/>
              <a:gd name="T4" fmla="*/ 20744019 w 28277"/>
              <a:gd name="T5" fmla="*/ 11788345 h 39233"/>
              <a:gd name="T6" fmla="*/ 0 60000 65536"/>
              <a:gd name="T7" fmla="*/ 0 60000 65536"/>
              <a:gd name="T8" fmla="*/ 0 60000 65536"/>
              <a:gd name="T9" fmla="*/ 0 w 28277"/>
              <a:gd name="T10" fmla="*/ 0 h 39233"/>
              <a:gd name="T11" fmla="*/ 28277 w 28277"/>
              <a:gd name="T12" fmla="*/ 39233 h 39233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277" h="39233" fill="none" extrusionOk="0">
                <a:moveTo>
                  <a:pt x="28277" y="38175"/>
                </a:moveTo>
                <a:cubicBezTo>
                  <a:pt x="26120" y="38875"/>
                  <a:pt x="23867" y="39232"/>
                  <a:pt x="21600" y="39233"/>
                </a:cubicBezTo>
                <a:cubicBezTo>
                  <a:pt x="9670" y="39233"/>
                  <a:pt x="0" y="29562"/>
                  <a:pt x="0" y="17633"/>
                </a:cubicBezTo>
                <a:cubicBezTo>
                  <a:pt x="-1" y="10623"/>
                  <a:pt x="3401" y="4049"/>
                  <a:pt x="9124" y="0"/>
                </a:cubicBezTo>
              </a:path>
              <a:path w="28277" h="39233" stroke="0" extrusionOk="0">
                <a:moveTo>
                  <a:pt x="28277" y="38175"/>
                </a:moveTo>
                <a:cubicBezTo>
                  <a:pt x="26120" y="38875"/>
                  <a:pt x="23867" y="39232"/>
                  <a:pt x="21600" y="39233"/>
                </a:cubicBezTo>
                <a:cubicBezTo>
                  <a:pt x="9670" y="39233"/>
                  <a:pt x="0" y="29562"/>
                  <a:pt x="0" y="17633"/>
                </a:cubicBezTo>
                <a:cubicBezTo>
                  <a:pt x="-1" y="10623"/>
                  <a:pt x="3401" y="4049"/>
                  <a:pt x="9124" y="0"/>
                </a:cubicBezTo>
                <a:lnTo>
                  <a:pt x="21600" y="17633"/>
                </a:lnTo>
                <a:close/>
              </a:path>
            </a:pathLst>
          </a:custGeom>
          <a:noFill/>
          <a:ln w="50800" cap="rnd">
            <a:solidFill>
              <a:schemeClr val="tx1"/>
            </a:solidFill>
            <a:round/>
            <a:headEnd type="stealth" w="med" len="med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8443" name="Rectangle 21"/>
          <p:cNvSpPr>
            <a:spLocks noChangeArrowheads="1"/>
          </p:cNvSpPr>
          <p:nvPr/>
        </p:nvSpPr>
        <p:spPr bwMode="auto">
          <a:xfrm>
            <a:off x="731838" y="4654550"/>
            <a:ext cx="3328987" cy="125730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Rotates in system</a:t>
            </a:r>
            <a:br>
              <a:rPr lang="en-US" sz="2800" b="1"/>
            </a:br>
            <a:r>
              <a:rPr lang="en-US" sz="2800" b="1">
                <a:solidFill>
                  <a:srgbClr val="0000FF"/>
                </a:solidFill>
              </a:rPr>
              <a:t>before </a:t>
            </a:r>
            <a:r>
              <a:rPr lang="en-US" sz="2800" b="1">
                <a:solidFill>
                  <a:srgbClr val="FF0000"/>
                </a:solidFill>
              </a:rPr>
              <a:t>W</a:t>
            </a:r>
            <a:r>
              <a:rPr lang="en-US" sz="2800" b="1" baseline="-25000">
                <a:solidFill>
                  <a:srgbClr val="FF0000"/>
                </a:solidFill>
              </a:rPr>
              <a:t> </a:t>
            </a:r>
            <a:r>
              <a:rPr lang="en-US" sz="2800" b="1">
                <a:solidFill>
                  <a:srgbClr val="0000FF"/>
                </a:solidFill>
              </a:rPr>
              <a:t>has an effect</a:t>
            </a:r>
            <a:r>
              <a:rPr lang="en-US" sz="2800" b="1"/>
              <a:t>.</a:t>
            </a:r>
          </a:p>
        </p:txBody>
      </p:sp>
      <p:sp>
        <p:nvSpPr>
          <p:cNvPr id="18444" name="Rectangle 22"/>
          <p:cNvSpPr>
            <a:spLocks noChangeArrowheads="1"/>
          </p:cNvSpPr>
          <p:nvPr/>
        </p:nvSpPr>
        <p:spPr bwMode="auto">
          <a:xfrm>
            <a:off x="457200" y="2112963"/>
            <a:ext cx="3913188" cy="2462212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8445" name="Line 23"/>
          <p:cNvSpPr>
            <a:spLocks noChangeShapeType="1"/>
          </p:cNvSpPr>
          <p:nvPr/>
        </p:nvSpPr>
        <p:spPr bwMode="auto">
          <a:xfrm>
            <a:off x="1500188" y="3136900"/>
            <a:ext cx="0" cy="731838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8446" name="Line 24"/>
          <p:cNvSpPr>
            <a:spLocks noChangeShapeType="1"/>
          </p:cNvSpPr>
          <p:nvPr/>
        </p:nvSpPr>
        <p:spPr bwMode="auto">
          <a:xfrm flipH="1">
            <a:off x="919163" y="3870325"/>
            <a:ext cx="582612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8447" name="Line 25"/>
          <p:cNvSpPr>
            <a:spLocks noChangeShapeType="1"/>
          </p:cNvSpPr>
          <p:nvPr/>
        </p:nvSpPr>
        <p:spPr bwMode="auto">
          <a:xfrm>
            <a:off x="1501775" y="3870325"/>
            <a:ext cx="820738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8448" name="Group 36"/>
          <p:cNvGrpSpPr>
            <a:grpSpLocks/>
          </p:cNvGrpSpPr>
          <p:nvPr/>
        </p:nvGrpSpPr>
        <p:grpSpPr bwMode="auto">
          <a:xfrm>
            <a:off x="3179763" y="2214563"/>
            <a:ext cx="525462" cy="1304925"/>
            <a:chOff x="2003" y="1395"/>
            <a:chExt cx="331" cy="822"/>
          </a:xfrm>
        </p:grpSpPr>
        <p:grpSp>
          <p:nvGrpSpPr>
            <p:cNvPr id="18466" name="Group 34"/>
            <p:cNvGrpSpPr>
              <a:grpSpLocks/>
            </p:cNvGrpSpPr>
            <p:nvPr/>
          </p:nvGrpSpPr>
          <p:grpSpPr bwMode="auto">
            <a:xfrm>
              <a:off x="2003" y="1627"/>
              <a:ext cx="331" cy="590"/>
              <a:chOff x="2003" y="1627"/>
              <a:chExt cx="331" cy="590"/>
            </a:xfrm>
          </p:grpSpPr>
          <p:grpSp>
            <p:nvGrpSpPr>
              <p:cNvPr id="18468" name="Group 29"/>
              <p:cNvGrpSpPr>
                <a:grpSpLocks/>
              </p:cNvGrpSpPr>
              <p:nvPr/>
            </p:nvGrpSpPr>
            <p:grpSpPr bwMode="auto">
              <a:xfrm>
                <a:off x="2003" y="1627"/>
                <a:ext cx="331" cy="590"/>
                <a:chOff x="2003" y="1627"/>
                <a:chExt cx="331" cy="590"/>
              </a:xfrm>
            </p:grpSpPr>
            <p:sp>
              <p:nvSpPr>
                <p:cNvPr id="18473" name="Freeform 26"/>
                <p:cNvSpPr>
                  <a:spLocks/>
                </p:cNvSpPr>
                <p:nvPr/>
              </p:nvSpPr>
              <p:spPr bwMode="auto">
                <a:xfrm>
                  <a:off x="2009" y="1631"/>
                  <a:ext cx="68" cy="586"/>
                </a:xfrm>
                <a:custGeom>
                  <a:avLst/>
                  <a:gdLst>
                    <a:gd name="T0" fmla="*/ 67 w 68"/>
                    <a:gd name="T1" fmla="*/ 585 h 586"/>
                    <a:gd name="T2" fmla="*/ 0 w 68"/>
                    <a:gd name="T3" fmla="*/ 435 h 586"/>
                    <a:gd name="T4" fmla="*/ 0 w 68"/>
                    <a:gd name="T5" fmla="*/ 0 h 586"/>
                    <a:gd name="T6" fmla="*/ 67 w 68"/>
                    <a:gd name="T7" fmla="*/ 140 h 586"/>
                    <a:gd name="T8" fmla="*/ 67 w 68"/>
                    <a:gd name="T9" fmla="*/ 585 h 586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68"/>
                    <a:gd name="T16" fmla="*/ 0 h 586"/>
                    <a:gd name="T17" fmla="*/ 68 w 68"/>
                    <a:gd name="T18" fmla="*/ 586 h 586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68" h="586">
                      <a:moveTo>
                        <a:pt x="67" y="585"/>
                      </a:moveTo>
                      <a:lnTo>
                        <a:pt x="0" y="435"/>
                      </a:lnTo>
                      <a:lnTo>
                        <a:pt x="0" y="0"/>
                      </a:lnTo>
                      <a:lnTo>
                        <a:pt x="67" y="140"/>
                      </a:lnTo>
                      <a:lnTo>
                        <a:pt x="67" y="585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74" name="Freeform 27"/>
                <p:cNvSpPr>
                  <a:spLocks/>
                </p:cNvSpPr>
                <p:nvPr/>
              </p:nvSpPr>
              <p:spPr bwMode="auto">
                <a:xfrm>
                  <a:off x="2003" y="1627"/>
                  <a:ext cx="331" cy="145"/>
                </a:xfrm>
                <a:custGeom>
                  <a:avLst/>
                  <a:gdLst>
                    <a:gd name="T0" fmla="*/ 73 w 331"/>
                    <a:gd name="T1" fmla="*/ 144 h 145"/>
                    <a:gd name="T2" fmla="*/ 0 w 331"/>
                    <a:gd name="T3" fmla="*/ 0 h 145"/>
                    <a:gd name="T4" fmla="*/ 243 w 331"/>
                    <a:gd name="T5" fmla="*/ 0 h 145"/>
                    <a:gd name="T6" fmla="*/ 330 w 331"/>
                    <a:gd name="T7" fmla="*/ 144 h 145"/>
                    <a:gd name="T8" fmla="*/ 73 w 331"/>
                    <a:gd name="T9" fmla="*/ 144 h 145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331"/>
                    <a:gd name="T16" fmla="*/ 0 h 145"/>
                    <a:gd name="T17" fmla="*/ 331 w 331"/>
                    <a:gd name="T18" fmla="*/ 145 h 145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331" h="145">
                      <a:moveTo>
                        <a:pt x="73" y="144"/>
                      </a:moveTo>
                      <a:lnTo>
                        <a:pt x="0" y="0"/>
                      </a:lnTo>
                      <a:lnTo>
                        <a:pt x="243" y="0"/>
                      </a:lnTo>
                      <a:lnTo>
                        <a:pt x="330" y="144"/>
                      </a:lnTo>
                      <a:lnTo>
                        <a:pt x="73" y="144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75" name="Rectangle 28"/>
                <p:cNvSpPr>
                  <a:spLocks noChangeArrowheads="1"/>
                </p:cNvSpPr>
                <p:nvPr/>
              </p:nvSpPr>
              <p:spPr bwMode="auto">
                <a:xfrm>
                  <a:off x="2081" y="1775"/>
                  <a:ext cx="244" cy="437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8469" name="Group 33"/>
              <p:cNvGrpSpPr>
                <a:grpSpLocks/>
              </p:cNvGrpSpPr>
              <p:nvPr/>
            </p:nvGrpSpPr>
            <p:grpSpPr bwMode="auto">
              <a:xfrm>
                <a:off x="2086" y="1805"/>
                <a:ext cx="225" cy="247"/>
                <a:chOff x="2086" y="1805"/>
                <a:chExt cx="225" cy="247"/>
              </a:xfrm>
            </p:grpSpPr>
            <p:sp>
              <p:nvSpPr>
                <p:cNvPr id="18470" name="Line 30"/>
                <p:cNvSpPr>
                  <a:spLocks noChangeShapeType="1"/>
                </p:cNvSpPr>
                <p:nvPr/>
              </p:nvSpPr>
              <p:spPr bwMode="auto">
                <a:xfrm>
                  <a:off x="2086" y="1973"/>
                  <a:ext cx="133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71" name="Line 31"/>
                <p:cNvSpPr>
                  <a:spLocks noChangeShapeType="1"/>
                </p:cNvSpPr>
                <p:nvPr/>
              </p:nvSpPr>
              <p:spPr bwMode="auto">
                <a:xfrm>
                  <a:off x="2219" y="1975"/>
                  <a:ext cx="92" cy="77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72" name="Line 32"/>
                <p:cNvSpPr>
                  <a:spLocks noChangeShapeType="1"/>
                </p:cNvSpPr>
                <p:nvPr/>
              </p:nvSpPr>
              <p:spPr bwMode="auto">
                <a:xfrm flipV="1">
                  <a:off x="2219" y="1805"/>
                  <a:ext cx="0" cy="165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8467" name="Line 35"/>
            <p:cNvSpPr>
              <a:spLocks noChangeShapeType="1"/>
            </p:cNvSpPr>
            <p:nvPr/>
          </p:nvSpPr>
          <p:spPr bwMode="auto">
            <a:xfrm flipV="1">
              <a:off x="2186" y="1395"/>
              <a:ext cx="5" cy="284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8449" name="Rectangle 37"/>
          <p:cNvSpPr>
            <a:spLocks noChangeArrowheads="1"/>
          </p:cNvSpPr>
          <p:nvPr/>
        </p:nvSpPr>
        <p:spPr bwMode="auto">
          <a:xfrm>
            <a:off x="2133600" y="1535113"/>
            <a:ext cx="776288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 algn="l"/>
            <a:r>
              <a:rPr lang="en-US" sz="2800" b="1">
                <a:solidFill>
                  <a:srgbClr val="FF0000"/>
                </a:solidFill>
              </a:rPr>
              <a:t>RW</a:t>
            </a:r>
          </a:p>
        </p:txBody>
      </p:sp>
      <p:sp>
        <p:nvSpPr>
          <p:cNvPr id="18450" name="Arc 38"/>
          <p:cNvSpPr>
            <a:spLocks/>
          </p:cNvSpPr>
          <p:nvPr/>
        </p:nvSpPr>
        <p:spPr bwMode="auto">
          <a:xfrm rot="10800000">
            <a:off x="3840163" y="2700338"/>
            <a:ext cx="439737" cy="506412"/>
          </a:xfrm>
          <a:custGeom>
            <a:avLst/>
            <a:gdLst>
              <a:gd name="T0" fmla="*/ 6805400 w 28414"/>
              <a:gd name="T1" fmla="*/ 6361559 h 39178"/>
              <a:gd name="T2" fmla="*/ 2166836 w 28414"/>
              <a:gd name="T3" fmla="*/ 0 h 39178"/>
              <a:gd name="T4" fmla="*/ 5173387 w 28414"/>
              <a:gd name="T5" fmla="*/ 2936926 h 39178"/>
              <a:gd name="T6" fmla="*/ 0 60000 65536"/>
              <a:gd name="T7" fmla="*/ 0 60000 65536"/>
              <a:gd name="T8" fmla="*/ 0 60000 65536"/>
              <a:gd name="T9" fmla="*/ 0 w 28414"/>
              <a:gd name="T10" fmla="*/ 0 h 39178"/>
              <a:gd name="T11" fmla="*/ 28414 w 28414"/>
              <a:gd name="T12" fmla="*/ 39178 h 3917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414" h="39178" fill="none" extrusionOk="0">
                <a:moveTo>
                  <a:pt x="28414" y="38075"/>
                </a:moveTo>
                <a:cubicBezTo>
                  <a:pt x="26216" y="38805"/>
                  <a:pt x="23915" y="39177"/>
                  <a:pt x="21600" y="39178"/>
                </a:cubicBezTo>
                <a:cubicBezTo>
                  <a:pt x="9670" y="39178"/>
                  <a:pt x="0" y="29507"/>
                  <a:pt x="0" y="17578"/>
                </a:cubicBezTo>
                <a:cubicBezTo>
                  <a:pt x="-1" y="10601"/>
                  <a:pt x="3369" y="4054"/>
                  <a:pt x="9047" y="0"/>
                </a:cubicBezTo>
              </a:path>
              <a:path w="28414" h="39178" stroke="0" extrusionOk="0">
                <a:moveTo>
                  <a:pt x="28414" y="38075"/>
                </a:moveTo>
                <a:cubicBezTo>
                  <a:pt x="26216" y="38805"/>
                  <a:pt x="23915" y="39177"/>
                  <a:pt x="21600" y="39178"/>
                </a:cubicBezTo>
                <a:cubicBezTo>
                  <a:pt x="9670" y="39178"/>
                  <a:pt x="0" y="29507"/>
                  <a:pt x="0" y="17578"/>
                </a:cubicBezTo>
                <a:cubicBezTo>
                  <a:pt x="-1" y="10601"/>
                  <a:pt x="3369" y="4054"/>
                  <a:pt x="9047" y="0"/>
                </a:cubicBezTo>
                <a:lnTo>
                  <a:pt x="21600" y="17578"/>
                </a:lnTo>
                <a:close/>
              </a:path>
            </a:pathLst>
          </a:custGeom>
          <a:noFill/>
          <a:ln w="50800" cap="rnd">
            <a:solidFill>
              <a:schemeClr val="tx1"/>
            </a:solidFill>
            <a:round/>
            <a:headEnd type="stealth" w="med" len="med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8451" name="Line 39"/>
          <p:cNvSpPr>
            <a:spLocks noChangeShapeType="1"/>
          </p:cNvSpPr>
          <p:nvPr/>
        </p:nvSpPr>
        <p:spPr bwMode="auto">
          <a:xfrm flipV="1">
            <a:off x="7467600" y="1908175"/>
            <a:ext cx="457200" cy="1023938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8452" name="Rectangle 40"/>
          <p:cNvSpPr>
            <a:spLocks noChangeArrowheads="1"/>
          </p:cNvSpPr>
          <p:nvPr/>
        </p:nvSpPr>
        <p:spPr bwMode="auto">
          <a:xfrm>
            <a:off x="7620000" y="1763713"/>
            <a:ext cx="1284288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800" b="1"/>
              <a:t>before</a:t>
            </a:r>
          </a:p>
        </p:txBody>
      </p:sp>
      <p:sp>
        <p:nvSpPr>
          <p:cNvPr id="18453" name="Line 41"/>
          <p:cNvSpPr>
            <a:spLocks noChangeShapeType="1"/>
          </p:cNvSpPr>
          <p:nvPr/>
        </p:nvSpPr>
        <p:spPr bwMode="auto">
          <a:xfrm flipV="1">
            <a:off x="6153150" y="1611313"/>
            <a:ext cx="1611313" cy="790575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8454" name="Rectangle 42"/>
          <p:cNvSpPr>
            <a:spLocks noChangeArrowheads="1"/>
          </p:cNvSpPr>
          <p:nvPr/>
        </p:nvSpPr>
        <p:spPr bwMode="auto">
          <a:xfrm>
            <a:off x="7629525" y="1198563"/>
            <a:ext cx="1249363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after</a:t>
            </a:r>
          </a:p>
        </p:txBody>
      </p:sp>
      <p:grpSp>
        <p:nvGrpSpPr>
          <p:cNvPr id="18455" name="Group 53"/>
          <p:cNvGrpSpPr>
            <a:grpSpLocks/>
          </p:cNvGrpSpPr>
          <p:nvPr/>
        </p:nvGrpSpPr>
        <p:grpSpPr bwMode="auto">
          <a:xfrm>
            <a:off x="5638800" y="1458913"/>
            <a:ext cx="525463" cy="1304925"/>
            <a:chOff x="3552" y="919"/>
            <a:chExt cx="331" cy="822"/>
          </a:xfrm>
        </p:grpSpPr>
        <p:grpSp>
          <p:nvGrpSpPr>
            <p:cNvPr id="18456" name="Group 51"/>
            <p:cNvGrpSpPr>
              <a:grpSpLocks/>
            </p:cNvGrpSpPr>
            <p:nvPr/>
          </p:nvGrpSpPr>
          <p:grpSpPr bwMode="auto">
            <a:xfrm>
              <a:off x="3552" y="1151"/>
              <a:ext cx="331" cy="590"/>
              <a:chOff x="3552" y="1151"/>
              <a:chExt cx="331" cy="590"/>
            </a:xfrm>
          </p:grpSpPr>
          <p:grpSp>
            <p:nvGrpSpPr>
              <p:cNvPr id="18458" name="Group 46"/>
              <p:cNvGrpSpPr>
                <a:grpSpLocks/>
              </p:cNvGrpSpPr>
              <p:nvPr/>
            </p:nvGrpSpPr>
            <p:grpSpPr bwMode="auto">
              <a:xfrm>
                <a:off x="3552" y="1151"/>
                <a:ext cx="331" cy="590"/>
                <a:chOff x="3552" y="1151"/>
                <a:chExt cx="331" cy="590"/>
              </a:xfrm>
            </p:grpSpPr>
            <p:sp>
              <p:nvSpPr>
                <p:cNvPr id="18463" name="Freeform 43"/>
                <p:cNvSpPr>
                  <a:spLocks/>
                </p:cNvSpPr>
                <p:nvPr/>
              </p:nvSpPr>
              <p:spPr bwMode="auto">
                <a:xfrm>
                  <a:off x="3558" y="1155"/>
                  <a:ext cx="68" cy="586"/>
                </a:xfrm>
                <a:custGeom>
                  <a:avLst/>
                  <a:gdLst>
                    <a:gd name="T0" fmla="*/ 67 w 68"/>
                    <a:gd name="T1" fmla="*/ 585 h 586"/>
                    <a:gd name="T2" fmla="*/ 0 w 68"/>
                    <a:gd name="T3" fmla="*/ 435 h 586"/>
                    <a:gd name="T4" fmla="*/ 0 w 68"/>
                    <a:gd name="T5" fmla="*/ 0 h 586"/>
                    <a:gd name="T6" fmla="*/ 67 w 68"/>
                    <a:gd name="T7" fmla="*/ 140 h 586"/>
                    <a:gd name="T8" fmla="*/ 67 w 68"/>
                    <a:gd name="T9" fmla="*/ 585 h 586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68"/>
                    <a:gd name="T16" fmla="*/ 0 h 586"/>
                    <a:gd name="T17" fmla="*/ 68 w 68"/>
                    <a:gd name="T18" fmla="*/ 586 h 586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68" h="586">
                      <a:moveTo>
                        <a:pt x="67" y="585"/>
                      </a:moveTo>
                      <a:lnTo>
                        <a:pt x="0" y="435"/>
                      </a:lnTo>
                      <a:lnTo>
                        <a:pt x="0" y="0"/>
                      </a:lnTo>
                      <a:lnTo>
                        <a:pt x="67" y="140"/>
                      </a:lnTo>
                      <a:lnTo>
                        <a:pt x="67" y="585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64" name="Freeform 44"/>
                <p:cNvSpPr>
                  <a:spLocks/>
                </p:cNvSpPr>
                <p:nvPr/>
              </p:nvSpPr>
              <p:spPr bwMode="auto">
                <a:xfrm>
                  <a:off x="3552" y="1151"/>
                  <a:ext cx="331" cy="145"/>
                </a:xfrm>
                <a:custGeom>
                  <a:avLst/>
                  <a:gdLst>
                    <a:gd name="T0" fmla="*/ 73 w 331"/>
                    <a:gd name="T1" fmla="*/ 144 h 145"/>
                    <a:gd name="T2" fmla="*/ 0 w 331"/>
                    <a:gd name="T3" fmla="*/ 0 h 145"/>
                    <a:gd name="T4" fmla="*/ 243 w 331"/>
                    <a:gd name="T5" fmla="*/ 0 h 145"/>
                    <a:gd name="T6" fmla="*/ 330 w 331"/>
                    <a:gd name="T7" fmla="*/ 144 h 145"/>
                    <a:gd name="T8" fmla="*/ 73 w 331"/>
                    <a:gd name="T9" fmla="*/ 144 h 145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331"/>
                    <a:gd name="T16" fmla="*/ 0 h 145"/>
                    <a:gd name="T17" fmla="*/ 331 w 331"/>
                    <a:gd name="T18" fmla="*/ 145 h 145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331" h="145">
                      <a:moveTo>
                        <a:pt x="73" y="144"/>
                      </a:moveTo>
                      <a:lnTo>
                        <a:pt x="0" y="0"/>
                      </a:lnTo>
                      <a:lnTo>
                        <a:pt x="243" y="0"/>
                      </a:lnTo>
                      <a:lnTo>
                        <a:pt x="330" y="144"/>
                      </a:lnTo>
                      <a:lnTo>
                        <a:pt x="73" y="144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65" name="Rectangle 45"/>
                <p:cNvSpPr>
                  <a:spLocks noChangeArrowheads="1"/>
                </p:cNvSpPr>
                <p:nvPr/>
              </p:nvSpPr>
              <p:spPr bwMode="auto">
                <a:xfrm>
                  <a:off x="3630" y="1299"/>
                  <a:ext cx="244" cy="437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8459" name="Group 50"/>
              <p:cNvGrpSpPr>
                <a:grpSpLocks/>
              </p:cNvGrpSpPr>
              <p:nvPr/>
            </p:nvGrpSpPr>
            <p:grpSpPr bwMode="auto">
              <a:xfrm>
                <a:off x="3635" y="1329"/>
                <a:ext cx="225" cy="247"/>
                <a:chOff x="3635" y="1329"/>
                <a:chExt cx="225" cy="247"/>
              </a:xfrm>
            </p:grpSpPr>
            <p:sp>
              <p:nvSpPr>
                <p:cNvPr id="18460" name="Line 47"/>
                <p:cNvSpPr>
                  <a:spLocks noChangeShapeType="1"/>
                </p:cNvSpPr>
                <p:nvPr/>
              </p:nvSpPr>
              <p:spPr bwMode="auto">
                <a:xfrm>
                  <a:off x="3635" y="1497"/>
                  <a:ext cx="133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61" name="Line 48"/>
                <p:cNvSpPr>
                  <a:spLocks noChangeShapeType="1"/>
                </p:cNvSpPr>
                <p:nvPr/>
              </p:nvSpPr>
              <p:spPr bwMode="auto">
                <a:xfrm>
                  <a:off x="3768" y="1499"/>
                  <a:ext cx="92" cy="77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8462" name="Line 49"/>
                <p:cNvSpPr>
                  <a:spLocks noChangeShapeType="1"/>
                </p:cNvSpPr>
                <p:nvPr/>
              </p:nvSpPr>
              <p:spPr bwMode="auto">
                <a:xfrm flipV="1">
                  <a:off x="3768" y="1329"/>
                  <a:ext cx="0" cy="165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8457" name="Line 52"/>
            <p:cNvSpPr>
              <a:spLocks noChangeShapeType="1"/>
            </p:cNvSpPr>
            <p:nvPr/>
          </p:nvSpPr>
          <p:spPr bwMode="auto">
            <a:xfrm flipV="1">
              <a:off x="3735" y="919"/>
              <a:ext cx="5" cy="284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46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AutoShape 2"/>
          <p:cNvSpPr>
            <a:spLocks noGrp="1" noChangeArrowheads="1"/>
          </p:cNvSpPr>
          <p:nvPr>
            <p:ph type="title"/>
          </p:nvPr>
        </p:nvSpPr>
        <p:spPr>
          <a:xfrm>
            <a:off x="212725" y="274638"/>
            <a:ext cx="8696325" cy="70485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Summarizing: Effect of Replacing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smtClean="0"/>
              <a:t> by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254750" y="1379538"/>
            <a:ext cx="1085850" cy="476250"/>
          </a:xfrm>
          <a:noFill/>
        </p:spPr>
        <p:txBody>
          <a:bodyPr/>
          <a:lstStyle/>
          <a:p>
            <a:pPr>
              <a:buFontTx/>
              <a:buNone/>
            </a:pPr>
            <a:r>
              <a:rPr lang="en-US" smtClean="0">
                <a:solidFill>
                  <a:srgbClr val="FF0000"/>
                </a:solidFill>
              </a:rPr>
              <a:t>WR</a:t>
            </a:r>
          </a:p>
        </p:txBody>
      </p:sp>
      <p:sp>
        <p:nvSpPr>
          <p:cNvPr id="19460" name="Rectangle 4"/>
          <p:cNvSpPr>
            <a:spLocks noChangeArrowheads="1"/>
          </p:cNvSpPr>
          <p:nvPr/>
        </p:nvSpPr>
        <p:spPr bwMode="auto">
          <a:xfrm>
            <a:off x="4845050" y="4768850"/>
            <a:ext cx="3830638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Rotates </a:t>
            </a:r>
            <a:r>
              <a:rPr lang="en-US" sz="2800" b="1">
                <a:solidFill>
                  <a:srgbClr val="0000FF"/>
                </a:solidFill>
              </a:rPr>
              <a:t>GLOBALLY</a:t>
            </a:r>
            <a:r>
              <a:rPr lang="en-US" sz="2800" b="1"/>
              <a:t>.</a:t>
            </a:r>
          </a:p>
        </p:txBody>
      </p:sp>
      <p:sp>
        <p:nvSpPr>
          <p:cNvPr id="19461" name="Rectangle 5"/>
          <p:cNvSpPr>
            <a:spLocks noChangeArrowheads="1"/>
          </p:cNvSpPr>
          <p:nvPr/>
        </p:nvSpPr>
        <p:spPr bwMode="auto">
          <a:xfrm>
            <a:off x="4779963" y="1962150"/>
            <a:ext cx="3913187" cy="2462213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9462" name="Line 6"/>
          <p:cNvSpPr>
            <a:spLocks noChangeShapeType="1"/>
          </p:cNvSpPr>
          <p:nvPr/>
        </p:nvSpPr>
        <p:spPr bwMode="auto">
          <a:xfrm>
            <a:off x="5822950" y="2986088"/>
            <a:ext cx="0" cy="731837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9463" name="Line 7"/>
          <p:cNvSpPr>
            <a:spLocks noChangeShapeType="1"/>
          </p:cNvSpPr>
          <p:nvPr/>
        </p:nvSpPr>
        <p:spPr bwMode="auto">
          <a:xfrm flipH="1">
            <a:off x="5241925" y="3719513"/>
            <a:ext cx="582613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9464" name="Line 8"/>
          <p:cNvSpPr>
            <a:spLocks noChangeShapeType="1"/>
          </p:cNvSpPr>
          <p:nvPr/>
        </p:nvSpPr>
        <p:spPr bwMode="auto">
          <a:xfrm>
            <a:off x="5824538" y="3719513"/>
            <a:ext cx="820737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9465" name="Group 19"/>
          <p:cNvGrpSpPr>
            <a:grpSpLocks/>
          </p:cNvGrpSpPr>
          <p:nvPr/>
        </p:nvGrpSpPr>
        <p:grpSpPr bwMode="auto">
          <a:xfrm>
            <a:off x="7413625" y="2752725"/>
            <a:ext cx="1303338" cy="525463"/>
            <a:chOff x="4670" y="1734"/>
            <a:chExt cx="821" cy="331"/>
          </a:xfrm>
        </p:grpSpPr>
        <p:grpSp>
          <p:nvGrpSpPr>
            <p:cNvPr id="19486" name="Group 17"/>
            <p:cNvGrpSpPr>
              <a:grpSpLocks/>
            </p:cNvGrpSpPr>
            <p:nvPr/>
          </p:nvGrpSpPr>
          <p:grpSpPr bwMode="auto">
            <a:xfrm>
              <a:off x="4670" y="1734"/>
              <a:ext cx="590" cy="331"/>
              <a:chOff x="4670" y="1734"/>
              <a:chExt cx="590" cy="331"/>
            </a:xfrm>
          </p:grpSpPr>
          <p:grpSp>
            <p:nvGrpSpPr>
              <p:cNvPr id="19488" name="Group 12"/>
              <p:cNvGrpSpPr>
                <a:grpSpLocks/>
              </p:cNvGrpSpPr>
              <p:nvPr/>
            </p:nvGrpSpPr>
            <p:grpSpPr bwMode="auto">
              <a:xfrm>
                <a:off x="4670" y="1734"/>
                <a:ext cx="590" cy="331"/>
                <a:chOff x="4670" y="1734"/>
                <a:chExt cx="590" cy="331"/>
              </a:xfrm>
            </p:grpSpPr>
            <p:sp>
              <p:nvSpPr>
                <p:cNvPr id="19493" name="Freeform 9"/>
                <p:cNvSpPr>
                  <a:spLocks/>
                </p:cNvSpPr>
                <p:nvPr/>
              </p:nvSpPr>
              <p:spPr bwMode="auto">
                <a:xfrm>
                  <a:off x="4670" y="1741"/>
                  <a:ext cx="586" cy="68"/>
                </a:xfrm>
                <a:custGeom>
                  <a:avLst/>
                  <a:gdLst>
                    <a:gd name="T0" fmla="*/ 0 w 586"/>
                    <a:gd name="T1" fmla="*/ 67 h 68"/>
                    <a:gd name="T2" fmla="*/ 150 w 586"/>
                    <a:gd name="T3" fmla="*/ 0 h 68"/>
                    <a:gd name="T4" fmla="*/ 585 w 586"/>
                    <a:gd name="T5" fmla="*/ 0 h 68"/>
                    <a:gd name="T6" fmla="*/ 445 w 586"/>
                    <a:gd name="T7" fmla="*/ 67 h 68"/>
                    <a:gd name="T8" fmla="*/ 0 w 586"/>
                    <a:gd name="T9" fmla="*/ 67 h 68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586"/>
                    <a:gd name="T16" fmla="*/ 0 h 68"/>
                    <a:gd name="T17" fmla="*/ 586 w 586"/>
                    <a:gd name="T18" fmla="*/ 68 h 68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586" h="68">
                      <a:moveTo>
                        <a:pt x="0" y="67"/>
                      </a:moveTo>
                      <a:lnTo>
                        <a:pt x="150" y="0"/>
                      </a:lnTo>
                      <a:lnTo>
                        <a:pt x="585" y="0"/>
                      </a:lnTo>
                      <a:lnTo>
                        <a:pt x="445" y="67"/>
                      </a:lnTo>
                      <a:lnTo>
                        <a:pt x="0" y="67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9494" name="Freeform 10"/>
                <p:cNvSpPr>
                  <a:spLocks/>
                </p:cNvSpPr>
                <p:nvPr/>
              </p:nvSpPr>
              <p:spPr bwMode="auto">
                <a:xfrm>
                  <a:off x="5115" y="1734"/>
                  <a:ext cx="145" cy="331"/>
                </a:xfrm>
                <a:custGeom>
                  <a:avLst/>
                  <a:gdLst>
                    <a:gd name="T0" fmla="*/ 0 w 145"/>
                    <a:gd name="T1" fmla="*/ 72 h 331"/>
                    <a:gd name="T2" fmla="*/ 144 w 145"/>
                    <a:gd name="T3" fmla="*/ 0 h 331"/>
                    <a:gd name="T4" fmla="*/ 144 w 145"/>
                    <a:gd name="T5" fmla="*/ 242 h 331"/>
                    <a:gd name="T6" fmla="*/ 0 w 145"/>
                    <a:gd name="T7" fmla="*/ 330 h 331"/>
                    <a:gd name="T8" fmla="*/ 0 w 145"/>
                    <a:gd name="T9" fmla="*/ 72 h 331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145"/>
                    <a:gd name="T16" fmla="*/ 0 h 331"/>
                    <a:gd name="T17" fmla="*/ 145 w 145"/>
                    <a:gd name="T18" fmla="*/ 331 h 331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145" h="331">
                      <a:moveTo>
                        <a:pt x="0" y="72"/>
                      </a:moveTo>
                      <a:lnTo>
                        <a:pt x="144" y="0"/>
                      </a:lnTo>
                      <a:lnTo>
                        <a:pt x="144" y="242"/>
                      </a:lnTo>
                      <a:lnTo>
                        <a:pt x="0" y="330"/>
                      </a:lnTo>
                      <a:lnTo>
                        <a:pt x="0" y="72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9495" name="Rectangle 11"/>
                <p:cNvSpPr>
                  <a:spLocks noChangeArrowheads="1"/>
                </p:cNvSpPr>
                <p:nvPr/>
              </p:nvSpPr>
              <p:spPr bwMode="auto">
                <a:xfrm>
                  <a:off x="4674" y="1812"/>
                  <a:ext cx="437" cy="244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9489" name="Group 16"/>
              <p:cNvGrpSpPr>
                <a:grpSpLocks/>
              </p:cNvGrpSpPr>
              <p:nvPr/>
            </p:nvGrpSpPr>
            <p:grpSpPr bwMode="auto">
              <a:xfrm>
                <a:off x="4834" y="1817"/>
                <a:ext cx="242" cy="225"/>
                <a:chOff x="4834" y="1817"/>
                <a:chExt cx="242" cy="225"/>
              </a:xfrm>
            </p:grpSpPr>
            <p:sp>
              <p:nvSpPr>
                <p:cNvPr id="19490" name="Line 13"/>
                <p:cNvSpPr>
                  <a:spLocks noChangeShapeType="1"/>
                </p:cNvSpPr>
                <p:nvPr/>
              </p:nvSpPr>
              <p:spPr bwMode="auto">
                <a:xfrm>
                  <a:off x="4913" y="1817"/>
                  <a:ext cx="0" cy="133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9491" name="Line 14"/>
                <p:cNvSpPr>
                  <a:spLocks noChangeShapeType="1"/>
                </p:cNvSpPr>
                <p:nvPr/>
              </p:nvSpPr>
              <p:spPr bwMode="auto">
                <a:xfrm flipH="1">
                  <a:off x="4834" y="1950"/>
                  <a:ext cx="77" cy="92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9492" name="Line 15"/>
                <p:cNvSpPr>
                  <a:spLocks noChangeShapeType="1"/>
                </p:cNvSpPr>
                <p:nvPr/>
              </p:nvSpPr>
              <p:spPr bwMode="auto">
                <a:xfrm>
                  <a:off x="4911" y="1950"/>
                  <a:ext cx="165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9487" name="Line 18"/>
            <p:cNvSpPr>
              <a:spLocks noChangeShapeType="1"/>
            </p:cNvSpPr>
            <p:nvPr/>
          </p:nvSpPr>
          <p:spPr bwMode="auto">
            <a:xfrm>
              <a:off x="5207" y="1922"/>
              <a:ext cx="284" cy="5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9466" name="Arc 20"/>
          <p:cNvSpPr>
            <a:spLocks/>
          </p:cNvSpPr>
          <p:nvPr/>
        </p:nvSpPr>
        <p:spPr bwMode="auto">
          <a:xfrm rot="10800000">
            <a:off x="6149975" y="2538413"/>
            <a:ext cx="876300" cy="1014412"/>
          </a:xfrm>
          <a:custGeom>
            <a:avLst/>
            <a:gdLst>
              <a:gd name="T0" fmla="*/ 27156406 w 28277"/>
              <a:gd name="T1" fmla="*/ 25521406 h 39233"/>
              <a:gd name="T2" fmla="*/ 8762413 w 28277"/>
              <a:gd name="T3" fmla="*/ 0 h 39233"/>
              <a:gd name="T4" fmla="*/ 20744019 w 28277"/>
              <a:gd name="T5" fmla="*/ 11788307 h 39233"/>
              <a:gd name="T6" fmla="*/ 0 60000 65536"/>
              <a:gd name="T7" fmla="*/ 0 60000 65536"/>
              <a:gd name="T8" fmla="*/ 0 60000 65536"/>
              <a:gd name="T9" fmla="*/ 0 w 28277"/>
              <a:gd name="T10" fmla="*/ 0 h 39233"/>
              <a:gd name="T11" fmla="*/ 28277 w 28277"/>
              <a:gd name="T12" fmla="*/ 39233 h 39233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277" h="39233" fill="none" extrusionOk="0">
                <a:moveTo>
                  <a:pt x="28277" y="38175"/>
                </a:moveTo>
                <a:cubicBezTo>
                  <a:pt x="26120" y="38875"/>
                  <a:pt x="23867" y="39232"/>
                  <a:pt x="21600" y="39233"/>
                </a:cubicBezTo>
                <a:cubicBezTo>
                  <a:pt x="9670" y="39233"/>
                  <a:pt x="0" y="29562"/>
                  <a:pt x="0" y="17633"/>
                </a:cubicBezTo>
                <a:cubicBezTo>
                  <a:pt x="-1" y="10623"/>
                  <a:pt x="3401" y="4049"/>
                  <a:pt x="9124" y="0"/>
                </a:cubicBezTo>
              </a:path>
              <a:path w="28277" h="39233" stroke="0" extrusionOk="0">
                <a:moveTo>
                  <a:pt x="28277" y="38175"/>
                </a:moveTo>
                <a:cubicBezTo>
                  <a:pt x="26120" y="38875"/>
                  <a:pt x="23867" y="39232"/>
                  <a:pt x="21600" y="39233"/>
                </a:cubicBezTo>
                <a:cubicBezTo>
                  <a:pt x="9670" y="39233"/>
                  <a:pt x="0" y="29562"/>
                  <a:pt x="0" y="17633"/>
                </a:cubicBezTo>
                <a:cubicBezTo>
                  <a:pt x="-1" y="10623"/>
                  <a:pt x="3401" y="4049"/>
                  <a:pt x="9124" y="0"/>
                </a:cubicBezTo>
                <a:lnTo>
                  <a:pt x="21600" y="17633"/>
                </a:lnTo>
                <a:close/>
              </a:path>
            </a:pathLst>
          </a:custGeom>
          <a:noFill/>
          <a:ln w="50800" cap="rnd">
            <a:solidFill>
              <a:schemeClr val="tx1"/>
            </a:solidFill>
            <a:round/>
            <a:headEnd type="stealth" w="med" len="med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9467" name="Rectangle 21"/>
          <p:cNvSpPr>
            <a:spLocks noChangeArrowheads="1"/>
          </p:cNvSpPr>
          <p:nvPr/>
        </p:nvSpPr>
        <p:spPr bwMode="auto">
          <a:xfrm>
            <a:off x="568325" y="4751388"/>
            <a:ext cx="3746500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Rotates </a:t>
            </a:r>
            <a:r>
              <a:rPr lang="en-US" sz="2800" b="1">
                <a:solidFill>
                  <a:srgbClr val="0000FF"/>
                </a:solidFill>
              </a:rPr>
              <a:t>LOCALLY</a:t>
            </a:r>
            <a:r>
              <a:rPr lang="en-US" sz="2800" b="1"/>
              <a:t>.</a:t>
            </a:r>
          </a:p>
        </p:txBody>
      </p:sp>
      <p:sp>
        <p:nvSpPr>
          <p:cNvPr id="19468" name="Rectangle 22"/>
          <p:cNvSpPr>
            <a:spLocks noChangeArrowheads="1"/>
          </p:cNvSpPr>
          <p:nvPr/>
        </p:nvSpPr>
        <p:spPr bwMode="auto">
          <a:xfrm>
            <a:off x="444500" y="1963738"/>
            <a:ext cx="3913188" cy="2462212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9469" name="Line 23"/>
          <p:cNvSpPr>
            <a:spLocks noChangeShapeType="1"/>
          </p:cNvSpPr>
          <p:nvPr/>
        </p:nvSpPr>
        <p:spPr bwMode="auto">
          <a:xfrm>
            <a:off x="1487488" y="2987675"/>
            <a:ext cx="0" cy="731838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9470" name="Line 24"/>
          <p:cNvSpPr>
            <a:spLocks noChangeShapeType="1"/>
          </p:cNvSpPr>
          <p:nvPr/>
        </p:nvSpPr>
        <p:spPr bwMode="auto">
          <a:xfrm flipH="1">
            <a:off x="906463" y="3721100"/>
            <a:ext cx="582612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9471" name="Line 25"/>
          <p:cNvSpPr>
            <a:spLocks noChangeShapeType="1"/>
          </p:cNvSpPr>
          <p:nvPr/>
        </p:nvSpPr>
        <p:spPr bwMode="auto">
          <a:xfrm>
            <a:off x="1489075" y="3721100"/>
            <a:ext cx="820738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19472" name="Group 36"/>
          <p:cNvGrpSpPr>
            <a:grpSpLocks/>
          </p:cNvGrpSpPr>
          <p:nvPr/>
        </p:nvGrpSpPr>
        <p:grpSpPr bwMode="auto">
          <a:xfrm>
            <a:off x="3167063" y="2065338"/>
            <a:ext cx="525462" cy="1304925"/>
            <a:chOff x="1995" y="1301"/>
            <a:chExt cx="331" cy="822"/>
          </a:xfrm>
        </p:grpSpPr>
        <p:grpSp>
          <p:nvGrpSpPr>
            <p:cNvPr id="19476" name="Group 34"/>
            <p:cNvGrpSpPr>
              <a:grpSpLocks/>
            </p:cNvGrpSpPr>
            <p:nvPr/>
          </p:nvGrpSpPr>
          <p:grpSpPr bwMode="auto">
            <a:xfrm>
              <a:off x="1995" y="1533"/>
              <a:ext cx="331" cy="590"/>
              <a:chOff x="1995" y="1533"/>
              <a:chExt cx="331" cy="590"/>
            </a:xfrm>
          </p:grpSpPr>
          <p:grpSp>
            <p:nvGrpSpPr>
              <p:cNvPr id="19478" name="Group 29"/>
              <p:cNvGrpSpPr>
                <a:grpSpLocks/>
              </p:cNvGrpSpPr>
              <p:nvPr/>
            </p:nvGrpSpPr>
            <p:grpSpPr bwMode="auto">
              <a:xfrm>
                <a:off x="1995" y="1533"/>
                <a:ext cx="331" cy="590"/>
                <a:chOff x="1995" y="1533"/>
                <a:chExt cx="331" cy="590"/>
              </a:xfrm>
            </p:grpSpPr>
            <p:sp>
              <p:nvSpPr>
                <p:cNvPr id="19483" name="Freeform 26"/>
                <p:cNvSpPr>
                  <a:spLocks/>
                </p:cNvSpPr>
                <p:nvPr/>
              </p:nvSpPr>
              <p:spPr bwMode="auto">
                <a:xfrm>
                  <a:off x="2001" y="1537"/>
                  <a:ext cx="68" cy="586"/>
                </a:xfrm>
                <a:custGeom>
                  <a:avLst/>
                  <a:gdLst>
                    <a:gd name="T0" fmla="*/ 67 w 68"/>
                    <a:gd name="T1" fmla="*/ 585 h 586"/>
                    <a:gd name="T2" fmla="*/ 0 w 68"/>
                    <a:gd name="T3" fmla="*/ 435 h 586"/>
                    <a:gd name="T4" fmla="*/ 0 w 68"/>
                    <a:gd name="T5" fmla="*/ 0 h 586"/>
                    <a:gd name="T6" fmla="*/ 67 w 68"/>
                    <a:gd name="T7" fmla="*/ 140 h 586"/>
                    <a:gd name="T8" fmla="*/ 67 w 68"/>
                    <a:gd name="T9" fmla="*/ 585 h 586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68"/>
                    <a:gd name="T16" fmla="*/ 0 h 586"/>
                    <a:gd name="T17" fmla="*/ 68 w 68"/>
                    <a:gd name="T18" fmla="*/ 586 h 586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68" h="586">
                      <a:moveTo>
                        <a:pt x="67" y="585"/>
                      </a:moveTo>
                      <a:lnTo>
                        <a:pt x="0" y="435"/>
                      </a:lnTo>
                      <a:lnTo>
                        <a:pt x="0" y="0"/>
                      </a:lnTo>
                      <a:lnTo>
                        <a:pt x="67" y="140"/>
                      </a:lnTo>
                      <a:lnTo>
                        <a:pt x="67" y="585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9484" name="Freeform 27"/>
                <p:cNvSpPr>
                  <a:spLocks/>
                </p:cNvSpPr>
                <p:nvPr/>
              </p:nvSpPr>
              <p:spPr bwMode="auto">
                <a:xfrm>
                  <a:off x="1995" y="1533"/>
                  <a:ext cx="331" cy="145"/>
                </a:xfrm>
                <a:custGeom>
                  <a:avLst/>
                  <a:gdLst>
                    <a:gd name="T0" fmla="*/ 73 w 331"/>
                    <a:gd name="T1" fmla="*/ 144 h 145"/>
                    <a:gd name="T2" fmla="*/ 0 w 331"/>
                    <a:gd name="T3" fmla="*/ 0 h 145"/>
                    <a:gd name="T4" fmla="*/ 243 w 331"/>
                    <a:gd name="T5" fmla="*/ 0 h 145"/>
                    <a:gd name="T6" fmla="*/ 330 w 331"/>
                    <a:gd name="T7" fmla="*/ 144 h 145"/>
                    <a:gd name="T8" fmla="*/ 73 w 331"/>
                    <a:gd name="T9" fmla="*/ 144 h 145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331"/>
                    <a:gd name="T16" fmla="*/ 0 h 145"/>
                    <a:gd name="T17" fmla="*/ 331 w 331"/>
                    <a:gd name="T18" fmla="*/ 145 h 145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331" h="145">
                      <a:moveTo>
                        <a:pt x="73" y="144"/>
                      </a:moveTo>
                      <a:lnTo>
                        <a:pt x="0" y="0"/>
                      </a:lnTo>
                      <a:lnTo>
                        <a:pt x="243" y="0"/>
                      </a:lnTo>
                      <a:lnTo>
                        <a:pt x="330" y="144"/>
                      </a:lnTo>
                      <a:lnTo>
                        <a:pt x="73" y="144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9485" name="Rectangle 28"/>
                <p:cNvSpPr>
                  <a:spLocks noChangeArrowheads="1"/>
                </p:cNvSpPr>
                <p:nvPr/>
              </p:nvSpPr>
              <p:spPr bwMode="auto">
                <a:xfrm>
                  <a:off x="2073" y="1681"/>
                  <a:ext cx="244" cy="437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9479" name="Group 33"/>
              <p:cNvGrpSpPr>
                <a:grpSpLocks/>
              </p:cNvGrpSpPr>
              <p:nvPr/>
            </p:nvGrpSpPr>
            <p:grpSpPr bwMode="auto">
              <a:xfrm>
                <a:off x="2078" y="1711"/>
                <a:ext cx="225" cy="247"/>
                <a:chOff x="2078" y="1711"/>
                <a:chExt cx="225" cy="247"/>
              </a:xfrm>
            </p:grpSpPr>
            <p:sp>
              <p:nvSpPr>
                <p:cNvPr id="19480" name="Line 30"/>
                <p:cNvSpPr>
                  <a:spLocks noChangeShapeType="1"/>
                </p:cNvSpPr>
                <p:nvPr/>
              </p:nvSpPr>
              <p:spPr bwMode="auto">
                <a:xfrm>
                  <a:off x="2078" y="1879"/>
                  <a:ext cx="133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9481" name="Line 31"/>
                <p:cNvSpPr>
                  <a:spLocks noChangeShapeType="1"/>
                </p:cNvSpPr>
                <p:nvPr/>
              </p:nvSpPr>
              <p:spPr bwMode="auto">
                <a:xfrm>
                  <a:off x="2211" y="1881"/>
                  <a:ext cx="92" cy="77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9482" name="Line 32"/>
                <p:cNvSpPr>
                  <a:spLocks noChangeShapeType="1"/>
                </p:cNvSpPr>
                <p:nvPr/>
              </p:nvSpPr>
              <p:spPr bwMode="auto">
                <a:xfrm flipV="1">
                  <a:off x="2211" y="1711"/>
                  <a:ext cx="0" cy="165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19477" name="Line 35"/>
            <p:cNvSpPr>
              <a:spLocks noChangeShapeType="1"/>
            </p:cNvSpPr>
            <p:nvPr/>
          </p:nvSpPr>
          <p:spPr bwMode="auto">
            <a:xfrm flipV="1">
              <a:off x="2178" y="1301"/>
              <a:ext cx="5" cy="284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19473" name="Rectangle 37"/>
          <p:cNvSpPr>
            <a:spLocks noChangeArrowheads="1"/>
          </p:cNvSpPr>
          <p:nvPr/>
        </p:nvSpPr>
        <p:spPr bwMode="auto">
          <a:xfrm>
            <a:off x="2133600" y="1371600"/>
            <a:ext cx="776288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 algn="l"/>
            <a:r>
              <a:rPr lang="en-US" sz="2800" b="1">
                <a:solidFill>
                  <a:srgbClr val="FF0000"/>
                </a:solidFill>
              </a:rPr>
              <a:t>RW</a:t>
            </a:r>
          </a:p>
        </p:txBody>
      </p:sp>
      <p:sp>
        <p:nvSpPr>
          <p:cNvPr id="19474" name="Arc 38"/>
          <p:cNvSpPr>
            <a:spLocks/>
          </p:cNvSpPr>
          <p:nvPr/>
        </p:nvSpPr>
        <p:spPr bwMode="auto">
          <a:xfrm rot="10800000">
            <a:off x="3827463" y="2551113"/>
            <a:ext cx="439737" cy="506412"/>
          </a:xfrm>
          <a:custGeom>
            <a:avLst/>
            <a:gdLst>
              <a:gd name="T0" fmla="*/ 6805400 w 28414"/>
              <a:gd name="T1" fmla="*/ 6361559 h 39178"/>
              <a:gd name="T2" fmla="*/ 2166836 w 28414"/>
              <a:gd name="T3" fmla="*/ 0 h 39178"/>
              <a:gd name="T4" fmla="*/ 5173387 w 28414"/>
              <a:gd name="T5" fmla="*/ 2936926 h 39178"/>
              <a:gd name="T6" fmla="*/ 0 60000 65536"/>
              <a:gd name="T7" fmla="*/ 0 60000 65536"/>
              <a:gd name="T8" fmla="*/ 0 60000 65536"/>
              <a:gd name="T9" fmla="*/ 0 w 28414"/>
              <a:gd name="T10" fmla="*/ 0 h 39178"/>
              <a:gd name="T11" fmla="*/ 28414 w 28414"/>
              <a:gd name="T12" fmla="*/ 39178 h 3917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414" h="39178" fill="none" extrusionOk="0">
                <a:moveTo>
                  <a:pt x="28414" y="38075"/>
                </a:moveTo>
                <a:cubicBezTo>
                  <a:pt x="26216" y="38805"/>
                  <a:pt x="23915" y="39177"/>
                  <a:pt x="21600" y="39178"/>
                </a:cubicBezTo>
                <a:cubicBezTo>
                  <a:pt x="9670" y="39178"/>
                  <a:pt x="0" y="29507"/>
                  <a:pt x="0" y="17578"/>
                </a:cubicBezTo>
                <a:cubicBezTo>
                  <a:pt x="-1" y="10601"/>
                  <a:pt x="3369" y="4054"/>
                  <a:pt x="9047" y="0"/>
                </a:cubicBezTo>
              </a:path>
              <a:path w="28414" h="39178" stroke="0" extrusionOk="0">
                <a:moveTo>
                  <a:pt x="28414" y="38075"/>
                </a:moveTo>
                <a:cubicBezTo>
                  <a:pt x="26216" y="38805"/>
                  <a:pt x="23915" y="39177"/>
                  <a:pt x="21600" y="39178"/>
                </a:cubicBezTo>
                <a:cubicBezTo>
                  <a:pt x="9670" y="39178"/>
                  <a:pt x="0" y="29507"/>
                  <a:pt x="0" y="17578"/>
                </a:cubicBezTo>
                <a:cubicBezTo>
                  <a:pt x="-1" y="10601"/>
                  <a:pt x="3369" y="4054"/>
                  <a:pt x="9047" y="0"/>
                </a:cubicBezTo>
                <a:lnTo>
                  <a:pt x="21600" y="17578"/>
                </a:lnTo>
                <a:close/>
              </a:path>
            </a:pathLst>
          </a:custGeom>
          <a:noFill/>
          <a:ln w="50800" cap="rnd">
            <a:solidFill>
              <a:schemeClr val="tx1"/>
            </a:solidFill>
            <a:round/>
            <a:headEnd type="stealth" w="med" len="med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33831" name="AutoShape 39"/>
          <p:cNvSpPr>
            <a:spLocks noChangeArrowheads="1"/>
          </p:cNvSpPr>
          <p:nvPr/>
        </p:nvSpPr>
        <p:spPr bwMode="auto">
          <a:xfrm>
            <a:off x="390525" y="5592763"/>
            <a:ext cx="8396288" cy="571500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Better terminology</a:t>
            </a:r>
            <a:r>
              <a:rPr lang="en-US" sz="2800" b="1">
                <a:solidFill>
                  <a:srgbClr val="0000FF"/>
                </a:solidFill>
              </a:rPr>
              <a:t>...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37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4" grpId="0" build="p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254750" y="1843088"/>
            <a:ext cx="1441450" cy="476250"/>
          </a:xfrm>
          <a:noFill/>
        </p:spPr>
        <p:txBody>
          <a:bodyPr/>
          <a:lstStyle/>
          <a:p>
            <a:pPr>
              <a:buFontTx/>
              <a:buNone/>
            </a:pPr>
            <a:r>
              <a:rPr lang="en-US" smtClean="0">
                <a:solidFill>
                  <a:srgbClr val="FF0000"/>
                </a:solidFill>
              </a:rPr>
              <a:t>WR</a:t>
            </a:r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4845050" y="5073650"/>
            <a:ext cx="3830638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Rotates </a:t>
            </a:r>
            <a:r>
              <a:rPr lang="en-US" sz="2800" b="1">
                <a:solidFill>
                  <a:srgbClr val="0000FF"/>
                </a:solidFill>
              </a:rPr>
              <a:t>GLOBALLY</a:t>
            </a:r>
            <a:r>
              <a:rPr lang="en-US" sz="2800" b="1"/>
              <a:t>.</a:t>
            </a:r>
          </a:p>
        </p:txBody>
      </p:sp>
      <p:grpSp>
        <p:nvGrpSpPr>
          <p:cNvPr id="20484" name="Group 20"/>
          <p:cNvGrpSpPr>
            <a:grpSpLocks/>
          </p:cNvGrpSpPr>
          <p:nvPr/>
        </p:nvGrpSpPr>
        <p:grpSpPr bwMode="auto">
          <a:xfrm>
            <a:off x="4779963" y="2425700"/>
            <a:ext cx="3937000" cy="2462213"/>
            <a:chOff x="3011" y="1528"/>
            <a:chExt cx="2480" cy="1551"/>
          </a:xfrm>
        </p:grpSpPr>
        <p:sp>
          <p:nvSpPr>
            <p:cNvPr id="20506" name="Rectangle 4"/>
            <p:cNvSpPr>
              <a:spLocks noChangeArrowheads="1"/>
            </p:cNvSpPr>
            <p:nvPr/>
          </p:nvSpPr>
          <p:spPr bwMode="auto">
            <a:xfrm>
              <a:off x="3011" y="1528"/>
              <a:ext cx="2465" cy="1551"/>
            </a:xfrm>
            <a:prstGeom prst="rect">
              <a:avLst/>
            </a:prstGeom>
            <a:solidFill>
              <a:srgbClr val="F0FD23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0507" name="Line 5"/>
            <p:cNvSpPr>
              <a:spLocks noChangeShapeType="1"/>
            </p:cNvSpPr>
            <p:nvPr/>
          </p:nvSpPr>
          <p:spPr bwMode="auto">
            <a:xfrm>
              <a:off x="3668" y="2173"/>
              <a:ext cx="0" cy="461"/>
            </a:xfrm>
            <a:prstGeom prst="line">
              <a:avLst/>
            </a:prstGeom>
            <a:noFill/>
            <a:ln w="50800">
              <a:solidFill>
                <a:srgbClr val="FF0000"/>
              </a:solidFill>
              <a:round/>
              <a:headEnd type="stealth" w="med" len="lg"/>
              <a:tailEnd type="none" w="sm" len="sm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508" name="Line 6"/>
            <p:cNvSpPr>
              <a:spLocks noChangeShapeType="1"/>
            </p:cNvSpPr>
            <p:nvPr/>
          </p:nvSpPr>
          <p:spPr bwMode="auto">
            <a:xfrm flipH="1">
              <a:off x="3302" y="2635"/>
              <a:ext cx="367" cy="248"/>
            </a:xfrm>
            <a:prstGeom prst="line">
              <a:avLst/>
            </a:prstGeom>
            <a:noFill/>
            <a:ln w="50800">
              <a:solidFill>
                <a:srgbClr val="FF0000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0509" name="Line 7"/>
            <p:cNvSpPr>
              <a:spLocks noChangeShapeType="1"/>
            </p:cNvSpPr>
            <p:nvPr/>
          </p:nvSpPr>
          <p:spPr bwMode="auto">
            <a:xfrm>
              <a:off x="3669" y="2635"/>
              <a:ext cx="517" cy="6"/>
            </a:xfrm>
            <a:prstGeom prst="line">
              <a:avLst/>
            </a:prstGeom>
            <a:noFill/>
            <a:ln w="50800">
              <a:solidFill>
                <a:srgbClr val="FF0000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20510" name="Group 18"/>
            <p:cNvGrpSpPr>
              <a:grpSpLocks/>
            </p:cNvGrpSpPr>
            <p:nvPr/>
          </p:nvGrpSpPr>
          <p:grpSpPr bwMode="auto">
            <a:xfrm>
              <a:off x="4670" y="2026"/>
              <a:ext cx="821" cy="331"/>
              <a:chOff x="4670" y="2026"/>
              <a:chExt cx="821" cy="331"/>
            </a:xfrm>
          </p:grpSpPr>
          <p:grpSp>
            <p:nvGrpSpPr>
              <p:cNvPr id="20512" name="Group 16"/>
              <p:cNvGrpSpPr>
                <a:grpSpLocks/>
              </p:cNvGrpSpPr>
              <p:nvPr/>
            </p:nvGrpSpPr>
            <p:grpSpPr bwMode="auto">
              <a:xfrm>
                <a:off x="4670" y="2026"/>
                <a:ext cx="590" cy="331"/>
                <a:chOff x="4670" y="2026"/>
                <a:chExt cx="590" cy="331"/>
              </a:xfrm>
            </p:grpSpPr>
            <p:grpSp>
              <p:nvGrpSpPr>
                <p:cNvPr id="20514" name="Group 11"/>
                <p:cNvGrpSpPr>
                  <a:grpSpLocks/>
                </p:cNvGrpSpPr>
                <p:nvPr/>
              </p:nvGrpSpPr>
              <p:grpSpPr bwMode="auto">
                <a:xfrm>
                  <a:off x="4670" y="2026"/>
                  <a:ext cx="590" cy="331"/>
                  <a:chOff x="4670" y="2026"/>
                  <a:chExt cx="590" cy="331"/>
                </a:xfrm>
              </p:grpSpPr>
              <p:sp>
                <p:nvSpPr>
                  <p:cNvPr id="20519" name="Freeform 8"/>
                  <p:cNvSpPr>
                    <a:spLocks/>
                  </p:cNvSpPr>
                  <p:nvPr/>
                </p:nvSpPr>
                <p:spPr bwMode="auto">
                  <a:xfrm>
                    <a:off x="4670" y="2033"/>
                    <a:ext cx="586" cy="68"/>
                  </a:xfrm>
                  <a:custGeom>
                    <a:avLst/>
                    <a:gdLst>
                      <a:gd name="T0" fmla="*/ 0 w 586"/>
                      <a:gd name="T1" fmla="*/ 67 h 68"/>
                      <a:gd name="T2" fmla="*/ 150 w 586"/>
                      <a:gd name="T3" fmla="*/ 0 h 68"/>
                      <a:gd name="T4" fmla="*/ 585 w 586"/>
                      <a:gd name="T5" fmla="*/ 0 h 68"/>
                      <a:gd name="T6" fmla="*/ 445 w 586"/>
                      <a:gd name="T7" fmla="*/ 67 h 68"/>
                      <a:gd name="T8" fmla="*/ 0 w 586"/>
                      <a:gd name="T9" fmla="*/ 67 h 68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  <a:gd name="T15" fmla="*/ 0 w 586"/>
                      <a:gd name="T16" fmla="*/ 0 h 68"/>
                      <a:gd name="T17" fmla="*/ 586 w 586"/>
                      <a:gd name="T18" fmla="*/ 68 h 68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T15" t="T16" r="T17" b="T18"/>
                    <a:pathLst>
                      <a:path w="586" h="68">
                        <a:moveTo>
                          <a:pt x="0" y="67"/>
                        </a:moveTo>
                        <a:lnTo>
                          <a:pt x="150" y="0"/>
                        </a:lnTo>
                        <a:lnTo>
                          <a:pt x="585" y="0"/>
                        </a:lnTo>
                        <a:lnTo>
                          <a:pt x="445" y="67"/>
                        </a:lnTo>
                        <a:lnTo>
                          <a:pt x="0" y="67"/>
                        </a:lnTo>
                      </a:path>
                    </a:pathLst>
                  </a:custGeom>
                  <a:solidFill>
                    <a:schemeClr val="accent1"/>
                  </a:solidFill>
                  <a:ln w="12700" cap="rnd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20" name="Freeform 9"/>
                  <p:cNvSpPr>
                    <a:spLocks/>
                  </p:cNvSpPr>
                  <p:nvPr/>
                </p:nvSpPr>
                <p:spPr bwMode="auto">
                  <a:xfrm>
                    <a:off x="5115" y="2026"/>
                    <a:ext cx="145" cy="331"/>
                  </a:xfrm>
                  <a:custGeom>
                    <a:avLst/>
                    <a:gdLst>
                      <a:gd name="T0" fmla="*/ 0 w 145"/>
                      <a:gd name="T1" fmla="*/ 72 h 331"/>
                      <a:gd name="T2" fmla="*/ 144 w 145"/>
                      <a:gd name="T3" fmla="*/ 0 h 331"/>
                      <a:gd name="T4" fmla="*/ 144 w 145"/>
                      <a:gd name="T5" fmla="*/ 242 h 331"/>
                      <a:gd name="T6" fmla="*/ 0 w 145"/>
                      <a:gd name="T7" fmla="*/ 330 h 331"/>
                      <a:gd name="T8" fmla="*/ 0 w 145"/>
                      <a:gd name="T9" fmla="*/ 72 h 331"/>
                      <a:gd name="T10" fmla="*/ 0 60000 65536"/>
                      <a:gd name="T11" fmla="*/ 0 60000 65536"/>
                      <a:gd name="T12" fmla="*/ 0 60000 65536"/>
                      <a:gd name="T13" fmla="*/ 0 60000 65536"/>
                      <a:gd name="T14" fmla="*/ 0 60000 65536"/>
                      <a:gd name="T15" fmla="*/ 0 w 145"/>
                      <a:gd name="T16" fmla="*/ 0 h 331"/>
                      <a:gd name="T17" fmla="*/ 145 w 145"/>
                      <a:gd name="T18" fmla="*/ 331 h 331"/>
                    </a:gdLst>
                    <a:ahLst/>
                    <a:cxnLst>
                      <a:cxn ang="T10">
                        <a:pos x="T0" y="T1"/>
                      </a:cxn>
                      <a:cxn ang="T11">
                        <a:pos x="T2" y="T3"/>
                      </a:cxn>
                      <a:cxn ang="T12">
                        <a:pos x="T4" y="T5"/>
                      </a:cxn>
                      <a:cxn ang="T13">
                        <a:pos x="T6" y="T7"/>
                      </a:cxn>
                      <a:cxn ang="T14">
                        <a:pos x="T8" y="T9"/>
                      </a:cxn>
                    </a:cxnLst>
                    <a:rect l="T15" t="T16" r="T17" b="T18"/>
                    <a:pathLst>
                      <a:path w="145" h="331">
                        <a:moveTo>
                          <a:pt x="0" y="72"/>
                        </a:moveTo>
                        <a:lnTo>
                          <a:pt x="144" y="0"/>
                        </a:lnTo>
                        <a:lnTo>
                          <a:pt x="144" y="242"/>
                        </a:lnTo>
                        <a:lnTo>
                          <a:pt x="0" y="330"/>
                        </a:lnTo>
                        <a:lnTo>
                          <a:pt x="0" y="72"/>
                        </a:lnTo>
                      </a:path>
                    </a:pathLst>
                  </a:custGeom>
                  <a:solidFill>
                    <a:schemeClr val="accent1"/>
                  </a:solidFill>
                  <a:ln w="12700" cap="rnd">
                    <a:solidFill>
                      <a:schemeClr val="tx1"/>
                    </a:solidFill>
                    <a:round/>
                    <a:headEnd type="none" w="sm" len="sm"/>
                    <a:tailEnd type="none" w="sm" len="sm"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21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4674" y="2104"/>
                    <a:ext cx="437" cy="244"/>
                  </a:xfrm>
                  <a:prstGeom prst="rect">
                    <a:avLst/>
                  </a:prstGeom>
                  <a:solidFill>
                    <a:schemeClr val="accent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0515" name="Group 15"/>
                <p:cNvGrpSpPr>
                  <a:grpSpLocks/>
                </p:cNvGrpSpPr>
                <p:nvPr/>
              </p:nvGrpSpPr>
              <p:grpSpPr bwMode="auto">
                <a:xfrm>
                  <a:off x="4834" y="2109"/>
                  <a:ext cx="242" cy="225"/>
                  <a:chOff x="4834" y="2109"/>
                  <a:chExt cx="242" cy="225"/>
                </a:xfrm>
              </p:grpSpPr>
              <p:sp>
                <p:nvSpPr>
                  <p:cNvPr id="20516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4913" y="2109"/>
                    <a:ext cx="0" cy="133"/>
                  </a:xfrm>
                  <a:prstGeom prst="line">
                    <a:avLst/>
                  </a:prstGeom>
                  <a:noFill/>
                  <a:ln w="12700">
                    <a:solidFill>
                      <a:srgbClr val="0000FF"/>
                    </a:solidFill>
                    <a:round/>
                    <a:headEnd type="stealth" w="med" len="med"/>
                    <a:tailEnd type="none" w="sm" len="sm"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17" name="Line 13"/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4834" y="2242"/>
                    <a:ext cx="77" cy="92"/>
                  </a:xfrm>
                  <a:prstGeom prst="line">
                    <a:avLst/>
                  </a:prstGeom>
                  <a:noFill/>
                  <a:ln w="12700">
                    <a:solidFill>
                      <a:srgbClr val="0000FF"/>
                    </a:solidFill>
                    <a:round/>
                    <a:headEnd type="none" w="sm" len="sm"/>
                    <a:tailEnd type="stealth" w="med" len="med"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18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4911" y="2242"/>
                    <a:ext cx="165" cy="0"/>
                  </a:xfrm>
                  <a:prstGeom prst="line">
                    <a:avLst/>
                  </a:prstGeom>
                  <a:noFill/>
                  <a:ln w="12700">
                    <a:solidFill>
                      <a:srgbClr val="0000FF"/>
                    </a:solidFill>
                    <a:round/>
                    <a:headEnd type="none" w="sm" len="sm"/>
                    <a:tailEnd type="stealth" w="med" len="med"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sp>
            <p:nvSpPr>
              <p:cNvPr id="20513" name="Line 17"/>
              <p:cNvSpPr>
                <a:spLocks noChangeShapeType="1"/>
              </p:cNvSpPr>
              <p:nvPr/>
            </p:nvSpPr>
            <p:spPr bwMode="auto">
              <a:xfrm>
                <a:off x="5207" y="2214"/>
                <a:ext cx="284" cy="5"/>
              </a:xfrm>
              <a:prstGeom prst="line">
                <a:avLst/>
              </a:prstGeom>
              <a:noFill/>
              <a:ln w="50800">
                <a:solidFill>
                  <a:srgbClr val="0000FF"/>
                </a:solidFill>
                <a:round/>
                <a:headEnd type="none" w="sm" len="sm"/>
                <a:tailEnd type="stealth" w="med" len="lg"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20511" name="Arc 19"/>
            <p:cNvSpPr>
              <a:spLocks/>
            </p:cNvSpPr>
            <p:nvPr/>
          </p:nvSpPr>
          <p:spPr bwMode="auto">
            <a:xfrm rot="10800000">
              <a:off x="3874" y="1891"/>
              <a:ext cx="552" cy="639"/>
            </a:xfrm>
            <a:custGeom>
              <a:avLst/>
              <a:gdLst>
                <a:gd name="T0" fmla="*/ 11 w 28277"/>
                <a:gd name="T1" fmla="*/ 10 h 39233"/>
                <a:gd name="T2" fmla="*/ 3 w 28277"/>
                <a:gd name="T3" fmla="*/ 0 h 39233"/>
                <a:gd name="T4" fmla="*/ 8 w 28277"/>
                <a:gd name="T5" fmla="*/ 5 h 39233"/>
                <a:gd name="T6" fmla="*/ 0 60000 65536"/>
                <a:gd name="T7" fmla="*/ 0 60000 65536"/>
                <a:gd name="T8" fmla="*/ 0 60000 65536"/>
                <a:gd name="T9" fmla="*/ 0 w 28277"/>
                <a:gd name="T10" fmla="*/ 0 h 39233"/>
                <a:gd name="T11" fmla="*/ 28277 w 28277"/>
                <a:gd name="T12" fmla="*/ 39233 h 39233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8277" h="39233" fill="none" extrusionOk="0">
                  <a:moveTo>
                    <a:pt x="28277" y="38175"/>
                  </a:moveTo>
                  <a:cubicBezTo>
                    <a:pt x="26120" y="38875"/>
                    <a:pt x="23867" y="39232"/>
                    <a:pt x="21600" y="39233"/>
                  </a:cubicBezTo>
                  <a:cubicBezTo>
                    <a:pt x="9670" y="39233"/>
                    <a:pt x="0" y="29562"/>
                    <a:pt x="0" y="17633"/>
                  </a:cubicBezTo>
                  <a:cubicBezTo>
                    <a:pt x="-1" y="10623"/>
                    <a:pt x="3401" y="4049"/>
                    <a:pt x="9124" y="0"/>
                  </a:cubicBezTo>
                </a:path>
                <a:path w="28277" h="39233" stroke="0" extrusionOk="0">
                  <a:moveTo>
                    <a:pt x="28277" y="38175"/>
                  </a:moveTo>
                  <a:cubicBezTo>
                    <a:pt x="26120" y="38875"/>
                    <a:pt x="23867" y="39232"/>
                    <a:pt x="21600" y="39233"/>
                  </a:cubicBezTo>
                  <a:cubicBezTo>
                    <a:pt x="9670" y="39233"/>
                    <a:pt x="0" y="29562"/>
                    <a:pt x="0" y="17633"/>
                  </a:cubicBezTo>
                  <a:cubicBezTo>
                    <a:pt x="-1" y="10623"/>
                    <a:pt x="3401" y="4049"/>
                    <a:pt x="9124" y="0"/>
                  </a:cubicBezTo>
                  <a:lnTo>
                    <a:pt x="21600" y="17633"/>
                  </a:lnTo>
                  <a:close/>
                </a:path>
              </a:pathLst>
            </a:custGeom>
            <a:noFill/>
            <a:ln w="50800" cap="rnd">
              <a:solidFill>
                <a:schemeClr val="tx1"/>
              </a:solidFill>
              <a:round/>
              <a:headEnd type="stealth" w="med" len="lg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5861" name="AutoShape 21"/>
          <p:cNvSpPr>
            <a:spLocks noChangeArrowheads="1"/>
          </p:cNvSpPr>
          <p:nvPr/>
        </p:nvSpPr>
        <p:spPr bwMode="auto">
          <a:xfrm>
            <a:off x="228600" y="284163"/>
            <a:ext cx="8686800" cy="566737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To rotate locally in parent</a:t>
            </a:r>
            <a:r>
              <a:rPr lang="en-US" sz="2800" b="1" baseline="-25000"/>
              <a:t> </a:t>
            </a:r>
            <a:r>
              <a:rPr lang="en-US" sz="2800" b="1"/>
              <a:t>system: </a:t>
            </a:r>
            <a:r>
              <a:rPr lang="en-US" sz="2800" b="1">
                <a:solidFill>
                  <a:srgbClr val="0000FF"/>
                </a:solidFill>
              </a:rPr>
              <a:t>pre-multiply</a:t>
            </a:r>
            <a:r>
              <a:rPr lang="en-US" sz="2800" b="1"/>
              <a:t>.</a:t>
            </a:r>
          </a:p>
        </p:txBody>
      </p:sp>
      <p:sp>
        <p:nvSpPr>
          <p:cNvPr id="20486" name="Rectangle 22"/>
          <p:cNvSpPr>
            <a:spLocks noChangeArrowheads="1"/>
          </p:cNvSpPr>
          <p:nvPr/>
        </p:nvSpPr>
        <p:spPr bwMode="auto">
          <a:xfrm>
            <a:off x="568325" y="5056188"/>
            <a:ext cx="3746500" cy="488950"/>
          </a:xfrm>
          <a:prstGeom prst="rect">
            <a:avLst/>
          </a:prstGeom>
          <a:solidFill>
            <a:srgbClr val="FEFE8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Rotates </a:t>
            </a:r>
            <a:r>
              <a:rPr lang="en-US" sz="2800" b="1">
                <a:solidFill>
                  <a:srgbClr val="0000FF"/>
                </a:solidFill>
              </a:rPr>
              <a:t>LOCALLY</a:t>
            </a:r>
            <a:r>
              <a:rPr lang="en-US" sz="2800" b="1"/>
              <a:t>.</a:t>
            </a:r>
          </a:p>
        </p:txBody>
      </p:sp>
      <p:sp>
        <p:nvSpPr>
          <p:cNvPr id="20487" name="Rectangle 23"/>
          <p:cNvSpPr>
            <a:spLocks noChangeArrowheads="1"/>
          </p:cNvSpPr>
          <p:nvPr/>
        </p:nvSpPr>
        <p:spPr bwMode="auto">
          <a:xfrm>
            <a:off x="444500" y="2427288"/>
            <a:ext cx="3913188" cy="2462212"/>
          </a:xfrm>
          <a:prstGeom prst="rect">
            <a:avLst/>
          </a:prstGeom>
          <a:solidFill>
            <a:srgbClr val="F0FD23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0488" name="Line 24"/>
          <p:cNvSpPr>
            <a:spLocks noChangeShapeType="1"/>
          </p:cNvSpPr>
          <p:nvPr/>
        </p:nvSpPr>
        <p:spPr bwMode="auto">
          <a:xfrm>
            <a:off x="1487488" y="3451225"/>
            <a:ext cx="0" cy="731838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0489" name="Line 25"/>
          <p:cNvSpPr>
            <a:spLocks noChangeShapeType="1"/>
          </p:cNvSpPr>
          <p:nvPr/>
        </p:nvSpPr>
        <p:spPr bwMode="auto">
          <a:xfrm flipH="1">
            <a:off x="906463" y="4184650"/>
            <a:ext cx="582612" cy="393700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20490" name="Line 26"/>
          <p:cNvSpPr>
            <a:spLocks noChangeShapeType="1"/>
          </p:cNvSpPr>
          <p:nvPr/>
        </p:nvSpPr>
        <p:spPr bwMode="auto">
          <a:xfrm>
            <a:off x="1489075" y="4184650"/>
            <a:ext cx="820738" cy="952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grpSp>
        <p:nvGrpSpPr>
          <p:cNvPr id="20491" name="Group 37"/>
          <p:cNvGrpSpPr>
            <a:grpSpLocks/>
          </p:cNvGrpSpPr>
          <p:nvPr/>
        </p:nvGrpSpPr>
        <p:grpSpPr bwMode="auto">
          <a:xfrm>
            <a:off x="3167063" y="2528888"/>
            <a:ext cx="525462" cy="1304925"/>
            <a:chOff x="1995" y="1593"/>
            <a:chExt cx="331" cy="822"/>
          </a:xfrm>
        </p:grpSpPr>
        <p:grpSp>
          <p:nvGrpSpPr>
            <p:cNvPr id="20496" name="Group 35"/>
            <p:cNvGrpSpPr>
              <a:grpSpLocks/>
            </p:cNvGrpSpPr>
            <p:nvPr/>
          </p:nvGrpSpPr>
          <p:grpSpPr bwMode="auto">
            <a:xfrm>
              <a:off x="1995" y="1825"/>
              <a:ext cx="331" cy="590"/>
              <a:chOff x="1995" y="1825"/>
              <a:chExt cx="331" cy="590"/>
            </a:xfrm>
          </p:grpSpPr>
          <p:grpSp>
            <p:nvGrpSpPr>
              <p:cNvPr id="20498" name="Group 30"/>
              <p:cNvGrpSpPr>
                <a:grpSpLocks/>
              </p:cNvGrpSpPr>
              <p:nvPr/>
            </p:nvGrpSpPr>
            <p:grpSpPr bwMode="auto">
              <a:xfrm>
                <a:off x="1995" y="1825"/>
                <a:ext cx="331" cy="590"/>
                <a:chOff x="1995" y="1825"/>
                <a:chExt cx="331" cy="590"/>
              </a:xfrm>
            </p:grpSpPr>
            <p:sp>
              <p:nvSpPr>
                <p:cNvPr id="20503" name="Freeform 27"/>
                <p:cNvSpPr>
                  <a:spLocks/>
                </p:cNvSpPr>
                <p:nvPr/>
              </p:nvSpPr>
              <p:spPr bwMode="auto">
                <a:xfrm>
                  <a:off x="2001" y="1829"/>
                  <a:ext cx="68" cy="586"/>
                </a:xfrm>
                <a:custGeom>
                  <a:avLst/>
                  <a:gdLst>
                    <a:gd name="T0" fmla="*/ 67 w 68"/>
                    <a:gd name="T1" fmla="*/ 585 h 586"/>
                    <a:gd name="T2" fmla="*/ 0 w 68"/>
                    <a:gd name="T3" fmla="*/ 435 h 586"/>
                    <a:gd name="T4" fmla="*/ 0 w 68"/>
                    <a:gd name="T5" fmla="*/ 0 h 586"/>
                    <a:gd name="T6" fmla="*/ 67 w 68"/>
                    <a:gd name="T7" fmla="*/ 140 h 586"/>
                    <a:gd name="T8" fmla="*/ 67 w 68"/>
                    <a:gd name="T9" fmla="*/ 585 h 586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68"/>
                    <a:gd name="T16" fmla="*/ 0 h 586"/>
                    <a:gd name="T17" fmla="*/ 68 w 68"/>
                    <a:gd name="T18" fmla="*/ 586 h 586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68" h="586">
                      <a:moveTo>
                        <a:pt x="67" y="585"/>
                      </a:moveTo>
                      <a:lnTo>
                        <a:pt x="0" y="435"/>
                      </a:lnTo>
                      <a:lnTo>
                        <a:pt x="0" y="0"/>
                      </a:lnTo>
                      <a:lnTo>
                        <a:pt x="67" y="140"/>
                      </a:lnTo>
                      <a:lnTo>
                        <a:pt x="67" y="585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0504" name="Freeform 28"/>
                <p:cNvSpPr>
                  <a:spLocks/>
                </p:cNvSpPr>
                <p:nvPr/>
              </p:nvSpPr>
              <p:spPr bwMode="auto">
                <a:xfrm>
                  <a:off x="1995" y="1825"/>
                  <a:ext cx="331" cy="145"/>
                </a:xfrm>
                <a:custGeom>
                  <a:avLst/>
                  <a:gdLst>
                    <a:gd name="T0" fmla="*/ 73 w 331"/>
                    <a:gd name="T1" fmla="*/ 144 h 145"/>
                    <a:gd name="T2" fmla="*/ 0 w 331"/>
                    <a:gd name="T3" fmla="*/ 0 h 145"/>
                    <a:gd name="T4" fmla="*/ 243 w 331"/>
                    <a:gd name="T5" fmla="*/ 0 h 145"/>
                    <a:gd name="T6" fmla="*/ 330 w 331"/>
                    <a:gd name="T7" fmla="*/ 144 h 145"/>
                    <a:gd name="T8" fmla="*/ 73 w 331"/>
                    <a:gd name="T9" fmla="*/ 144 h 145"/>
                    <a:gd name="T10" fmla="*/ 0 60000 65536"/>
                    <a:gd name="T11" fmla="*/ 0 60000 65536"/>
                    <a:gd name="T12" fmla="*/ 0 60000 65536"/>
                    <a:gd name="T13" fmla="*/ 0 60000 65536"/>
                    <a:gd name="T14" fmla="*/ 0 60000 65536"/>
                    <a:gd name="T15" fmla="*/ 0 w 331"/>
                    <a:gd name="T16" fmla="*/ 0 h 145"/>
                    <a:gd name="T17" fmla="*/ 331 w 331"/>
                    <a:gd name="T18" fmla="*/ 145 h 145"/>
                  </a:gdLst>
                  <a:ahLst/>
                  <a:cxnLst>
                    <a:cxn ang="T10">
                      <a:pos x="T0" y="T1"/>
                    </a:cxn>
                    <a:cxn ang="T11">
                      <a:pos x="T2" y="T3"/>
                    </a:cxn>
                    <a:cxn ang="T12">
                      <a:pos x="T4" y="T5"/>
                    </a:cxn>
                    <a:cxn ang="T13">
                      <a:pos x="T6" y="T7"/>
                    </a:cxn>
                    <a:cxn ang="T14">
                      <a:pos x="T8" y="T9"/>
                    </a:cxn>
                  </a:cxnLst>
                  <a:rect l="T15" t="T16" r="T17" b="T18"/>
                  <a:pathLst>
                    <a:path w="331" h="145">
                      <a:moveTo>
                        <a:pt x="73" y="144"/>
                      </a:moveTo>
                      <a:lnTo>
                        <a:pt x="0" y="0"/>
                      </a:lnTo>
                      <a:lnTo>
                        <a:pt x="243" y="0"/>
                      </a:lnTo>
                      <a:lnTo>
                        <a:pt x="330" y="144"/>
                      </a:lnTo>
                      <a:lnTo>
                        <a:pt x="73" y="144"/>
                      </a:lnTo>
                    </a:path>
                  </a:pathLst>
                </a:custGeom>
                <a:solidFill>
                  <a:schemeClr val="accent1"/>
                </a:solidFill>
                <a:ln w="12700" cap="rnd">
                  <a:solidFill>
                    <a:schemeClr val="tx1"/>
                  </a:solidFill>
                  <a:round/>
                  <a:headEnd type="none" w="sm" len="sm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0505" name="Rectangle 29"/>
                <p:cNvSpPr>
                  <a:spLocks noChangeArrowheads="1"/>
                </p:cNvSpPr>
                <p:nvPr/>
              </p:nvSpPr>
              <p:spPr bwMode="auto">
                <a:xfrm>
                  <a:off x="2073" y="1973"/>
                  <a:ext cx="244" cy="437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20499" name="Group 34"/>
              <p:cNvGrpSpPr>
                <a:grpSpLocks/>
              </p:cNvGrpSpPr>
              <p:nvPr/>
            </p:nvGrpSpPr>
            <p:grpSpPr bwMode="auto">
              <a:xfrm>
                <a:off x="2078" y="2003"/>
                <a:ext cx="225" cy="247"/>
                <a:chOff x="2078" y="2003"/>
                <a:chExt cx="225" cy="247"/>
              </a:xfrm>
            </p:grpSpPr>
            <p:sp>
              <p:nvSpPr>
                <p:cNvPr id="20500" name="Line 31"/>
                <p:cNvSpPr>
                  <a:spLocks noChangeShapeType="1"/>
                </p:cNvSpPr>
                <p:nvPr/>
              </p:nvSpPr>
              <p:spPr bwMode="auto">
                <a:xfrm>
                  <a:off x="2078" y="2171"/>
                  <a:ext cx="133" cy="0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stealth" w="med" len="med"/>
                  <a:tailEnd type="none" w="sm" len="sm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0501" name="Line 32"/>
                <p:cNvSpPr>
                  <a:spLocks noChangeShapeType="1"/>
                </p:cNvSpPr>
                <p:nvPr/>
              </p:nvSpPr>
              <p:spPr bwMode="auto">
                <a:xfrm>
                  <a:off x="2211" y="2173"/>
                  <a:ext cx="92" cy="77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0502" name="Line 33"/>
                <p:cNvSpPr>
                  <a:spLocks noChangeShapeType="1"/>
                </p:cNvSpPr>
                <p:nvPr/>
              </p:nvSpPr>
              <p:spPr bwMode="auto">
                <a:xfrm flipV="1">
                  <a:off x="2211" y="2003"/>
                  <a:ext cx="0" cy="165"/>
                </a:xfrm>
                <a:prstGeom prst="line">
                  <a:avLst/>
                </a:prstGeom>
                <a:noFill/>
                <a:ln w="12700">
                  <a:solidFill>
                    <a:srgbClr val="0000FF"/>
                  </a:solidFill>
                  <a:round/>
                  <a:headEnd type="none" w="sm" len="sm"/>
                  <a:tailEnd type="stealth" w="med" len="med"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20497" name="Line 36"/>
            <p:cNvSpPr>
              <a:spLocks noChangeShapeType="1"/>
            </p:cNvSpPr>
            <p:nvPr/>
          </p:nvSpPr>
          <p:spPr bwMode="auto">
            <a:xfrm flipV="1">
              <a:off x="2178" y="1593"/>
              <a:ext cx="5" cy="284"/>
            </a:xfrm>
            <a:prstGeom prst="line">
              <a:avLst/>
            </a:prstGeom>
            <a:noFill/>
            <a:ln w="50800">
              <a:solidFill>
                <a:srgbClr val="0000FF"/>
              </a:solidFill>
              <a:round/>
              <a:headEnd type="none" w="sm" len="sm"/>
              <a:tailEnd type="stealth" w="med" len="lg"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0492" name="Rectangle 38"/>
          <p:cNvSpPr>
            <a:spLocks noChangeArrowheads="1"/>
          </p:cNvSpPr>
          <p:nvPr/>
        </p:nvSpPr>
        <p:spPr bwMode="auto">
          <a:xfrm>
            <a:off x="1890713" y="1849438"/>
            <a:ext cx="776287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 algn="l"/>
            <a:r>
              <a:rPr lang="en-US" sz="2800" b="1">
                <a:solidFill>
                  <a:srgbClr val="FF0000"/>
                </a:solidFill>
              </a:rPr>
              <a:t>RW</a:t>
            </a:r>
          </a:p>
        </p:txBody>
      </p:sp>
      <p:sp>
        <p:nvSpPr>
          <p:cNvPr id="20493" name="Arc 39"/>
          <p:cNvSpPr>
            <a:spLocks/>
          </p:cNvSpPr>
          <p:nvPr/>
        </p:nvSpPr>
        <p:spPr bwMode="auto">
          <a:xfrm rot="10800000">
            <a:off x="3827463" y="3014663"/>
            <a:ext cx="439737" cy="506412"/>
          </a:xfrm>
          <a:custGeom>
            <a:avLst/>
            <a:gdLst>
              <a:gd name="T0" fmla="*/ 6805400 w 28414"/>
              <a:gd name="T1" fmla="*/ 6361559 h 39178"/>
              <a:gd name="T2" fmla="*/ 2166836 w 28414"/>
              <a:gd name="T3" fmla="*/ 0 h 39178"/>
              <a:gd name="T4" fmla="*/ 5173387 w 28414"/>
              <a:gd name="T5" fmla="*/ 2936926 h 39178"/>
              <a:gd name="T6" fmla="*/ 0 60000 65536"/>
              <a:gd name="T7" fmla="*/ 0 60000 65536"/>
              <a:gd name="T8" fmla="*/ 0 60000 65536"/>
              <a:gd name="T9" fmla="*/ 0 w 28414"/>
              <a:gd name="T10" fmla="*/ 0 h 39178"/>
              <a:gd name="T11" fmla="*/ 28414 w 28414"/>
              <a:gd name="T12" fmla="*/ 39178 h 39178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414" h="39178" fill="none" extrusionOk="0">
                <a:moveTo>
                  <a:pt x="28414" y="38075"/>
                </a:moveTo>
                <a:cubicBezTo>
                  <a:pt x="26216" y="38805"/>
                  <a:pt x="23915" y="39177"/>
                  <a:pt x="21600" y="39178"/>
                </a:cubicBezTo>
                <a:cubicBezTo>
                  <a:pt x="9670" y="39178"/>
                  <a:pt x="0" y="29507"/>
                  <a:pt x="0" y="17578"/>
                </a:cubicBezTo>
                <a:cubicBezTo>
                  <a:pt x="-1" y="10601"/>
                  <a:pt x="3369" y="4054"/>
                  <a:pt x="9047" y="0"/>
                </a:cubicBezTo>
              </a:path>
              <a:path w="28414" h="39178" stroke="0" extrusionOk="0">
                <a:moveTo>
                  <a:pt x="28414" y="38075"/>
                </a:moveTo>
                <a:cubicBezTo>
                  <a:pt x="26216" y="38805"/>
                  <a:pt x="23915" y="39177"/>
                  <a:pt x="21600" y="39178"/>
                </a:cubicBezTo>
                <a:cubicBezTo>
                  <a:pt x="9670" y="39178"/>
                  <a:pt x="0" y="29507"/>
                  <a:pt x="0" y="17578"/>
                </a:cubicBezTo>
                <a:cubicBezTo>
                  <a:pt x="-1" y="10601"/>
                  <a:pt x="3369" y="4054"/>
                  <a:pt x="9047" y="0"/>
                </a:cubicBezTo>
                <a:lnTo>
                  <a:pt x="21600" y="17578"/>
                </a:lnTo>
                <a:close/>
              </a:path>
            </a:pathLst>
          </a:custGeom>
          <a:noFill/>
          <a:ln w="50800" cap="rnd">
            <a:solidFill>
              <a:schemeClr val="tx1"/>
            </a:solidFill>
            <a:round/>
            <a:headEnd type="stealth" w="med" len="lg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35880" name="AutoShape 40"/>
          <p:cNvSpPr>
            <a:spLocks noChangeArrowheads="1"/>
          </p:cNvSpPr>
          <p:nvPr/>
        </p:nvSpPr>
        <p:spPr bwMode="auto">
          <a:xfrm>
            <a:off x="228600" y="1020763"/>
            <a:ext cx="8729663" cy="565150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To rotate globally in parent</a:t>
            </a:r>
            <a:r>
              <a:rPr lang="en-US" sz="2800" b="1" baseline="-25000"/>
              <a:t> </a:t>
            </a:r>
            <a:r>
              <a:rPr lang="en-US" sz="2800" b="1"/>
              <a:t>system: </a:t>
            </a:r>
            <a:r>
              <a:rPr lang="en-US" sz="2800" b="1">
                <a:solidFill>
                  <a:srgbClr val="0000FF"/>
                </a:solidFill>
              </a:rPr>
              <a:t>post-multiply</a:t>
            </a:r>
            <a:r>
              <a:rPr lang="en-US" sz="2800" b="1"/>
              <a:t>.</a:t>
            </a:r>
          </a:p>
        </p:txBody>
      </p:sp>
      <p:sp>
        <p:nvSpPr>
          <p:cNvPr id="35881" name="AutoShape 41"/>
          <p:cNvSpPr>
            <a:spLocks noChangeArrowheads="1"/>
          </p:cNvSpPr>
          <p:nvPr/>
        </p:nvSpPr>
        <p:spPr bwMode="auto">
          <a:xfrm>
            <a:off x="390525" y="5715000"/>
            <a:ext cx="8753475" cy="566738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Better Terminology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AutoShape 2"/>
          <p:cNvSpPr>
            <a:spLocks noGrp="1" noChangeArrowheads="1"/>
          </p:cNvSpPr>
          <p:nvPr>
            <p:ph type="title"/>
          </p:nvPr>
        </p:nvSpPr>
        <p:spPr>
          <a:xfrm>
            <a:off x="212725" y="274638"/>
            <a:ext cx="8696325" cy="71120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Back To Our Original Example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2113" y="1162050"/>
            <a:ext cx="8172450" cy="860425"/>
          </a:xfrm>
          <a:noFill/>
        </p:spPr>
        <p:txBody>
          <a:bodyPr/>
          <a:lstStyle/>
          <a:p>
            <a:r>
              <a:rPr lang="en-US" smtClean="0"/>
              <a:t>Consider transformation W for an object pointing in some arbitrary direction.</a:t>
            </a:r>
          </a:p>
        </p:txBody>
      </p:sp>
      <p:sp>
        <p:nvSpPr>
          <p:cNvPr id="21508" name="Line 4"/>
          <p:cNvSpPr>
            <a:spLocks noChangeShapeType="1"/>
          </p:cNvSpPr>
          <p:nvPr/>
        </p:nvSpPr>
        <p:spPr bwMode="auto">
          <a:xfrm flipV="1">
            <a:off x="3263900" y="2806700"/>
            <a:ext cx="735013" cy="1682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1509" name="Line 5"/>
          <p:cNvSpPr>
            <a:spLocks noChangeShapeType="1"/>
          </p:cNvSpPr>
          <p:nvPr/>
        </p:nvSpPr>
        <p:spPr bwMode="auto">
          <a:xfrm flipH="1">
            <a:off x="3987800" y="2794000"/>
            <a:ext cx="20638" cy="7493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1510" name="Oval 6"/>
          <p:cNvSpPr>
            <a:spLocks noChangeArrowheads="1"/>
          </p:cNvSpPr>
          <p:nvPr/>
        </p:nvSpPr>
        <p:spPr bwMode="auto">
          <a:xfrm>
            <a:off x="3511550" y="2867025"/>
            <a:ext cx="471488" cy="471488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1511" name="Rectangle 7"/>
          <p:cNvSpPr>
            <a:spLocks noChangeArrowheads="1"/>
          </p:cNvSpPr>
          <p:nvPr/>
        </p:nvSpPr>
        <p:spPr bwMode="auto">
          <a:xfrm rot="-3000000">
            <a:off x="2840038" y="3257550"/>
            <a:ext cx="1200150" cy="466725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1512" name="Oval 8"/>
          <p:cNvSpPr>
            <a:spLocks noChangeArrowheads="1"/>
          </p:cNvSpPr>
          <p:nvPr/>
        </p:nvSpPr>
        <p:spPr bwMode="auto">
          <a:xfrm>
            <a:off x="2909888" y="3602038"/>
            <a:ext cx="471487" cy="471487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1513" name="Line 9"/>
          <p:cNvSpPr>
            <a:spLocks noChangeShapeType="1"/>
          </p:cNvSpPr>
          <p:nvPr/>
        </p:nvSpPr>
        <p:spPr bwMode="auto">
          <a:xfrm flipV="1">
            <a:off x="3363913" y="3194050"/>
            <a:ext cx="617537" cy="736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1514" name="Line 10"/>
          <p:cNvSpPr>
            <a:spLocks noChangeShapeType="1"/>
          </p:cNvSpPr>
          <p:nvPr/>
        </p:nvSpPr>
        <p:spPr bwMode="auto">
          <a:xfrm flipV="1">
            <a:off x="2978150" y="2913063"/>
            <a:ext cx="617538" cy="736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1515" name="Rectangle 11"/>
          <p:cNvSpPr>
            <a:spLocks noChangeArrowheads="1"/>
          </p:cNvSpPr>
          <p:nvPr/>
        </p:nvSpPr>
        <p:spPr bwMode="auto">
          <a:xfrm>
            <a:off x="411163" y="4289425"/>
            <a:ext cx="8172450" cy="1757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>
                <a:solidFill>
                  <a:srgbClr val="FF0000"/>
                </a:solidFill>
              </a:rPr>
              <a:t>Goal</a:t>
            </a:r>
            <a:r>
              <a:rPr lang="en-US" sz="2800" b="1" baseline="-25000">
                <a:solidFill>
                  <a:srgbClr val="FF0000"/>
                </a:solidFill>
              </a:rPr>
              <a:t>1</a:t>
            </a:r>
            <a:r>
              <a:rPr lang="en-US" sz="2800" b="1"/>
              <a:t>: Move object forward in direction it is pointing.</a:t>
            </a:r>
          </a:p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>
                <a:solidFill>
                  <a:srgbClr val="8000B3"/>
                </a:solidFill>
              </a:rPr>
              <a:t>Goal</a:t>
            </a:r>
            <a:r>
              <a:rPr lang="en-US" sz="2800" b="1" baseline="-25000">
                <a:solidFill>
                  <a:srgbClr val="8000B3"/>
                </a:solidFill>
              </a:rPr>
              <a:t>2</a:t>
            </a:r>
            <a:r>
              <a:rPr lang="en-US" sz="2800" b="1"/>
              <a:t>: Move object down (simulate falling); ignore which direction it is pointing.</a:t>
            </a:r>
          </a:p>
        </p:txBody>
      </p:sp>
      <p:sp>
        <p:nvSpPr>
          <p:cNvPr id="21516" name="Line 12"/>
          <p:cNvSpPr>
            <a:spLocks noChangeShapeType="1"/>
          </p:cNvSpPr>
          <p:nvPr/>
        </p:nvSpPr>
        <p:spPr bwMode="auto">
          <a:xfrm flipH="1">
            <a:off x="4024313" y="2055813"/>
            <a:ext cx="547687" cy="62547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1517" name="Line 13"/>
          <p:cNvSpPr>
            <a:spLocks noChangeShapeType="1"/>
          </p:cNvSpPr>
          <p:nvPr/>
        </p:nvSpPr>
        <p:spPr bwMode="auto">
          <a:xfrm flipH="1">
            <a:off x="3552825" y="3433763"/>
            <a:ext cx="4763" cy="1014412"/>
          </a:xfrm>
          <a:prstGeom prst="line">
            <a:avLst/>
          </a:prstGeom>
          <a:noFill/>
          <a:ln w="50800">
            <a:solidFill>
              <a:srgbClr val="8000B3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21518" name="Rectangle 14"/>
          <p:cNvSpPr>
            <a:spLocks noChangeArrowheads="1"/>
          </p:cNvSpPr>
          <p:nvPr/>
        </p:nvSpPr>
        <p:spPr bwMode="auto">
          <a:xfrm>
            <a:off x="4552950" y="2170113"/>
            <a:ext cx="110966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 algn="l"/>
            <a:r>
              <a:rPr lang="en-US" sz="2800" b="1">
                <a:solidFill>
                  <a:srgbClr val="FF0000"/>
                </a:solidFill>
              </a:rPr>
              <a:t>Goal</a:t>
            </a:r>
            <a:r>
              <a:rPr lang="en-US" sz="2800" b="1" baseline="-25000">
                <a:solidFill>
                  <a:srgbClr val="FF0000"/>
                </a:solidFill>
              </a:rPr>
              <a:t>1</a:t>
            </a:r>
          </a:p>
        </p:txBody>
      </p:sp>
      <p:sp>
        <p:nvSpPr>
          <p:cNvPr id="21519" name="Rectangle 15"/>
          <p:cNvSpPr>
            <a:spLocks noChangeArrowheads="1"/>
          </p:cNvSpPr>
          <p:nvPr/>
        </p:nvSpPr>
        <p:spPr bwMode="auto">
          <a:xfrm>
            <a:off x="3767138" y="3673475"/>
            <a:ext cx="110966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algn="l"/>
            <a:r>
              <a:rPr lang="en-US" sz="2800" b="1">
                <a:solidFill>
                  <a:srgbClr val="8000B3"/>
                </a:solidFill>
              </a:rPr>
              <a:t>Goal</a:t>
            </a:r>
            <a:r>
              <a:rPr lang="en-US" sz="2800" b="1" baseline="-25000">
                <a:solidFill>
                  <a:srgbClr val="8000B3"/>
                </a:solidFill>
              </a:rPr>
              <a:t>2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AutoShape 2"/>
          <p:cNvSpPr>
            <a:spLocks noGrp="1" noChangeArrowheads="1"/>
          </p:cNvSpPr>
          <p:nvPr>
            <p:ph type="title"/>
          </p:nvPr>
        </p:nvSpPr>
        <p:spPr>
          <a:xfrm>
            <a:off x="209550" y="273050"/>
            <a:ext cx="8702675" cy="71120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Solutions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295400"/>
            <a:ext cx="8172450" cy="476250"/>
          </a:xfrm>
          <a:noFill/>
        </p:spPr>
        <p:txBody>
          <a:bodyPr/>
          <a:lstStyle/>
          <a:p>
            <a:r>
              <a:rPr lang="en-US" smtClean="0"/>
              <a:t>Given W</a:t>
            </a:r>
          </a:p>
        </p:txBody>
      </p:sp>
      <p:sp>
        <p:nvSpPr>
          <p:cNvPr id="22532" name="Line 4"/>
          <p:cNvSpPr>
            <a:spLocks noChangeShapeType="1"/>
          </p:cNvSpPr>
          <p:nvPr/>
        </p:nvSpPr>
        <p:spPr bwMode="auto">
          <a:xfrm flipV="1">
            <a:off x="1874838" y="2271713"/>
            <a:ext cx="735012" cy="1682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2533" name="Line 5"/>
          <p:cNvSpPr>
            <a:spLocks noChangeShapeType="1"/>
          </p:cNvSpPr>
          <p:nvPr/>
        </p:nvSpPr>
        <p:spPr bwMode="auto">
          <a:xfrm flipH="1">
            <a:off x="2598738" y="2259013"/>
            <a:ext cx="20637" cy="7493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2534" name="Oval 6"/>
          <p:cNvSpPr>
            <a:spLocks noChangeArrowheads="1"/>
          </p:cNvSpPr>
          <p:nvPr/>
        </p:nvSpPr>
        <p:spPr bwMode="auto">
          <a:xfrm>
            <a:off x="2122488" y="2332038"/>
            <a:ext cx="471487" cy="471487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2535" name="Rectangle 7"/>
          <p:cNvSpPr>
            <a:spLocks noChangeArrowheads="1"/>
          </p:cNvSpPr>
          <p:nvPr/>
        </p:nvSpPr>
        <p:spPr bwMode="auto">
          <a:xfrm rot="-3000000">
            <a:off x="1450976" y="2722562"/>
            <a:ext cx="1200150" cy="466725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2536" name="Oval 8"/>
          <p:cNvSpPr>
            <a:spLocks noChangeArrowheads="1"/>
          </p:cNvSpPr>
          <p:nvPr/>
        </p:nvSpPr>
        <p:spPr bwMode="auto">
          <a:xfrm>
            <a:off x="1520825" y="3067050"/>
            <a:ext cx="471488" cy="471488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2537" name="Line 9"/>
          <p:cNvSpPr>
            <a:spLocks noChangeShapeType="1"/>
          </p:cNvSpPr>
          <p:nvPr/>
        </p:nvSpPr>
        <p:spPr bwMode="auto">
          <a:xfrm flipV="1">
            <a:off x="1974850" y="2659063"/>
            <a:ext cx="617538" cy="736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2538" name="Line 10"/>
          <p:cNvSpPr>
            <a:spLocks noChangeShapeType="1"/>
          </p:cNvSpPr>
          <p:nvPr/>
        </p:nvSpPr>
        <p:spPr bwMode="auto">
          <a:xfrm flipV="1">
            <a:off x="1589088" y="2378075"/>
            <a:ext cx="617537" cy="736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2539" name="Rectangle 11"/>
          <p:cNvSpPr>
            <a:spLocks noChangeArrowheads="1"/>
          </p:cNvSpPr>
          <p:nvPr/>
        </p:nvSpPr>
        <p:spPr bwMode="auto">
          <a:xfrm>
            <a:off x="611188" y="4089400"/>
            <a:ext cx="8172450" cy="989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>
                <a:solidFill>
                  <a:srgbClr val="FF0000"/>
                </a:solidFill>
              </a:rPr>
              <a:t>Goal</a:t>
            </a:r>
            <a:r>
              <a:rPr lang="en-US" sz="2800" b="1" baseline="-25000">
                <a:solidFill>
                  <a:srgbClr val="FF0000"/>
                </a:solidFill>
              </a:rPr>
              <a:t>1</a:t>
            </a:r>
            <a:r>
              <a:rPr lang="en-US" sz="2800" b="1"/>
              <a:t>: Replace W by T</a:t>
            </a:r>
            <a:r>
              <a:rPr lang="en-US" sz="2800" b="1" baseline="-25000"/>
              <a:t>1</a:t>
            </a:r>
            <a:r>
              <a:rPr lang="en-US" sz="2800" b="1"/>
              <a:t>W.	(it’s local)</a:t>
            </a:r>
          </a:p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>
                <a:solidFill>
                  <a:srgbClr val="8000B3"/>
                </a:solidFill>
              </a:rPr>
              <a:t>Goal</a:t>
            </a:r>
            <a:r>
              <a:rPr lang="en-US" sz="2800" b="1" baseline="-25000">
                <a:solidFill>
                  <a:srgbClr val="8000B3"/>
                </a:solidFill>
              </a:rPr>
              <a:t>2</a:t>
            </a:r>
            <a:r>
              <a:rPr lang="en-US" sz="2800" b="1"/>
              <a:t>: Replace W by WT</a:t>
            </a:r>
            <a:r>
              <a:rPr lang="en-US" sz="2800" b="1" baseline="-25000"/>
              <a:t>2</a:t>
            </a:r>
            <a:r>
              <a:rPr lang="en-US" sz="2800" b="1"/>
              <a:t>.	(it’s global)</a:t>
            </a:r>
          </a:p>
        </p:txBody>
      </p:sp>
      <p:sp>
        <p:nvSpPr>
          <p:cNvPr id="22540" name="Line 12"/>
          <p:cNvSpPr>
            <a:spLocks noChangeShapeType="1"/>
          </p:cNvSpPr>
          <p:nvPr/>
        </p:nvSpPr>
        <p:spPr bwMode="auto">
          <a:xfrm flipH="1">
            <a:off x="2635250" y="1520825"/>
            <a:ext cx="547688" cy="62547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2541" name="Line 13"/>
          <p:cNvSpPr>
            <a:spLocks noChangeShapeType="1"/>
          </p:cNvSpPr>
          <p:nvPr/>
        </p:nvSpPr>
        <p:spPr bwMode="auto">
          <a:xfrm flipH="1">
            <a:off x="2163763" y="2898775"/>
            <a:ext cx="4762" cy="1014413"/>
          </a:xfrm>
          <a:prstGeom prst="line">
            <a:avLst/>
          </a:prstGeom>
          <a:noFill/>
          <a:ln w="50800">
            <a:solidFill>
              <a:srgbClr val="8000B3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22542" name="Rectangle 14"/>
          <p:cNvSpPr>
            <a:spLocks noChangeArrowheads="1"/>
          </p:cNvSpPr>
          <p:nvPr/>
        </p:nvSpPr>
        <p:spPr bwMode="auto">
          <a:xfrm>
            <a:off x="3163888" y="1635125"/>
            <a:ext cx="110966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 algn="l"/>
            <a:r>
              <a:rPr lang="en-US" sz="2800" b="1">
                <a:solidFill>
                  <a:srgbClr val="FF0000"/>
                </a:solidFill>
              </a:rPr>
              <a:t>Goal</a:t>
            </a:r>
            <a:r>
              <a:rPr lang="en-US" sz="2800" b="1" baseline="-25000">
                <a:solidFill>
                  <a:srgbClr val="FF0000"/>
                </a:solidFill>
              </a:rPr>
              <a:t>1</a:t>
            </a:r>
          </a:p>
        </p:txBody>
      </p:sp>
      <p:sp>
        <p:nvSpPr>
          <p:cNvPr id="22543" name="Rectangle 15"/>
          <p:cNvSpPr>
            <a:spLocks noChangeArrowheads="1"/>
          </p:cNvSpPr>
          <p:nvPr/>
        </p:nvSpPr>
        <p:spPr bwMode="auto">
          <a:xfrm>
            <a:off x="2378075" y="3138488"/>
            <a:ext cx="110966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algn="l"/>
            <a:r>
              <a:rPr lang="en-US" sz="2800" b="1">
                <a:solidFill>
                  <a:srgbClr val="8000B3"/>
                </a:solidFill>
              </a:rPr>
              <a:t>Goal</a:t>
            </a:r>
            <a:r>
              <a:rPr lang="en-US" sz="2800" b="1" baseline="-25000">
                <a:solidFill>
                  <a:srgbClr val="8000B3"/>
                </a:solidFill>
              </a:rPr>
              <a:t>2</a:t>
            </a:r>
          </a:p>
        </p:txBody>
      </p:sp>
      <p:sp>
        <p:nvSpPr>
          <p:cNvPr id="22544" name="Rectangle 16"/>
          <p:cNvSpPr>
            <a:spLocks noChangeArrowheads="1"/>
          </p:cNvSpPr>
          <p:nvPr/>
        </p:nvSpPr>
        <p:spPr bwMode="auto">
          <a:xfrm>
            <a:off x="4476750" y="1554163"/>
            <a:ext cx="418306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 algn="l"/>
            <a:r>
              <a:rPr lang="en-US" sz="2800" b="1"/>
              <a:t>T</a:t>
            </a:r>
            <a:r>
              <a:rPr lang="en-US" sz="2800" b="1" baseline="-25000"/>
              <a:t>1</a:t>
            </a:r>
            <a:r>
              <a:rPr lang="en-US" sz="2800" b="1"/>
              <a:t>=Translate by [0,0,-1].</a:t>
            </a:r>
          </a:p>
        </p:txBody>
      </p:sp>
      <p:sp>
        <p:nvSpPr>
          <p:cNvPr id="22545" name="Rectangle 17"/>
          <p:cNvSpPr>
            <a:spLocks noChangeArrowheads="1"/>
          </p:cNvSpPr>
          <p:nvPr/>
        </p:nvSpPr>
        <p:spPr bwMode="auto">
          <a:xfrm>
            <a:off x="4476750" y="3076575"/>
            <a:ext cx="418306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 algn="l"/>
            <a:r>
              <a:rPr lang="en-US" sz="2800" b="1"/>
              <a:t>T</a:t>
            </a:r>
            <a:r>
              <a:rPr lang="en-US" sz="2800" b="1" baseline="-25000"/>
              <a:t>2</a:t>
            </a:r>
            <a:r>
              <a:rPr lang="en-US" sz="2800" b="1"/>
              <a:t>=Translate by [0,-1,0].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AutoShape 2"/>
          <p:cNvSpPr>
            <a:spLocks noGrp="1" noChangeArrowheads="1"/>
          </p:cNvSpPr>
          <p:nvPr>
            <p:ph type="title"/>
          </p:nvPr>
        </p:nvSpPr>
        <p:spPr>
          <a:xfrm>
            <a:off x="228600" y="304800"/>
            <a:ext cx="8702675" cy="70485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Jeeps and Guns</a:t>
            </a:r>
          </a:p>
        </p:txBody>
      </p:sp>
      <p:sp>
        <p:nvSpPr>
          <p:cNvPr id="23555" name="Rectangle 3"/>
          <p:cNvSpPr>
            <a:spLocks noChangeArrowheads="1"/>
          </p:cNvSpPr>
          <p:nvPr/>
        </p:nvSpPr>
        <p:spPr bwMode="auto">
          <a:xfrm>
            <a:off x="152400" y="3962400"/>
            <a:ext cx="8991600" cy="265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>
                <a:solidFill>
                  <a:srgbClr val="FF0000"/>
                </a:solidFill>
              </a:rPr>
              <a:t>Goal</a:t>
            </a:r>
            <a:r>
              <a:rPr lang="en-US" sz="2800" b="1" baseline="-25000">
                <a:solidFill>
                  <a:srgbClr val="FF0000"/>
                </a:solidFill>
              </a:rPr>
              <a:t>1</a:t>
            </a:r>
            <a:r>
              <a:rPr lang="en-US" sz="2800" b="1"/>
              <a:t>: </a:t>
            </a:r>
            <a:r>
              <a:rPr lang="en-US" sz="2800" b="1">
                <a:solidFill>
                  <a:srgbClr val="0000FF"/>
                </a:solidFill>
              </a:rPr>
              <a:t>Make jeep move in direction relative to itself</a:t>
            </a:r>
            <a:r>
              <a:rPr lang="en-US" sz="2800" b="1"/>
              <a:t>: PREMULTIPLY by suitable local T</a:t>
            </a:r>
          </a:p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>
                <a:solidFill>
                  <a:srgbClr val="8000B3"/>
                </a:solidFill>
              </a:rPr>
              <a:t>Goal</a:t>
            </a:r>
            <a:r>
              <a:rPr lang="en-US" sz="2800" b="1" baseline="-25000">
                <a:solidFill>
                  <a:srgbClr val="8000B3"/>
                </a:solidFill>
              </a:rPr>
              <a:t>2</a:t>
            </a:r>
            <a:r>
              <a:rPr lang="en-US" sz="2800" b="1"/>
              <a:t>: </a:t>
            </a:r>
            <a:r>
              <a:rPr lang="en-US" sz="2800" b="1">
                <a:solidFill>
                  <a:srgbClr val="0000FF"/>
                </a:solidFill>
              </a:rPr>
              <a:t>Make jeep fall in global gravity direction T</a:t>
            </a:r>
            <a:r>
              <a:rPr lang="en-US" sz="2800" b="1"/>
              <a:t>: POSTMULTIPLY by suitable global T.</a:t>
            </a:r>
          </a:p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>
                <a:solidFill>
                  <a:schemeClr val="bg2"/>
                </a:solidFill>
              </a:rPr>
              <a:t>Goal</a:t>
            </a:r>
            <a:r>
              <a:rPr lang="en-US" sz="2800" b="1" baseline="-25000">
                <a:solidFill>
                  <a:schemeClr val="bg2"/>
                </a:solidFill>
              </a:rPr>
              <a:t>3</a:t>
            </a:r>
            <a:r>
              <a:rPr lang="en-US" sz="2800" b="1"/>
              <a:t>: </a:t>
            </a:r>
            <a:r>
              <a:rPr lang="en-US" sz="2800" b="1">
                <a:solidFill>
                  <a:srgbClr val="0000FF"/>
                </a:solidFill>
              </a:rPr>
              <a:t>Make gun rotate to the right</a:t>
            </a:r>
            <a:r>
              <a:rPr lang="en-US" sz="2800" b="1"/>
              <a:t>: ??? by suitable rotation.</a:t>
            </a:r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4214813" y="1838325"/>
            <a:ext cx="968375" cy="134620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3557" name="Rectangle 5"/>
          <p:cNvSpPr>
            <a:spLocks noChangeArrowheads="1"/>
          </p:cNvSpPr>
          <p:nvPr/>
        </p:nvSpPr>
        <p:spPr bwMode="auto">
          <a:xfrm>
            <a:off x="5037138" y="1773238"/>
            <a:ext cx="220662" cy="488950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3558" name="Rectangle 6"/>
          <p:cNvSpPr>
            <a:spLocks noChangeArrowheads="1"/>
          </p:cNvSpPr>
          <p:nvPr/>
        </p:nvSpPr>
        <p:spPr bwMode="auto">
          <a:xfrm>
            <a:off x="4140200" y="1773238"/>
            <a:ext cx="220663" cy="488950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3559" name="Rectangle 7"/>
          <p:cNvSpPr>
            <a:spLocks noChangeArrowheads="1"/>
          </p:cNvSpPr>
          <p:nvPr/>
        </p:nvSpPr>
        <p:spPr bwMode="auto">
          <a:xfrm>
            <a:off x="5037138" y="2824163"/>
            <a:ext cx="220662" cy="490537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3560" name="Rectangle 8"/>
          <p:cNvSpPr>
            <a:spLocks noChangeArrowheads="1"/>
          </p:cNvSpPr>
          <p:nvPr/>
        </p:nvSpPr>
        <p:spPr bwMode="auto">
          <a:xfrm>
            <a:off x="4140200" y="2824163"/>
            <a:ext cx="220663" cy="490537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3561" name="Line 9"/>
          <p:cNvSpPr>
            <a:spLocks noChangeShapeType="1"/>
          </p:cNvSpPr>
          <p:nvPr/>
        </p:nvSpPr>
        <p:spPr bwMode="auto">
          <a:xfrm>
            <a:off x="3990975" y="2527300"/>
            <a:ext cx="1492250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3562" name="Line 10"/>
          <p:cNvSpPr>
            <a:spLocks noChangeShapeType="1"/>
          </p:cNvSpPr>
          <p:nvPr/>
        </p:nvSpPr>
        <p:spPr bwMode="auto">
          <a:xfrm flipV="1">
            <a:off x="4699000" y="1506538"/>
            <a:ext cx="0" cy="1808162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3563" name="Rectangle 11"/>
          <p:cNvSpPr>
            <a:spLocks noChangeArrowheads="1"/>
          </p:cNvSpPr>
          <p:nvPr/>
        </p:nvSpPr>
        <p:spPr bwMode="auto">
          <a:xfrm>
            <a:off x="5421313" y="1519238"/>
            <a:ext cx="1436687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</a:pPr>
            <a:r>
              <a:rPr lang="en-US" sz="2800" b="1">
                <a:solidFill>
                  <a:srgbClr val="FF0000"/>
                </a:solidFill>
              </a:rPr>
              <a:t>W</a:t>
            </a:r>
            <a:r>
              <a:rPr lang="en-US" sz="2800" b="1" baseline="-25000">
                <a:solidFill>
                  <a:srgbClr val="FF0000"/>
                </a:solidFill>
              </a:rPr>
              <a:t>gun </a:t>
            </a:r>
            <a:r>
              <a:rPr lang="en-US" sz="2800" b="1" baseline="-25000">
                <a:solidFill>
                  <a:srgbClr val="8000B3"/>
                </a:solidFill>
              </a:rPr>
              <a:t>   </a:t>
            </a:r>
          </a:p>
        </p:txBody>
      </p:sp>
      <p:sp>
        <p:nvSpPr>
          <p:cNvPr id="23564" name="Rectangle 12"/>
          <p:cNvSpPr>
            <a:spLocks noChangeArrowheads="1"/>
          </p:cNvSpPr>
          <p:nvPr/>
        </p:nvSpPr>
        <p:spPr bwMode="auto">
          <a:xfrm>
            <a:off x="5746750" y="2289175"/>
            <a:ext cx="12636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</a:pPr>
            <a:r>
              <a:rPr lang="en-US" sz="2800" b="1">
                <a:solidFill>
                  <a:srgbClr val="8000B3"/>
                </a:solidFill>
              </a:rPr>
              <a:t>W</a:t>
            </a:r>
            <a:r>
              <a:rPr lang="en-US" sz="2800" b="1" baseline="-25000">
                <a:solidFill>
                  <a:srgbClr val="8000B3"/>
                </a:solidFill>
              </a:rPr>
              <a:t>jeep   </a:t>
            </a:r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3505200" y="3248025"/>
            <a:ext cx="239236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big jeep</a:t>
            </a:r>
          </a:p>
        </p:txBody>
      </p:sp>
      <p:grpSp>
        <p:nvGrpSpPr>
          <p:cNvPr id="23566" name="Group 16"/>
          <p:cNvGrpSpPr>
            <a:grpSpLocks/>
          </p:cNvGrpSpPr>
          <p:nvPr/>
        </p:nvGrpSpPr>
        <p:grpSpPr bwMode="auto">
          <a:xfrm>
            <a:off x="5076825" y="1673225"/>
            <a:ext cx="144463" cy="457200"/>
            <a:chOff x="3198" y="1054"/>
            <a:chExt cx="91" cy="288"/>
          </a:xfrm>
        </p:grpSpPr>
        <p:sp>
          <p:nvSpPr>
            <p:cNvPr id="23569" name="Rectangle 14"/>
            <p:cNvSpPr>
              <a:spLocks noChangeArrowheads="1"/>
            </p:cNvSpPr>
            <p:nvPr/>
          </p:nvSpPr>
          <p:spPr bwMode="auto">
            <a:xfrm>
              <a:off x="3219" y="1054"/>
              <a:ext cx="49" cy="288"/>
            </a:xfrm>
            <a:prstGeom prst="rect">
              <a:avLst/>
            </a:prstGeom>
            <a:solidFill>
              <a:srgbClr val="C0C0C0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3570" name="Rectangle 15"/>
            <p:cNvSpPr>
              <a:spLocks noChangeArrowheads="1"/>
            </p:cNvSpPr>
            <p:nvPr/>
          </p:nvSpPr>
          <p:spPr bwMode="auto">
            <a:xfrm>
              <a:off x="3198" y="1199"/>
              <a:ext cx="91" cy="90"/>
            </a:xfrm>
            <a:prstGeom prst="rect">
              <a:avLst/>
            </a:prstGeom>
            <a:solidFill>
              <a:srgbClr val="C0C0C0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23567" name="Line 17"/>
          <p:cNvSpPr>
            <a:spLocks noChangeShapeType="1"/>
          </p:cNvSpPr>
          <p:nvPr/>
        </p:nvSpPr>
        <p:spPr bwMode="auto">
          <a:xfrm>
            <a:off x="4713288" y="1966913"/>
            <a:ext cx="858837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23568" name="Line 18"/>
          <p:cNvSpPr>
            <a:spLocks noChangeShapeType="1"/>
          </p:cNvSpPr>
          <p:nvPr/>
        </p:nvSpPr>
        <p:spPr bwMode="auto">
          <a:xfrm flipV="1">
            <a:off x="5143500" y="914400"/>
            <a:ext cx="0" cy="164465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AutoShape 2"/>
          <p:cNvSpPr>
            <a:spLocks noGrp="1" noChangeArrowheads="1"/>
          </p:cNvSpPr>
          <p:nvPr>
            <p:ph type="title"/>
          </p:nvPr>
        </p:nvSpPr>
        <p:spPr>
          <a:xfrm>
            <a:off x="215900" y="273050"/>
            <a:ext cx="8691563" cy="841375"/>
          </a:xfrm>
          <a:ln cap="flat"/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en-US" smtClean="0"/>
              <a:t>Transformations Provide Coordinates </a:t>
            </a:r>
            <a:br>
              <a:rPr lang="en-US" smtClean="0"/>
            </a:br>
            <a:r>
              <a:rPr lang="en-US" smtClean="0"/>
              <a:t> from one System to a </a:t>
            </a:r>
            <a:r>
              <a:rPr lang="en-US" smtClean="0">
                <a:solidFill>
                  <a:srgbClr val="FF0000"/>
                </a:solidFill>
              </a:rPr>
              <a:t>PARENT</a:t>
            </a:r>
            <a:r>
              <a:rPr lang="en-US" smtClean="0"/>
              <a:t> System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39738" y="1333500"/>
            <a:ext cx="6376987" cy="476250"/>
          </a:xfrm>
          <a:noFill/>
        </p:spPr>
        <p:txBody>
          <a:bodyPr/>
          <a:lstStyle/>
          <a:p>
            <a:r>
              <a:rPr lang="en-US" smtClean="0"/>
              <a:t>p  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baseline="-25000" smtClean="0">
                <a:solidFill>
                  <a:srgbClr val="FF0000"/>
                </a:solidFill>
              </a:rPr>
              <a:t>1    </a:t>
            </a:r>
            <a:r>
              <a:rPr lang="en-US" smtClean="0">
                <a:solidFill>
                  <a:srgbClr val="8000B3"/>
                </a:solidFill>
              </a:rPr>
              <a:t>W</a:t>
            </a:r>
            <a:r>
              <a:rPr lang="en-US" baseline="-25000" smtClean="0">
                <a:solidFill>
                  <a:srgbClr val="8000B3"/>
                </a:solidFill>
              </a:rPr>
              <a:t>2    </a:t>
            </a:r>
            <a:r>
              <a:rPr lang="en-US" smtClean="0">
                <a:solidFill>
                  <a:srgbClr val="0000FF"/>
                </a:solidFill>
              </a:rPr>
              <a:t>W</a:t>
            </a:r>
            <a:r>
              <a:rPr lang="en-US" baseline="-25000" smtClean="0">
                <a:solidFill>
                  <a:srgbClr val="0000FF"/>
                </a:solidFill>
              </a:rPr>
              <a:t>3</a:t>
            </a:r>
          </a:p>
        </p:txBody>
      </p:sp>
      <p:sp>
        <p:nvSpPr>
          <p:cNvPr id="9220" name="Rectangle 4"/>
          <p:cNvSpPr>
            <a:spLocks noChangeArrowheads="1"/>
          </p:cNvSpPr>
          <p:nvPr/>
        </p:nvSpPr>
        <p:spPr bwMode="auto">
          <a:xfrm>
            <a:off x="3887788" y="1930400"/>
            <a:ext cx="463391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0000FF"/>
                </a:solidFill>
              </a:rPr>
              <a:t>really really really global</a:t>
            </a:r>
          </a:p>
        </p:txBody>
      </p:sp>
      <p:sp>
        <p:nvSpPr>
          <p:cNvPr id="9221" name="Line 5"/>
          <p:cNvSpPr>
            <a:spLocks noChangeShapeType="1"/>
          </p:cNvSpPr>
          <p:nvPr/>
        </p:nvSpPr>
        <p:spPr bwMode="auto">
          <a:xfrm flipH="1" flipV="1">
            <a:off x="1254125" y="1689100"/>
            <a:ext cx="333375" cy="168751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22" name="Rectangle 6"/>
          <p:cNvSpPr>
            <a:spLocks noChangeArrowheads="1"/>
          </p:cNvSpPr>
          <p:nvPr/>
        </p:nvSpPr>
        <p:spPr bwMode="auto">
          <a:xfrm>
            <a:off x="2133600" y="2351088"/>
            <a:ext cx="53657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8000B3"/>
                </a:solidFill>
              </a:rPr>
              <a:t>even more global</a:t>
            </a:r>
          </a:p>
        </p:txBody>
      </p:sp>
      <p:sp>
        <p:nvSpPr>
          <p:cNvPr id="9223" name="Line 7"/>
          <p:cNvSpPr>
            <a:spLocks noChangeShapeType="1"/>
          </p:cNvSpPr>
          <p:nvPr/>
        </p:nvSpPr>
        <p:spPr bwMode="auto">
          <a:xfrm flipH="1" flipV="1">
            <a:off x="1971675" y="1689100"/>
            <a:ext cx="434975" cy="1303338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24" name="Rectangle 8"/>
          <p:cNvSpPr>
            <a:spLocks noChangeArrowheads="1"/>
          </p:cNvSpPr>
          <p:nvPr/>
        </p:nvSpPr>
        <p:spPr bwMode="auto">
          <a:xfrm>
            <a:off x="1295400" y="2740025"/>
            <a:ext cx="48831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FF0000"/>
                </a:solidFill>
              </a:rPr>
              <a:t>more global</a:t>
            </a:r>
          </a:p>
        </p:txBody>
      </p:sp>
      <p:sp>
        <p:nvSpPr>
          <p:cNvPr id="9225" name="Line 9"/>
          <p:cNvSpPr>
            <a:spLocks noChangeShapeType="1"/>
          </p:cNvSpPr>
          <p:nvPr/>
        </p:nvSpPr>
        <p:spPr bwMode="auto">
          <a:xfrm flipH="1" flipV="1">
            <a:off x="2782888" y="1722438"/>
            <a:ext cx="284162" cy="86836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26" name="Line 10"/>
          <p:cNvSpPr>
            <a:spLocks noChangeShapeType="1"/>
          </p:cNvSpPr>
          <p:nvPr/>
        </p:nvSpPr>
        <p:spPr bwMode="auto">
          <a:xfrm flipH="1" flipV="1">
            <a:off x="3567113" y="1689100"/>
            <a:ext cx="284162" cy="50006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27" name="Oval 11"/>
          <p:cNvSpPr>
            <a:spLocks noChangeArrowheads="1"/>
          </p:cNvSpPr>
          <p:nvPr/>
        </p:nvSpPr>
        <p:spPr bwMode="auto">
          <a:xfrm>
            <a:off x="3430588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28" name="Oval 12"/>
          <p:cNvSpPr>
            <a:spLocks noChangeArrowheads="1"/>
          </p:cNvSpPr>
          <p:nvPr/>
        </p:nvSpPr>
        <p:spPr bwMode="auto">
          <a:xfrm>
            <a:off x="1166813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29" name="Oval 13"/>
          <p:cNvSpPr>
            <a:spLocks noChangeArrowheads="1"/>
          </p:cNvSpPr>
          <p:nvPr/>
        </p:nvSpPr>
        <p:spPr bwMode="auto">
          <a:xfrm>
            <a:off x="1893888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0" name="Oval 14"/>
          <p:cNvSpPr>
            <a:spLocks noChangeArrowheads="1"/>
          </p:cNvSpPr>
          <p:nvPr/>
        </p:nvSpPr>
        <p:spPr bwMode="auto">
          <a:xfrm>
            <a:off x="2657475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1" name="Rectangle 15"/>
          <p:cNvSpPr>
            <a:spLocks noChangeArrowheads="1"/>
          </p:cNvSpPr>
          <p:nvPr/>
        </p:nvSpPr>
        <p:spPr bwMode="auto">
          <a:xfrm>
            <a:off x="76200" y="3089275"/>
            <a:ext cx="45212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local</a:t>
            </a:r>
          </a:p>
        </p:txBody>
      </p:sp>
      <p:sp>
        <p:nvSpPr>
          <p:cNvPr id="9232" name="Oval 16"/>
          <p:cNvSpPr>
            <a:spLocks noChangeArrowheads="1"/>
          </p:cNvSpPr>
          <p:nvPr/>
        </p:nvSpPr>
        <p:spPr bwMode="auto">
          <a:xfrm>
            <a:off x="3775075" y="211296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3" name="Oval 17"/>
          <p:cNvSpPr>
            <a:spLocks noChangeArrowheads="1"/>
          </p:cNvSpPr>
          <p:nvPr/>
        </p:nvSpPr>
        <p:spPr bwMode="auto">
          <a:xfrm>
            <a:off x="2998788" y="24987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4" name="Oval 18"/>
          <p:cNvSpPr>
            <a:spLocks noChangeArrowheads="1"/>
          </p:cNvSpPr>
          <p:nvPr/>
        </p:nvSpPr>
        <p:spPr bwMode="auto">
          <a:xfrm>
            <a:off x="2325688" y="289877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5" name="Oval 19"/>
          <p:cNvSpPr>
            <a:spLocks noChangeArrowheads="1"/>
          </p:cNvSpPr>
          <p:nvPr/>
        </p:nvSpPr>
        <p:spPr bwMode="auto">
          <a:xfrm>
            <a:off x="1533525" y="32353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6" name="Rectangle 20"/>
          <p:cNvSpPr>
            <a:spLocks noChangeArrowheads="1"/>
          </p:cNvSpPr>
          <p:nvPr/>
        </p:nvSpPr>
        <p:spPr bwMode="auto">
          <a:xfrm>
            <a:off x="439738" y="4168775"/>
            <a:ext cx="6376987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/>
              <a:t>p   </a:t>
            </a:r>
            <a:r>
              <a:rPr lang="en-US" sz="2800" b="1">
                <a:solidFill>
                  <a:srgbClr val="FF0000"/>
                </a:solidFill>
              </a:rPr>
              <a:t>W</a:t>
            </a:r>
            <a:r>
              <a:rPr lang="en-US" sz="2800" b="1" baseline="-25000">
                <a:solidFill>
                  <a:srgbClr val="FF0000"/>
                </a:solidFill>
              </a:rPr>
              <a:t>gun     </a:t>
            </a:r>
            <a:r>
              <a:rPr lang="en-US" sz="2800" b="1">
                <a:solidFill>
                  <a:srgbClr val="8000B3"/>
                </a:solidFill>
              </a:rPr>
              <a:t>W</a:t>
            </a:r>
            <a:r>
              <a:rPr lang="en-US" sz="2800" b="1" baseline="-25000">
                <a:solidFill>
                  <a:srgbClr val="8000B3"/>
                </a:solidFill>
              </a:rPr>
              <a:t>jeep   </a:t>
            </a:r>
          </a:p>
        </p:txBody>
      </p:sp>
      <p:sp>
        <p:nvSpPr>
          <p:cNvPr id="9237" name="Line 21"/>
          <p:cNvSpPr>
            <a:spLocks noChangeShapeType="1"/>
          </p:cNvSpPr>
          <p:nvPr/>
        </p:nvSpPr>
        <p:spPr bwMode="auto">
          <a:xfrm flipH="1" flipV="1">
            <a:off x="1254125" y="4524375"/>
            <a:ext cx="333375" cy="168751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38" name="Rectangle 22"/>
          <p:cNvSpPr>
            <a:spLocks noChangeArrowheads="1"/>
          </p:cNvSpPr>
          <p:nvPr/>
        </p:nvSpPr>
        <p:spPr bwMode="auto">
          <a:xfrm>
            <a:off x="2178050" y="5186363"/>
            <a:ext cx="53657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8000B3"/>
                </a:solidFill>
              </a:rPr>
              <a:t>the world</a:t>
            </a:r>
          </a:p>
        </p:txBody>
      </p:sp>
      <p:sp>
        <p:nvSpPr>
          <p:cNvPr id="9239" name="Line 23"/>
          <p:cNvSpPr>
            <a:spLocks noChangeShapeType="1"/>
          </p:cNvSpPr>
          <p:nvPr/>
        </p:nvSpPr>
        <p:spPr bwMode="auto">
          <a:xfrm flipH="1" flipV="1">
            <a:off x="2322513" y="4524375"/>
            <a:ext cx="434975" cy="1303338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40" name="Rectangle 24"/>
          <p:cNvSpPr>
            <a:spLocks noChangeArrowheads="1"/>
          </p:cNvSpPr>
          <p:nvPr/>
        </p:nvSpPr>
        <p:spPr bwMode="auto">
          <a:xfrm>
            <a:off x="1212850" y="5575300"/>
            <a:ext cx="48831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FF0000"/>
                </a:solidFill>
              </a:rPr>
              <a:t>big jeep</a:t>
            </a:r>
          </a:p>
        </p:txBody>
      </p:sp>
      <p:sp>
        <p:nvSpPr>
          <p:cNvPr id="9241" name="Line 25"/>
          <p:cNvSpPr>
            <a:spLocks noChangeShapeType="1"/>
          </p:cNvSpPr>
          <p:nvPr/>
        </p:nvSpPr>
        <p:spPr bwMode="auto">
          <a:xfrm flipH="1" flipV="1">
            <a:off x="3514725" y="4557713"/>
            <a:ext cx="284163" cy="86836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42" name="Oval 26"/>
          <p:cNvSpPr>
            <a:spLocks noChangeArrowheads="1"/>
          </p:cNvSpPr>
          <p:nvPr/>
        </p:nvSpPr>
        <p:spPr bwMode="auto">
          <a:xfrm>
            <a:off x="1166813" y="431641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3" name="Oval 27"/>
          <p:cNvSpPr>
            <a:spLocks noChangeArrowheads="1"/>
          </p:cNvSpPr>
          <p:nvPr/>
        </p:nvSpPr>
        <p:spPr bwMode="auto">
          <a:xfrm>
            <a:off x="2244725" y="431641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4" name="Oval 28"/>
          <p:cNvSpPr>
            <a:spLocks noChangeArrowheads="1"/>
          </p:cNvSpPr>
          <p:nvPr/>
        </p:nvSpPr>
        <p:spPr bwMode="auto">
          <a:xfrm>
            <a:off x="3389313" y="431641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5" name="Rectangle 29"/>
          <p:cNvSpPr>
            <a:spLocks noChangeArrowheads="1"/>
          </p:cNvSpPr>
          <p:nvPr/>
        </p:nvSpPr>
        <p:spPr bwMode="auto">
          <a:xfrm>
            <a:off x="736600" y="5924550"/>
            <a:ext cx="45212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machine gun</a:t>
            </a:r>
          </a:p>
        </p:txBody>
      </p:sp>
      <p:sp>
        <p:nvSpPr>
          <p:cNvPr id="9246" name="Oval 30"/>
          <p:cNvSpPr>
            <a:spLocks noChangeArrowheads="1"/>
          </p:cNvSpPr>
          <p:nvPr/>
        </p:nvSpPr>
        <p:spPr bwMode="auto">
          <a:xfrm>
            <a:off x="3730625" y="5334000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7" name="Oval 31"/>
          <p:cNvSpPr>
            <a:spLocks noChangeArrowheads="1"/>
          </p:cNvSpPr>
          <p:nvPr/>
        </p:nvSpPr>
        <p:spPr bwMode="auto">
          <a:xfrm>
            <a:off x="2676525" y="5734050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8" name="Oval 32"/>
          <p:cNvSpPr>
            <a:spLocks noChangeArrowheads="1"/>
          </p:cNvSpPr>
          <p:nvPr/>
        </p:nvSpPr>
        <p:spPr bwMode="auto">
          <a:xfrm>
            <a:off x="1533525" y="6070600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9" name="Rectangle 33"/>
          <p:cNvSpPr>
            <a:spLocks noChangeArrowheads="1"/>
          </p:cNvSpPr>
          <p:nvPr/>
        </p:nvSpPr>
        <p:spPr bwMode="auto">
          <a:xfrm>
            <a:off x="6096000" y="4114800"/>
            <a:ext cx="2286000" cy="125730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a gun attached to a jeep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AutoShape 2"/>
          <p:cNvSpPr>
            <a:spLocks noGrp="1" noChangeArrowheads="1"/>
          </p:cNvSpPr>
          <p:nvPr>
            <p:ph type="title"/>
          </p:nvPr>
        </p:nvSpPr>
        <p:spPr>
          <a:xfrm>
            <a:off x="206375" y="271463"/>
            <a:ext cx="8709025" cy="70485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Conclusions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5263" y="1346200"/>
            <a:ext cx="8643937" cy="3167063"/>
          </a:xfrm>
          <a:noFill/>
        </p:spPr>
        <p:txBody>
          <a:bodyPr/>
          <a:lstStyle/>
          <a:p>
            <a:r>
              <a:rPr lang="en-US" smtClean="0">
                <a:solidFill>
                  <a:srgbClr val="0000FF"/>
                </a:solidFill>
              </a:rPr>
              <a:t>If transformation</a:t>
            </a:r>
            <a:r>
              <a:rPr lang="en-US" smtClean="0"/>
              <a:t> </a:t>
            </a:r>
            <a:r>
              <a:rPr lang="en-US" smtClean="0">
                <a:solidFill>
                  <a:srgbClr val="FF0000"/>
                </a:solidFill>
              </a:rPr>
              <a:t>M</a:t>
            </a:r>
            <a:r>
              <a:rPr lang="en-US" smtClean="0"/>
              <a:t> describes how an object is to change.</a:t>
            </a:r>
          </a:p>
          <a:p>
            <a:pPr>
              <a:buFontTx/>
              <a:buNone/>
            </a:pPr>
            <a:endParaRPr lang="en-US" smtClean="0"/>
          </a:p>
          <a:p>
            <a:r>
              <a:rPr lang="en-US" smtClean="0">
                <a:solidFill>
                  <a:srgbClr val="0000FF"/>
                </a:solidFill>
              </a:rPr>
              <a:t>Pre-multiplication</a:t>
            </a:r>
            <a:r>
              <a:rPr lang="en-US" smtClean="0"/>
              <a:t> </a:t>
            </a:r>
            <a:r>
              <a:rPr lang="en-US" smtClean="0">
                <a:solidFill>
                  <a:srgbClr val="FF0000"/>
                </a:solidFill>
              </a:rPr>
              <a:t>MW </a:t>
            </a:r>
            <a:r>
              <a:rPr lang="en-US" smtClean="0">
                <a:latin typeface="Symbol" pitchFamily="18" charset="2"/>
              </a:rPr>
              <a:t>Þ </a:t>
            </a:r>
            <a:r>
              <a:rPr lang="en-US" smtClean="0">
                <a:solidFill>
                  <a:srgbClr val="FF0000"/>
                </a:solidFill>
              </a:rPr>
              <a:t>local change</a:t>
            </a:r>
            <a:r>
              <a:rPr lang="en-US" smtClean="0"/>
              <a:t>; i.e. relative to the object.</a:t>
            </a:r>
          </a:p>
          <a:p>
            <a:r>
              <a:rPr lang="en-US" smtClean="0">
                <a:solidFill>
                  <a:srgbClr val="0000FF"/>
                </a:solidFill>
              </a:rPr>
              <a:t>Post-multiplication</a:t>
            </a:r>
            <a:r>
              <a:rPr lang="en-US" smtClean="0"/>
              <a:t> </a:t>
            </a:r>
            <a:r>
              <a:rPr lang="en-US" smtClean="0">
                <a:solidFill>
                  <a:srgbClr val="FF0000"/>
                </a:solidFill>
              </a:rPr>
              <a:t>WM</a:t>
            </a:r>
            <a:r>
              <a:rPr lang="en-US" smtClean="0"/>
              <a:t> </a:t>
            </a:r>
            <a:r>
              <a:rPr lang="en-US" smtClean="0">
                <a:latin typeface="Symbol" pitchFamily="18" charset="2"/>
              </a:rPr>
              <a:t>Þ </a:t>
            </a:r>
            <a:r>
              <a:rPr lang="en-US" smtClean="0">
                <a:solidFill>
                  <a:srgbClr val="FF0000"/>
                </a:solidFill>
              </a:rPr>
              <a:t>global change</a:t>
            </a:r>
            <a:r>
              <a:rPr lang="en-US" smtClean="0"/>
              <a:t>; i.e., relative to the parent.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AutoShape 2"/>
          <p:cNvSpPr>
            <a:spLocks noGrp="1" noChangeArrowheads="1"/>
          </p:cNvSpPr>
          <p:nvPr>
            <p:ph type="title"/>
          </p:nvPr>
        </p:nvSpPr>
        <p:spPr>
          <a:xfrm>
            <a:off x="209550" y="287338"/>
            <a:ext cx="8702675" cy="473075"/>
          </a:xfrm>
          <a:ln cap="flat"/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en-US" smtClean="0"/>
              <a:t>Be Careful THINKING ABOUT the OpenGL Stack</a:t>
            </a:r>
          </a:p>
        </p:txBody>
      </p:sp>
      <p:sp>
        <p:nvSpPr>
          <p:cNvPr id="46083" name="AutoShape 3"/>
          <p:cNvSpPr>
            <a:spLocks noChangeArrowheads="1"/>
          </p:cNvSpPr>
          <p:nvPr/>
        </p:nvSpPr>
        <p:spPr bwMode="auto">
          <a:xfrm>
            <a:off x="296863" y="1339850"/>
            <a:ext cx="8515350" cy="566738"/>
          </a:xfrm>
          <a:prstGeom prst="roundRect">
            <a:avLst>
              <a:gd name="adj" fmla="val 12449"/>
            </a:avLst>
          </a:prstGeom>
          <a:solidFill>
            <a:srgbClr val="F0FD23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To replace W by RW (a pre-transformation)</a:t>
            </a:r>
          </a:p>
        </p:txBody>
      </p:sp>
      <p:sp>
        <p:nvSpPr>
          <p:cNvPr id="46084" name="AutoShape 4"/>
          <p:cNvSpPr>
            <a:spLocks noChangeArrowheads="1"/>
          </p:cNvSpPr>
          <p:nvPr/>
        </p:nvSpPr>
        <p:spPr bwMode="auto">
          <a:xfrm>
            <a:off x="304800" y="2209800"/>
            <a:ext cx="8537575" cy="2408238"/>
          </a:xfrm>
          <a:prstGeom prst="roundRect">
            <a:avLst>
              <a:gd name="adj" fmla="val 12449"/>
            </a:avLst>
          </a:prstGeom>
          <a:solidFill>
            <a:srgbClr val="F0FD23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>
                <a:solidFill>
                  <a:srgbClr val="0000FF"/>
                </a:solidFill>
              </a:rPr>
              <a:t>OpenGL stack solution</a:t>
            </a:r>
            <a:r>
              <a:rPr lang="en-US" sz="2800" b="1"/>
              <a:t> (</a:t>
            </a:r>
            <a:r>
              <a:rPr lang="en-US" sz="2800" b="1">
                <a:solidFill>
                  <a:srgbClr val="FF0000"/>
                </a:solidFill>
              </a:rPr>
              <a:t>REMEMBER, the stack grows FROM right TO left</a:t>
            </a:r>
            <a:r>
              <a:rPr lang="en-US" sz="2800" b="1"/>
              <a:t>): </a:t>
            </a:r>
            <a:br>
              <a:rPr lang="en-US" sz="2800" b="1"/>
            </a:br>
            <a:r>
              <a:rPr lang="en-US" sz="2800" b="1"/>
              <a:t>	1.	Push W</a:t>
            </a:r>
          </a:p>
          <a:p>
            <a:pPr algn="l"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	2.		Multiply by R //Gives RW</a:t>
            </a:r>
          </a:p>
          <a:p>
            <a:pPr algn="l"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	4.	Pop back into W. //W replaced by RW</a:t>
            </a:r>
          </a:p>
        </p:txBody>
      </p:sp>
      <p:sp>
        <p:nvSpPr>
          <p:cNvPr id="25605" name="AutoShape 5"/>
          <p:cNvSpPr>
            <a:spLocks noChangeArrowheads="1"/>
          </p:cNvSpPr>
          <p:nvPr/>
        </p:nvSpPr>
        <p:spPr bwMode="auto">
          <a:xfrm>
            <a:off x="347663" y="4989513"/>
            <a:ext cx="8591550" cy="1487487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r>
              <a:rPr lang="en-US" sz="2800" b="1"/>
              <a:t>A novice sees W on the stack FIRST and then R and guesses </a:t>
            </a:r>
            <a:r>
              <a:rPr lang="en-US" sz="2800" b="1">
                <a:solidFill>
                  <a:srgbClr val="FF0000"/>
                </a:solidFill>
              </a:rPr>
              <a:t>INCORRECTLY</a:t>
            </a:r>
            <a:r>
              <a:rPr lang="en-US" sz="2800" b="1">
                <a:solidFill>
                  <a:srgbClr val="0000FF"/>
                </a:solidFill>
              </a:rPr>
              <a:t> </a:t>
            </a:r>
            <a:br>
              <a:rPr lang="en-US" sz="2800" b="1">
                <a:solidFill>
                  <a:srgbClr val="0000FF"/>
                </a:solidFill>
              </a:rPr>
            </a:br>
            <a:r>
              <a:rPr lang="en-US" sz="2800" b="1">
                <a:solidFill>
                  <a:srgbClr val="0000FF"/>
                </a:solidFill>
              </a:rPr>
              <a:t>that it’s post-transformation WR</a:t>
            </a:r>
            <a:r>
              <a:rPr lang="en-US" sz="2800" b="1"/>
              <a:t>.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AutoShape 2"/>
          <p:cNvSpPr>
            <a:spLocks noGrp="1" noChangeArrowheads="1"/>
          </p:cNvSpPr>
          <p:nvPr>
            <p:ph type="title"/>
          </p:nvPr>
        </p:nvSpPr>
        <p:spPr>
          <a:xfrm>
            <a:off x="209550" y="287338"/>
            <a:ext cx="8702675" cy="473075"/>
          </a:xfrm>
          <a:ln cap="flat"/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en-US" smtClean="0"/>
              <a:t>Be Careful THINKING ABOUT Cameras</a:t>
            </a:r>
          </a:p>
        </p:txBody>
      </p:sp>
      <p:sp>
        <p:nvSpPr>
          <p:cNvPr id="48131" name="AutoShape 3"/>
          <p:cNvSpPr>
            <a:spLocks noChangeArrowheads="1"/>
          </p:cNvSpPr>
          <p:nvPr/>
        </p:nvSpPr>
        <p:spPr bwMode="auto">
          <a:xfrm>
            <a:off x="296863" y="1339850"/>
            <a:ext cx="8515350" cy="566738"/>
          </a:xfrm>
          <a:prstGeom prst="roundRect">
            <a:avLst>
              <a:gd name="adj" fmla="val 12449"/>
            </a:avLst>
          </a:prstGeom>
          <a:solidFill>
            <a:srgbClr val="F0FD23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To replace C by RC (a pre-transformation)</a:t>
            </a:r>
          </a:p>
        </p:txBody>
      </p:sp>
      <p:sp>
        <p:nvSpPr>
          <p:cNvPr id="48132" name="AutoShape 4"/>
          <p:cNvSpPr>
            <a:spLocks noChangeArrowheads="1"/>
          </p:cNvSpPr>
          <p:nvPr/>
        </p:nvSpPr>
        <p:spPr bwMode="auto">
          <a:xfrm>
            <a:off x="287338" y="2192338"/>
            <a:ext cx="8570912" cy="2885517"/>
          </a:xfrm>
          <a:prstGeom prst="roundRect">
            <a:avLst>
              <a:gd name="adj" fmla="val 12449"/>
            </a:avLst>
          </a:prstGeom>
          <a:solidFill>
            <a:srgbClr val="F0FD23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 dirty="0">
                <a:solidFill>
                  <a:srgbClr val="0000FF"/>
                </a:solidFill>
              </a:rPr>
              <a:t>If your camera doesn’t actually store C but only stores C</a:t>
            </a:r>
            <a:r>
              <a:rPr lang="en-US" sz="2800" b="1" baseline="30000" dirty="0">
                <a:solidFill>
                  <a:srgbClr val="0000FF"/>
                </a:solidFill>
              </a:rPr>
              <a:t>-1</a:t>
            </a:r>
            <a:r>
              <a:rPr lang="en-US" sz="2800" b="1" dirty="0">
                <a:solidFill>
                  <a:srgbClr val="0000FF"/>
                </a:solidFill>
              </a:rPr>
              <a:t> in a matrix,</a:t>
            </a:r>
          </a:p>
          <a:p>
            <a:pPr algn="l">
              <a:lnSpc>
                <a:spcPct val="100000"/>
              </a:lnSpc>
              <a:spcBef>
                <a:spcPct val="0"/>
              </a:spcBef>
              <a:defRPr/>
            </a:pPr>
            <a:endParaRPr lang="en-US" sz="2800" b="1" dirty="0">
              <a:solidFill>
                <a:srgbClr val="0000FF"/>
              </a:solidFill>
            </a:endParaRPr>
          </a:p>
          <a:p>
            <a:pPr algn="l"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 dirty="0">
                <a:solidFill>
                  <a:srgbClr val="0000FF"/>
                </a:solidFill>
              </a:rPr>
              <a:t>		the new C</a:t>
            </a:r>
            <a:r>
              <a:rPr lang="en-US" sz="2800" b="1" baseline="30000" dirty="0">
                <a:solidFill>
                  <a:srgbClr val="0000FF"/>
                </a:solidFill>
              </a:rPr>
              <a:t>-1</a:t>
            </a:r>
            <a:r>
              <a:rPr lang="en-US" sz="2800" b="1" dirty="0">
                <a:solidFill>
                  <a:srgbClr val="0000FF"/>
                </a:solidFill>
              </a:rPr>
              <a:t> is (RC)</a:t>
            </a:r>
            <a:r>
              <a:rPr lang="en-US" sz="2800" b="1" baseline="30000" dirty="0">
                <a:solidFill>
                  <a:srgbClr val="0000FF"/>
                </a:solidFill>
              </a:rPr>
              <a:t>-1</a:t>
            </a:r>
            <a:r>
              <a:rPr lang="en-US" sz="2800" b="1" dirty="0">
                <a:solidFill>
                  <a:srgbClr val="0000FF"/>
                </a:solidFill>
              </a:rPr>
              <a:t> = C</a:t>
            </a:r>
            <a:r>
              <a:rPr lang="en-US" sz="2800" b="1" baseline="30000" dirty="0">
                <a:solidFill>
                  <a:srgbClr val="0000FF"/>
                </a:solidFill>
              </a:rPr>
              <a:t>-1</a:t>
            </a:r>
            <a:r>
              <a:rPr lang="en-US" sz="2800" b="1" dirty="0">
                <a:solidFill>
                  <a:srgbClr val="0000FF"/>
                </a:solidFill>
              </a:rPr>
              <a:t>R</a:t>
            </a:r>
            <a:r>
              <a:rPr lang="en-US" sz="2800" b="1" baseline="30000" dirty="0">
                <a:solidFill>
                  <a:srgbClr val="0000FF"/>
                </a:solidFill>
              </a:rPr>
              <a:t>-1</a:t>
            </a:r>
            <a:endParaRPr lang="en-US" b="1" dirty="0">
              <a:solidFill>
                <a:srgbClr val="0000FF"/>
              </a:solidFill>
            </a:endParaRPr>
          </a:p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 dirty="0" smtClean="0">
                <a:solidFill>
                  <a:srgbClr val="FF0000"/>
                </a:solidFill>
              </a:rPr>
              <a:t>TO A CAMERA, A PRE-TRANSFORMATION BY R IS </a:t>
            </a:r>
            <a:r>
              <a:rPr lang="en-US" sz="2800" b="1" dirty="0">
                <a:solidFill>
                  <a:srgbClr val="FF0000"/>
                </a:solidFill>
              </a:rPr>
              <a:t>A </a:t>
            </a:r>
            <a:r>
              <a:rPr lang="en-US" sz="2800" b="1" dirty="0" smtClean="0">
                <a:solidFill>
                  <a:srgbClr val="FF0000"/>
                </a:solidFill>
              </a:rPr>
              <a:t>POST-TRANSFORMATION BY R</a:t>
            </a:r>
            <a:r>
              <a:rPr lang="en-US" sz="2800" b="1" baseline="30000" dirty="0" smtClean="0">
                <a:solidFill>
                  <a:srgbClr val="FF0000"/>
                </a:solidFill>
              </a:rPr>
              <a:t>-1</a:t>
            </a:r>
            <a:r>
              <a:rPr lang="en-US" sz="2800" b="1" dirty="0" smtClean="0">
                <a:solidFill>
                  <a:srgbClr val="FF0000"/>
                </a:solidFill>
              </a:rPr>
              <a:t>.</a:t>
            </a:r>
            <a:endParaRPr lang="en-US" sz="2800" b="1" dirty="0">
              <a:solidFill>
                <a:srgbClr val="FF0000"/>
              </a:solidFill>
            </a:endParaRPr>
          </a:p>
        </p:txBody>
      </p:sp>
      <p:sp>
        <p:nvSpPr>
          <p:cNvPr id="26629" name="AutoShape 5"/>
          <p:cNvSpPr>
            <a:spLocks noChangeArrowheads="1"/>
          </p:cNvSpPr>
          <p:nvPr/>
        </p:nvSpPr>
        <p:spPr bwMode="auto">
          <a:xfrm>
            <a:off x="365125" y="5451475"/>
            <a:ext cx="8556625" cy="1025525"/>
          </a:xfrm>
          <a:prstGeom prst="roundRect">
            <a:avLst>
              <a:gd name="adj" fmla="val 12449"/>
            </a:avLst>
          </a:prstGeom>
          <a:solidFill>
            <a:srgbClr val="C0C0C0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r>
              <a:rPr lang="en-US" sz="2800" b="1"/>
              <a:t>For inverses, a pre-transformation becomes a post-transformation OF AN INVERSE…</a:t>
            </a:r>
          </a:p>
        </p:txBody>
      </p:sp>
      <p:sp>
        <p:nvSpPr>
          <p:cNvPr id="26630" name="Line 6"/>
          <p:cNvSpPr>
            <a:spLocks noChangeShapeType="1"/>
          </p:cNvSpPr>
          <p:nvPr/>
        </p:nvSpPr>
        <p:spPr bwMode="auto">
          <a:xfrm>
            <a:off x="3581400" y="1828800"/>
            <a:ext cx="1447800" cy="1828800"/>
          </a:xfrm>
          <a:prstGeom prst="line">
            <a:avLst/>
          </a:prstGeom>
          <a:noFill/>
          <a:ln w="76200">
            <a:solidFill>
              <a:srgbClr val="FF0000"/>
            </a:solidFill>
            <a:round/>
            <a:headEnd type="none" w="sm" len="sm"/>
            <a:tailEnd type="stealth" w="med" len="med"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AutoShape 2"/>
          <p:cNvSpPr>
            <a:spLocks noGrp="1" noChangeArrowheads="1"/>
          </p:cNvSpPr>
          <p:nvPr>
            <p:ph type="title"/>
          </p:nvPr>
        </p:nvSpPr>
        <p:spPr>
          <a:xfrm>
            <a:off x="212725" y="274638"/>
            <a:ext cx="8696325" cy="71120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Conclusions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41313" y="1346200"/>
            <a:ext cx="8802687" cy="5220533"/>
          </a:xfrm>
          <a:noFill/>
        </p:spPr>
        <p:txBody>
          <a:bodyPr/>
          <a:lstStyle/>
          <a:p>
            <a:r>
              <a:rPr lang="en-US" dirty="0" smtClean="0"/>
              <a:t>To deal with objects and cameras, we need to understand </a:t>
            </a:r>
            <a:r>
              <a:rPr lang="en-US" dirty="0" smtClean="0">
                <a:solidFill>
                  <a:srgbClr val="0000FF"/>
                </a:solidFill>
              </a:rPr>
              <a:t>transformation pipeline</a:t>
            </a:r>
            <a:r>
              <a:rPr lang="en-US" dirty="0" smtClean="0"/>
              <a:t> </a:t>
            </a:r>
            <a:r>
              <a:rPr lang="en-US" dirty="0" smtClean="0">
                <a:solidFill>
                  <a:srgbClr val="FF0000"/>
                </a:solidFill>
              </a:rPr>
              <a:t>WC</a:t>
            </a:r>
            <a:r>
              <a:rPr lang="en-US" baseline="30000" dirty="0" smtClean="0">
                <a:solidFill>
                  <a:srgbClr val="FF0000"/>
                </a:solidFill>
              </a:rPr>
              <a:t>-1</a:t>
            </a:r>
            <a:r>
              <a:rPr lang="en-US" dirty="0" smtClean="0"/>
              <a:t>.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 smtClean="0">
                <a:solidFill>
                  <a:srgbClr val="0000FF"/>
                </a:solidFill>
              </a:rPr>
              <a:t>For objects (or cameras) moved by T</a:t>
            </a:r>
            <a:endParaRPr lang="en-US" dirty="0" smtClean="0"/>
          </a:p>
          <a:p>
            <a:pPr lvl="2"/>
            <a:r>
              <a:rPr lang="en-US" dirty="0" smtClean="0">
                <a:solidFill>
                  <a:srgbClr val="FF0000"/>
                </a:solidFill>
              </a:rPr>
              <a:t>Pre-</a:t>
            </a:r>
            <a:r>
              <a:rPr lang="en-US" dirty="0" err="1" smtClean="0">
                <a:solidFill>
                  <a:srgbClr val="FF0000"/>
                </a:solidFill>
              </a:rPr>
              <a:t>mult</a:t>
            </a:r>
            <a:r>
              <a:rPr lang="en-US" dirty="0" smtClean="0"/>
              <a:t> </a:t>
            </a:r>
            <a:r>
              <a:rPr lang="en-US" dirty="0" smtClean="0">
                <a:latin typeface="Symbol" pitchFamily="18" charset="2"/>
              </a:rPr>
              <a:t>Þ </a:t>
            </a:r>
            <a:r>
              <a:rPr lang="en-US" dirty="0" smtClean="0"/>
              <a:t>local transformation.</a:t>
            </a:r>
          </a:p>
          <a:p>
            <a:pPr lvl="2"/>
            <a:r>
              <a:rPr lang="en-US" dirty="0" smtClean="0">
                <a:solidFill>
                  <a:srgbClr val="FF0000"/>
                </a:solidFill>
              </a:rPr>
              <a:t>Post-</a:t>
            </a:r>
            <a:r>
              <a:rPr lang="en-US" dirty="0" err="1" smtClean="0">
                <a:solidFill>
                  <a:srgbClr val="FF0000"/>
                </a:solidFill>
              </a:rPr>
              <a:t>mult</a:t>
            </a:r>
            <a:r>
              <a:rPr lang="en-US" dirty="0" smtClean="0"/>
              <a:t> </a:t>
            </a:r>
            <a:r>
              <a:rPr lang="en-US" dirty="0" smtClean="0">
                <a:latin typeface="Symbol" pitchFamily="18" charset="2"/>
              </a:rPr>
              <a:t>Þ </a:t>
            </a:r>
            <a:r>
              <a:rPr lang="en-US" dirty="0" smtClean="0"/>
              <a:t>global transformation.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 smtClean="0">
                <a:solidFill>
                  <a:srgbClr val="0000FF"/>
                </a:solidFill>
              </a:rPr>
              <a:t>For inverses, use </a:t>
            </a:r>
            <a:r>
              <a:rPr lang="en-US" dirty="0" smtClean="0">
                <a:solidFill>
                  <a:srgbClr val="FF0000"/>
                </a:solidFill>
              </a:rPr>
              <a:t>T</a:t>
            </a:r>
            <a:r>
              <a:rPr lang="en-US" baseline="30000" dirty="0" smtClean="0">
                <a:solidFill>
                  <a:srgbClr val="FF0000"/>
                </a:solidFill>
              </a:rPr>
              <a:t>-1 </a:t>
            </a:r>
            <a:r>
              <a:rPr lang="en-US" dirty="0" smtClean="0">
                <a:solidFill>
                  <a:srgbClr val="0000FF"/>
                </a:solidFill>
              </a:rPr>
              <a:t>instead of </a:t>
            </a:r>
            <a:r>
              <a:rPr lang="en-US" dirty="0" smtClean="0">
                <a:solidFill>
                  <a:srgbClr val="FF0000"/>
                </a:solidFill>
              </a:rPr>
              <a:t>T</a:t>
            </a:r>
            <a:endParaRPr lang="en-US" dirty="0" smtClean="0"/>
          </a:p>
          <a:p>
            <a:pPr lvl="2"/>
            <a:r>
              <a:rPr lang="en-US" dirty="0" smtClean="0">
                <a:solidFill>
                  <a:srgbClr val="FF0000"/>
                </a:solidFill>
              </a:rPr>
              <a:t>Switch Pre-</a:t>
            </a:r>
            <a:r>
              <a:rPr lang="en-US" dirty="0" err="1" smtClean="0">
                <a:solidFill>
                  <a:srgbClr val="FF0000"/>
                </a:solidFill>
              </a:rPr>
              <a:t>mult</a:t>
            </a:r>
            <a:r>
              <a:rPr lang="en-US" dirty="0" smtClean="0">
                <a:solidFill>
                  <a:srgbClr val="FF0000"/>
                </a:solidFill>
              </a:rPr>
              <a:t> and</a:t>
            </a:r>
            <a:r>
              <a:rPr lang="en-US" dirty="0" smtClean="0"/>
              <a:t> </a:t>
            </a:r>
            <a:r>
              <a:rPr lang="en-US" dirty="0" smtClean="0">
                <a:solidFill>
                  <a:srgbClr val="FF0000"/>
                </a:solidFill>
              </a:rPr>
              <a:t>Post-</a:t>
            </a:r>
            <a:r>
              <a:rPr lang="en-US" dirty="0" err="1" smtClean="0">
                <a:solidFill>
                  <a:srgbClr val="FF0000"/>
                </a:solidFill>
              </a:rPr>
              <a:t>mul</a:t>
            </a:r>
            <a:r>
              <a:rPr lang="en-US" dirty="0" smtClean="0">
                <a:solidFill>
                  <a:srgbClr val="FF0000"/>
                </a:solidFill>
              </a:rPr>
              <a:t>; </a:t>
            </a:r>
            <a:r>
              <a:rPr lang="en-US" dirty="0" smtClean="0">
                <a:solidFill>
                  <a:srgbClr val="8000B3"/>
                </a:solidFill>
              </a:rPr>
              <a:t>(AB)</a:t>
            </a:r>
            <a:r>
              <a:rPr lang="en-US" baseline="30000" dirty="0" smtClean="0">
                <a:solidFill>
                  <a:srgbClr val="8000B3"/>
                </a:solidFill>
              </a:rPr>
              <a:t>-1</a:t>
            </a:r>
            <a:r>
              <a:rPr lang="en-US" dirty="0" smtClean="0">
                <a:solidFill>
                  <a:srgbClr val="8000B3"/>
                </a:solidFill>
              </a:rPr>
              <a:t>=B</a:t>
            </a:r>
            <a:r>
              <a:rPr lang="en-US" baseline="30000" dirty="0" smtClean="0">
                <a:solidFill>
                  <a:srgbClr val="8000B3"/>
                </a:solidFill>
              </a:rPr>
              <a:t>-1</a:t>
            </a:r>
            <a:r>
              <a:rPr lang="en-US" dirty="0" smtClean="0">
                <a:solidFill>
                  <a:srgbClr val="8000B3"/>
                </a:solidFill>
              </a:rPr>
              <a:t>A</a:t>
            </a:r>
            <a:r>
              <a:rPr lang="en-US" baseline="30000" dirty="0" smtClean="0">
                <a:solidFill>
                  <a:srgbClr val="8000B3"/>
                </a:solidFill>
              </a:rPr>
              <a:t>-1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</a:p>
          <a:p>
            <a:r>
              <a:rPr lang="en-US" dirty="0" smtClean="0">
                <a:solidFill>
                  <a:srgbClr val="0000FF"/>
                </a:solidFill>
              </a:rPr>
              <a:t>For OpenGL: Stack grows RIGHT TO LEFT</a:t>
            </a:r>
            <a:endParaRPr lang="en-US" dirty="0" smtClean="0"/>
          </a:p>
          <a:p>
            <a:pPr lvl="2"/>
            <a:r>
              <a:rPr lang="en-US" dirty="0" smtClean="0">
                <a:solidFill>
                  <a:srgbClr val="FF0000"/>
                </a:solidFill>
              </a:rPr>
              <a:t>Pre-</a:t>
            </a:r>
            <a:r>
              <a:rPr lang="en-US" dirty="0" err="1" smtClean="0">
                <a:solidFill>
                  <a:srgbClr val="FF0000"/>
                </a:solidFill>
              </a:rPr>
              <a:t>mult</a:t>
            </a:r>
            <a:r>
              <a:rPr lang="en-US" dirty="0" smtClean="0">
                <a:solidFill>
                  <a:srgbClr val="FF0000"/>
                </a:solidFill>
              </a:rPr>
              <a:t> by T </a:t>
            </a:r>
            <a:r>
              <a:rPr lang="en-US" dirty="0" smtClean="0">
                <a:solidFill>
                  <a:srgbClr val="0000FF"/>
                </a:solidFill>
              </a:rPr>
              <a:t>(push </a:t>
            </a:r>
            <a:r>
              <a:rPr lang="en-US" dirty="0" smtClean="0">
                <a:solidFill>
                  <a:srgbClr val="FF0000"/>
                </a:solidFill>
              </a:rPr>
              <a:t>W</a:t>
            </a:r>
            <a:r>
              <a:rPr lang="en-US" dirty="0" smtClean="0">
                <a:solidFill>
                  <a:srgbClr val="0000FF"/>
                </a:solidFill>
              </a:rPr>
              <a:t>; </a:t>
            </a:r>
            <a:r>
              <a:rPr lang="en-US" dirty="0" err="1" smtClean="0">
                <a:solidFill>
                  <a:srgbClr val="0000FF"/>
                </a:solidFill>
              </a:rPr>
              <a:t>mult</a:t>
            </a:r>
            <a:r>
              <a:rPr lang="en-US" dirty="0" smtClean="0">
                <a:solidFill>
                  <a:srgbClr val="0000FF"/>
                </a:solidFill>
              </a:rPr>
              <a:t> </a:t>
            </a:r>
            <a:r>
              <a:rPr lang="en-US" dirty="0" smtClean="0">
                <a:solidFill>
                  <a:srgbClr val="FF0000"/>
                </a:solidFill>
              </a:rPr>
              <a:t>T</a:t>
            </a:r>
            <a:r>
              <a:rPr lang="en-US" dirty="0" smtClean="0">
                <a:solidFill>
                  <a:srgbClr val="0000FF"/>
                </a:solidFill>
              </a:rPr>
              <a:t>)</a:t>
            </a:r>
            <a:r>
              <a:rPr lang="en-US" dirty="0" smtClean="0">
                <a:solidFill>
                  <a:srgbClr val="FF0000"/>
                </a:solidFill>
              </a:rPr>
              <a:t>; </a:t>
            </a:r>
          </a:p>
          <a:p>
            <a:pPr lvl="2"/>
            <a:r>
              <a:rPr lang="en-US" dirty="0" smtClean="0">
                <a:solidFill>
                  <a:srgbClr val="FF0000"/>
                </a:solidFill>
              </a:rPr>
              <a:t>Post-</a:t>
            </a:r>
            <a:r>
              <a:rPr lang="en-US" dirty="0" err="1" smtClean="0">
                <a:solidFill>
                  <a:srgbClr val="FF0000"/>
                </a:solidFill>
              </a:rPr>
              <a:t>mul</a:t>
            </a:r>
            <a:r>
              <a:rPr lang="en-US" dirty="0" smtClean="0">
                <a:solidFill>
                  <a:srgbClr val="0000FF"/>
                </a:solidFill>
              </a:rPr>
              <a:t> </a:t>
            </a:r>
            <a:r>
              <a:rPr lang="en-US" dirty="0" smtClean="0">
                <a:solidFill>
                  <a:srgbClr val="FF0000"/>
                </a:solidFill>
              </a:rPr>
              <a:t>by T </a:t>
            </a:r>
            <a:r>
              <a:rPr lang="en-US" dirty="0" smtClean="0">
                <a:solidFill>
                  <a:srgbClr val="0000FF"/>
                </a:solidFill>
              </a:rPr>
              <a:t>(push </a:t>
            </a:r>
            <a:r>
              <a:rPr lang="en-US" dirty="0" smtClean="0">
                <a:solidFill>
                  <a:srgbClr val="FF0000"/>
                </a:solidFill>
              </a:rPr>
              <a:t>T</a:t>
            </a:r>
            <a:r>
              <a:rPr lang="en-US" dirty="0" smtClean="0">
                <a:solidFill>
                  <a:srgbClr val="0000FF"/>
                </a:solidFill>
              </a:rPr>
              <a:t>; </a:t>
            </a:r>
            <a:r>
              <a:rPr lang="en-US" dirty="0" err="1" smtClean="0">
                <a:solidFill>
                  <a:srgbClr val="0000FF"/>
                </a:solidFill>
              </a:rPr>
              <a:t>mult</a:t>
            </a:r>
            <a:r>
              <a:rPr lang="en-US" dirty="0" smtClean="0">
                <a:solidFill>
                  <a:srgbClr val="0000FF"/>
                </a:solidFill>
              </a:rPr>
              <a:t> </a:t>
            </a:r>
            <a:r>
              <a:rPr lang="en-US" dirty="0" smtClean="0">
                <a:solidFill>
                  <a:srgbClr val="FF0000"/>
                </a:solidFill>
              </a:rPr>
              <a:t>W</a:t>
            </a:r>
            <a:r>
              <a:rPr lang="en-US" dirty="0" smtClean="0">
                <a:solidFill>
                  <a:srgbClr val="0000FF"/>
                </a:solidFill>
              </a:rPr>
              <a:t>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AutoShape 2"/>
          <p:cNvSpPr>
            <a:spLocks noGrp="1" noChangeArrowheads="1"/>
          </p:cNvSpPr>
          <p:nvPr>
            <p:ph type="title"/>
          </p:nvPr>
        </p:nvSpPr>
        <p:spPr>
          <a:xfrm>
            <a:off x="215900" y="273050"/>
            <a:ext cx="8691563" cy="471488"/>
          </a:xfrm>
          <a:ln cap="flat"/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en-US" dirty="0" smtClean="0"/>
              <a:t>How Should You Think of It?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39738" y="1333500"/>
            <a:ext cx="6376987" cy="476250"/>
          </a:xfrm>
          <a:noFill/>
        </p:spPr>
        <p:txBody>
          <a:bodyPr/>
          <a:lstStyle/>
          <a:p>
            <a:r>
              <a:rPr lang="en-US" smtClean="0"/>
              <a:t>p    </a:t>
            </a:r>
            <a:r>
              <a:rPr lang="en-US" smtClean="0">
                <a:solidFill>
                  <a:srgbClr val="FF0000"/>
                </a:solidFill>
              </a:rPr>
              <a:t>S</a:t>
            </a:r>
            <a:r>
              <a:rPr lang="en-US" baseline="-25000" smtClean="0">
                <a:solidFill>
                  <a:srgbClr val="FF0000"/>
                </a:solidFill>
              </a:rPr>
              <a:t>        </a:t>
            </a:r>
            <a:r>
              <a:rPr lang="en-US" smtClean="0">
                <a:solidFill>
                  <a:srgbClr val="8000B3"/>
                </a:solidFill>
              </a:rPr>
              <a:t>R</a:t>
            </a:r>
            <a:r>
              <a:rPr lang="en-US" baseline="-25000" smtClean="0">
                <a:solidFill>
                  <a:srgbClr val="8000B3"/>
                </a:solidFill>
              </a:rPr>
              <a:t>        </a:t>
            </a:r>
            <a:r>
              <a:rPr lang="en-US" smtClean="0">
                <a:solidFill>
                  <a:srgbClr val="0000FF"/>
                </a:solidFill>
              </a:rPr>
              <a:t>T</a:t>
            </a:r>
            <a:endParaRPr lang="en-US" baseline="-25000" smtClean="0">
              <a:solidFill>
                <a:srgbClr val="0000FF"/>
              </a:solidFill>
            </a:endParaRP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3429000" y="1930400"/>
            <a:ext cx="463391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0000FF"/>
                </a:solidFill>
              </a:rPr>
              <a:t>translated system</a:t>
            </a:r>
          </a:p>
        </p:txBody>
      </p:sp>
      <p:sp>
        <p:nvSpPr>
          <p:cNvPr id="7173" name="Line 5"/>
          <p:cNvSpPr>
            <a:spLocks noChangeShapeType="1"/>
          </p:cNvSpPr>
          <p:nvPr/>
        </p:nvSpPr>
        <p:spPr bwMode="auto">
          <a:xfrm flipH="1" flipV="1">
            <a:off x="1254125" y="1689100"/>
            <a:ext cx="333375" cy="168751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7174" name="Rectangle 6"/>
          <p:cNvSpPr>
            <a:spLocks noChangeArrowheads="1"/>
          </p:cNvSpPr>
          <p:nvPr/>
        </p:nvSpPr>
        <p:spPr bwMode="auto">
          <a:xfrm>
            <a:off x="1905000" y="2351088"/>
            <a:ext cx="53657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8000B3"/>
                </a:solidFill>
              </a:rPr>
              <a:t>rotated system</a:t>
            </a:r>
          </a:p>
        </p:txBody>
      </p:sp>
      <p:sp>
        <p:nvSpPr>
          <p:cNvPr id="7175" name="Line 7"/>
          <p:cNvSpPr>
            <a:spLocks noChangeShapeType="1"/>
          </p:cNvSpPr>
          <p:nvPr/>
        </p:nvSpPr>
        <p:spPr bwMode="auto">
          <a:xfrm flipH="1" flipV="1">
            <a:off x="1971675" y="1689100"/>
            <a:ext cx="434975" cy="1303338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7176" name="Rectangle 8"/>
          <p:cNvSpPr>
            <a:spLocks noChangeArrowheads="1"/>
          </p:cNvSpPr>
          <p:nvPr/>
        </p:nvSpPr>
        <p:spPr bwMode="auto">
          <a:xfrm>
            <a:off x="1517650" y="2740025"/>
            <a:ext cx="48831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FF0000"/>
                </a:solidFill>
              </a:rPr>
              <a:t>scaled system</a:t>
            </a:r>
          </a:p>
        </p:txBody>
      </p:sp>
      <p:sp>
        <p:nvSpPr>
          <p:cNvPr id="7177" name="Line 9"/>
          <p:cNvSpPr>
            <a:spLocks noChangeShapeType="1"/>
          </p:cNvSpPr>
          <p:nvPr/>
        </p:nvSpPr>
        <p:spPr bwMode="auto">
          <a:xfrm flipH="1" flipV="1">
            <a:off x="2782888" y="1722438"/>
            <a:ext cx="284162" cy="86836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7178" name="Line 10"/>
          <p:cNvSpPr>
            <a:spLocks noChangeShapeType="1"/>
          </p:cNvSpPr>
          <p:nvPr/>
        </p:nvSpPr>
        <p:spPr bwMode="auto">
          <a:xfrm flipH="1" flipV="1">
            <a:off x="3567113" y="1689100"/>
            <a:ext cx="284162" cy="50006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7179" name="Oval 11"/>
          <p:cNvSpPr>
            <a:spLocks noChangeArrowheads="1"/>
          </p:cNvSpPr>
          <p:nvPr/>
        </p:nvSpPr>
        <p:spPr bwMode="auto">
          <a:xfrm>
            <a:off x="3430588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80" name="Oval 12"/>
          <p:cNvSpPr>
            <a:spLocks noChangeArrowheads="1"/>
          </p:cNvSpPr>
          <p:nvPr/>
        </p:nvSpPr>
        <p:spPr bwMode="auto">
          <a:xfrm>
            <a:off x="1166813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81" name="Oval 13"/>
          <p:cNvSpPr>
            <a:spLocks noChangeArrowheads="1"/>
          </p:cNvSpPr>
          <p:nvPr/>
        </p:nvSpPr>
        <p:spPr bwMode="auto">
          <a:xfrm>
            <a:off x="1893888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82" name="Oval 14"/>
          <p:cNvSpPr>
            <a:spLocks noChangeArrowheads="1"/>
          </p:cNvSpPr>
          <p:nvPr/>
        </p:nvSpPr>
        <p:spPr bwMode="auto">
          <a:xfrm>
            <a:off x="2657475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83" name="Rectangle 15"/>
          <p:cNvSpPr>
            <a:spLocks noChangeArrowheads="1"/>
          </p:cNvSpPr>
          <p:nvPr/>
        </p:nvSpPr>
        <p:spPr bwMode="auto">
          <a:xfrm>
            <a:off x="736600" y="3089275"/>
            <a:ext cx="45212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local system</a:t>
            </a:r>
          </a:p>
        </p:txBody>
      </p:sp>
      <p:sp>
        <p:nvSpPr>
          <p:cNvPr id="7184" name="Oval 16"/>
          <p:cNvSpPr>
            <a:spLocks noChangeArrowheads="1"/>
          </p:cNvSpPr>
          <p:nvPr/>
        </p:nvSpPr>
        <p:spPr bwMode="auto">
          <a:xfrm>
            <a:off x="3775075" y="211296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85" name="Oval 17"/>
          <p:cNvSpPr>
            <a:spLocks noChangeArrowheads="1"/>
          </p:cNvSpPr>
          <p:nvPr/>
        </p:nvSpPr>
        <p:spPr bwMode="auto">
          <a:xfrm>
            <a:off x="2998788" y="24987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86" name="Oval 18"/>
          <p:cNvSpPr>
            <a:spLocks noChangeArrowheads="1"/>
          </p:cNvSpPr>
          <p:nvPr/>
        </p:nvSpPr>
        <p:spPr bwMode="auto">
          <a:xfrm>
            <a:off x="2325688" y="289877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87" name="Oval 19"/>
          <p:cNvSpPr>
            <a:spLocks noChangeArrowheads="1"/>
          </p:cNvSpPr>
          <p:nvPr/>
        </p:nvSpPr>
        <p:spPr bwMode="auto">
          <a:xfrm>
            <a:off x="1533525" y="32353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34" name="Rectangle 3"/>
          <p:cNvSpPr txBox="1">
            <a:spLocks noChangeArrowheads="1"/>
          </p:cNvSpPr>
          <p:nvPr/>
        </p:nvSpPr>
        <p:spPr bwMode="auto">
          <a:xfrm>
            <a:off x="439738" y="4267200"/>
            <a:ext cx="6376987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  <a:defRPr/>
            </a:pPr>
            <a:r>
              <a:rPr lang="en-US" sz="2800" b="1" kern="0">
                <a:latin typeface="+mn-lt"/>
              </a:rPr>
              <a:t>p    </a:t>
            </a:r>
            <a:r>
              <a:rPr lang="en-US" sz="2800" b="1" kern="0">
                <a:solidFill>
                  <a:srgbClr val="FF0000"/>
                </a:solidFill>
                <a:latin typeface="+mn-lt"/>
              </a:rPr>
              <a:t>S</a:t>
            </a:r>
            <a:r>
              <a:rPr lang="en-US" sz="2800" b="1" kern="0" baseline="-25000">
                <a:solidFill>
                  <a:srgbClr val="FF0000"/>
                </a:solidFill>
                <a:latin typeface="+mn-lt"/>
              </a:rPr>
              <a:t>        </a:t>
            </a:r>
            <a:r>
              <a:rPr lang="en-US" sz="2800" b="1" kern="0">
                <a:solidFill>
                  <a:srgbClr val="8000B3"/>
                </a:solidFill>
                <a:latin typeface="+mn-lt"/>
              </a:rPr>
              <a:t>R</a:t>
            </a:r>
            <a:r>
              <a:rPr lang="en-US" sz="2800" b="1" kern="0" baseline="-25000">
                <a:solidFill>
                  <a:srgbClr val="8000B3"/>
                </a:solidFill>
                <a:latin typeface="+mn-lt"/>
              </a:rPr>
              <a:t>        </a:t>
            </a:r>
            <a:r>
              <a:rPr lang="en-US" sz="2800" b="1" kern="0">
                <a:solidFill>
                  <a:srgbClr val="0000FF"/>
                </a:solidFill>
                <a:latin typeface="+mn-lt"/>
              </a:rPr>
              <a:t>T</a:t>
            </a:r>
            <a:endParaRPr lang="en-US" sz="2800" b="1" kern="0" baseline="-25000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7189" name="Rectangle 4"/>
          <p:cNvSpPr>
            <a:spLocks noChangeArrowheads="1"/>
          </p:cNvSpPr>
          <p:nvPr/>
        </p:nvSpPr>
        <p:spPr bwMode="auto">
          <a:xfrm>
            <a:off x="3048000" y="4864100"/>
            <a:ext cx="463391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0000FF"/>
                </a:solidFill>
              </a:rPr>
              <a:t>global system</a:t>
            </a:r>
          </a:p>
        </p:txBody>
      </p:sp>
      <p:sp>
        <p:nvSpPr>
          <p:cNvPr id="7190" name="Line 5"/>
          <p:cNvSpPr>
            <a:spLocks noChangeShapeType="1"/>
          </p:cNvSpPr>
          <p:nvPr/>
        </p:nvSpPr>
        <p:spPr bwMode="auto">
          <a:xfrm flipH="1" flipV="1">
            <a:off x="1254125" y="4622800"/>
            <a:ext cx="333375" cy="168751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7191" name="Rectangle 6"/>
          <p:cNvSpPr>
            <a:spLocks noChangeArrowheads="1"/>
          </p:cNvSpPr>
          <p:nvPr/>
        </p:nvSpPr>
        <p:spPr bwMode="auto">
          <a:xfrm>
            <a:off x="2133600" y="5284788"/>
            <a:ext cx="53657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8000B3"/>
                </a:solidFill>
              </a:rPr>
              <a:t>translated system</a:t>
            </a:r>
          </a:p>
        </p:txBody>
      </p:sp>
      <p:sp>
        <p:nvSpPr>
          <p:cNvPr id="7192" name="Line 7"/>
          <p:cNvSpPr>
            <a:spLocks noChangeShapeType="1"/>
          </p:cNvSpPr>
          <p:nvPr/>
        </p:nvSpPr>
        <p:spPr bwMode="auto">
          <a:xfrm flipH="1" flipV="1">
            <a:off x="1971675" y="4622800"/>
            <a:ext cx="434975" cy="1303338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7193" name="Rectangle 8"/>
          <p:cNvSpPr>
            <a:spLocks noChangeArrowheads="1"/>
          </p:cNvSpPr>
          <p:nvPr/>
        </p:nvSpPr>
        <p:spPr bwMode="auto">
          <a:xfrm>
            <a:off x="1441450" y="5673725"/>
            <a:ext cx="48831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FF0000"/>
                </a:solidFill>
              </a:rPr>
              <a:t>rotated system</a:t>
            </a:r>
          </a:p>
        </p:txBody>
      </p:sp>
      <p:sp>
        <p:nvSpPr>
          <p:cNvPr id="7194" name="Line 9"/>
          <p:cNvSpPr>
            <a:spLocks noChangeShapeType="1"/>
          </p:cNvSpPr>
          <p:nvPr/>
        </p:nvSpPr>
        <p:spPr bwMode="auto">
          <a:xfrm flipH="1" flipV="1">
            <a:off x="2782888" y="4656138"/>
            <a:ext cx="284162" cy="86836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7195" name="Line 10"/>
          <p:cNvSpPr>
            <a:spLocks noChangeShapeType="1"/>
          </p:cNvSpPr>
          <p:nvPr/>
        </p:nvSpPr>
        <p:spPr bwMode="auto">
          <a:xfrm flipH="1" flipV="1">
            <a:off x="3567113" y="4622800"/>
            <a:ext cx="284162" cy="50006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7196" name="Oval 11"/>
          <p:cNvSpPr>
            <a:spLocks noChangeArrowheads="1"/>
          </p:cNvSpPr>
          <p:nvPr/>
        </p:nvSpPr>
        <p:spPr bwMode="auto">
          <a:xfrm>
            <a:off x="3430588" y="44148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97" name="Oval 12"/>
          <p:cNvSpPr>
            <a:spLocks noChangeArrowheads="1"/>
          </p:cNvSpPr>
          <p:nvPr/>
        </p:nvSpPr>
        <p:spPr bwMode="auto">
          <a:xfrm>
            <a:off x="1166813" y="44148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98" name="Oval 13"/>
          <p:cNvSpPr>
            <a:spLocks noChangeArrowheads="1"/>
          </p:cNvSpPr>
          <p:nvPr/>
        </p:nvSpPr>
        <p:spPr bwMode="auto">
          <a:xfrm>
            <a:off x="1893888" y="44148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199" name="Oval 14"/>
          <p:cNvSpPr>
            <a:spLocks noChangeArrowheads="1"/>
          </p:cNvSpPr>
          <p:nvPr/>
        </p:nvSpPr>
        <p:spPr bwMode="auto">
          <a:xfrm>
            <a:off x="2657475" y="44148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200" name="Oval 16"/>
          <p:cNvSpPr>
            <a:spLocks noChangeArrowheads="1"/>
          </p:cNvSpPr>
          <p:nvPr/>
        </p:nvSpPr>
        <p:spPr bwMode="auto">
          <a:xfrm>
            <a:off x="3775075" y="504666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201" name="Oval 17"/>
          <p:cNvSpPr>
            <a:spLocks noChangeArrowheads="1"/>
          </p:cNvSpPr>
          <p:nvPr/>
        </p:nvSpPr>
        <p:spPr bwMode="auto">
          <a:xfrm>
            <a:off x="2998788" y="54324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202" name="Oval 18"/>
          <p:cNvSpPr>
            <a:spLocks noChangeArrowheads="1"/>
          </p:cNvSpPr>
          <p:nvPr/>
        </p:nvSpPr>
        <p:spPr bwMode="auto">
          <a:xfrm>
            <a:off x="2325688" y="583247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203" name="Oval 19"/>
          <p:cNvSpPr>
            <a:spLocks noChangeArrowheads="1"/>
          </p:cNvSpPr>
          <p:nvPr/>
        </p:nvSpPr>
        <p:spPr bwMode="auto">
          <a:xfrm>
            <a:off x="1533525" y="61690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7204" name="Rectangle 8"/>
          <p:cNvSpPr>
            <a:spLocks noChangeArrowheads="1"/>
          </p:cNvSpPr>
          <p:nvPr/>
        </p:nvSpPr>
        <p:spPr bwMode="auto">
          <a:xfrm>
            <a:off x="457200" y="6019800"/>
            <a:ext cx="53403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chemeClr val="bg2"/>
                </a:solidFill>
              </a:rPr>
              <a:t>scaled system</a:t>
            </a:r>
          </a:p>
        </p:txBody>
      </p:sp>
      <p:sp>
        <p:nvSpPr>
          <p:cNvPr id="51" name="Rectangle 50"/>
          <p:cNvSpPr/>
          <p:nvPr/>
        </p:nvSpPr>
        <p:spPr>
          <a:xfrm>
            <a:off x="5105400" y="1219200"/>
            <a:ext cx="2655888" cy="590550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3600" b="1" dirty="0">
                <a:solidFill>
                  <a:srgbClr val="0000FF"/>
                </a:solidFill>
              </a:rPr>
              <a:t>THIS WAY?</a:t>
            </a:r>
            <a:endParaRPr lang="en-US" sz="3600" dirty="0"/>
          </a:p>
        </p:txBody>
      </p:sp>
      <p:sp>
        <p:nvSpPr>
          <p:cNvPr id="52" name="Rectangle 51"/>
          <p:cNvSpPr/>
          <p:nvPr/>
        </p:nvSpPr>
        <p:spPr>
          <a:xfrm>
            <a:off x="5029200" y="4114800"/>
            <a:ext cx="3476625" cy="590550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3600" b="1" dirty="0">
                <a:solidFill>
                  <a:srgbClr val="0000FF"/>
                </a:solidFill>
              </a:rPr>
              <a:t>OR THIS WAY?</a:t>
            </a:r>
            <a:endParaRPr lang="en-US" sz="3600" dirty="0"/>
          </a:p>
        </p:txBody>
      </p:sp>
      <p:sp>
        <p:nvSpPr>
          <p:cNvPr id="7207" name="Rectangle 52"/>
          <p:cNvSpPr>
            <a:spLocks noChangeArrowheads="1"/>
          </p:cNvSpPr>
          <p:nvPr/>
        </p:nvSpPr>
        <p:spPr bwMode="auto">
          <a:xfrm>
            <a:off x="5867400" y="2743200"/>
            <a:ext cx="2646363" cy="590550"/>
          </a:xfrm>
          <a:prstGeom prst="rect">
            <a:avLst/>
          </a:prstGeom>
          <a:solidFill>
            <a:srgbClr val="F0FD23"/>
          </a:solidFill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600" b="1"/>
              <a:t>left-to-right</a:t>
            </a:r>
            <a:endParaRPr lang="en-US" sz="3600"/>
          </a:p>
        </p:txBody>
      </p:sp>
      <p:sp>
        <p:nvSpPr>
          <p:cNvPr id="7208" name="Rectangle 54"/>
          <p:cNvSpPr>
            <a:spLocks noChangeArrowheads="1"/>
          </p:cNvSpPr>
          <p:nvPr/>
        </p:nvSpPr>
        <p:spPr bwMode="auto">
          <a:xfrm>
            <a:off x="5867400" y="5886450"/>
            <a:ext cx="2646363" cy="590550"/>
          </a:xfrm>
          <a:prstGeom prst="rect">
            <a:avLst/>
          </a:prstGeom>
          <a:solidFill>
            <a:srgbClr val="F0FD23"/>
          </a:solidFill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600" b="1"/>
              <a:t>right-to-left</a:t>
            </a:r>
            <a:endParaRPr lang="en-US" sz="3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AutoShape 2"/>
          <p:cNvSpPr>
            <a:spLocks noGrp="1" noChangeArrowheads="1"/>
          </p:cNvSpPr>
          <p:nvPr>
            <p:ph type="title"/>
          </p:nvPr>
        </p:nvSpPr>
        <p:spPr>
          <a:xfrm>
            <a:off x="215900" y="273050"/>
            <a:ext cx="8691563" cy="471488"/>
          </a:xfrm>
          <a:ln cap="flat"/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en-US" dirty="0" smtClean="0"/>
              <a:t>And the answer is…</a:t>
            </a:r>
          </a:p>
        </p:txBody>
      </p:sp>
      <p:sp>
        <p:nvSpPr>
          <p:cNvPr id="34" name="Rectangle 3"/>
          <p:cNvSpPr txBox="1">
            <a:spLocks noChangeArrowheads="1"/>
          </p:cNvSpPr>
          <p:nvPr/>
        </p:nvSpPr>
        <p:spPr bwMode="auto">
          <a:xfrm>
            <a:off x="439738" y="4267200"/>
            <a:ext cx="6376987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  <a:defRPr/>
            </a:pPr>
            <a:r>
              <a:rPr lang="en-US" sz="2800" b="1" kern="0">
                <a:latin typeface="+mn-lt"/>
              </a:rPr>
              <a:t>p    </a:t>
            </a:r>
            <a:r>
              <a:rPr lang="en-US" sz="2800" b="1" kern="0">
                <a:solidFill>
                  <a:srgbClr val="FF0000"/>
                </a:solidFill>
                <a:latin typeface="+mn-lt"/>
              </a:rPr>
              <a:t>S</a:t>
            </a:r>
            <a:r>
              <a:rPr lang="en-US" sz="2800" b="1" kern="0" baseline="-25000">
                <a:solidFill>
                  <a:srgbClr val="FF0000"/>
                </a:solidFill>
                <a:latin typeface="+mn-lt"/>
              </a:rPr>
              <a:t>        </a:t>
            </a:r>
            <a:r>
              <a:rPr lang="en-US" sz="2800" b="1" kern="0">
                <a:solidFill>
                  <a:srgbClr val="8000B3"/>
                </a:solidFill>
                <a:latin typeface="+mn-lt"/>
              </a:rPr>
              <a:t>R</a:t>
            </a:r>
            <a:r>
              <a:rPr lang="en-US" sz="2800" b="1" kern="0" baseline="-25000">
                <a:solidFill>
                  <a:srgbClr val="8000B3"/>
                </a:solidFill>
                <a:latin typeface="+mn-lt"/>
              </a:rPr>
              <a:t>        </a:t>
            </a:r>
            <a:r>
              <a:rPr lang="en-US" sz="2800" b="1" kern="0">
                <a:solidFill>
                  <a:srgbClr val="0000FF"/>
                </a:solidFill>
                <a:latin typeface="+mn-lt"/>
              </a:rPr>
              <a:t>T</a:t>
            </a:r>
            <a:endParaRPr lang="en-US" sz="2800" b="1" kern="0" baseline="-25000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8196" name="Rectangle 4"/>
          <p:cNvSpPr>
            <a:spLocks noChangeArrowheads="1"/>
          </p:cNvSpPr>
          <p:nvPr/>
        </p:nvSpPr>
        <p:spPr bwMode="auto">
          <a:xfrm>
            <a:off x="3048000" y="4864100"/>
            <a:ext cx="463391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0000FF"/>
                </a:solidFill>
              </a:rPr>
              <a:t>global system</a:t>
            </a:r>
          </a:p>
        </p:txBody>
      </p:sp>
      <p:sp>
        <p:nvSpPr>
          <p:cNvPr id="8197" name="Line 5"/>
          <p:cNvSpPr>
            <a:spLocks noChangeShapeType="1"/>
          </p:cNvSpPr>
          <p:nvPr/>
        </p:nvSpPr>
        <p:spPr bwMode="auto">
          <a:xfrm flipH="1" flipV="1">
            <a:off x="1254125" y="4622800"/>
            <a:ext cx="333375" cy="168751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8198" name="Rectangle 6"/>
          <p:cNvSpPr>
            <a:spLocks noChangeArrowheads="1"/>
          </p:cNvSpPr>
          <p:nvPr/>
        </p:nvSpPr>
        <p:spPr bwMode="auto">
          <a:xfrm>
            <a:off x="2133600" y="5284788"/>
            <a:ext cx="53657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8000B3"/>
                </a:solidFill>
              </a:rPr>
              <a:t>translated system</a:t>
            </a:r>
          </a:p>
        </p:txBody>
      </p:sp>
      <p:sp>
        <p:nvSpPr>
          <p:cNvPr id="8199" name="Line 7"/>
          <p:cNvSpPr>
            <a:spLocks noChangeShapeType="1"/>
          </p:cNvSpPr>
          <p:nvPr/>
        </p:nvSpPr>
        <p:spPr bwMode="auto">
          <a:xfrm flipH="1" flipV="1">
            <a:off x="1971675" y="4622800"/>
            <a:ext cx="434975" cy="1303338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8200" name="Rectangle 8"/>
          <p:cNvSpPr>
            <a:spLocks noChangeArrowheads="1"/>
          </p:cNvSpPr>
          <p:nvPr/>
        </p:nvSpPr>
        <p:spPr bwMode="auto">
          <a:xfrm>
            <a:off x="1441450" y="5673725"/>
            <a:ext cx="48831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FF0000"/>
                </a:solidFill>
              </a:rPr>
              <a:t>rotated system</a:t>
            </a:r>
          </a:p>
        </p:txBody>
      </p:sp>
      <p:sp>
        <p:nvSpPr>
          <p:cNvPr id="8201" name="Line 9"/>
          <p:cNvSpPr>
            <a:spLocks noChangeShapeType="1"/>
          </p:cNvSpPr>
          <p:nvPr/>
        </p:nvSpPr>
        <p:spPr bwMode="auto">
          <a:xfrm flipH="1" flipV="1">
            <a:off x="2782888" y="4656138"/>
            <a:ext cx="284162" cy="86836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8202" name="Line 10"/>
          <p:cNvSpPr>
            <a:spLocks noChangeShapeType="1"/>
          </p:cNvSpPr>
          <p:nvPr/>
        </p:nvSpPr>
        <p:spPr bwMode="auto">
          <a:xfrm flipH="1" flipV="1">
            <a:off x="3567113" y="4622800"/>
            <a:ext cx="284162" cy="50006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8203" name="Oval 11"/>
          <p:cNvSpPr>
            <a:spLocks noChangeArrowheads="1"/>
          </p:cNvSpPr>
          <p:nvPr/>
        </p:nvSpPr>
        <p:spPr bwMode="auto">
          <a:xfrm>
            <a:off x="3430588" y="44148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204" name="Oval 12"/>
          <p:cNvSpPr>
            <a:spLocks noChangeArrowheads="1"/>
          </p:cNvSpPr>
          <p:nvPr/>
        </p:nvSpPr>
        <p:spPr bwMode="auto">
          <a:xfrm>
            <a:off x="1166813" y="44148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205" name="Oval 13"/>
          <p:cNvSpPr>
            <a:spLocks noChangeArrowheads="1"/>
          </p:cNvSpPr>
          <p:nvPr/>
        </p:nvSpPr>
        <p:spPr bwMode="auto">
          <a:xfrm>
            <a:off x="1893888" y="44148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206" name="Oval 14"/>
          <p:cNvSpPr>
            <a:spLocks noChangeArrowheads="1"/>
          </p:cNvSpPr>
          <p:nvPr/>
        </p:nvSpPr>
        <p:spPr bwMode="auto">
          <a:xfrm>
            <a:off x="2657475" y="44148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207" name="Oval 16"/>
          <p:cNvSpPr>
            <a:spLocks noChangeArrowheads="1"/>
          </p:cNvSpPr>
          <p:nvPr/>
        </p:nvSpPr>
        <p:spPr bwMode="auto">
          <a:xfrm>
            <a:off x="3775075" y="504666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208" name="Oval 17"/>
          <p:cNvSpPr>
            <a:spLocks noChangeArrowheads="1"/>
          </p:cNvSpPr>
          <p:nvPr/>
        </p:nvSpPr>
        <p:spPr bwMode="auto">
          <a:xfrm>
            <a:off x="2998788" y="54324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209" name="Oval 18"/>
          <p:cNvSpPr>
            <a:spLocks noChangeArrowheads="1"/>
          </p:cNvSpPr>
          <p:nvPr/>
        </p:nvSpPr>
        <p:spPr bwMode="auto">
          <a:xfrm>
            <a:off x="2325688" y="583247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210" name="Oval 19"/>
          <p:cNvSpPr>
            <a:spLocks noChangeArrowheads="1"/>
          </p:cNvSpPr>
          <p:nvPr/>
        </p:nvSpPr>
        <p:spPr bwMode="auto">
          <a:xfrm>
            <a:off x="1533525" y="61690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8211" name="Rectangle 8"/>
          <p:cNvSpPr>
            <a:spLocks noChangeArrowheads="1"/>
          </p:cNvSpPr>
          <p:nvPr/>
        </p:nvSpPr>
        <p:spPr bwMode="auto">
          <a:xfrm>
            <a:off x="457200" y="6019800"/>
            <a:ext cx="53403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chemeClr val="bg2"/>
                </a:solidFill>
              </a:rPr>
              <a:t>scaled system</a:t>
            </a:r>
          </a:p>
        </p:txBody>
      </p:sp>
      <p:sp>
        <p:nvSpPr>
          <p:cNvPr id="8212" name="Rectangle 54"/>
          <p:cNvSpPr>
            <a:spLocks noChangeArrowheads="1"/>
          </p:cNvSpPr>
          <p:nvPr/>
        </p:nvSpPr>
        <p:spPr bwMode="auto">
          <a:xfrm>
            <a:off x="4419600" y="3316069"/>
            <a:ext cx="4006850" cy="590550"/>
          </a:xfrm>
          <a:prstGeom prst="rect">
            <a:avLst/>
          </a:prstGeom>
          <a:solidFill>
            <a:srgbClr val="F0FD23"/>
          </a:solidFill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600" b="1"/>
              <a:t>Think right-to-left</a:t>
            </a:r>
            <a:endParaRPr lang="en-US" sz="3600"/>
          </a:p>
        </p:txBody>
      </p:sp>
      <p:sp>
        <p:nvSpPr>
          <p:cNvPr id="8213" name="Content Placeholder 53"/>
          <p:cNvSpPr>
            <a:spLocks noGrp="1"/>
          </p:cNvSpPr>
          <p:nvPr>
            <p:ph idx="1"/>
          </p:nvPr>
        </p:nvSpPr>
        <p:spPr>
          <a:xfrm>
            <a:off x="609600" y="914400"/>
            <a:ext cx="8382000" cy="2678298"/>
          </a:xfrm>
        </p:spPr>
        <p:txBody>
          <a:bodyPr/>
          <a:lstStyle/>
          <a:p>
            <a:r>
              <a:rPr lang="en-US" dirty="0" smtClean="0">
                <a:solidFill>
                  <a:srgbClr val="0000FF"/>
                </a:solidFill>
              </a:rPr>
              <a:t>Ignore R and T. Let S be scale 0.01</a:t>
            </a:r>
            <a:r>
              <a:rPr lang="en-US" dirty="0" smtClean="0"/>
              <a:t> (a shrink).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Make a “golden 1 meter ruler” in the local system and send it to the global system. </a:t>
            </a:r>
            <a:r>
              <a:rPr lang="en-US" dirty="0" smtClean="0">
                <a:solidFill>
                  <a:srgbClr val="0000FF"/>
                </a:solidFill>
              </a:rPr>
              <a:t>It’s only 0.01 meters long.</a:t>
            </a:r>
          </a:p>
          <a:p>
            <a:r>
              <a:rPr lang="en-US" dirty="0" smtClean="0"/>
              <a:t>So p is in shrunk (or scaled) units from the global perspective.</a:t>
            </a:r>
          </a:p>
        </p:txBody>
      </p:sp>
      <p:sp>
        <p:nvSpPr>
          <p:cNvPr id="22" name="Rectangle 54"/>
          <p:cNvSpPr>
            <a:spLocks noChangeArrowheads="1"/>
          </p:cNvSpPr>
          <p:nvPr/>
        </p:nvSpPr>
        <p:spPr bwMode="auto">
          <a:xfrm>
            <a:off x="3886200" y="4154269"/>
            <a:ext cx="5105400" cy="646331"/>
          </a:xfrm>
          <a:prstGeom prst="rect">
            <a:avLst/>
          </a:prstGeom>
          <a:solidFill>
            <a:srgbClr val="F0FD23"/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sz="2000" b="1" dirty="0" smtClean="0"/>
              <a:t>The global system is the stable system, so everything else must be relative to it.</a:t>
            </a:r>
            <a:endParaRPr lang="en-US" sz="20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AutoShape 2"/>
          <p:cNvSpPr>
            <a:spLocks noGrp="1" noChangeArrowheads="1"/>
          </p:cNvSpPr>
          <p:nvPr>
            <p:ph type="title"/>
          </p:nvPr>
        </p:nvSpPr>
        <p:spPr>
          <a:xfrm>
            <a:off x="215900" y="273050"/>
            <a:ext cx="8691563" cy="841375"/>
          </a:xfrm>
          <a:ln cap="flat"/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en-US" smtClean="0"/>
              <a:t>Transformations Provide Coordinates </a:t>
            </a:r>
            <a:br>
              <a:rPr lang="en-US" smtClean="0"/>
            </a:br>
            <a:r>
              <a:rPr lang="en-US" smtClean="0"/>
              <a:t> from one System to a </a:t>
            </a:r>
            <a:r>
              <a:rPr lang="en-US" smtClean="0">
                <a:solidFill>
                  <a:srgbClr val="FF0000"/>
                </a:solidFill>
              </a:rPr>
              <a:t>PARENT</a:t>
            </a:r>
            <a:r>
              <a:rPr lang="en-US" smtClean="0"/>
              <a:t> System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39738" y="1333500"/>
            <a:ext cx="6376987" cy="476250"/>
          </a:xfrm>
          <a:noFill/>
        </p:spPr>
        <p:txBody>
          <a:bodyPr/>
          <a:lstStyle/>
          <a:p>
            <a:r>
              <a:rPr lang="en-US" smtClean="0"/>
              <a:t>p  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baseline="-25000" smtClean="0">
                <a:solidFill>
                  <a:srgbClr val="FF0000"/>
                </a:solidFill>
              </a:rPr>
              <a:t>1    </a:t>
            </a:r>
            <a:r>
              <a:rPr lang="en-US" smtClean="0">
                <a:solidFill>
                  <a:srgbClr val="8000B3"/>
                </a:solidFill>
              </a:rPr>
              <a:t>W</a:t>
            </a:r>
            <a:r>
              <a:rPr lang="en-US" baseline="-25000" smtClean="0">
                <a:solidFill>
                  <a:srgbClr val="8000B3"/>
                </a:solidFill>
              </a:rPr>
              <a:t>2    </a:t>
            </a:r>
            <a:r>
              <a:rPr lang="en-US" smtClean="0">
                <a:solidFill>
                  <a:srgbClr val="0000FF"/>
                </a:solidFill>
              </a:rPr>
              <a:t>W</a:t>
            </a:r>
            <a:r>
              <a:rPr lang="en-US" baseline="-25000" smtClean="0">
                <a:solidFill>
                  <a:srgbClr val="0000FF"/>
                </a:solidFill>
              </a:rPr>
              <a:t>3</a:t>
            </a:r>
          </a:p>
        </p:txBody>
      </p:sp>
      <p:sp>
        <p:nvSpPr>
          <p:cNvPr id="9220" name="Rectangle 4"/>
          <p:cNvSpPr>
            <a:spLocks noChangeArrowheads="1"/>
          </p:cNvSpPr>
          <p:nvPr/>
        </p:nvSpPr>
        <p:spPr bwMode="auto">
          <a:xfrm>
            <a:off x="3887788" y="1930400"/>
            <a:ext cx="463391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0000FF"/>
                </a:solidFill>
              </a:rPr>
              <a:t>really really really global</a:t>
            </a:r>
          </a:p>
        </p:txBody>
      </p:sp>
      <p:sp>
        <p:nvSpPr>
          <p:cNvPr id="9221" name="Line 5"/>
          <p:cNvSpPr>
            <a:spLocks noChangeShapeType="1"/>
          </p:cNvSpPr>
          <p:nvPr/>
        </p:nvSpPr>
        <p:spPr bwMode="auto">
          <a:xfrm flipH="1" flipV="1">
            <a:off x="1254125" y="1689100"/>
            <a:ext cx="333375" cy="168751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22" name="Rectangle 6"/>
          <p:cNvSpPr>
            <a:spLocks noChangeArrowheads="1"/>
          </p:cNvSpPr>
          <p:nvPr/>
        </p:nvSpPr>
        <p:spPr bwMode="auto">
          <a:xfrm>
            <a:off x="2133600" y="2351088"/>
            <a:ext cx="53657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8000B3"/>
                </a:solidFill>
              </a:rPr>
              <a:t>even more global</a:t>
            </a:r>
          </a:p>
        </p:txBody>
      </p:sp>
      <p:sp>
        <p:nvSpPr>
          <p:cNvPr id="9223" name="Line 7"/>
          <p:cNvSpPr>
            <a:spLocks noChangeShapeType="1"/>
          </p:cNvSpPr>
          <p:nvPr/>
        </p:nvSpPr>
        <p:spPr bwMode="auto">
          <a:xfrm flipH="1" flipV="1">
            <a:off x="1971675" y="1689100"/>
            <a:ext cx="434975" cy="1303338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24" name="Rectangle 8"/>
          <p:cNvSpPr>
            <a:spLocks noChangeArrowheads="1"/>
          </p:cNvSpPr>
          <p:nvPr/>
        </p:nvSpPr>
        <p:spPr bwMode="auto">
          <a:xfrm>
            <a:off x="1295400" y="2740025"/>
            <a:ext cx="48831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FF0000"/>
                </a:solidFill>
              </a:rPr>
              <a:t>more global</a:t>
            </a:r>
          </a:p>
        </p:txBody>
      </p:sp>
      <p:sp>
        <p:nvSpPr>
          <p:cNvPr id="9225" name="Line 9"/>
          <p:cNvSpPr>
            <a:spLocks noChangeShapeType="1"/>
          </p:cNvSpPr>
          <p:nvPr/>
        </p:nvSpPr>
        <p:spPr bwMode="auto">
          <a:xfrm flipH="1" flipV="1">
            <a:off x="2782888" y="1722438"/>
            <a:ext cx="284162" cy="86836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26" name="Line 10"/>
          <p:cNvSpPr>
            <a:spLocks noChangeShapeType="1"/>
          </p:cNvSpPr>
          <p:nvPr/>
        </p:nvSpPr>
        <p:spPr bwMode="auto">
          <a:xfrm flipH="1" flipV="1">
            <a:off x="3567113" y="1689100"/>
            <a:ext cx="284162" cy="50006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27" name="Oval 11"/>
          <p:cNvSpPr>
            <a:spLocks noChangeArrowheads="1"/>
          </p:cNvSpPr>
          <p:nvPr/>
        </p:nvSpPr>
        <p:spPr bwMode="auto">
          <a:xfrm>
            <a:off x="3430588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28" name="Oval 12"/>
          <p:cNvSpPr>
            <a:spLocks noChangeArrowheads="1"/>
          </p:cNvSpPr>
          <p:nvPr/>
        </p:nvSpPr>
        <p:spPr bwMode="auto">
          <a:xfrm>
            <a:off x="1166813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29" name="Oval 13"/>
          <p:cNvSpPr>
            <a:spLocks noChangeArrowheads="1"/>
          </p:cNvSpPr>
          <p:nvPr/>
        </p:nvSpPr>
        <p:spPr bwMode="auto">
          <a:xfrm>
            <a:off x="1893888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0" name="Oval 14"/>
          <p:cNvSpPr>
            <a:spLocks noChangeArrowheads="1"/>
          </p:cNvSpPr>
          <p:nvPr/>
        </p:nvSpPr>
        <p:spPr bwMode="auto">
          <a:xfrm>
            <a:off x="2657475" y="1481138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1" name="Rectangle 15"/>
          <p:cNvSpPr>
            <a:spLocks noChangeArrowheads="1"/>
          </p:cNvSpPr>
          <p:nvPr/>
        </p:nvSpPr>
        <p:spPr bwMode="auto">
          <a:xfrm>
            <a:off x="76200" y="3089275"/>
            <a:ext cx="45212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local</a:t>
            </a:r>
          </a:p>
        </p:txBody>
      </p:sp>
      <p:sp>
        <p:nvSpPr>
          <p:cNvPr id="9232" name="Oval 16"/>
          <p:cNvSpPr>
            <a:spLocks noChangeArrowheads="1"/>
          </p:cNvSpPr>
          <p:nvPr/>
        </p:nvSpPr>
        <p:spPr bwMode="auto">
          <a:xfrm>
            <a:off x="3775075" y="211296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3" name="Oval 17"/>
          <p:cNvSpPr>
            <a:spLocks noChangeArrowheads="1"/>
          </p:cNvSpPr>
          <p:nvPr/>
        </p:nvSpPr>
        <p:spPr bwMode="auto">
          <a:xfrm>
            <a:off x="2998788" y="24987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4" name="Oval 18"/>
          <p:cNvSpPr>
            <a:spLocks noChangeArrowheads="1"/>
          </p:cNvSpPr>
          <p:nvPr/>
        </p:nvSpPr>
        <p:spPr bwMode="auto">
          <a:xfrm>
            <a:off x="2325688" y="289877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5" name="Oval 19"/>
          <p:cNvSpPr>
            <a:spLocks noChangeArrowheads="1"/>
          </p:cNvSpPr>
          <p:nvPr/>
        </p:nvSpPr>
        <p:spPr bwMode="auto">
          <a:xfrm>
            <a:off x="1533525" y="3235325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36" name="Rectangle 20"/>
          <p:cNvSpPr>
            <a:spLocks noChangeArrowheads="1"/>
          </p:cNvSpPr>
          <p:nvPr/>
        </p:nvSpPr>
        <p:spPr bwMode="auto">
          <a:xfrm>
            <a:off x="439738" y="4168775"/>
            <a:ext cx="6376987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/>
              <a:t>p   </a:t>
            </a:r>
            <a:r>
              <a:rPr lang="en-US" sz="2800" b="1">
                <a:solidFill>
                  <a:srgbClr val="FF0000"/>
                </a:solidFill>
              </a:rPr>
              <a:t>W</a:t>
            </a:r>
            <a:r>
              <a:rPr lang="en-US" sz="2800" b="1" baseline="-25000">
                <a:solidFill>
                  <a:srgbClr val="FF0000"/>
                </a:solidFill>
              </a:rPr>
              <a:t>gun     </a:t>
            </a:r>
            <a:r>
              <a:rPr lang="en-US" sz="2800" b="1">
                <a:solidFill>
                  <a:srgbClr val="8000B3"/>
                </a:solidFill>
              </a:rPr>
              <a:t>W</a:t>
            </a:r>
            <a:r>
              <a:rPr lang="en-US" sz="2800" b="1" baseline="-25000">
                <a:solidFill>
                  <a:srgbClr val="8000B3"/>
                </a:solidFill>
              </a:rPr>
              <a:t>jeep   </a:t>
            </a:r>
          </a:p>
        </p:txBody>
      </p:sp>
      <p:sp>
        <p:nvSpPr>
          <p:cNvPr id="9237" name="Line 21"/>
          <p:cNvSpPr>
            <a:spLocks noChangeShapeType="1"/>
          </p:cNvSpPr>
          <p:nvPr/>
        </p:nvSpPr>
        <p:spPr bwMode="auto">
          <a:xfrm flipH="1" flipV="1">
            <a:off x="1254125" y="4524375"/>
            <a:ext cx="333375" cy="168751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38" name="Rectangle 22"/>
          <p:cNvSpPr>
            <a:spLocks noChangeArrowheads="1"/>
          </p:cNvSpPr>
          <p:nvPr/>
        </p:nvSpPr>
        <p:spPr bwMode="auto">
          <a:xfrm>
            <a:off x="2178050" y="5186363"/>
            <a:ext cx="53657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8000B3"/>
                </a:solidFill>
              </a:rPr>
              <a:t>the world</a:t>
            </a:r>
          </a:p>
        </p:txBody>
      </p:sp>
      <p:sp>
        <p:nvSpPr>
          <p:cNvPr id="9239" name="Line 23"/>
          <p:cNvSpPr>
            <a:spLocks noChangeShapeType="1"/>
          </p:cNvSpPr>
          <p:nvPr/>
        </p:nvSpPr>
        <p:spPr bwMode="auto">
          <a:xfrm flipH="1" flipV="1">
            <a:off x="2322513" y="4524375"/>
            <a:ext cx="434975" cy="1303338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40" name="Rectangle 24"/>
          <p:cNvSpPr>
            <a:spLocks noChangeArrowheads="1"/>
          </p:cNvSpPr>
          <p:nvPr/>
        </p:nvSpPr>
        <p:spPr bwMode="auto">
          <a:xfrm>
            <a:off x="1212850" y="5575300"/>
            <a:ext cx="48831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>
                <a:solidFill>
                  <a:srgbClr val="FF0000"/>
                </a:solidFill>
              </a:rPr>
              <a:t>big jeep</a:t>
            </a:r>
          </a:p>
        </p:txBody>
      </p:sp>
      <p:sp>
        <p:nvSpPr>
          <p:cNvPr id="9241" name="Line 25"/>
          <p:cNvSpPr>
            <a:spLocks noChangeShapeType="1"/>
          </p:cNvSpPr>
          <p:nvPr/>
        </p:nvSpPr>
        <p:spPr bwMode="auto">
          <a:xfrm flipH="1" flipV="1">
            <a:off x="3514725" y="4557713"/>
            <a:ext cx="284163" cy="86836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9242" name="Oval 26"/>
          <p:cNvSpPr>
            <a:spLocks noChangeArrowheads="1"/>
          </p:cNvSpPr>
          <p:nvPr/>
        </p:nvSpPr>
        <p:spPr bwMode="auto">
          <a:xfrm>
            <a:off x="1166813" y="431641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3" name="Oval 27"/>
          <p:cNvSpPr>
            <a:spLocks noChangeArrowheads="1"/>
          </p:cNvSpPr>
          <p:nvPr/>
        </p:nvSpPr>
        <p:spPr bwMode="auto">
          <a:xfrm>
            <a:off x="2244725" y="431641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4" name="Oval 28"/>
          <p:cNvSpPr>
            <a:spLocks noChangeArrowheads="1"/>
          </p:cNvSpPr>
          <p:nvPr/>
        </p:nvSpPr>
        <p:spPr bwMode="auto">
          <a:xfrm>
            <a:off x="3389313" y="4316413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5" name="Rectangle 29"/>
          <p:cNvSpPr>
            <a:spLocks noChangeArrowheads="1"/>
          </p:cNvSpPr>
          <p:nvPr/>
        </p:nvSpPr>
        <p:spPr bwMode="auto">
          <a:xfrm>
            <a:off x="736600" y="5924550"/>
            <a:ext cx="45212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machine gun</a:t>
            </a:r>
          </a:p>
        </p:txBody>
      </p:sp>
      <p:sp>
        <p:nvSpPr>
          <p:cNvPr id="9246" name="Oval 30"/>
          <p:cNvSpPr>
            <a:spLocks noChangeArrowheads="1"/>
          </p:cNvSpPr>
          <p:nvPr/>
        </p:nvSpPr>
        <p:spPr bwMode="auto">
          <a:xfrm>
            <a:off x="3730625" y="5334000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7" name="Oval 31"/>
          <p:cNvSpPr>
            <a:spLocks noChangeArrowheads="1"/>
          </p:cNvSpPr>
          <p:nvPr/>
        </p:nvSpPr>
        <p:spPr bwMode="auto">
          <a:xfrm>
            <a:off x="2676525" y="5734050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8" name="Oval 32"/>
          <p:cNvSpPr>
            <a:spLocks noChangeArrowheads="1"/>
          </p:cNvSpPr>
          <p:nvPr/>
        </p:nvSpPr>
        <p:spPr bwMode="auto">
          <a:xfrm>
            <a:off x="1533525" y="6070600"/>
            <a:ext cx="155575" cy="155575"/>
          </a:xfrm>
          <a:prstGeom prst="ellipse">
            <a:avLst/>
          </a:prstGeom>
          <a:solidFill>
            <a:srgbClr val="FEFE83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9249" name="Rectangle 33"/>
          <p:cNvSpPr>
            <a:spLocks noChangeArrowheads="1"/>
          </p:cNvSpPr>
          <p:nvPr/>
        </p:nvSpPr>
        <p:spPr bwMode="auto">
          <a:xfrm>
            <a:off x="6096000" y="4114800"/>
            <a:ext cx="2286000" cy="125730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r>
              <a:rPr lang="en-US" sz="2800" b="1"/>
              <a:t>a gun attached to a jeep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ChangeArrowheads="1"/>
          </p:cNvSpPr>
          <p:nvPr/>
        </p:nvSpPr>
        <p:spPr bwMode="auto">
          <a:xfrm>
            <a:off x="7543800" y="4572000"/>
            <a:ext cx="1447800" cy="1295400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0243" name="Rectangle 3"/>
          <p:cNvSpPr>
            <a:spLocks noChangeArrowheads="1"/>
          </p:cNvSpPr>
          <p:nvPr/>
        </p:nvSpPr>
        <p:spPr bwMode="auto">
          <a:xfrm>
            <a:off x="5181600" y="5715000"/>
            <a:ext cx="3830638" cy="1025525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000" b="1"/>
              <a:t>where jeep goes </a:t>
            </a:r>
            <a:br>
              <a:rPr lang="en-US" sz="2000" b="1"/>
            </a:br>
            <a:r>
              <a:rPr lang="en-US" sz="2000" b="1"/>
              <a:t>in the world</a:t>
            </a:r>
            <a:br>
              <a:rPr lang="en-US" sz="2000" b="1"/>
            </a:br>
            <a:r>
              <a:rPr lang="en-US" sz="2000" b="1"/>
              <a:t>(relative to the world’s origin)</a:t>
            </a:r>
            <a:r>
              <a:rPr lang="en-US" sz="2800" b="1"/>
              <a:t> </a:t>
            </a:r>
          </a:p>
        </p:txBody>
      </p:sp>
      <p:sp>
        <p:nvSpPr>
          <p:cNvPr id="10244" name="Rectangle 4"/>
          <p:cNvSpPr>
            <a:spLocks noChangeArrowheads="1"/>
          </p:cNvSpPr>
          <p:nvPr/>
        </p:nvSpPr>
        <p:spPr bwMode="auto">
          <a:xfrm>
            <a:off x="403225" y="990600"/>
            <a:ext cx="3563938" cy="1471613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000" b="1"/>
              <a:t>where gun goes </a:t>
            </a:r>
            <a:br>
              <a:rPr lang="en-US" sz="2000" b="1"/>
            </a:br>
            <a:r>
              <a:rPr lang="en-US" sz="2000" b="1"/>
              <a:t>on the jeep</a:t>
            </a:r>
            <a:br>
              <a:rPr lang="en-US" sz="2000" b="1"/>
            </a:br>
            <a:r>
              <a:rPr lang="en-US" sz="2000" b="1"/>
              <a:t>(relative to the jeep’s origin)</a:t>
            </a:r>
          </a:p>
          <a:p>
            <a:r>
              <a:rPr lang="en-US" sz="2800" b="1"/>
              <a:t> </a:t>
            </a:r>
          </a:p>
        </p:txBody>
      </p:sp>
      <p:sp>
        <p:nvSpPr>
          <p:cNvPr id="15365" name="AutoShape 5"/>
          <p:cNvSpPr>
            <a:spLocks noGrp="1" noChangeArrowheads="1"/>
          </p:cNvSpPr>
          <p:nvPr>
            <p:ph type="title"/>
          </p:nvPr>
        </p:nvSpPr>
        <p:spPr>
          <a:xfrm>
            <a:off x="228600" y="285750"/>
            <a:ext cx="8664575" cy="473075"/>
          </a:xfrm>
          <a:ln cap="flat"/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en-US" smtClean="0"/>
              <a:t>Using top View</a:t>
            </a:r>
          </a:p>
        </p:txBody>
      </p:sp>
      <p:grpSp>
        <p:nvGrpSpPr>
          <p:cNvPr id="10246" name="Group 8"/>
          <p:cNvGrpSpPr>
            <a:grpSpLocks/>
          </p:cNvGrpSpPr>
          <p:nvPr/>
        </p:nvGrpSpPr>
        <p:grpSpPr bwMode="auto">
          <a:xfrm>
            <a:off x="2109788" y="2973388"/>
            <a:ext cx="301625" cy="1063625"/>
            <a:chOff x="1329" y="1873"/>
            <a:chExt cx="190" cy="670"/>
          </a:xfrm>
        </p:grpSpPr>
        <p:sp>
          <p:nvSpPr>
            <p:cNvPr id="10262" name="Rectangle 6"/>
            <p:cNvSpPr>
              <a:spLocks noChangeArrowheads="1"/>
            </p:cNvSpPr>
            <p:nvPr/>
          </p:nvSpPr>
          <p:spPr bwMode="auto">
            <a:xfrm>
              <a:off x="1372" y="1873"/>
              <a:ext cx="104" cy="670"/>
            </a:xfrm>
            <a:prstGeom prst="rect">
              <a:avLst/>
            </a:prstGeom>
            <a:solidFill>
              <a:srgbClr val="C0C0C0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263" name="Rectangle 7"/>
            <p:cNvSpPr>
              <a:spLocks noChangeArrowheads="1"/>
            </p:cNvSpPr>
            <p:nvPr/>
          </p:nvSpPr>
          <p:spPr bwMode="auto">
            <a:xfrm>
              <a:off x="1329" y="2209"/>
              <a:ext cx="190" cy="210"/>
            </a:xfrm>
            <a:prstGeom prst="rect">
              <a:avLst/>
            </a:prstGeom>
            <a:solidFill>
              <a:srgbClr val="C0C0C0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10247" name="Line 9"/>
          <p:cNvSpPr>
            <a:spLocks noChangeShapeType="1"/>
          </p:cNvSpPr>
          <p:nvPr/>
        </p:nvSpPr>
        <p:spPr bwMode="auto">
          <a:xfrm>
            <a:off x="1371600" y="3657600"/>
            <a:ext cx="1752600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0248" name="Line 10"/>
          <p:cNvSpPr>
            <a:spLocks noChangeShapeType="1"/>
          </p:cNvSpPr>
          <p:nvPr/>
        </p:nvSpPr>
        <p:spPr bwMode="auto">
          <a:xfrm flipV="1">
            <a:off x="2247900" y="1219200"/>
            <a:ext cx="0" cy="381000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0249" name="Rectangle 11"/>
          <p:cNvSpPr>
            <a:spLocks noChangeArrowheads="1"/>
          </p:cNvSpPr>
          <p:nvPr/>
        </p:nvSpPr>
        <p:spPr bwMode="auto">
          <a:xfrm>
            <a:off x="0" y="5181600"/>
            <a:ext cx="45212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machine gun</a:t>
            </a:r>
          </a:p>
        </p:txBody>
      </p:sp>
      <p:sp>
        <p:nvSpPr>
          <p:cNvPr id="10250" name="Rectangle 12"/>
          <p:cNvSpPr>
            <a:spLocks noChangeArrowheads="1"/>
          </p:cNvSpPr>
          <p:nvPr/>
        </p:nvSpPr>
        <p:spPr bwMode="auto">
          <a:xfrm>
            <a:off x="4649788" y="1601788"/>
            <a:ext cx="1978025" cy="3121025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0251" name="Rectangle 13"/>
          <p:cNvSpPr>
            <a:spLocks noChangeArrowheads="1"/>
          </p:cNvSpPr>
          <p:nvPr/>
        </p:nvSpPr>
        <p:spPr bwMode="auto">
          <a:xfrm>
            <a:off x="6326188" y="1449388"/>
            <a:ext cx="454025" cy="1139825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0252" name="Rectangle 14"/>
          <p:cNvSpPr>
            <a:spLocks noChangeArrowheads="1"/>
          </p:cNvSpPr>
          <p:nvPr/>
        </p:nvSpPr>
        <p:spPr bwMode="auto">
          <a:xfrm>
            <a:off x="4497388" y="1449388"/>
            <a:ext cx="454025" cy="1139825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0253" name="Rectangle 15"/>
          <p:cNvSpPr>
            <a:spLocks noChangeArrowheads="1"/>
          </p:cNvSpPr>
          <p:nvPr/>
        </p:nvSpPr>
        <p:spPr bwMode="auto">
          <a:xfrm>
            <a:off x="6326188" y="3887788"/>
            <a:ext cx="454025" cy="1139825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0254" name="Rectangle 16"/>
          <p:cNvSpPr>
            <a:spLocks noChangeArrowheads="1"/>
          </p:cNvSpPr>
          <p:nvPr/>
        </p:nvSpPr>
        <p:spPr bwMode="auto">
          <a:xfrm>
            <a:off x="4497388" y="3887788"/>
            <a:ext cx="454025" cy="1139825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0255" name="Line 17"/>
          <p:cNvSpPr>
            <a:spLocks noChangeShapeType="1"/>
          </p:cNvSpPr>
          <p:nvPr/>
        </p:nvSpPr>
        <p:spPr bwMode="auto">
          <a:xfrm>
            <a:off x="4191000" y="3200400"/>
            <a:ext cx="3048000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0256" name="Line 18"/>
          <p:cNvSpPr>
            <a:spLocks noChangeShapeType="1"/>
          </p:cNvSpPr>
          <p:nvPr/>
        </p:nvSpPr>
        <p:spPr bwMode="auto">
          <a:xfrm flipV="1">
            <a:off x="5638800" y="838200"/>
            <a:ext cx="0" cy="419100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0257" name="Freeform 19"/>
          <p:cNvSpPr>
            <a:spLocks/>
          </p:cNvSpPr>
          <p:nvPr/>
        </p:nvSpPr>
        <p:spPr bwMode="auto">
          <a:xfrm>
            <a:off x="2247900" y="2044700"/>
            <a:ext cx="4302125" cy="1616075"/>
          </a:xfrm>
          <a:custGeom>
            <a:avLst/>
            <a:gdLst>
              <a:gd name="T0" fmla="*/ 0 w 2710"/>
              <a:gd name="T1" fmla="*/ 1614488 h 1018"/>
              <a:gd name="T2" fmla="*/ 60325 w 2710"/>
              <a:gd name="T3" fmla="*/ 1562100 h 1018"/>
              <a:gd name="T4" fmla="*/ 131763 w 2710"/>
              <a:gd name="T5" fmla="*/ 1497013 h 1018"/>
              <a:gd name="T6" fmla="*/ 209550 w 2710"/>
              <a:gd name="T7" fmla="*/ 1419225 h 1018"/>
              <a:gd name="T8" fmla="*/ 298450 w 2710"/>
              <a:gd name="T9" fmla="*/ 1331913 h 1018"/>
              <a:gd name="T10" fmla="*/ 496888 w 2710"/>
              <a:gd name="T11" fmla="*/ 1133475 h 1018"/>
              <a:gd name="T12" fmla="*/ 720725 w 2710"/>
              <a:gd name="T13" fmla="*/ 920750 h 1018"/>
              <a:gd name="T14" fmla="*/ 965200 w 2710"/>
              <a:gd name="T15" fmla="*/ 704850 h 1018"/>
              <a:gd name="T16" fmla="*/ 1223962 w 2710"/>
              <a:gd name="T17" fmla="*/ 503238 h 1018"/>
              <a:gd name="T18" fmla="*/ 1355725 w 2710"/>
              <a:gd name="T19" fmla="*/ 411163 h 1018"/>
              <a:gd name="T20" fmla="*/ 1490662 w 2710"/>
              <a:gd name="T21" fmla="*/ 328613 h 1018"/>
              <a:gd name="T22" fmla="*/ 1625600 w 2710"/>
              <a:gd name="T23" fmla="*/ 258763 h 1018"/>
              <a:gd name="T24" fmla="*/ 1760538 w 2710"/>
              <a:gd name="T25" fmla="*/ 201613 h 1018"/>
              <a:gd name="T26" fmla="*/ 1901825 w 2710"/>
              <a:gd name="T27" fmla="*/ 155575 h 1018"/>
              <a:gd name="T28" fmla="*/ 2054225 w 2710"/>
              <a:gd name="T29" fmla="*/ 117475 h 1018"/>
              <a:gd name="T30" fmla="*/ 2386012 w 2710"/>
              <a:gd name="T31" fmla="*/ 61913 h 1018"/>
              <a:gd name="T32" fmla="*/ 2740025 w 2710"/>
              <a:gd name="T33" fmla="*/ 31750 h 1018"/>
              <a:gd name="T34" fmla="*/ 3101975 w 2710"/>
              <a:gd name="T35" fmla="*/ 15875 h 1018"/>
              <a:gd name="T36" fmla="*/ 3454400 w 2710"/>
              <a:gd name="T37" fmla="*/ 11113 h 1018"/>
              <a:gd name="T38" fmla="*/ 3781425 w 2710"/>
              <a:gd name="T39" fmla="*/ 11113 h 1018"/>
              <a:gd name="T40" fmla="*/ 3930650 w 2710"/>
              <a:gd name="T41" fmla="*/ 11113 h 1018"/>
              <a:gd name="T42" fmla="*/ 4068763 w 2710"/>
              <a:gd name="T43" fmla="*/ 11113 h 1018"/>
              <a:gd name="T44" fmla="*/ 4192588 w 2710"/>
              <a:gd name="T45" fmla="*/ 7938 h 1018"/>
              <a:gd name="T46" fmla="*/ 4300538 w 2710"/>
              <a:gd name="T47" fmla="*/ 0 h 1018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w 2710"/>
              <a:gd name="T73" fmla="*/ 0 h 1018"/>
              <a:gd name="T74" fmla="*/ 2710 w 2710"/>
              <a:gd name="T75" fmla="*/ 1018 h 1018"/>
            </a:gdLst>
            <a:ahLst/>
            <a:cxnLst>
              <a:cxn ang="T48">
                <a:pos x="T0" y="T1"/>
              </a:cxn>
              <a:cxn ang="T49">
                <a:pos x="T2" y="T3"/>
              </a:cxn>
              <a:cxn ang="T50">
                <a:pos x="T4" y="T5"/>
              </a:cxn>
              <a:cxn ang="T51">
                <a:pos x="T6" y="T7"/>
              </a:cxn>
              <a:cxn ang="T52">
                <a:pos x="T8" y="T9"/>
              </a:cxn>
              <a:cxn ang="T53">
                <a:pos x="T10" y="T11"/>
              </a:cxn>
              <a:cxn ang="T54">
                <a:pos x="T12" y="T13"/>
              </a:cxn>
              <a:cxn ang="T55">
                <a:pos x="T14" y="T15"/>
              </a:cxn>
              <a:cxn ang="T56">
                <a:pos x="T16" y="T17"/>
              </a:cxn>
              <a:cxn ang="T57">
                <a:pos x="T18" y="T19"/>
              </a:cxn>
              <a:cxn ang="T58">
                <a:pos x="T20" y="T21"/>
              </a:cxn>
              <a:cxn ang="T59">
                <a:pos x="T22" y="T23"/>
              </a:cxn>
              <a:cxn ang="T60">
                <a:pos x="T24" y="T25"/>
              </a:cxn>
              <a:cxn ang="T61">
                <a:pos x="T26" y="T27"/>
              </a:cxn>
              <a:cxn ang="T62">
                <a:pos x="T28" y="T29"/>
              </a:cxn>
              <a:cxn ang="T63">
                <a:pos x="T30" y="T31"/>
              </a:cxn>
              <a:cxn ang="T64">
                <a:pos x="T32" y="T33"/>
              </a:cxn>
              <a:cxn ang="T65">
                <a:pos x="T34" y="T35"/>
              </a:cxn>
              <a:cxn ang="T66">
                <a:pos x="T36" y="T37"/>
              </a:cxn>
              <a:cxn ang="T67">
                <a:pos x="T38" y="T39"/>
              </a:cxn>
              <a:cxn ang="T68">
                <a:pos x="T40" y="T41"/>
              </a:cxn>
              <a:cxn ang="T69">
                <a:pos x="T42" y="T43"/>
              </a:cxn>
              <a:cxn ang="T70">
                <a:pos x="T44" y="T45"/>
              </a:cxn>
              <a:cxn ang="T71">
                <a:pos x="T46" y="T47"/>
              </a:cxn>
            </a:cxnLst>
            <a:rect l="T72" t="T73" r="T74" b="T75"/>
            <a:pathLst>
              <a:path w="2710" h="1018">
                <a:moveTo>
                  <a:pt x="0" y="1017"/>
                </a:moveTo>
                <a:lnTo>
                  <a:pt x="38" y="984"/>
                </a:lnTo>
                <a:lnTo>
                  <a:pt x="83" y="943"/>
                </a:lnTo>
                <a:lnTo>
                  <a:pt x="132" y="894"/>
                </a:lnTo>
                <a:lnTo>
                  <a:pt x="188" y="839"/>
                </a:lnTo>
                <a:lnTo>
                  <a:pt x="313" y="714"/>
                </a:lnTo>
                <a:lnTo>
                  <a:pt x="454" y="580"/>
                </a:lnTo>
                <a:lnTo>
                  <a:pt x="608" y="444"/>
                </a:lnTo>
                <a:lnTo>
                  <a:pt x="771" y="317"/>
                </a:lnTo>
                <a:lnTo>
                  <a:pt x="854" y="259"/>
                </a:lnTo>
                <a:lnTo>
                  <a:pt x="939" y="207"/>
                </a:lnTo>
                <a:lnTo>
                  <a:pt x="1024" y="163"/>
                </a:lnTo>
                <a:lnTo>
                  <a:pt x="1109" y="127"/>
                </a:lnTo>
                <a:lnTo>
                  <a:pt x="1198" y="98"/>
                </a:lnTo>
                <a:lnTo>
                  <a:pt x="1294" y="74"/>
                </a:lnTo>
                <a:lnTo>
                  <a:pt x="1503" y="39"/>
                </a:lnTo>
                <a:lnTo>
                  <a:pt x="1726" y="20"/>
                </a:lnTo>
                <a:lnTo>
                  <a:pt x="1954" y="10"/>
                </a:lnTo>
                <a:lnTo>
                  <a:pt x="2176" y="7"/>
                </a:lnTo>
                <a:lnTo>
                  <a:pt x="2382" y="7"/>
                </a:lnTo>
                <a:lnTo>
                  <a:pt x="2476" y="7"/>
                </a:lnTo>
                <a:lnTo>
                  <a:pt x="2563" y="7"/>
                </a:lnTo>
                <a:lnTo>
                  <a:pt x="2641" y="5"/>
                </a:lnTo>
                <a:lnTo>
                  <a:pt x="2709" y="0"/>
                </a:lnTo>
              </a:path>
            </a:pathLst>
          </a:custGeom>
          <a:noFill/>
          <a:ln w="76200" cap="rnd">
            <a:solidFill>
              <a:srgbClr val="FF0000"/>
            </a:solidFill>
            <a:round/>
            <a:headEnd type="none" w="sm" len="sm"/>
            <a:tailEnd type="stealth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0258" name="Freeform 20"/>
          <p:cNvSpPr>
            <a:spLocks/>
          </p:cNvSpPr>
          <p:nvPr/>
        </p:nvSpPr>
        <p:spPr bwMode="auto">
          <a:xfrm>
            <a:off x="5638800" y="1828800"/>
            <a:ext cx="2544763" cy="2867025"/>
          </a:xfrm>
          <a:custGeom>
            <a:avLst/>
            <a:gdLst>
              <a:gd name="T0" fmla="*/ 0 w 1603"/>
              <a:gd name="T1" fmla="*/ 1371600 h 1806"/>
              <a:gd name="T2" fmla="*/ 68263 w 1603"/>
              <a:gd name="T3" fmla="*/ 1431925 h 1806"/>
              <a:gd name="T4" fmla="*/ 153988 w 1603"/>
              <a:gd name="T5" fmla="*/ 1512887 h 1806"/>
              <a:gd name="T6" fmla="*/ 255588 w 1603"/>
              <a:gd name="T7" fmla="*/ 1608137 h 1806"/>
              <a:gd name="T8" fmla="*/ 371475 w 1603"/>
              <a:gd name="T9" fmla="*/ 1714500 h 1806"/>
              <a:gd name="T10" fmla="*/ 496888 w 1603"/>
              <a:gd name="T11" fmla="*/ 1827213 h 1806"/>
              <a:gd name="T12" fmla="*/ 633413 w 1603"/>
              <a:gd name="T13" fmla="*/ 1938338 h 1806"/>
              <a:gd name="T14" fmla="*/ 777875 w 1603"/>
              <a:gd name="T15" fmla="*/ 2044700 h 1806"/>
              <a:gd name="T16" fmla="*/ 925513 w 1603"/>
              <a:gd name="T17" fmla="*/ 2139950 h 1806"/>
              <a:gd name="T18" fmla="*/ 1003300 w 1603"/>
              <a:gd name="T19" fmla="*/ 2187575 h 1806"/>
              <a:gd name="T20" fmla="*/ 1090613 w 1603"/>
              <a:gd name="T21" fmla="*/ 2247900 h 1806"/>
              <a:gd name="T22" fmla="*/ 1284288 w 1603"/>
              <a:gd name="T23" fmla="*/ 2386013 h 1806"/>
              <a:gd name="T24" fmla="*/ 1492250 w 1603"/>
              <a:gd name="T25" fmla="*/ 2535238 h 1806"/>
              <a:gd name="T26" fmla="*/ 1706563 w 1603"/>
              <a:gd name="T27" fmla="*/ 2676525 h 1806"/>
              <a:gd name="T28" fmla="*/ 1811338 w 1603"/>
              <a:gd name="T29" fmla="*/ 2736850 h 1806"/>
              <a:gd name="T30" fmla="*/ 1914526 w 1603"/>
              <a:gd name="T31" fmla="*/ 2789238 h 1806"/>
              <a:gd name="T32" fmla="*/ 2012951 w 1603"/>
              <a:gd name="T33" fmla="*/ 2830513 h 1806"/>
              <a:gd name="T34" fmla="*/ 2105026 w 1603"/>
              <a:gd name="T35" fmla="*/ 2854325 h 1806"/>
              <a:gd name="T36" fmla="*/ 2189163 w 1603"/>
              <a:gd name="T37" fmla="*/ 2865438 h 1806"/>
              <a:gd name="T38" fmla="*/ 2266951 w 1603"/>
              <a:gd name="T39" fmla="*/ 2855913 h 1806"/>
              <a:gd name="T40" fmla="*/ 2333626 w 1603"/>
              <a:gd name="T41" fmla="*/ 2824163 h 1806"/>
              <a:gd name="T42" fmla="*/ 2389188 w 1603"/>
              <a:gd name="T43" fmla="*/ 2770188 h 1806"/>
              <a:gd name="T44" fmla="*/ 2413001 w 1603"/>
              <a:gd name="T45" fmla="*/ 2733675 h 1806"/>
              <a:gd name="T46" fmla="*/ 2435226 w 1603"/>
              <a:gd name="T47" fmla="*/ 2687638 h 1806"/>
              <a:gd name="T48" fmla="*/ 2454276 w 1603"/>
              <a:gd name="T49" fmla="*/ 2633663 h 1806"/>
              <a:gd name="T50" fmla="*/ 2470151 w 1603"/>
              <a:gd name="T51" fmla="*/ 2573338 h 1806"/>
              <a:gd name="T52" fmla="*/ 2497138 w 1603"/>
              <a:gd name="T53" fmla="*/ 2432050 h 1806"/>
              <a:gd name="T54" fmla="*/ 2517776 w 1603"/>
              <a:gd name="T55" fmla="*/ 2268538 h 1806"/>
              <a:gd name="T56" fmla="*/ 2530476 w 1603"/>
              <a:gd name="T57" fmla="*/ 2085975 h 1806"/>
              <a:gd name="T58" fmla="*/ 2540001 w 1603"/>
              <a:gd name="T59" fmla="*/ 1889125 h 1806"/>
              <a:gd name="T60" fmla="*/ 2543176 w 1603"/>
              <a:gd name="T61" fmla="*/ 1682750 h 1806"/>
              <a:gd name="T62" fmla="*/ 2543176 w 1603"/>
              <a:gd name="T63" fmla="*/ 1466850 h 1806"/>
              <a:gd name="T64" fmla="*/ 2533651 w 1603"/>
              <a:gd name="T65" fmla="*/ 1036638 h 1806"/>
              <a:gd name="T66" fmla="*/ 2528888 w 1603"/>
              <a:gd name="T67" fmla="*/ 827088 h 1806"/>
              <a:gd name="T68" fmla="*/ 2522538 w 1603"/>
              <a:gd name="T69" fmla="*/ 627063 h 1806"/>
              <a:gd name="T70" fmla="*/ 2516188 w 1603"/>
              <a:gd name="T71" fmla="*/ 439738 h 1806"/>
              <a:gd name="T72" fmla="*/ 2513013 w 1603"/>
              <a:gd name="T73" fmla="*/ 269875 h 1806"/>
              <a:gd name="T74" fmla="*/ 2513013 w 1603"/>
              <a:gd name="T75" fmla="*/ 122238 h 1806"/>
              <a:gd name="T76" fmla="*/ 2514601 w 1603"/>
              <a:gd name="T77" fmla="*/ 0 h 180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w 1603"/>
              <a:gd name="T118" fmla="*/ 0 h 1806"/>
              <a:gd name="T119" fmla="*/ 1603 w 1603"/>
              <a:gd name="T120" fmla="*/ 1806 h 180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T117" t="T118" r="T119" b="T120"/>
            <a:pathLst>
              <a:path w="1603" h="1806">
                <a:moveTo>
                  <a:pt x="0" y="864"/>
                </a:moveTo>
                <a:lnTo>
                  <a:pt x="43" y="902"/>
                </a:lnTo>
                <a:lnTo>
                  <a:pt x="97" y="953"/>
                </a:lnTo>
                <a:lnTo>
                  <a:pt x="161" y="1013"/>
                </a:lnTo>
                <a:lnTo>
                  <a:pt x="234" y="1080"/>
                </a:lnTo>
                <a:lnTo>
                  <a:pt x="313" y="1151"/>
                </a:lnTo>
                <a:lnTo>
                  <a:pt x="399" y="1221"/>
                </a:lnTo>
                <a:lnTo>
                  <a:pt x="490" y="1288"/>
                </a:lnTo>
                <a:lnTo>
                  <a:pt x="583" y="1348"/>
                </a:lnTo>
                <a:lnTo>
                  <a:pt x="632" y="1378"/>
                </a:lnTo>
                <a:lnTo>
                  <a:pt x="687" y="1416"/>
                </a:lnTo>
                <a:lnTo>
                  <a:pt x="809" y="1503"/>
                </a:lnTo>
                <a:lnTo>
                  <a:pt x="940" y="1597"/>
                </a:lnTo>
                <a:lnTo>
                  <a:pt x="1075" y="1686"/>
                </a:lnTo>
                <a:lnTo>
                  <a:pt x="1141" y="1724"/>
                </a:lnTo>
                <a:lnTo>
                  <a:pt x="1206" y="1757"/>
                </a:lnTo>
                <a:lnTo>
                  <a:pt x="1268" y="1783"/>
                </a:lnTo>
                <a:lnTo>
                  <a:pt x="1326" y="1798"/>
                </a:lnTo>
                <a:lnTo>
                  <a:pt x="1379" y="1805"/>
                </a:lnTo>
                <a:lnTo>
                  <a:pt x="1428" y="1799"/>
                </a:lnTo>
                <a:lnTo>
                  <a:pt x="1470" y="1779"/>
                </a:lnTo>
                <a:lnTo>
                  <a:pt x="1505" y="1745"/>
                </a:lnTo>
                <a:lnTo>
                  <a:pt x="1520" y="1722"/>
                </a:lnTo>
                <a:lnTo>
                  <a:pt x="1534" y="1693"/>
                </a:lnTo>
                <a:lnTo>
                  <a:pt x="1546" y="1659"/>
                </a:lnTo>
                <a:lnTo>
                  <a:pt x="1556" y="1621"/>
                </a:lnTo>
                <a:lnTo>
                  <a:pt x="1573" y="1532"/>
                </a:lnTo>
                <a:lnTo>
                  <a:pt x="1586" y="1429"/>
                </a:lnTo>
                <a:lnTo>
                  <a:pt x="1594" y="1314"/>
                </a:lnTo>
                <a:lnTo>
                  <a:pt x="1600" y="1190"/>
                </a:lnTo>
                <a:lnTo>
                  <a:pt x="1602" y="1060"/>
                </a:lnTo>
                <a:lnTo>
                  <a:pt x="1602" y="924"/>
                </a:lnTo>
                <a:lnTo>
                  <a:pt x="1596" y="653"/>
                </a:lnTo>
                <a:lnTo>
                  <a:pt x="1593" y="521"/>
                </a:lnTo>
                <a:lnTo>
                  <a:pt x="1589" y="395"/>
                </a:lnTo>
                <a:lnTo>
                  <a:pt x="1585" y="277"/>
                </a:lnTo>
                <a:lnTo>
                  <a:pt x="1583" y="170"/>
                </a:lnTo>
                <a:lnTo>
                  <a:pt x="1583" y="77"/>
                </a:lnTo>
                <a:lnTo>
                  <a:pt x="1584" y="0"/>
                </a:lnTo>
              </a:path>
            </a:pathLst>
          </a:custGeom>
          <a:noFill/>
          <a:ln w="76200" cap="rnd">
            <a:solidFill>
              <a:srgbClr val="8000B3"/>
            </a:solidFill>
            <a:round/>
            <a:headEnd type="none" w="sm" len="sm"/>
            <a:tailEnd type="stealth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0259" name="Rectangle 21"/>
          <p:cNvSpPr>
            <a:spLocks noChangeArrowheads="1"/>
          </p:cNvSpPr>
          <p:nvPr/>
        </p:nvSpPr>
        <p:spPr bwMode="auto">
          <a:xfrm>
            <a:off x="2878138" y="1828800"/>
            <a:ext cx="138906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</a:pPr>
            <a:r>
              <a:rPr lang="en-US" sz="2800" b="1">
                <a:solidFill>
                  <a:srgbClr val="FF0000"/>
                </a:solidFill>
              </a:rPr>
              <a:t>W</a:t>
            </a:r>
            <a:r>
              <a:rPr lang="en-US" sz="2800" b="1" baseline="-25000">
                <a:solidFill>
                  <a:srgbClr val="FF0000"/>
                </a:solidFill>
              </a:rPr>
              <a:t>gun </a:t>
            </a:r>
            <a:r>
              <a:rPr lang="en-US" sz="2800" b="1" baseline="-25000">
                <a:solidFill>
                  <a:srgbClr val="8000B3"/>
                </a:solidFill>
              </a:rPr>
              <a:t>   </a:t>
            </a:r>
          </a:p>
        </p:txBody>
      </p:sp>
      <p:sp>
        <p:nvSpPr>
          <p:cNvPr id="10260" name="Rectangle 22"/>
          <p:cNvSpPr>
            <a:spLocks noChangeArrowheads="1"/>
          </p:cNvSpPr>
          <p:nvPr/>
        </p:nvSpPr>
        <p:spPr bwMode="auto">
          <a:xfrm>
            <a:off x="7772400" y="4724400"/>
            <a:ext cx="116046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</a:pPr>
            <a:r>
              <a:rPr lang="en-US" sz="2800" b="1">
                <a:solidFill>
                  <a:srgbClr val="8000B3"/>
                </a:solidFill>
              </a:rPr>
              <a:t>W</a:t>
            </a:r>
            <a:r>
              <a:rPr lang="en-US" sz="2800" b="1" baseline="-25000">
                <a:solidFill>
                  <a:srgbClr val="8000B3"/>
                </a:solidFill>
              </a:rPr>
              <a:t>jeep   </a:t>
            </a:r>
          </a:p>
        </p:txBody>
      </p:sp>
      <p:sp>
        <p:nvSpPr>
          <p:cNvPr id="10261" name="Rectangle 23"/>
          <p:cNvSpPr>
            <a:spLocks noChangeArrowheads="1"/>
          </p:cNvSpPr>
          <p:nvPr/>
        </p:nvSpPr>
        <p:spPr bwMode="auto">
          <a:xfrm>
            <a:off x="3200400" y="5181600"/>
            <a:ext cx="488315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big jeep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ChangeArrowheads="1"/>
          </p:cNvSpPr>
          <p:nvPr/>
        </p:nvSpPr>
        <p:spPr bwMode="auto">
          <a:xfrm>
            <a:off x="1270000" y="1189038"/>
            <a:ext cx="2187575" cy="750887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000" b="1"/>
              <a:t>where gun goes </a:t>
            </a:r>
            <a:br>
              <a:rPr lang="en-US" sz="2000" b="1"/>
            </a:br>
            <a:r>
              <a:rPr lang="en-US" sz="2000" b="1"/>
              <a:t>on the jeep</a:t>
            </a:r>
            <a:r>
              <a:rPr lang="en-US" sz="2800" b="1"/>
              <a:t> </a:t>
            </a:r>
          </a:p>
        </p:txBody>
      </p:sp>
      <p:sp>
        <p:nvSpPr>
          <p:cNvPr id="17411" name="AutoShape 3"/>
          <p:cNvSpPr>
            <a:spLocks noGrp="1" noChangeArrowheads="1"/>
          </p:cNvSpPr>
          <p:nvPr>
            <p:ph type="title"/>
          </p:nvPr>
        </p:nvSpPr>
        <p:spPr>
          <a:xfrm>
            <a:off x="228600" y="285750"/>
            <a:ext cx="8664575" cy="473075"/>
          </a:xfrm>
          <a:ln cap="flat"/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en-US" smtClean="0"/>
              <a:t>Drawing</a:t>
            </a:r>
          </a:p>
        </p:txBody>
      </p:sp>
      <p:grpSp>
        <p:nvGrpSpPr>
          <p:cNvPr id="11268" name="Group 6"/>
          <p:cNvGrpSpPr>
            <a:grpSpLocks/>
          </p:cNvGrpSpPr>
          <p:nvPr/>
        </p:nvGrpSpPr>
        <p:grpSpPr bwMode="auto">
          <a:xfrm>
            <a:off x="2305050" y="2559050"/>
            <a:ext cx="241300" cy="635000"/>
            <a:chOff x="1452" y="1612"/>
            <a:chExt cx="152" cy="400"/>
          </a:xfrm>
        </p:grpSpPr>
        <p:sp>
          <p:nvSpPr>
            <p:cNvPr id="11286" name="Rectangle 4"/>
            <p:cNvSpPr>
              <a:spLocks noChangeArrowheads="1"/>
            </p:cNvSpPr>
            <p:nvPr/>
          </p:nvSpPr>
          <p:spPr bwMode="auto">
            <a:xfrm>
              <a:off x="1486" y="1612"/>
              <a:ext cx="84" cy="400"/>
            </a:xfrm>
            <a:prstGeom prst="rect">
              <a:avLst/>
            </a:prstGeom>
            <a:solidFill>
              <a:srgbClr val="C0C0C0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287" name="Rectangle 5"/>
            <p:cNvSpPr>
              <a:spLocks noChangeArrowheads="1"/>
            </p:cNvSpPr>
            <p:nvPr/>
          </p:nvSpPr>
          <p:spPr bwMode="auto">
            <a:xfrm>
              <a:off x="1452" y="1813"/>
              <a:ext cx="152" cy="125"/>
            </a:xfrm>
            <a:prstGeom prst="rect">
              <a:avLst/>
            </a:prstGeom>
            <a:solidFill>
              <a:srgbClr val="C0C0C0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11269" name="Line 7"/>
          <p:cNvSpPr>
            <a:spLocks noChangeShapeType="1"/>
          </p:cNvSpPr>
          <p:nvPr/>
        </p:nvSpPr>
        <p:spPr bwMode="auto">
          <a:xfrm>
            <a:off x="1711325" y="2967038"/>
            <a:ext cx="1408113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1270" name="Line 8"/>
          <p:cNvSpPr>
            <a:spLocks noChangeShapeType="1"/>
          </p:cNvSpPr>
          <p:nvPr/>
        </p:nvSpPr>
        <p:spPr bwMode="auto">
          <a:xfrm flipV="1">
            <a:off x="2416175" y="1508125"/>
            <a:ext cx="0" cy="227965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1271" name="Rectangle 9"/>
          <p:cNvSpPr>
            <a:spLocks noChangeArrowheads="1"/>
          </p:cNvSpPr>
          <p:nvPr/>
        </p:nvSpPr>
        <p:spPr bwMode="auto">
          <a:xfrm>
            <a:off x="609600" y="3784600"/>
            <a:ext cx="36322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machine gun</a:t>
            </a:r>
          </a:p>
        </p:txBody>
      </p:sp>
      <p:sp>
        <p:nvSpPr>
          <p:cNvPr id="11272" name="Rectangle 10"/>
          <p:cNvSpPr>
            <a:spLocks noChangeArrowheads="1"/>
          </p:cNvSpPr>
          <p:nvPr/>
        </p:nvSpPr>
        <p:spPr bwMode="auto">
          <a:xfrm>
            <a:off x="4344988" y="1738313"/>
            <a:ext cx="1589087" cy="186690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1273" name="Rectangle 11"/>
          <p:cNvSpPr>
            <a:spLocks noChangeArrowheads="1"/>
          </p:cNvSpPr>
          <p:nvPr/>
        </p:nvSpPr>
        <p:spPr bwMode="auto">
          <a:xfrm>
            <a:off x="5692775" y="1646238"/>
            <a:ext cx="363538" cy="681037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1274" name="Rectangle 12"/>
          <p:cNvSpPr>
            <a:spLocks noChangeArrowheads="1"/>
          </p:cNvSpPr>
          <p:nvPr/>
        </p:nvSpPr>
        <p:spPr bwMode="auto">
          <a:xfrm>
            <a:off x="4222750" y="1646238"/>
            <a:ext cx="363538" cy="681037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1275" name="Rectangle 13"/>
          <p:cNvSpPr>
            <a:spLocks noChangeArrowheads="1"/>
          </p:cNvSpPr>
          <p:nvPr/>
        </p:nvSpPr>
        <p:spPr bwMode="auto">
          <a:xfrm>
            <a:off x="5692775" y="3105150"/>
            <a:ext cx="363538" cy="681038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1276" name="Rectangle 14"/>
          <p:cNvSpPr>
            <a:spLocks noChangeArrowheads="1"/>
          </p:cNvSpPr>
          <p:nvPr/>
        </p:nvSpPr>
        <p:spPr bwMode="auto">
          <a:xfrm>
            <a:off x="4222750" y="3105150"/>
            <a:ext cx="363538" cy="681038"/>
          </a:xfrm>
          <a:prstGeom prst="rect">
            <a:avLst/>
          </a:prstGeom>
          <a:solidFill>
            <a:srgbClr val="CC66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1277" name="Line 15"/>
          <p:cNvSpPr>
            <a:spLocks noChangeShapeType="1"/>
          </p:cNvSpPr>
          <p:nvPr/>
        </p:nvSpPr>
        <p:spPr bwMode="auto">
          <a:xfrm>
            <a:off x="3976688" y="2693988"/>
            <a:ext cx="2447925" cy="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1278" name="Line 16"/>
          <p:cNvSpPr>
            <a:spLocks noChangeShapeType="1"/>
          </p:cNvSpPr>
          <p:nvPr/>
        </p:nvSpPr>
        <p:spPr bwMode="auto">
          <a:xfrm flipV="1">
            <a:off x="5140325" y="1279525"/>
            <a:ext cx="0" cy="2508250"/>
          </a:xfrm>
          <a:prstGeom prst="line">
            <a:avLst/>
          </a:prstGeom>
          <a:noFill/>
          <a:ln w="12700">
            <a:solidFill>
              <a:srgbClr val="FF0000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1279" name="Freeform 17"/>
          <p:cNvSpPr>
            <a:spLocks/>
          </p:cNvSpPr>
          <p:nvPr/>
        </p:nvSpPr>
        <p:spPr bwMode="auto">
          <a:xfrm>
            <a:off x="2417763" y="1530350"/>
            <a:ext cx="3490912" cy="1438275"/>
          </a:xfrm>
          <a:custGeom>
            <a:avLst/>
            <a:gdLst>
              <a:gd name="T0" fmla="*/ 0 w 2199"/>
              <a:gd name="T1" fmla="*/ 1436688 h 906"/>
              <a:gd name="T2" fmla="*/ 119062 w 2199"/>
              <a:gd name="T3" fmla="*/ 1203325 h 906"/>
              <a:gd name="T4" fmla="*/ 239712 w 2199"/>
              <a:gd name="T5" fmla="*/ 977900 h 906"/>
              <a:gd name="T6" fmla="*/ 368300 w 2199"/>
              <a:gd name="T7" fmla="*/ 762000 h 906"/>
              <a:gd name="T8" fmla="*/ 504825 w 2199"/>
              <a:gd name="T9" fmla="*/ 561975 h 906"/>
              <a:gd name="T10" fmla="*/ 654050 w 2199"/>
              <a:gd name="T11" fmla="*/ 384175 h 906"/>
              <a:gd name="T12" fmla="*/ 820737 w 2199"/>
              <a:gd name="T13" fmla="*/ 234950 h 906"/>
              <a:gd name="T14" fmla="*/ 909637 w 2199"/>
              <a:gd name="T15" fmla="*/ 173038 h 906"/>
              <a:gd name="T16" fmla="*/ 1004887 w 2199"/>
              <a:gd name="T17" fmla="*/ 117475 h 906"/>
              <a:gd name="T18" fmla="*/ 1104900 w 2199"/>
              <a:gd name="T19" fmla="*/ 73025 h 906"/>
              <a:gd name="T20" fmla="*/ 1211262 w 2199"/>
              <a:gd name="T21" fmla="*/ 39688 h 906"/>
              <a:gd name="T22" fmla="*/ 1322387 w 2199"/>
              <a:gd name="T23" fmla="*/ 15875 h 906"/>
              <a:gd name="T24" fmla="*/ 1441450 w 2199"/>
              <a:gd name="T25" fmla="*/ 3175 h 906"/>
              <a:gd name="T26" fmla="*/ 1563687 w 2199"/>
              <a:gd name="T27" fmla="*/ 0 h 906"/>
              <a:gd name="T28" fmla="*/ 1692275 w 2199"/>
              <a:gd name="T29" fmla="*/ 4763 h 906"/>
              <a:gd name="T30" fmla="*/ 1963737 w 2199"/>
              <a:gd name="T31" fmla="*/ 41275 h 906"/>
              <a:gd name="T32" fmla="*/ 2249487 w 2199"/>
              <a:gd name="T33" fmla="*/ 103188 h 906"/>
              <a:gd name="T34" fmla="*/ 2547937 w 2199"/>
              <a:gd name="T35" fmla="*/ 187325 h 906"/>
              <a:gd name="T36" fmla="*/ 2855912 w 2199"/>
              <a:gd name="T37" fmla="*/ 288925 h 906"/>
              <a:gd name="T38" fmla="*/ 3170236 w 2199"/>
              <a:gd name="T39" fmla="*/ 401637 h 906"/>
              <a:gd name="T40" fmla="*/ 3489325 w 2199"/>
              <a:gd name="T41" fmla="*/ 519113 h 90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w 2199"/>
              <a:gd name="T64" fmla="*/ 0 h 906"/>
              <a:gd name="T65" fmla="*/ 2199 w 2199"/>
              <a:gd name="T66" fmla="*/ 906 h 906"/>
            </a:gdLst>
            <a:ahLst/>
            <a:cxnLst>
              <a:cxn ang="T42">
                <a:pos x="T0" y="T1"/>
              </a:cxn>
              <a:cxn ang="T43">
                <a:pos x="T2" y="T3"/>
              </a:cxn>
              <a:cxn ang="T44">
                <a:pos x="T4" y="T5"/>
              </a:cxn>
              <a:cxn ang="T45">
                <a:pos x="T6" y="T7"/>
              </a:cxn>
              <a:cxn ang="T46">
                <a:pos x="T8" y="T9"/>
              </a:cxn>
              <a:cxn ang="T47">
                <a:pos x="T10" y="T11"/>
              </a:cxn>
              <a:cxn ang="T48">
                <a:pos x="T12" y="T13"/>
              </a:cxn>
              <a:cxn ang="T49">
                <a:pos x="T14" y="T15"/>
              </a:cxn>
              <a:cxn ang="T50">
                <a:pos x="T16" y="T17"/>
              </a:cxn>
              <a:cxn ang="T51">
                <a:pos x="T18" y="T19"/>
              </a:cxn>
              <a:cxn ang="T52">
                <a:pos x="T20" y="T21"/>
              </a:cxn>
              <a:cxn ang="T53">
                <a:pos x="T22" y="T23"/>
              </a:cxn>
              <a:cxn ang="T54">
                <a:pos x="T24" y="T25"/>
              </a:cxn>
              <a:cxn ang="T55">
                <a:pos x="T26" y="T27"/>
              </a:cxn>
              <a:cxn ang="T56">
                <a:pos x="T28" y="T29"/>
              </a:cxn>
              <a:cxn ang="T57">
                <a:pos x="T30" y="T31"/>
              </a:cxn>
              <a:cxn ang="T58">
                <a:pos x="T32" y="T33"/>
              </a:cxn>
              <a:cxn ang="T59">
                <a:pos x="T34" y="T35"/>
              </a:cxn>
              <a:cxn ang="T60">
                <a:pos x="T36" y="T37"/>
              </a:cxn>
              <a:cxn ang="T61">
                <a:pos x="T38" y="T39"/>
              </a:cxn>
              <a:cxn ang="T62">
                <a:pos x="T40" y="T41"/>
              </a:cxn>
            </a:cxnLst>
            <a:rect l="T63" t="T64" r="T65" b="T66"/>
            <a:pathLst>
              <a:path w="2199" h="906">
                <a:moveTo>
                  <a:pt x="0" y="905"/>
                </a:moveTo>
                <a:lnTo>
                  <a:pt x="75" y="758"/>
                </a:lnTo>
                <a:lnTo>
                  <a:pt x="151" y="616"/>
                </a:lnTo>
                <a:lnTo>
                  <a:pt x="232" y="480"/>
                </a:lnTo>
                <a:lnTo>
                  <a:pt x="318" y="354"/>
                </a:lnTo>
                <a:lnTo>
                  <a:pt x="412" y="242"/>
                </a:lnTo>
                <a:lnTo>
                  <a:pt x="517" y="148"/>
                </a:lnTo>
                <a:lnTo>
                  <a:pt x="573" y="109"/>
                </a:lnTo>
                <a:lnTo>
                  <a:pt x="633" y="74"/>
                </a:lnTo>
                <a:lnTo>
                  <a:pt x="696" y="46"/>
                </a:lnTo>
                <a:lnTo>
                  <a:pt x="763" y="25"/>
                </a:lnTo>
                <a:lnTo>
                  <a:pt x="833" y="10"/>
                </a:lnTo>
                <a:lnTo>
                  <a:pt x="908" y="2"/>
                </a:lnTo>
                <a:lnTo>
                  <a:pt x="985" y="0"/>
                </a:lnTo>
                <a:lnTo>
                  <a:pt x="1066" y="3"/>
                </a:lnTo>
                <a:lnTo>
                  <a:pt x="1237" y="26"/>
                </a:lnTo>
                <a:lnTo>
                  <a:pt x="1417" y="65"/>
                </a:lnTo>
                <a:lnTo>
                  <a:pt x="1605" y="118"/>
                </a:lnTo>
                <a:lnTo>
                  <a:pt x="1799" y="182"/>
                </a:lnTo>
                <a:lnTo>
                  <a:pt x="1997" y="253"/>
                </a:lnTo>
                <a:lnTo>
                  <a:pt x="2198" y="327"/>
                </a:lnTo>
              </a:path>
            </a:pathLst>
          </a:custGeom>
          <a:noFill/>
          <a:ln w="76200" cap="rnd">
            <a:solidFill>
              <a:srgbClr val="FF0000"/>
            </a:solidFill>
            <a:round/>
            <a:headEnd type="none" w="sm" len="sm"/>
            <a:tailEnd type="stealth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1280" name="Freeform 18"/>
          <p:cNvSpPr>
            <a:spLocks/>
          </p:cNvSpPr>
          <p:nvPr/>
        </p:nvSpPr>
        <p:spPr bwMode="auto">
          <a:xfrm>
            <a:off x="5140325" y="1873250"/>
            <a:ext cx="2062163" cy="2178050"/>
          </a:xfrm>
          <a:custGeom>
            <a:avLst/>
            <a:gdLst>
              <a:gd name="T0" fmla="*/ 0 w 1299"/>
              <a:gd name="T1" fmla="*/ 820738 h 1372"/>
              <a:gd name="T2" fmla="*/ 22225 w 1299"/>
              <a:gd name="T3" fmla="*/ 871538 h 1372"/>
              <a:gd name="T4" fmla="*/ 46038 w 1299"/>
              <a:gd name="T5" fmla="*/ 938213 h 1372"/>
              <a:gd name="T6" fmla="*/ 73025 w 1299"/>
              <a:gd name="T7" fmla="*/ 1017588 h 1372"/>
              <a:gd name="T8" fmla="*/ 103188 w 1299"/>
              <a:gd name="T9" fmla="*/ 1108075 h 1372"/>
              <a:gd name="T10" fmla="*/ 134938 w 1299"/>
              <a:gd name="T11" fmla="*/ 1208087 h 1372"/>
              <a:gd name="T12" fmla="*/ 169863 w 1299"/>
              <a:gd name="T13" fmla="*/ 1312862 h 1372"/>
              <a:gd name="T14" fmla="*/ 247650 w 1299"/>
              <a:gd name="T15" fmla="*/ 1533525 h 1372"/>
              <a:gd name="T16" fmla="*/ 288925 w 1299"/>
              <a:gd name="T17" fmla="*/ 1641475 h 1372"/>
              <a:gd name="T18" fmla="*/ 334963 w 1299"/>
              <a:gd name="T19" fmla="*/ 1746250 h 1372"/>
              <a:gd name="T20" fmla="*/ 382588 w 1299"/>
              <a:gd name="T21" fmla="*/ 1844675 h 1372"/>
              <a:gd name="T22" fmla="*/ 431800 w 1299"/>
              <a:gd name="T23" fmla="*/ 1936750 h 1372"/>
              <a:gd name="T24" fmla="*/ 484188 w 1299"/>
              <a:gd name="T25" fmla="*/ 2014538 h 1372"/>
              <a:gd name="T26" fmla="*/ 538163 w 1299"/>
              <a:gd name="T27" fmla="*/ 2079625 h 1372"/>
              <a:gd name="T28" fmla="*/ 595313 w 1299"/>
              <a:gd name="T29" fmla="*/ 2128838 h 1372"/>
              <a:gd name="T30" fmla="*/ 655638 w 1299"/>
              <a:gd name="T31" fmla="*/ 2159000 h 1372"/>
              <a:gd name="T32" fmla="*/ 720725 w 1299"/>
              <a:gd name="T33" fmla="*/ 2173288 h 1372"/>
              <a:gd name="T34" fmla="*/ 793750 w 1299"/>
              <a:gd name="T35" fmla="*/ 2176463 h 1372"/>
              <a:gd name="T36" fmla="*/ 874713 w 1299"/>
              <a:gd name="T37" fmla="*/ 2166938 h 1372"/>
              <a:gd name="T38" fmla="*/ 960438 w 1299"/>
              <a:gd name="T39" fmla="*/ 2149475 h 1372"/>
              <a:gd name="T40" fmla="*/ 1050925 w 1299"/>
              <a:gd name="T41" fmla="*/ 2122488 h 1372"/>
              <a:gd name="T42" fmla="*/ 1144588 w 1299"/>
              <a:gd name="T43" fmla="*/ 2085975 h 1372"/>
              <a:gd name="T44" fmla="*/ 1238250 w 1299"/>
              <a:gd name="T45" fmla="*/ 2043113 h 1372"/>
              <a:gd name="T46" fmla="*/ 1333500 w 1299"/>
              <a:gd name="T47" fmla="*/ 1993900 h 1372"/>
              <a:gd name="T48" fmla="*/ 1428750 w 1299"/>
              <a:gd name="T49" fmla="*/ 1938338 h 1372"/>
              <a:gd name="T50" fmla="*/ 1519238 w 1299"/>
              <a:gd name="T51" fmla="*/ 1879600 h 1372"/>
              <a:gd name="T52" fmla="*/ 1606550 w 1299"/>
              <a:gd name="T53" fmla="*/ 1816100 h 1372"/>
              <a:gd name="T54" fmla="*/ 1689101 w 1299"/>
              <a:gd name="T55" fmla="*/ 1749425 h 1372"/>
              <a:gd name="T56" fmla="*/ 1765301 w 1299"/>
              <a:gd name="T57" fmla="*/ 1682750 h 1372"/>
              <a:gd name="T58" fmla="*/ 1833563 w 1299"/>
              <a:gd name="T59" fmla="*/ 1612900 h 1372"/>
              <a:gd name="T60" fmla="*/ 1892301 w 1299"/>
              <a:gd name="T61" fmla="*/ 1544637 h 1372"/>
              <a:gd name="T62" fmla="*/ 1939926 w 1299"/>
              <a:gd name="T63" fmla="*/ 1476375 h 1372"/>
              <a:gd name="T64" fmla="*/ 1978026 w 1299"/>
              <a:gd name="T65" fmla="*/ 1403350 h 1372"/>
              <a:gd name="T66" fmla="*/ 2008188 w 1299"/>
              <a:gd name="T67" fmla="*/ 1322387 h 1372"/>
              <a:gd name="T68" fmla="*/ 2030413 w 1299"/>
              <a:gd name="T69" fmla="*/ 1233487 h 1372"/>
              <a:gd name="T70" fmla="*/ 2046288 w 1299"/>
              <a:gd name="T71" fmla="*/ 1136650 h 1372"/>
              <a:gd name="T72" fmla="*/ 2055813 w 1299"/>
              <a:gd name="T73" fmla="*/ 1036638 h 1372"/>
              <a:gd name="T74" fmla="*/ 2060576 w 1299"/>
              <a:gd name="T75" fmla="*/ 931863 h 1372"/>
              <a:gd name="T76" fmla="*/ 2058988 w 1299"/>
              <a:gd name="T77" fmla="*/ 717550 h 1372"/>
              <a:gd name="T78" fmla="*/ 2046288 w 1299"/>
              <a:gd name="T79" fmla="*/ 508000 h 1372"/>
              <a:gd name="T80" fmla="*/ 2038351 w 1299"/>
              <a:gd name="T81" fmla="*/ 406400 h 1372"/>
              <a:gd name="T82" fmla="*/ 2032001 w 1299"/>
              <a:gd name="T83" fmla="*/ 309562 h 1372"/>
              <a:gd name="T84" fmla="*/ 2025651 w 1299"/>
              <a:gd name="T85" fmla="*/ 220663 h 1372"/>
              <a:gd name="T86" fmla="*/ 2019301 w 1299"/>
              <a:gd name="T87" fmla="*/ 138112 h 1372"/>
              <a:gd name="T88" fmla="*/ 2017713 w 1299"/>
              <a:gd name="T89" fmla="*/ 63500 h 1372"/>
              <a:gd name="T90" fmla="*/ 2019301 w 1299"/>
              <a:gd name="T91" fmla="*/ 0 h 1372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w 1299"/>
              <a:gd name="T139" fmla="*/ 0 h 1372"/>
              <a:gd name="T140" fmla="*/ 1299 w 1299"/>
              <a:gd name="T141" fmla="*/ 1372 h 1372"/>
            </a:gdLst>
            <a:ahLst/>
            <a:cxnLst>
              <a:cxn ang="T92">
                <a:pos x="T0" y="T1"/>
              </a:cxn>
              <a:cxn ang="T93">
                <a:pos x="T2" y="T3"/>
              </a:cxn>
              <a:cxn ang="T94">
                <a:pos x="T4" y="T5"/>
              </a:cxn>
              <a:cxn ang="T95">
                <a:pos x="T6" y="T7"/>
              </a:cxn>
              <a:cxn ang="T96">
                <a:pos x="T8" y="T9"/>
              </a:cxn>
              <a:cxn ang="T97">
                <a:pos x="T10" y="T11"/>
              </a:cxn>
              <a:cxn ang="T98">
                <a:pos x="T12" y="T13"/>
              </a:cxn>
              <a:cxn ang="T99">
                <a:pos x="T14" y="T15"/>
              </a:cxn>
              <a:cxn ang="T100">
                <a:pos x="T16" y="T17"/>
              </a:cxn>
              <a:cxn ang="T101">
                <a:pos x="T18" y="T19"/>
              </a:cxn>
              <a:cxn ang="T102">
                <a:pos x="T20" y="T21"/>
              </a:cxn>
              <a:cxn ang="T103">
                <a:pos x="T22" y="T23"/>
              </a:cxn>
              <a:cxn ang="T104">
                <a:pos x="T24" y="T25"/>
              </a:cxn>
              <a:cxn ang="T105">
                <a:pos x="T26" y="T27"/>
              </a:cxn>
              <a:cxn ang="T106">
                <a:pos x="T28" y="T29"/>
              </a:cxn>
              <a:cxn ang="T107">
                <a:pos x="T30" y="T31"/>
              </a:cxn>
              <a:cxn ang="T108">
                <a:pos x="T32" y="T33"/>
              </a:cxn>
              <a:cxn ang="T109">
                <a:pos x="T34" y="T35"/>
              </a:cxn>
              <a:cxn ang="T110">
                <a:pos x="T36" y="T37"/>
              </a:cxn>
              <a:cxn ang="T111">
                <a:pos x="T38" y="T39"/>
              </a:cxn>
              <a:cxn ang="T112">
                <a:pos x="T40" y="T41"/>
              </a:cxn>
              <a:cxn ang="T113">
                <a:pos x="T42" y="T43"/>
              </a:cxn>
              <a:cxn ang="T114">
                <a:pos x="T44" y="T45"/>
              </a:cxn>
              <a:cxn ang="T115">
                <a:pos x="T46" y="T47"/>
              </a:cxn>
              <a:cxn ang="T116">
                <a:pos x="T48" y="T49"/>
              </a:cxn>
              <a:cxn ang="T117">
                <a:pos x="T50" y="T51"/>
              </a:cxn>
              <a:cxn ang="T118">
                <a:pos x="T52" y="T53"/>
              </a:cxn>
              <a:cxn ang="T119">
                <a:pos x="T54" y="T55"/>
              </a:cxn>
              <a:cxn ang="T120">
                <a:pos x="T56" y="T57"/>
              </a:cxn>
              <a:cxn ang="T121">
                <a:pos x="T58" y="T59"/>
              </a:cxn>
              <a:cxn ang="T122">
                <a:pos x="T60" y="T61"/>
              </a:cxn>
              <a:cxn ang="T123">
                <a:pos x="T62" y="T63"/>
              </a:cxn>
              <a:cxn ang="T124">
                <a:pos x="T64" y="T65"/>
              </a:cxn>
              <a:cxn ang="T125">
                <a:pos x="T66" y="T67"/>
              </a:cxn>
              <a:cxn ang="T126">
                <a:pos x="T68" y="T69"/>
              </a:cxn>
              <a:cxn ang="T127">
                <a:pos x="T70" y="T71"/>
              </a:cxn>
              <a:cxn ang="T128">
                <a:pos x="T72" y="T73"/>
              </a:cxn>
              <a:cxn ang="T129">
                <a:pos x="T74" y="T75"/>
              </a:cxn>
              <a:cxn ang="T130">
                <a:pos x="T76" y="T77"/>
              </a:cxn>
              <a:cxn ang="T131">
                <a:pos x="T78" y="T79"/>
              </a:cxn>
              <a:cxn ang="T132">
                <a:pos x="T80" y="T81"/>
              </a:cxn>
              <a:cxn ang="T133">
                <a:pos x="T82" y="T83"/>
              </a:cxn>
              <a:cxn ang="T134">
                <a:pos x="T84" y="T85"/>
              </a:cxn>
              <a:cxn ang="T135">
                <a:pos x="T86" y="T87"/>
              </a:cxn>
              <a:cxn ang="T136">
                <a:pos x="T88" y="T89"/>
              </a:cxn>
              <a:cxn ang="T137">
                <a:pos x="T90" y="T91"/>
              </a:cxn>
            </a:cxnLst>
            <a:rect l="T138" t="T139" r="T140" b="T141"/>
            <a:pathLst>
              <a:path w="1299" h="1372">
                <a:moveTo>
                  <a:pt x="0" y="517"/>
                </a:moveTo>
                <a:lnTo>
                  <a:pt x="14" y="549"/>
                </a:lnTo>
                <a:lnTo>
                  <a:pt x="29" y="591"/>
                </a:lnTo>
                <a:lnTo>
                  <a:pt x="46" y="641"/>
                </a:lnTo>
                <a:lnTo>
                  <a:pt x="65" y="698"/>
                </a:lnTo>
                <a:lnTo>
                  <a:pt x="85" y="761"/>
                </a:lnTo>
                <a:lnTo>
                  <a:pt x="107" y="827"/>
                </a:lnTo>
                <a:lnTo>
                  <a:pt x="156" y="966"/>
                </a:lnTo>
                <a:lnTo>
                  <a:pt x="182" y="1034"/>
                </a:lnTo>
                <a:lnTo>
                  <a:pt x="211" y="1100"/>
                </a:lnTo>
                <a:lnTo>
                  <a:pt x="241" y="1162"/>
                </a:lnTo>
                <a:lnTo>
                  <a:pt x="272" y="1220"/>
                </a:lnTo>
                <a:lnTo>
                  <a:pt x="305" y="1269"/>
                </a:lnTo>
                <a:lnTo>
                  <a:pt x="339" y="1310"/>
                </a:lnTo>
                <a:lnTo>
                  <a:pt x="375" y="1341"/>
                </a:lnTo>
                <a:lnTo>
                  <a:pt x="413" y="1360"/>
                </a:lnTo>
                <a:lnTo>
                  <a:pt x="454" y="1369"/>
                </a:lnTo>
                <a:lnTo>
                  <a:pt x="500" y="1371"/>
                </a:lnTo>
                <a:lnTo>
                  <a:pt x="551" y="1365"/>
                </a:lnTo>
                <a:lnTo>
                  <a:pt x="605" y="1354"/>
                </a:lnTo>
                <a:lnTo>
                  <a:pt x="662" y="1337"/>
                </a:lnTo>
                <a:lnTo>
                  <a:pt x="721" y="1314"/>
                </a:lnTo>
                <a:lnTo>
                  <a:pt x="780" y="1287"/>
                </a:lnTo>
                <a:lnTo>
                  <a:pt x="840" y="1256"/>
                </a:lnTo>
                <a:lnTo>
                  <a:pt x="900" y="1221"/>
                </a:lnTo>
                <a:lnTo>
                  <a:pt x="957" y="1184"/>
                </a:lnTo>
                <a:lnTo>
                  <a:pt x="1012" y="1144"/>
                </a:lnTo>
                <a:lnTo>
                  <a:pt x="1064" y="1102"/>
                </a:lnTo>
                <a:lnTo>
                  <a:pt x="1112" y="1060"/>
                </a:lnTo>
                <a:lnTo>
                  <a:pt x="1155" y="1016"/>
                </a:lnTo>
                <a:lnTo>
                  <a:pt x="1192" y="973"/>
                </a:lnTo>
                <a:lnTo>
                  <a:pt x="1222" y="930"/>
                </a:lnTo>
                <a:lnTo>
                  <a:pt x="1246" y="884"/>
                </a:lnTo>
                <a:lnTo>
                  <a:pt x="1265" y="833"/>
                </a:lnTo>
                <a:lnTo>
                  <a:pt x="1279" y="777"/>
                </a:lnTo>
                <a:lnTo>
                  <a:pt x="1289" y="716"/>
                </a:lnTo>
                <a:lnTo>
                  <a:pt x="1295" y="653"/>
                </a:lnTo>
                <a:lnTo>
                  <a:pt x="1298" y="587"/>
                </a:lnTo>
                <a:lnTo>
                  <a:pt x="1297" y="452"/>
                </a:lnTo>
                <a:lnTo>
                  <a:pt x="1289" y="320"/>
                </a:lnTo>
                <a:lnTo>
                  <a:pt x="1284" y="256"/>
                </a:lnTo>
                <a:lnTo>
                  <a:pt x="1280" y="195"/>
                </a:lnTo>
                <a:lnTo>
                  <a:pt x="1276" y="139"/>
                </a:lnTo>
                <a:lnTo>
                  <a:pt x="1272" y="87"/>
                </a:lnTo>
                <a:lnTo>
                  <a:pt x="1271" y="40"/>
                </a:lnTo>
                <a:lnTo>
                  <a:pt x="1272" y="0"/>
                </a:lnTo>
              </a:path>
            </a:pathLst>
          </a:custGeom>
          <a:noFill/>
          <a:ln w="76200" cap="rnd">
            <a:solidFill>
              <a:srgbClr val="FF0000"/>
            </a:solidFill>
            <a:round/>
            <a:headEnd type="none" w="sm" len="sm"/>
            <a:tailEnd type="stealth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1281" name="Rectangle 19"/>
          <p:cNvSpPr>
            <a:spLocks noChangeArrowheads="1"/>
          </p:cNvSpPr>
          <p:nvPr/>
        </p:nvSpPr>
        <p:spPr bwMode="auto">
          <a:xfrm>
            <a:off x="3363913" y="965200"/>
            <a:ext cx="111601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</a:pPr>
            <a:r>
              <a:rPr lang="en-US" sz="2800" b="1">
                <a:solidFill>
                  <a:srgbClr val="FF0000"/>
                </a:solidFill>
              </a:rPr>
              <a:t>W</a:t>
            </a:r>
            <a:r>
              <a:rPr lang="en-US" sz="2800" b="1" baseline="-25000">
                <a:solidFill>
                  <a:srgbClr val="FF0000"/>
                </a:solidFill>
              </a:rPr>
              <a:t>gun </a:t>
            </a:r>
            <a:r>
              <a:rPr lang="en-US" sz="2800" b="1" baseline="-25000">
                <a:solidFill>
                  <a:srgbClr val="8000B3"/>
                </a:solidFill>
              </a:rPr>
              <a:t>   </a:t>
            </a:r>
          </a:p>
        </p:txBody>
      </p:sp>
      <p:sp>
        <p:nvSpPr>
          <p:cNvPr id="11282" name="Rectangle 20"/>
          <p:cNvSpPr>
            <a:spLocks noChangeArrowheads="1"/>
          </p:cNvSpPr>
          <p:nvPr/>
        </p:nvSpPr>
        <p:spPr bwMode="auto">
          <a:xfrm>
            <a:off x="6853238" y="3606800"/>
            <a:ext cx="107156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</a:pPr>
            <a:r>
              <a:rPr lang="en-US" sz="2800" b="1">
                <a:solidFill>
                  <a:srgbClr val="8000B3"/>
                </a:solidFill>
              </a:rPr>
              <a:t>W</a:t>
            </a:r>
            <a:r>
              <a:rPr lang="en-US" sz="2800" b="1" baseline="-25000">
                <a:solidFill>
                  <a:srgbClr val="8000B3"/>
                </a:solidFill>
              </a:rPr>
              <a:t>jeep   </a:t>
            </a:r>
          </a:p>
        </p:txBody>
      </p:sp>
      <p:sp>
        <p:nvSpPr>
          <p:cNvPr id="11283" name="Rectangle 21"/>
          <p:cNvSpPr>
            <a:spLocks noChangeArrowheads="1"/>
          </p:cNvSpPr>
          <p:nvPr/>
        </p:nvSpPr>
        <p:spPr bwMode="auto">
          <a:xfrm>
            <a:off x="3181350" y="3784600"/>
            <a:ext cx="392271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 anchorCtr="1">
            <a:spAutoFit/>
          </a:bodyPr>
          <a:lstStyle/>
          <a:p>
            <a:pPr marL="342900" indent="-342900" algn="l">
              <a:spcBef>
                <a:spcPct val="30000"/>
              </a:spcBef>
              <a:tabLst>
                <a:tab pos="914400" algn="l"/>
                <a:tab pos="1143000" algn="l"/>
                <a:tab pos="1371600" algn="l"/>
                <a:tab pos="1600200" algn="l"/>
                <a:tab pos="1828800" algn="l"/>
                <a:tab pos="2057400" algn="l"/>
                <a:tab pos="2286000" algn="l"/>
                <a:tab pos="2514600" algn="l"/>
                <a:tab pos="2743200" algn="l"/>
                <a:tab pos="2971800" algn="l"/>
                <a:tab pos="3200400" algn="l"/>
                <a:tab pos="3429000" algn="l"/>
                <a:tab pos="3657600" algn="l"/>
              </a:tabLst>
            </a:pPr>
            <a:r>
              <a:rPr lang="en-US" sz="2800" b="1"/>
              <a:t>big jeep</a:t>
            </a:r>
          </a:p>
        </p:txBody>
      </p:sp>
      <p:sp>
        <p:nvSpPr>
          <p:cNvPr id="11284" name="Rectangle 22"/>
          <p:cNvSpPr>
            <a:spLocks noChangeArrowheads="1"/>
          </p:cNvSpPr>
          <p:nvPr/>
        </p:nvSpPr>
        <p:spPr bwMode="auto">
          <a:xfrm>
            <a:off x="5838825" y="4122738"/>
            <a:ext cx="2228850" cy="750887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r>
              <a:rPr lang="en-US" sz="2000" b="1"/>
              <a:t>where jeep goes </a:t>
            </a:r>
            <a:br>
              <a:rPr lang="en-US" sz="2000" b="1"/>
            </a:br>
            <a:r>
              <a:rPr lang="en-US" sz="2000" b="1"/>
              <a:t>in the world</a:t>
            </a:r>
            <a:r>
              <a:rPr lang="en-US" sz="2800" b="1"/>
              <a:t> </a:t>
            </a:r>
          </a:p>
        </p:txBody>
      </p:sp>
      <p:sp>
        <p:nvSpPr>
          <p:cNvPr id="11285" name="Rectangle 23"/>
          <p:cNvSpPr>
            <a:spLocks noGrp="1" noChangeArrowheads="1"/>
          </p:cNvSpPr>
          <p:nvPr>
            <p:ph type="body" idx="1"/>
          </p:nvPr>
        </p:nvSpPr>
        <p:spPr>
          <a:xfrm>
            <a:off x="152400" y="5334000"/>
            <a:ext cx="9142413" cy="989013"/>
          </a:xfrm>
          <a:noFill/>
        </p:spPr>
        <p:txBody>
          <a:bodyPr/>
          <a:lstStyle/>
          <a:p>
            <a:r>
              <a:rPr lang="en-US" smtClean="0">
                <a:solidFill>
                  <a:srgbClr val="0000FF"/>
                </a:solidFill>
              </a:rPr>
              <a:t>To draw jeep</a:t>
            </a:r>
            <a:r>
              <a:rPr lang="en-US" smtClean="0"/>
              <a:t>, stack needs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baseline="-25000" smtClean="0">
                <a:solidFill>
                  <a:srgbClr val="FF0000"/>
                </a:solidFill>
              </a:rPr>
              <a:t>jeep </a:t>
            </a:r>
            <a:r>
              <a:rPr lang="en-US" smtClean="0"/>
              <a:t>C</a:t>
            </a:r>
            <a:r>
              <a:rPr lang="en-US" baseline="30000" smtClean="0"/>
              <a:t>-1</a:t>
            </a:r>
            <a:r>
              <a:rPr lang="en-US" smtClean="0"/>
              <a:t>.</a:t>
            </a:r>
          </a:p>
          <a:p>
            <a:r>
              <a:rPr lang="en-US" smtClean="0">
                <a:solidFill>
                  <a:srgbClr val="0000FF"/>
                </a:solidFill>
              </a:rPr>
              <a:t>To draw gun</a:t>
            </a:r>
            <a:r>
              <a:rPr lang="en-US" smtClean="0"/>
              <a:t>, stack needs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baseline="-25000" smtClean="0">
                <a:solidFill>
                  <a:srgbClr val="FF0000"/>
                </a:solidFill>
              </a:rPr>
              <a:t>gun  </a:t>
            </a:r>
            <a:r>
              <a:rPr lang="en-US" smtClean="0">
                <a:solidFill>
                  <a:srgbClr val="FF0000"/>
                </a:solidFill>
              </a:rPr>
              <a:t>W</a:t>
            </a:r>
            <a:r>
              <a:rPr lang="en-US" baseline="-25000" smtClean="0">
                <a:solidFill>
                  <a:srgbClr val="FF0000"/>
                </a:solidFill>
              </a:rPr>
              <a:t>jeep </a:t>
            </a:r>
            <a:r>
              <a:rPr lang="en-US" smtClean="0"/>
              <a:t>C</a:t>
            </a:r>
            <a:r>
              <a:rPr lang="en-US" baseline="30000" smtClean="0"/>
              <a:t>-1</a:t>
            </a:r>
            <a:r>
              <a:rPr lang="en-US" smtClean="0"/>
              <a:t>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AutoShape 2"/>
          <p:cNvSpPr>
            <a:spLocks noGrp="1" noChangeArrowheads="1"/>
          </p:cNvSpPr>
          <p:nvPr>
            <p:ph type="title"/>
          </p:nvPr>
        </p:nvSpPr>
        <p:spPr>
          <a:xfrm>
            <a:off x="206375" y="284163"/>
            <a:ext cx="8709025" cy="473075"/>
          </a:xfrm>
          <a:ln cap="flat"/>
        </p:spPr>
        <p:txBody>
          <a:bodyPr/>
          <a:lstStyle/>
          <a:p>
            <a:pPr>
              <a:lnSpc>
                <a:spcPct val="80000"/>
              </a:lnSpc>
              <a:defRPr/>
            </a:pPr>
            <a:r>
              <a:rPr lang="en-US" smtClean="0"/>
              <a:t>How Do We Move Things?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371600"/>
            <a:ext cx="8632825" cy="2290500"/>
          </a:xfrm>
          <a:noFill/>
        </p:spPr>
        <p:txBody>
          <a:bodyPr/>
          <a:lstStyle/>
          <a:p>
            <a:r>
              <a:rPr lang="en-US" dirty="0" smtClean="0"/>
              <a:t>To move the jeep, we just need to change </a:t>
            </a:r>
            <a:r>
              <a:rPr lang="en-US" dirty="0" err="1" smtClean="0">
                <a:solidFill>
                  <a:srgbClr val="FF0000"/>
                </a:solidFill>
              </a:rPr>
              <a:t>W</a:t>
            </a:r>
            <a:r>
              <a:rPr lang="en-US" baseline="-25000" dirty="0" err="1" smtClean="0">
                <a:solidFill>
                  <a:srgbClr val="FF0000"/>
                </a:solidFill>
              </a:rPr>
              <a:t>jeep</a:t>
            </a:r>
            <a:r>
              <a:rPr lang="en-US" dirty="0" smtClean="0"/>
              <a:t>.</a:t>
            </a:r>
          </a:p>
          <a:p>
            <a:pPr>
              <a:buFontTx/>
              <a:buNone/>
            </a:pPr>
            <a:endParaRPr lang="en-US" dirty="0" smtClean="0"/>
          </a:p>
          <a:p>
            <a:r>
              <a:rPr lang="en-US" dirty="0" smtClean="0"/>
              <a:t>To move the gun (still attached to the jeep from one side to the other), we just need to change </a:t>
            </a:r>
            <a:r>
              <a:rPr lang="en-US" dirty="0" err="1" smtClean="0">
                <a:solidFill>
                  <a:srgbClr val="FF0000"/>
                </a:solidFill>
              </a:rPr>
              <a:t>W</a:t>
            </a:r>
            <a:r>
              <a:rPr lang="en-US" baseline="-25000" dirty="0" err="1" smtClean="0">
                <a:solidFill>
                  <a:srgbClr val="FF0000"/>
                </a:solidFill>
              </a:rPr>
              <a:t>gun</a:t>
            </a:r>
            <a:r>
              <a:rPr lang="en-US" dirty="0" smtClean="0"/>
              <a:t>. </a:t>
            </a:r>
          </a:p>
        </p:txBody>
      </p:sp>
      <p:sp>
        <p:nvSpPr>
          <p:cNvPr id="19460" name="AutoShape 4"/>
          <p:cNvSpPr>
            <a:spLocks noChangeArrowheads="1"/>
          </p:cNvSpPr>
          <p:nvPr/>
        </p:nvSpPr>
        <p:spPr bwMode="auto">
          <a:xfrm>
            <a:off x="390525" y="4743450"/>
            <a:ext cx="8401050" cy="565150"/>
          </a:xfrm>
          <a:prstGeom prst="roundRect">
            <a:avLst>
              <a:gd name="adj" fmla="val 12449"/>
            </a:avLst>
          </a:prstGeom>
          <a:solidFill>
            <a:srgbClr val="F0FD23"/>
          </a:solidFill>
          <a:ln w="12700">
            <a:solidFill>
              <a:schemeClr val="tx1"/>
            </a:solidFill>
            <a:round/>
            <a:headEnd/>
            <a:tailEnd/>
          </a:ln>
          <a:effectLst>
            <a:outerShdw dist="107763" dir="2700000" algn="ctr" rotWithShape="0">
              <a:schemeClr val="tx1">
                <a:alpha val="50000"/>
              </a:schemeClr>
            </a:outerShdw>
          </a:effectLst>
        </p:spPr>
        <p:txBody>
          <a:bodyPr lIns="92075" tIns="46038" rIns="92075" bIns="46038"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defRPr/>
            </a:pPr>
            <a:r>
              <a:rPr lang="en-US" sz="2800" b="1"/>
              <a:t>How PRECISELY do we change them?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AutoShape 2"/>
          <p:cNvSpPr>
            <a:spLocks noGrp="1" noChangeArrowheads="1"/>
          </p:cNvSpPr>
          <p:nvPr>
            <p:ph type="title"/>
          </p:nvPr>
        </p:nvSpPr>
        <p:spPr>
          <a:xfrm>
            <a:off x="206375" y="271463"/>
            <a:ext cx="8709025" cy="711200"/>
          </a:xfrm>
          <a:ln cap="flat"/>
        </p:spPr>
        <p:txBody>
          <a:bodyPr/>
          <a:lstStyle/>
          <a:p>
            <a:pPr>
              <a:defRPr/>
            </a:pPr>
            <a:r>
              <a:rPr lang="en-US" smtClean="0"/>
              <a:t>Two Examples To Make It Concrete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295400"/>
            <a:ext cx="8532813" cy="860425"/>
          </a:xfrm>
          <a:noFill/>
        </p:spPr>
        <p:txBody>
          <a:bodyPr/>
          <a:lstStyle/>
          <a:p>
            <a:r>
              <a:rPr lang="en-US" smtClean="0"/>
              <a:t>Consider an object pointing in some arbitrary direction.</a:t>
            </a:r>
          </a:p>
        </p:txBody>
      </p:sp>
      <p:sp>
        <p:nvSpPr>
          <p:cNvPr id="13316" name="Line 4"/>
          <p:cNvSpPr>
            <a:spLocks noChangeShapeType="1"/>
          </p:cNvSpPr>
          <p:nvPr/>
        </p:nvSpPr>
        <p:spPr bwMode="auto">
          <a:xfrm flipV="1">
            <a:off x="3713163" y="2473325"/>
            <a:ext cx="735012" cy="1682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3317" name="Line 5"/>
          <p:cNvSpPr>
            <a:spLocks noChangeShapeType="1"/>
          </p:cNvSpPr>
          <p:nvPr/>
        </p:nvSpPr>
        <p:spPr bwMode="auto">
          <a:xfrm flipH="1">
            <a:off x="4437063" y="2460625"/>
            <a:ext cx="20637" cy="7493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3318" name="Oval 6"/>
          <p:cNvSpPr>
            <a:spLocks noChangeArrowheads="1"/>
          </p:cNvSpPr>
          <p:nvPr/>
        </p:nvSpPr>
        <p:spPr bwMode="auto">
          <a:xfrm>
            <a:off x="3960813" y="2533650"/>
            <a:ext cx="471487" cy="471488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3319" name="Rectangle 7"/>
          <p:cNvSpPr>
            <a:spLocks noChangeArrowheads="1"/>
          </p:cNvSpPr>
          <p:nvPr/>
        </p:nvSpPr>
        <p:spPr bwMode="auto">
          <a:xfrm rot="-3000000">
            <a:off x="3289301" y="2924175"/>
            <a:ext cx="1200150" cy="466725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3320" name="Oval 8"/>
          <p:cNvSpPr>
            <a:spLocks noChangeArrowheads="1"/>
          </p:cNvSpPr>
          <p:nvPr/>
        </p:nvSpPr>
        <p:spPr bwMode="auto">
          <a:xfrm>
            <a:off x="3359150" y="3268663"/>
            <a:ext cx="471488" cy="471487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3321" name="Line 9"/>
          <p:cNvSpPr>
            <a:spLocks noChangeShapeType="1"/>
          </p:cNvSpPr>
          <p:nvPr/>
        </p:nvSpPr>
        <p:spPr bwMode="auto">
          <a:xfrm flipV="1">
            <a:off x="3813175" y="2860675"/>
            <a:ext cx="617538" cy="736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3322" name="Line 10"/>
          <p:cNvSpPr>
            <a:spLocks noChangeShapeType="1"/>
          </p:cNvSpPr>
          <p:nvPr/>
        </p:nvSpPr>
        <p:spPr bwMode="auto">
          <a:xfrm flipV="1">
            <a:off x="3427413" y="2579688"/>
            <a:ext cx="617537" cy="7366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3323" name="Rectangle 11"/>
          <p:cNvSpPr>
            <a:spLocks noChangeArrowheads="1"/>
          </p:cNvSpPr>
          <p:nvPr/>
        </p:nvSpPr>
        <p:spPr bwMode="auto">
          <a:xfrm>
            <a:off x="611188" y="4089400"/>
            <a:ext cx="8172450" cy="1757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>
                <a:solidFill>
                  <a:srgbClr val="FF0000"/>
                </a:solidFill>
              </a:rPr>
              <a:t>Goal</a:t>
            </a:r>
            <a:r>
              <a:rPr lang="en-US" sz="2800" b="1" baseline="-25000">
                <a:solidFill>
                  <a:srgbClr val="FF0000"/>
                </a:solidFill>
              </a:rPr>
              <a:t>1</a:t>
            </a:r>
            <a:r>
              <a:rPr lang="en-US" sz="2800" b="1"/>
              <a:t>: Move object forward in direction it is pointing.</a:t>
            </a:r>
          </a:p>
          <a:p>
            <a:pPr marL="342900" indent="-342900" algn="l">
              <a:spcBef>
                <a:spcPct val="30000"/>
              </a:spcBef>
              <a:buClr>
                <a:schemeClr val="tx1"/>
              </a:buClr>
              <a:buFontTx/>
              <a:buChar char="•"/>
            </a:pPr>
            <a:r>
              <a:rPr lang="en-US" sz="2800" b="1">
                <a:solidFill>
                  <a:srgbClr val="8000B3"/>
                </a:solidFill>
              </a:rPr>
              <a:t>Goal</a:t>
            </a:r>
            <a:r>
              <a:rPr lang="en-US" sz="2800" b="1" baseline="-25000">
                <a:solidFill>
                  <a:srgbClr val="8000B3"/>
                </a:solidFill>
              </a:rPr>
              <a:t>2</a:t>
            </a:r>
            <a:r>
              <a:rPr lang="en-US" sz="2800" b="1"/>
              <a:t>: Move object down (simulate falling); ignore which direction it is pointing.</a:t>
            </a:r>
          </a:p>
        </p:txBody>
      </p:sp>
      <p:sp>
        <p:nvSpPr>
          <p:cNvPr id="13324" name="Line 12"/>
          <p:cNvSpPr>
            <a:spLocks noChangeShapeType="1"/>
          </p:cNvSpPr>
          <p:nvPr/>
        </p:nvSpPr>
        <p:spPr bwMode="auto">
          <a:xfrm flipH="1">
            <a:off x="4473575" y="1722438"/>
            <a:ext cx="547688" cy="625475"/>
          </a:xfrm>
          <a:prstGeom prst="line">
            <a:avLst/>
          </a:prstGeom>
          <a:noFill/>
          <a:ln w="50800">
            <a:solidFill>
              <a:srgbClr val="FF0000"/>
            </a:solidFill>
            <a:round/>
            <a:headEnd type="stealth" w="med" len="lg"/>
            <a:tailEnd type="none" w="sm" len="sm"/>
          </a:ln>
        </p:spPr>
        <p:txBody>
          <a:bodyPr/>
          <a:lstStyle/>
          <a:p>
            <a:endParaRPr lang="en-US"/>
          </a:p>
        </p:txBody>
      </p:sp>
      <p:sp>
        <p:nvSpPr>
          <p:cNvPr id="13325" name="Line 13"/>
          <p:cNvSpPr>
            <a:spLocks noChangeShapeType="1"/>
          </p:cNvSpPr>
          <p:nvPr/>
        </p:nvSpPr>
        <p:spPr bwMode="auto">
          <a:xfrm flipH="1">
            <a:off x="4002088" y="3100388"/>
            <a:ext cx="4762" cy="1014412"/>
          </a:xfrm>
          <a:prstGeom prst="line">
            <a:avLst/>
          </a:prstGeom>
          <a:noFill/>
          <a:ln w="50800">
            <a:solidFill>
              <a:srgbClr val="8000B3"/>
            </a:solidFill>
            <a:round/>
            <a:headEnd type="none" w="sm" len="sm"/>
            <a:tailEnd type="stealth" w="med" len="lg"/>
          </a:ln>
        </p:spPr>
        <p:txBody>
          <a:bodyPr/>
          <a:lstStyle/>
          <a:p>
            <a:endParaRPr lang="en-US"/>
          </a:p>
        </p:txBody>
      </p:sp>
      <p:sp>
        <p:nvSpPr>
          <p:cNvPr id="13326" name="Rectangle 14"/>
          <p:cNvSpPr>
            <a:spLocks noChangeArrowheads="1"/>
          </p:cNvSpPr>
          <p:nvPr/>
        </p:nvSpPr>
        <p:spPr bwMode="auto">
          <a:xfrm>
            <a:off x="5002213" y="1836738"/>
            <a:ext cx="1109662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2075" tIns="46038" rIns="92075" bIns="46038">
            <a:spAutoFit/>
          </a:bodyPr>
          <a:lstStyle/>
          <a:p>
            <a:pPr algn="l"/>
            <a:r>
              <a:rPr lang="en-US" sz="2800" b="1">
                <a:solidFill>
                  <a:srgbClr val="FF0000"/>
                </a:solidFill>
              </a:rPr>
              <a:t>Goal</a:t>
            </a:r>
            <a:r>
              <a:rPr lang="en-US" sz="2800" b="1" baseline="-25000">
                <a:solidFill>
                  <a:srgbClr val="FF0000"/>
                </a:solidFill>
              </a:rPr>
              <a:t>1</a:t>
            </a:r>
          </a:p>
        </p:txBody>
      </p:sp>
      <p:sp>
        <p:nvSpPr>
          <p:cNvPr id="13327" name="Rectangle 15"/>
          <p:cNvSpPr>
            <a:spLocks noChangeArrowheads="1"/>
          </p:cNvSpPr>
          <p:nvPr/>
        </p:nvSpPr>
        <p:spPr bwMode="auto">
          <a:xfrm>
            <a:off x="4216400" y="3340100"/>
            <a:ext cx="110966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>
            <a:spAutoFit/>
          </a:bodyPr>
          <a:lstStyle/>
          <a:p>
            <a:pPr algn="l"/>
            <a:r>
              <a:rPr lang="en-US" sz="2800" b="1">
                <a:solidFill>
                  <a:srgbClr val="8000B3"/>
                </a:solidFill>
              </a:rPr>
              <a:t>Goal</a:t>
            </a:r>
            <a:r>
              <a:rPr lang="en-US" sz="2800" b="1" baseline="-25000">
                <a:solidFill>
                  <a:srgbClr val="8000B3"/>
                </a:solidFill>
              </a:rPr>
              <a:t>2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t02">
  <a:themeElements>
    <a:clrScheme name="">
      <a:dk1>
        <a:srgbClr val="000000"/>
      </a:dk1>
      <a:lt1>
        <a:srgbClr val="FFFFFF"/>
      </a:lt1>
      <a:dk2>
        <a:srgbClr val="181BE5"/>
      </a:dk2>
      <a:lt2>
        <a:srgbClr val="FF00FF"/>
      </a:lt2>
      <a:accent1>
        <a:srgbClr val="33FFFF"/>
      </a:accent1>
      <a:accent2>
        <a:srgbClr val="99FFCC"/>
      </a:accent2>
      <a:accent3>
        <a:srgbClr val="FFFFFF"/>
      </a:accent3>
      <a:accent4>
        <a:srgbClr val="000000"/>
      </a:accent4>
      <a:accent5>
        <a:srgbClr val="ADFFFF"/>
      </a:accent5>
      <a:accent6>
        <a:srgbClr val="8AE7B9"/>
      </a:accent6>
      <a:hlink>
        <a:srgbClr val="77D7F7"/>
      </a:hlink>
      <a:folHlink>
        <a:srgbClr val="F73700"/>
      </a:folHlink>
    </a:clrScheme>
    <a:fontScheme name="st02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9525" cap="flat" cmpd="sng" algn="ctr">
          <a:noFill/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90000"/>
          </a:lnSpc>
          <a:spcBef>
            <a:spcPct val="4000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C0C0C0"/>
        </a:solidFill>
        <a:ln w="9525" cap="flat" cmpd="sng" algn="ctr">
          <a:noFill/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90000"/>
          </a:lnSpc>
          <a:spcBef>
            <a:spcPct val="4000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st02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02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02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02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02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02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02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G:\Courses\Introduction to Smalltalk\Notes\st02.ppt</Template>
  <TotalTime>63372562</TotalTime>
  <Pages>3</Pages>
  <Words>909</Words>
  <Application>Microsoft Office PowerPoint</Application>
  <PresentationFormat>Letter Paper (8.5x11 in)</PresentationFormat>
  <Paragraphs>190</Paragraphs>
  <Slides>23</Slides>
  <Notes>23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st02</vt:lpstr>
      <vt:lpstr>95.4002</vt:lpstr>
      <vt:lpstr>Transformations Provide Coordinates   from one System to a PARENT System</vt:lpstr>
      <vt:lpstr>How Should You Think of It?</vt:lpstr>
      <vt:lpstr>And the answer is…</vt:lpstr>
      <vt:lpstr>Transformations Provide Coordinates   from one System to a PARENT System</vt:lpstr>
      <vt:lpstr>Using top View</vt:lpstr>
      <vt:lpstr>Drawing</vt:lpstr>
      <vt:lpstr>How Do We Move Things?</vt:lpstr>
      <vt:lpstr>Two Examples To Make It Concrete</vt:lpstr>
      <vt:lpstr>A Diversion To Clarify Issues</vt:lpstr>
      <vt:lpstr>A Diversion To Clarify Issues</vt:lpstr>
      <vt:lpstr>How Do We Rotate In the Blue Coordinate System?</vt:lpstr>
      <vt:lpstr>How Do We Rotate In the Blue Coordinate System?</vt:lpstr>
      <vt:lpstr>Summarizing: Effect of Replacing W by</vt:lpstr>
      <vt:lpstr>Summarizing: Effect of Replacing W by</vt:lpstr>
      <vt:lpstr>Slide 16</vt:lpstr>
      <vt:lpstr>Back To Our Original Example</vt:lpstr>
      <vt:lpstr>Solutions</vt:lpstr>
      <vt:lpstr>Jeeps and Guns</vt:lpstr>
      <vt:lpstr>Conclusions</vt:lpstr>
      <vt:lpstr>Be Careful THINKING ABOUT the OpenGL Stack</vt:lpstr>
      <vt:lpstr>Be Careful THINKING ABOUT Cameras</vt:lpstr>
      <vt:lpstr>Conclusions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Object Orinted Programming in Smalltalk /V</dc:title>
  <dc:creator>The Staff</dc:creator>
  <cp:lastModifiedBy>TheMan</cp:lastModifiedBy>
  <cp:revision>214</cp:revision>
  <cp:lastPrinted>2000-03-27T02:19:27Z</cp:lastPrinted>
  <dcterms:created xsi:type="dcterms:W3CDTF">1995-01-12T17:04:20Z</dcterms:created>
  <dcterms:modified xsi:type="dcterms:W3CDTF">2010-01-27T02:51:18Z</dcterms:modified>
</cp:coreProperties>
</file>

<file path=docProps/thumbnail.jpeg>
</file>