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Override PartName="/ppt/notesSlides/notesSlide27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30"/>
  </p:notesMasterIdLst>
  <p:handoutMasterIdLst>
    <p:handoutMasterId r:id="rId31"/>
  </p:handoutMasterIdLst>
  <p:sldIdLst>
    <p:sldId id="271" r:id="rId2"/>
    <p:sldId id="422" r:id="rId3"/>
    <p:sldId id="423" r:id="rId4"/>
    <p:sldId id="306" r:id="rId5"/>
    <p:sldId id="399" r:id="rId6"/>
    <p:sldId id="424" r:id="rId7"/>
    <p:sldId id="425" r:id="rId8"/>
    <p:sldId id="445" r:id="rId9"/>
    <p:sldId id="426" r:id="rId10"/>
    <p:sldId id="435" r:id="rId11"/>
    <p:sldId id="429" r:id="rId12"/>
    <p:sldId id="430" r:id="rId13"/>
    <p:sldId id="437" r:id="rId14"/>
    <p:sldId id="431" r:id="rId15"/>
    <p:sldId id="434" r:id="rId16"/>
    <p:sldId id="433" r:id="rId17"/>
    <p:sldId id="419" r:id="rId18"/>
    <p:sldId id="421" r:id="rId19"/>
    <p:sldId id="412" r:id="rId20"/>
    <p:sldId id="413" r:id="rId21"/>
    <p:sldId id="414" r:id="rId22"/>
    <p:sldId id="438" r:id="rId23"/>
    <p:sldId id="415" r:id="rId24"/>
    <p:sldId id="439" r:id="rId25"/>
    <p:sldId id="440" r:id="rId26"/>
    <p:sldId id="441" r:id="rId27"/>
    <p:sldId id="442" r:id="rId28"/>
    <p:sldId id="443" r:id="rId29"/>
  </p:sldIdLst>
  <p:sldSz cx="9144000" cy="6858000" type="letter"/>
  <p:notesSz cx="8939213" cy="6797675"/>
  <p:defaultTextStyle>
    <a:defPPr>
      <a:defRPr lang="en-US"/>
    </a:defPPr>
    <a:lvl1pPr algn="ctr" rtl="0" eaLnBrk="0" fontAlgn="base" hangingPunct="0">
      <a:lnSpc>
        <a:spcPct val="90000"/>
      </a:lnSpc>
      <a:spcBef>
        <a:spcPct val="40000"/>
      </a:spcBef>
      <a:spcAft>
        <a:spcPct val="0"/>
      </a:spcAft>
      <a:defRPr sz="2800" b="1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ctr" rtl="0" eaLnBrk="0" fontAlgn="base" hangingPunct="0">
      <a:lnSpc>
        <a:spcPct val="90000"/>
      </a:lnSpc>
      <a:spcBef>
        <a:spcPct val="40000"/>
      </a:spcBef>
      <a:spcAft>
        <a:spcPct val="0"/>
      </a:spcAft>
      <a:defRPr sz="2800" b="1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ctr" rtl="0" eaLnBrk="0" fontAlgn="base" hangingPunct="0">
      <a:lnSpc>
        <a:spcPct val="90000"/>
      </a:lnSpc>
      <a:spcBef>
        <a:spcPct val="40000"/>
      </a:spcBef>
      <a:spcAft>
        <a:spcPct val="0"/>
      </a:spcAft>
      <a:defRPr sz="2800" b="1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ctr" rtl="0" eaLnBrk="0" fontAlgn="base" hangingPunct="0">
      <a:lnSpc>
        <a:spcPct val="90000"/>
      </a:lnSpc>
      <a:spcBef>
        <a:spcPct val="40000"/>
      </a:spcBef>
      <a:spcAft>
        <a:spcPct val="0"/>
      </a:spcAft>
      <a:defRPr sz="2800" b="1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ctr" rtl="0" eaLnBrk="0" fontAlgn="base" hangingPunct="0">
      <a:lnSpc>
        <a:spcPct val="90000"/>
      </a:lnSpc>
      <a:spcBef>
        <a:spcPct val="40000"/>
      </a:spcBef>
      <a:spcAft>
        <a:spcPct val="0"/>
      </a:spcAft>
      <a:defRPr sz="2800" b="1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2800" b="1"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sz="2800" b="1"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sz="2800" b="1"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sz="2800" b="1"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chemeClr val="tx1"/>
    </p:penClr>
  </p:showPr>
  <p:clrMru>
    <a:srgbClr val="FF0000"/>
    <a:srgbClr val="0000FF"/>
    <a:srgbClr val="FEFE83"/>
    <a:srgbClr val="8000B3"/>
    <a:srgbClr val="C0C0C0"/>
    <a:srgbClr val="02B192"/>
    <a:srgbClr val="F0FD2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9" autoAdjust="0"/>
    <p:restoredTop sz="94706" autoAdjust="0"/>
  </p:normalViewPr>
  <p:slideViewPr>
    <p:cSldViewPr>
      <p:cViewPr varScale="1">
        <p:scale>
          <a:sx n="104" d="100"/>
          <a:sy n="104" d="100"/>
        </p:scale>
        <p:origin x="-17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6954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-1588" y="0"/>
            <a:ext cx="3873501" cy="30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t" anchorCtr="0" compatLnSpc="1">
            <a:prstTxWarp prst="textNoShape">
              <a:avLst/>
            </a:prstTxWarp>
          </a:bodyPr>
          <a:lstStyle>
            <a:lvl1pPr algn="l" defTabSz="866775">
              <a:lnSpc>
                <a:spcPct val="100000"/>
              </a:lnSpc>
              <a:spcBef>
                <a:spcPct val="0"/>
              </a:spcBef>
              <a:defRPr sz="1000" b="0" i="1" smtClean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065713" y="0"/>
            <a:ext cx="3873500" cy="30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t" anchorCtr="0" compatLnSpc="1">
            <a:prstTxWarp prst="textNoShape">
              <a:avLst/>
            </a:prstTxWarp>
          </a:bodyPr>
          <a:lstStyle>
            <a:lvl1pPr algn="r" defTabSz="866775">
              <a:lnSpc>
                <a:spcPct val="100000"/>
              </a:lnSpc>
              <a:spcBef>
                <a:spcPct val="0"/>
              </a:spcBef>
              <a:defRPr sz="1000" b="0" i="1" smtClean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-1588" y="6419850"/>
            <a:ext cx="3873501" cy="37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b" anchorCtr="0" compatLnSpc="1">
            <a:prstTxWarp prst="textNoShape">
              <a:avLst/>
            </a:prstTxWarp>
          </a:bodyPr>
          <a:lstStyle>
            <a:lvl1pPr algn="l" defTabSz="866775">
              <a:lnSpc>
                <a:spcPct val="100000"/>
              </a:lnSpc>
              <a:spcBef>
                <a:spcPct val="0"/>
              </a:spcBef>
              <a:defRPr sz="1000" b="0" i="1" smtClean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065713" y="6419850"/>
            <a:ext cx="3873500" cy="37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b" anchorCtr="0" compatLnSpc="1">
            <a:prstTxWarp prst="textNoShape">
              <a:avLst/>
            </a:prstTxWarp>
          </a:bodyPr>
          <a:lstStyle>
            <a:lvl1pPr algn="r" defTabSz="866775">
              <a:lnSpc>
                <a:spcPct val="100000"/>
              </a:lnSpc>
              <a:spcBef>
                <a:spcPct val="0"/>
              </a:spcBef>
              <a:defRPr sz="1000" b="0" i="1" smtClean="0">
                <a:latin typeface="Times New Roman" pitchFamily="18" charset="0"/>
              </a:defRPr>
            </a:lvl1pPr>
          </a:lstStyle>
          <a:p>
            <a:pPr>
              <a:defRPr/>
            </a:pPr>
            <a:fld id="{0F03F884-D0F6-4C04-9CFA-E4A088F10F8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2054" name="Rectangle 6"/>
          <p:cNvSpPr>
            <a:spLocks noChangeArrowheads="1"/>
          </p:cNvSpPr>
          <p:nvPr/>
        </p:nvSpPr>
        <p:spPr bwMode="auto">
          <a:xfrm>
            <a:off x="4090988" y="6465888"/>
            <a:ext cx="755650" cy="250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5725" tIns="42863" rIns="85725" bIns="42863">
            <a:spAutoFit/>
          </a:bodyPr>
          <a:lstStyle/>
          <a:p>
            <a:pPr defTabSz="823913">
              <a:spcBef>
                <a:spcPct val="0"/>
              </a:spcBef>
              <a:defRPr/>
            </a:pPr>
            <a:r>
              <a:rPr lang="en-US" sz="1200" b="0"/>
              <a:t>Page </a:t>
            </a:r>
            <a:fld id="{D6A279C4-8F52-4AD9-9AED-D65F3670C8D6}" type="slidenum">
              <a:rPr lang="en-US" sz="1200" b="0"/>
              <a:pPr defTabSz="823913">
                <a:spcBef>
                  <a:spcPct val="0"/>
                </a:spcBef>
                <a:defRPr/>
              </a:pPr>
              <a:t>‹#›</a:t>
            </a:fld>
            <a:endParaRPr lang="en-US" sz="1200" b="0"/>
          </a:p>
        </p:txBody>
      </p:sp>
      <p:sp>
        <p:nvSpPr>
          <p:cNvPr id="30727" name="Rectangle 7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011238" y="76200"/>
            <a:ext cx="6021387" cy="4513263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</p:sp>
      <p:sp>
        <p:nvSpPr>
          <p:cNvPr id="2056" name="Rectangle 8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1824038" y="4897438"/>
            <a:ext cx="4376737" cy="1887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8900" tIns="44450" rIns="88900" bIns="4445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Body Text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166688" indent="-166688" algn="l" defTabSz="866775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612775" indent="-168275" algn="l" defTabSz="866775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1057275" indent="-166688" algn="l" defTabSz="866775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501775" indent="-166688" algn="l" defTabSz="866775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947863" indent="-166688" algn="l" defTabSz="866775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AF62A9D-2104-4C05-9827-027CF960867C}" type="slidenum">
              <a:rPr lang="en-US"/>
              <a:pPr/>
              <a:t>1</a:t>
            </a:fld>
            <a:endParaRPr lang="en-US"/>
          </a:p>
        </p:txBody>
      </p:sp>
      <p:sp>
        <p:nvSpPr>
          <p:cNvPr id="317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12825" y="76200"/>
            <a:ext cx="6018213" cy="4513263"/>
          </a:xfrm>
          <a:ln cap="flat"/>
        </p:spPr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E72548F-E3BD-4EAD-8ABF-CBBC78FCC3BE}" type="slidenum">
              <a:rPr lang="en-US"/>
              <a:pPr/>
              <a:t>10</a:t>
            </a:fld>
            <a:endParaRPr lang="en-US"/>
          </a:p>
        </p:txBody>
      </p:sp>
      <p:sp>
        <p:nvSpPr>
          <p:cNvPr id="409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12825" y="76200"/>
            <a:ext cx="6018213" cy="4513263"/>
          </a:xfrm>
          <a:ln cap="flat"/>
        </p:spPr>
      </p:sp>
      <p:sp>
        <p:nvSpPr>
          <p:cNvPr id="409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54D64FA-8F42-458D-AEF1-C7BEE92FCC2F}" type="slidenum">
              <a:rPr lang="en-US"/>
              <a:pPr/>
              <a:t>11</a:t>
            </a:fld>
            <a:endParaRPr lang="en-US"/>
          </a:p>
        </p:txBody>
      </p:sp>
      <p:sp>
        <p:nvSpPr>
          <p:cNvPr id="419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12825" y="76200"/>
            <a:ext cx="6018213" cy="4513263"/>
          </a:xfrm>
          <a:ln cap="flat"/>
        </p:spPr>
      </p:sp>
      <p:sp>
        <p:nvSpPr>
          <p:cNvPr id="419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8BC019E-7BF6-47DB-B2AE-935DD15C7AC6}" type="slidenum">
              <a:rPr lang="en-US"/>
              <a:pPr/>
              <a:t>12</a:t>
            </a:fld>
            <a:endParaRPr lang="en-US"/>
          </a:p>
        </p:txBody>
      </p:sp>
      <p:sp>
        <p:nvSpPr>
          <p:cNvPr id="430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12825" y="76200"/>
            <a:ext cx="6018213" cy="4513263"/>
          </a:xfrm>
          <a:ln cap="flat"/>
        </p:spPr>
      </p:sp>
      <p:sp>
        <p:nvSpPr>
          <p:cNvPr id="430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B072E9E-540D-477B-BBEC-BFE34A90EAEB}" type="slidenum">
              <a:rPr lang="en-US"/>
              <a:pPr/>
              <a:t>13</a:t>
            </a:fld>
            <a:endParaRPr lang="en-US"/>
          </a:p>
        </p:txBody>
      </p:sp>
      <p:sp>
        <p:nvSpPr>
          <p:cNvPr id="440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12825" y="76200"/>
            <a:ext cx="6018213" cy="4513263"/>
          </a:xfrm>
          <a:ln cap="flat"/>
        </p:spPr>
      </p:sp>
      <p:sp>
        <p:nvSpPr>
          <p:cNvPr id="440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2D62F53-FAC4-4B9F-A680-90B1C5F234A9}" type="slidenum">
              <a:rPr lang="en-US"/>
              <a:pPr/>
              <a:t>14</a:t>
            </a:fld>
            <a:endParaRPr lang="en-US"/>
          </a:p>
        </p:txBody>
      </p:sp>
      <p:sp>
        <p:nvSpPr>
          <p:cNvPr id="450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12825" y="76200"/>
            <a:ext cx="6018213" cy="4513263"/>
          </a:xfrm>
          <a:ln cap="flat"/>
        </p:spPr>
      </p:sp>
      <p:sp>
        <p:nvSpPr>
          <p:cNvPr id="450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F668F62-3E24-4E9F-B724-BF59A8CE5C1B}" type="slidenum">
              <a:rPr lang="en-US"/>
              <a:pPr/>
              <a:t>15</a:t>
            </a:fld>
            <a:endParaRPr lang="en-US"/>
          </a:p>
        </p:txBody>
      </p:sp>
      <p:sp>
        <p:nvSpPr>
          <p:cNvPr id="460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12825" y="76200"/>
            <a:ext cx="6018213" cy="4513263"/>
          </a:xfrm>
          <a:ln cap="flat"/>
        </p:spPr>
      </p:sp>
      <p:sp>
        <p:nvSpPr>
          <p:cNvPr id="460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EF3D812-610C-4343-BE27-048582A9F1DF}" type="slidenum">
              <a:rPr lang="en-US"/>
              <a:pPr/>
              <a:t>16</a:t>
            </a:fld>
            <a:endParaRPr lang="en-US"/>
          </a:p>
        </p:txBody>
      </p:sp>
      <p:sp>
        <p:nvSpPr>
          <p:cNvPr id="471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12825" y="76200"/>
            <a:ext cx="6018213" cy="4513263"/>
          </a:xfrm>
          <a:ln cap="flat"/>
        </p:spPr>
      </p:sp>
      <p:sp>
        <p:nvSpPr>
          <p:cNvPr id="471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8F57D84-4E45-4596-9F83-F8BF2D05C406}" type="slidenum">
              <a:rPr lang="en-US"/>
              <a:pPr/>
              <a:t>17</a:t>
            </a:fld>
            <a:endParaRPr lang="en-US"/>
          </a:p>
        </p:txBody>
      </p:sp>
      <p:sp>
        <p:nvSpPr>
          <p:cNvPr id="481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12825" y="76200"/>
            <a:ext cx="6018213" cy="4513263"/>
          </a:xfrm>
          <a:ln cap="flat"/>
        </p:spPr>
      </p:sp>
      <p:sp>
        <p:nvSpPr>
          <p:cNvPr id="481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2B2FB3C-BD33-4B6F-A721-1588E269E2AE}" type="slidenum">
              <a:rPr lang="en-US"/>
              <a:pPr/>
              <a:t>18</a:t>
            </a:fld>
            <a:endParaRPr lang="en-US"/>
          </a:p>
        </p:txBody>
      </p:sp>
      <p:sp>
        <p:nvSpPr>
          <p:cNvPr id="491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12825" y="76200"/>
            <a:ext cx="6018213" cy="4513263"/>
          </a:xfrm>
          <a:ln cap="flat"/>
        </p:spPr>
      </p:sp>
      <p:sp>
        <p:nvSpPr>
          <p:cNvPr id="491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83A2485-3861-4F6A-AE25-580ECDEBF280}" type="slidenum">
              <a:rPr lang="en-US"/>
              <a:pPr/>
              <a:t>19</a:t>
            </a:fld>
            <a:endParaRPr lang="en-US"/>
          </a:p>
        </p:txBody>
      </p:sp>
      <p:sp>
        <p:nvSpPr>
          <p:cNvPr id="501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12825" y="76200"/>
            <a:ext cx="6018213" cy="4513263"/>
          </a:xfrm>
          <a:ln cap="flat"/>
        </p:spPr>
      </p:sp>
      <p:sp>
        <p:nvSpPr>
          <p:cNvPr id="501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4B095AE-A153-4482-898D-EEEA1315F11E}" type="slidenum">
              <a:rPr lang="en-US"/>
              <a:pPr/>
              <a:t>2</a:t>
            </a:fld>
            <a:endParaRPr lang="en-US"/>
          </a:p>
        </p:txBody>
      </p:sp>
      <p:sp>
        <p:nvSpPr>
          <p:cNvPr id="327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12825" y="76200"/>
            <a:ext cx="6018213" cy="4513263"/>
          </a:xfrm>
          <a:ln cap="flat"/>
        </p:spPr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1FB5B9C-E273-43A8-87ED-B3E6C3EC5461}" type="slidenum">
              <a:rPr lang="en-US"/>
              <a:pPr/>
              <a:t>20</a:t>
            </a:fld>
            <a:endParaRPr lang="en-US"/>
          </a:p>
        </p:txBody>
      </p:sp>
      <p:sp>
        <p:nvSpPr>
          <p:cNvPr id="512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12825" y="76200"/>
            <a:ext cx="6018213" cy="4513263"/>
          </a:xfrm>
          <a:ln cap="flat"/>
        </p:spPr>
      </p:sp>
      <p:sp>
        <p:nvSpPr>
          <p:cNvPr id="512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29782DF-74AB-46F8-BD2A-879673B60077}" type="slidenum">
              <a:rPr lang="en-US"/>
              <a:pPr/>
              <a:t>21</a:t>
            </a:fld>
            <a:endParaRPr lang="en-US"/>
          </a:p>
        </p:txBody>
      </p:sp>
      <p:sp>
        <p:nvSpPr>
          <p:cNvPr id="522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12825" y="76200"/>
            <a:ext cx="6018213" cy="4513263"/>
          </a:xfrm>
          <a:ln cap="flat"/>
        </p:spPr>
      </p:sp>
      <p:sp>
        <p:nvSpPr>
          <p:cNvPr id="522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51338A6-FBED-4C3A-B9C7-5BA1D1DFA4DC}" type="slidenum">
              <a:rPr lang="en-US"/>
              <a:pPr/>
              <a:t>22</a:t>
            </a:fld>
            <a:endParaRPr lang="en-US"/>
          </a:p>
        </p:txBody>
      </p:sp>
      <p:sp>
        <p:nvSpPr>
          <p:cNvPr id="532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12825" y="76200"/>
            <a:ext cx="6018213" cy="4513263"/>
          </a:xfrm>
          <a:ln cap="flat"/>
        </p:spPr>
      </p:sp>
      <p:sp>
        <p:nvSpPr>
          <p:cNvPr id="532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AE35533-80DD-4B5F-90C5-C41E82C20DB9}" type="slidenum">
              <a:rPr lang="en-US"/>
              <a:pPr/>
              <a:t>23</a:t>
            </a:fld>
            <a:endParaRPr lang="en-US"/>
          </a:p>
        </p:txBody>
      </p:sp>
      <p:sp>
        <p:nvSpPr>
          <p:cNvPr id="542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12825" y="76200"/>
            <a:ext cx="6018213" cy="4513263"/>
          </a:xfrm>
          <a:ln cap="flat"/>
        </p:spPr>
      </p:sp>
      <p:sp>
        <p:nvSpPr>
          <p:cNvPr id="542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EF106F8-E8EB-4E30-AAD5-D2130103A863}" type="slidenum">
              <a:rPr lang="en-US"/>
              <a:pPr/>
              <a:t>24</a:t>
            </a:fld>
            <a:endParaRPr lang="en-US"/>
          </a:p>
        </p:txBody>
      </p:sp>
      <p:sp>
        <p:nvSpPr>
          <p:cNvPr id="552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12825" y="76200"/>
            <a:ext cx="6018213" cy="4513263"/>
          </a:xfrm>
          <a:ln cap="flat"/>
        </p:spPr>
      </p:sp>
      <p:sp>
        <p:nvSpPr>
          <p:cNvPr id="553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ED9A6AB-C30C-4D4D-988B-571BBE804C36}" type="slidenum">
              <a:rPr lang="en-US"/>
              <a:pPr/>
              <a:t>25</a:t>
            </a:fld>
            <a:endParaRPr lang="en-US"/>
          </a:p>
        </p:txBody>
      </p:sp>
      <p:sp>
        <p:nvSpPr>
          <p:cNvPr id="563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12825" y="76200"/>
            <a:ext cx="6018213" cy="4513263"/>
          </a:xfrm>
          <a:ln cap="flat"/>
        </p:spPr>
      </p:sp>
      <p:sp>
        <p:nvSpPr>
          <p:cNvPr id="563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0EDB000-4ED5-46AF-B671-72F4E4F328CE}" type="slidenum">
              <a:rPr lang="en-US"/>
              <a:pPr/>
              <a:t>26</a:t>
            </a:fld>
            <a:endParaRPr lang="en-US"/>
          </a:p>
        </p:txBody>
      </p:sp>
      <p:sp>
        <p:nvSpPr>
          <p:cNvPr id="573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12825" y="76200"/>
            <a:ext cx="6018213" cy="4513263"/>
          </a:xfrm>
          <a:ln cap="flat"/>
        </p:spPr>
      </p:sp>
      <p:sp>
        <p:nvSpPr>
          <p:cNvPr id="573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9B48F0A-0C73-41C5-BB65-B50FB6123430}" type="slidenum">
              <a:rPr lang="en-US"/>
              <a:pPr/>
              <a:t>27</a:t>
            </a:fld>
            <a:endParaRPr lang="en-US"/>
          </a:p>
        </p:txBody>
      </p:sp>
      <p:sp>
        <p:nvSpPr>
          <p:cNvPr id="583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12825" y="76200"/>
            <a:ext cx="6018213" cy="4513263"/>
          </a:xfrm>
          <a:ln cap="flat"/>
        </p:spPr>
      </p:sp>
      <p:sp>
        <p:nvSpPr>
          <p:cNvPr id="583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BC3696E-B6BA-40A6-910E-5EC4B0A8B430}" type="slidenum">
              <a:rPr lang="en-US"/>
              <a:pPr/>
              <a:t>28</a:t>
            </a:fld>
            <a:endParaRPr lang="en-US"/>
          </a:p>
        </p:txBody>
      </p:sp>
      <p:sp>
        <p:nvSpPr>
          <p:cNvPr id="593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12825" y="76200"/>
            <a:ext cx="6018213" cy="4513263"/>
          </a:xfrm>
          <a:ln cap="flat"/>
        </p:spPr>
      </p:sp>
      <p:sp>
        <p:nvSpPr>
          <p:cNvPr id="593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BDD98AD-A465-475C-BAFA-C228B11F9AD7}" type="slidenum">
              <a:rPr lang="en-US"/>
              <a:pPr/>
              <a:t>3</a:t>
            </a:fld>
            <a:endParaRPr lang="en-US"/>
          </a:p>
        </p:txBody>
      </p:sp>
      <p:sp>
        <p:nvSpPr>
          <p:cNvPr id="337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12825" y="76200"/>
            <a:ext cx="6018213" cy="4513263"/>
          </a:xfrm>
          <a:ln cap="flat"/>
        </p:spPr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CFB077B-E635-42A9-AA8E-AFAA804A98D2}" type="slidenum">
              <a:rPr lang="en-US"/>
              <a:pPr/>
              <a:t>4</a:t>
            </a:fld>
            <a:endParaRPr lang="en-US"/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12825" y="76200"/>
            <a:ext cx="6018213" cy="4513263"/>
          </a:xfrm>
          <a:ln cap="flat"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3809EBB-EEFC-4077-9583-4AFD0FB27227}" type="slidenum">
              <a:rPr lang="en-US"/>
              <a:pPr/>
              <a:t>5</a:t>
            </a:fld>
            <a:endParaRPr lang="en-US"/>
          </a:p>
        </p:txBody>
      </p:sp>
      <p:sp>
        <p:nvSpPr>
          <p:cNvPr id="358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12825" y="76200"/>
            <a:ext cx="6018213" cy="4513263"/>
          </a:xfrm>
          <a:ln cap="flat"/>
        </p:spPr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3A485EC-74BB-4CAA-ACD3-D01FBD8AF56F}" type="slidenum">
              <a:rPr lang="en-US"/>
              <a:pPr/>
              <a:t>6</a:t>
            </a:fld>
            <a:endParaRPr lang="en-US"/>
          </a:p>
        </p:txBody>
      </p:sp>
      <p:sp>
        <p:nvSpPr>
          <p:cNvPr id="36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12825" y="76200"/>
            <a:ext cx="6018213" cy="4513263"/>
          </a:xfrm>
          <a:ln cap="flat"/>
        </p:spPr>
      </p:sp>
      <p:sp>
        <p:nvSpPr>
          <p:cNvPr id="368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02131BB-91A5-403B-97B2-850732655AD4}" type="slidenum">
              <a:rPr lang="en-US"/>
              <a:pPr/>
              <a:t>7</a:t>
            </a:fld>
            <a:endParaRPr lang="en-US"/>
          </a:p>
        </p:txBody>
      </p:sp>
      <p:sp>
        <p:nvSpPr>
          <p:cNvPr id="378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12825" y="76200"/>
            <a:ext cx="6018213" cy="4513263"/>
          </a:xfrm>
          <a:ln cap="flat"/>
        </p:spPr>
      </p:sp>
      <p:sp>
        <p:nvSpPr>
          <p:cNvPr id="378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5CEC882-E085-4E24-9A02-03B3CE6D1A90}" type="slidenum">
              <a:rPr lang="en-US"/>
              <a:pPr/>
              <a:t>8</a:t>
            </a:fld>
            <a:endParaRPr lang="en-US"/>
          </a:p>
        </p:txBody>
      </p:sp>
      <p:sp>
        <p:nvSpPr>
          <p:cNvPr id="389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12825" y="76200"/>
            <a:ext cx="6018213" cy="4513263"/>
          </a:xfrm>
          <a:ln cap="flat"/>
        </p:spPr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6D7B55E-5A25-41A0-BA42-A25CB7C7CE30}" type="slidenum">
              <a:rPr lang="en-US"/>
              <a:pPr/>
              <a:t>9</a:t>
            </a:fld>
            <a:endParaRPr lang="en-US"/>
          </a:p>
        </p:txBody>
      </p:sp>
      <p:sp>
        <p:nvSpPr>
          <p:cNvPr id="399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12825" y="76200"/>
            <a:ext cx="6018213" cy="4513263"/>
          </a:xfrm>
          <a:ln cap="flat"/>
        </p:spPr>
      </p:sp>
      <p:sp>
        <p:nvSpPr>
          <p:cNvPr id="399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40525" y="269875"/>
            <a:ext cx="2178050" cy="36385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03200" y="269875"/>
            <a:ext cx="6384925" cy="36385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295400"/>
            <a:ext cx="4010025" cy="2613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72025" y="1295400"/>
            <a:ext cx="4010025" cy="2613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295400"/>
            <a:ext cx="8172450" cy="2613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smtClean="0"/>
              <a:t>Body Text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7" name="AutoShape 3"/>
          <p:cNvSpPr>
            <a:spLocks noGrp="1" noChangeArrowheads="1"/>
          </p:cNvSpPr>
          <p:nvPr>
            <p:ph type="title"/>
          </p:nvPr>
        </p:nvSpPr>
        <p:spPr bwMode="auto">
          <a:xfrm>
            <a:off x="203200" y="269875"/>
            <a:ext cx="8715375" cy="711200"/>
          </a:xfrm>
          <a:prstGeom prst="roundRect">
            <a:avLst>
              <a:gd name="adj" fmla="val 12380"/>
            </a:avLst>
          </a:prstGeom>
          <a:solidFill>
            <a:schemeClr val="accent1"/>
          </a:solidFill>
          <a:ln w="12700">
            <a:solidFill>
              <a:schemeClr val="tx1"/>
            </a:solidFill>
            <a:round/>
            <a:headEnd/>
            <a:tailEnd/>
          </a:ln>
          <a:effectLst>
            <a:outerShdw dist="107763" dir="2700000" algn="ctr" rotWithShape="0">
              <a:schemeClr val="tx1">
                <a:alpha val="50000"/>
              </a:schemeClr>
            </a:outerShdw>
          </a:effec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7391400" y="6591300"/>
            <a:ext cx="1752600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>
            <a:spAutoFit/>
          </a:bodyPr>
          <a:lstStyle/>
          <a:p>
            <a:pPr algn="l">
              <a:defRPr/>
            </a:pPr>
            <a:r>
              <a:rPr lang="en-US" sz="1200" b="0" dirty="0">
                <a:latin typeface="Times New Roman" pitchFamily="18" charset="0"/>
              </a:rPr>
              <a:t>Wilf LaLonde </a:t>
            </a:r>
            <a:r>
              <a:rPr lang="en-US" sz="1200" b="0" dirty="0" smtClean="0">
                <a:latin typeface="Times New Roman" pitchFamily="18" charset="0"/>
              </a:rPr>
              <a:t>©2009</a:t>
            </a:r>
            <a:endParaRPr lang="en-US" sz="1200" b="0" dirty="0">
              <a:latin typeface="Times New Roman" pitchFamily="18" charset="0"/>
            </a:endParaRPr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161925" y="6608763"/>
            <a:ext cx="900113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algn="l">
              <a:defRPr/>
            </a:pPr>
            <a:r>
              <a:rPr lang="en-US" sz="1200" b="0">
                <a:latin typeface="Times New Roman" pitchFamily="18" charset="0"/>
              </a:rPr>
              <a:t>Comp 4002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lnSpc>
          <a:spcPct val="13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lnSpc>
          <a:spcPct val="13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pitchFamily="34" charset="0"/>
        </a:defRPr>
      </a:lvl2pPr>
      <a:lvl3pPr algn="ctr" rtl="0" eaLnBrk="0" fontAlgn="base" hangingPunct="0">
        <a:lnSpc>
          <a:spcPct val="13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pitchFamily="34" charset="0"/>
        </a:defRPr>
      </a:lvl3pPr>
      <a:lvl4pPr algn="ctr" rtl="0" eaLnBrk="0" fontAlgn="base" hangingPunct="0">
        <a:lnSpc>
          <a:spcPct val="13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pitchFamily="34" charset="0"/>
        </a:defRPr>
      </a:lvl4pPr>
      <a:lvl5pPr algn="ctr" rtl="0" eaLnBrk="0" fontAlgn="base" hangingPunct="0">
        <a:lnSpc>
          <a:spcPct val="13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pitchFamily="34" charset="0"/>
        </a:defRPr>
      </a:lvl5pPr>
      <a:lvl6pPr marL="457200" algn="ctr" rtl="0" eaLnBrk="0" fontAlgn="base" hangingPunct="0">
        <a:lnSpc>
          <a:spcPct val="13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pitchFamily="34" charset="0"/>
        </a:defRPr>
      </a:lvl6pPr>
      <a:lvl7pPr marL="914400" algn="ctr" rtl="0" eaLnBrk="0" fontAlgn="base" hangingPunct="0">
        <a:lnSpc>
          <a:spcPct val="13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pitchFamily="34" charset="0"/>
        </a:defRPr>
      </a:lvl7pPr>
      <a:lvl8pPr marL="1371600" algn="ctr" rtl="0" eaLnBrk="0" fontAlgn="base" hangingPunct="0">
        <a:lnSpc>
          <a:spcPct val="13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pitchFamily="34" charset="0"/>
        </a:defRPr>
      </a:lvl8pPr>
      <a:lvl9pPr marL="1828800" algn="ctr" rtl="0" eaLnBrk="0" fontAlgn="base" hangingPunct="0">
        <a:lnSpc>
          <a:spcPct val="13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tx1"/>
        </a:buClr>
        <a:buChar char="•"/>
        <a:defRPr sz="2800" b="1">
          <a:solidFill>
            <a:schemeClr val="tx1"/>
          </a:solidFill>
          <a:latin typeface="+mn-lt"/>
          <a:ea typeface="+mn-ea"/>
          <a:cs typeface="+mn-cs"/>
        </a:defRPr>
      </a:lvl1pPr>
      <a:lvl2pPr marL="457200" indent="114300" algn="l" rtl="0" eaLnBrk="0" fontAlgn="base" hangingPunct="0">
        <a:spcBef>
          <a:spcPct val="30000"/>
        </a:spcBef>
        <a:spcAft>
          <a:spcPct val="0"/>
        </a:spcAft>
        <a:defRPr sz="2800" b="1">
          <a:solidFill>
            <a:schemeClr val="tx1"/>
          </a:solidFill>
          <a:latin typeface="+mn-lt"/>
        </a:defRPr>
      </a:lvl2pPr>
      <a:lvl3pPr marL="974725" indent="-288925" algn="l" rtl="0" eaLnBrk="0" fontAlgn="base" hangingPunct="0">
        <a:spcBef>
          <a:spcPct val="30000"/>
        </a:spcBef>
        <a:spcAft>
          <a:spcPct val="0"/>
        </a:spcAft>
        <a:buChar char="•"/>
        <a:defRPr sz="2800" b="1">
          <a:solidFill>
            <a:schemeClr val="tx1"/>
          </a:solidFill>
          <a:latin typeface="+mn-lt"/>
        </a:defRPr>
      </a:lvl3pPr>
      <a:lvl4pPr marL="1316038" indent="-227013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defRPr sz="2800" b="1">
          <a:solidFill>
            <a:schemeClr val="tx1"/>
          </a:solidFill>
          <a:latin typeface="+mn-lt"/>
        </a:defRPr>
      </a:lvl4pPr>
      <a:lvl5pPr marL="1724025" indent="-293688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har char="•"/>
        <a:defRPr sz="2800" b="1">
          <a:solidFill>
            <a:schemeClr val="tx1"/>
          </a:solidFill>
          <a:latin typeface="+mn-lt"/>
        </a:defRPr>
      </a:lvl5pPr>
      <a:lvl6pPr marL="2181225" indent="-293688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har char="•"/>
        <a:defRPr sz="2800" b="1">
          <a:solidFill>
            <a:schemeClr val="tx1"/>
          </a:solidFill>
          <a:latin typeface="+mn-lt"/>
        </a:defRPr>
      </a:lvl6pPr>
      <a:lvl7pPr marL="2638425" indent="-293688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har char="•"/>
        <a:defRPr sz="2800" b="1">
          <a:solidFill>
            <a:schemeClr val="tx1"/>
          </a:solidFill>
          <a:latin typeface="+mn-lt"/>
        </a:defRPr>
      </a:lvl7pPr>
      <a:lvl8pPr marL="3095625" indent="-293688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har char="•"/>
        <a:defRPr sz="2800" b="1">
          <a:solidFill>
            <a:schemeClr val="tx1"/>
          </a:solidFill>
          <a:latin typeface="+mn-lt"/>
        </a:defRPr>
      </a:lvl8pPr>
      <a:lvl9pPr marL="3552825" indent="-293688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har char="•"/>
        <a:defRPr sz="2800" b="1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AutoShape 2"/>
          <p:cNvSpPr>
            <a:spLocks noGrp="1" noChangeArrowheads="1"/>
          </p:cNvSpPr>
          <p:nvPr>
            <p:ph type="title"/>
          </p:nvPr>
        </p:nvSpPr>
        <p:spPr>
          <a:xfrm>
            <a:off x="219075" y="271463"/>
            <a:ext cx="8683625" cy="704850"/>
          </a:xfrm>
          <a:ln cap="flat"/>
        </p:spPr>
        <p:txBody>
          <a:bodyPr/>
          <a:lstStyle/>
          <a:p>
            <a:pPr>
              <a:defRPr/>
            </a:pPr>
            <a:r>
              <a:rPr lang="en-US" smtClean="0"/>
              <a:t>95.4002</a:t>
            </a:r>
          </a:p>
        </p:txBody>
      </p:sp>
      <p:sp>
        <p:nvSpPr>
          <p:cNvPr id="2051" name="Rectangle 3"/>
          <p:cNvSpPr>
            <a:spLocks noChangeArrowheads="1"/>
          </p:cNvSpPr>
          <p:nvPr/>
        </p:nvSpPr>
        <p:spPr bwMode="auto">
          <a:xfrm rot="1920000">
            <a:off x="1330325" y="2870200"/>
            <a:ext cx="6107113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84150" tIns="92075" rIns="184150" bIns="92075">
            <a:spAutoFit/>
          </a:bodyPr>
          <a:lstStyle/>
          <a:p>
            <a:pPr marL="342900" indent="-342900">
              <a:lnSpc>
                <a:spcPct val="100000"/>
              </a:lnSpc>
              <a:spcBef>
                <a:spcPct val="96000"/>
              </a:spcBef>
              <a:tabLst>
                <a:tab pos="914400" algn="l"/>
                <a:tab pos="1143000" algn="l"/>
                <a:tab pos="1371600" algn="l"/>
                <a:tab pos="1600200" algn="l"/>
                <a:tab pos="1828800" algn="l"/>
                <a:tab pos="2057400" algn="l"/>
                <a:tab pos="2286000" algn="l"/>
                <a:tab pos="2514600" algn="l"/>
                <a:tab pos="2743200" algn="l"/>
                <a:tab pos="2971800" algn="l"/>
                <a:tab pos="3200400" algn="l"/>
                <a:tab pos="3429000" algn="l"/>
                <a:tab pos="3657600" algn="l"/>
              </a:tabLst>
            </a:pPr>
            <a:r>
              <a:rPr lang="en-US" sz="4800">
                <a:solidFill>
                  <a:srgbClr val="FF0000"/>
                </a:solidFill>
                <a:latin typeface="Times" charset="0"/>
              </a:rPr>
              <a:t>Cameras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AutoShape 2"/>
          <p:cNvSpPr>
            <a:spLocks noGrp="1" noChangeArrowheads="1"/>
          </p:cNvSpPr>
          <p:nvPr>
            <p:ph type="title"/>
          </p:nvPr>
        </p:nvSpPr>
        <p:spPr>
          <a:xfrm>
            <a:off x="233363" y="282575"/>
            <a:ext cx="8653462" cy="565150"/>
          </a:xfrm>
          <a:ln cap="flat"/>
        </p:spPr>
        <p:txBody>
          <a:bodyPr/>
          <a:lstStyle/>
          <a:p>
            <a:pPr>
              <a:lnSpc>
                <a:spcPct val="100000"/>
              </a:lnSpc>
              <a:defRPr/>
            </a:pPr>
            <a:r>
              <a:rPr lang="en-US" smtClean="0"/>
              <a:t>How Do We Move the Camera Back?</a:t>
            </a:r>
          </a:p>
        </p:txBody>
      </p:sp>
      <p:sp>
        <p:nvSpPr>
          <p:cNvPr id="11267" name="Rectangle 3"/>
          <p:cNvSpPr>
            <a:spLocks noChangeArrowheads="1"/>
          </p:cNvSpPr>
          <p:nvPr/>
        </p:nvSpPr>
        <p:spPr bwMode="auto">
          <a:xfrm>
            <a:off x="381000" y="1219200"/>
            <a:ext cx="8382000" cy="4038600"/>
          </a:xfrm>
          <a:prstGeom prst="rect">
            <a:avLst/>
          </a:prstGeom>
          <a:solidFill>
            <a:srgbClr val="F0FD23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268" name="Rectangle 4"/>
          <p:cNvSpPr>
            <a:spLocks noChangeArrowheads="1"/>
          </p:cNvSpPr>
          <p:nvPr/>
        </p:nvSpPr>
        <p:spPr bwMode="auto">
          <a:xfrm>
            <a:off x="2311400" y="1828800"/>
            <a:ext cx="1350963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en-US">
                <a:solidFill>
                  <a:srgbClr val="0000FF"/>
                </a:solidFill>
              </a:rPr>
              <a:t>point 2</a:t>
            </a:r>
          </a:p>
        </p:txBody>
      </p:sp>
      <p:sp>
        <p:nvSpPr>
          <p:cNvPr id="11269" name="Rectangle 5"/>
          <p:cNvSpPr>
            <a:spLocks noChangeArrowheads="1"/>
          </p:cNvSpPr>
          <p:nvPr/>
        </p:nvSpPr>
        <p:spPr bwMode="auto">
          <a:xfrm>
            <a:off x="3587750" y="4552950"/>
            <a:ext cx="3567113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en-US">
                <a:solidFill>
                  <a:srgbClr val="0000FF"/>
                </a:solidFill>
              </a:rPr>
              <a:t>camera at the origin</a:t>
            </a:r>
          </a:p>
        </p:txBody>
      </p:sp>
      <p:sp>
        <p:nvSpPr>
          <p:cNvPr id="11270" name="Line 6"/>
          <p:cNvSpPr>
            <a:spLocks noChangeShapeType="1"/>
          </p:cNvSpPr>
          <p:nvPr/>
        </p:nvSpPr>
        <p:spPr bwMode="auto">
          <a:xfrm flipV="1">
            <a:off x="3332163" y="4024313"/>
            <a:ext cx="533400" cy="738187"/>
          </a:xfrm>
          <a:prstGeom prst="line">
            <a:avLst/>
          </a:prstGeom>
          <a:noFill/>
          <a:ln w="25400">
            <a:solidFill>
              <a:schemeClr val="tx1"/>
            </a:solidFill>
            <a:prstDash val="sysDot"/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11271" name="Line 7"/>
          <p:cNvSpPr>
            <a:spLocks noChangeShapeType="1"/>
          </p:cNvSpPr>
          <p:nvPr/>
        </p:nvSpPr>
        <p:spPr bwMode="auto">
          <a:xfrm flipH="1" flipV="1">
            <a:off x="2646363" y="4024313"/>
            <a:ext cx="533400" cy="738187"/>
          </a:xfrm>
          <a:prstGeom prst="line">
            <a:avLst/>
          </a:prstGeom>
          <a:noFill/>
          <a:ln w="25400">
            <a:solidFill>
              <a:schemeClr val="tx1"/>
            </a:solidFill>
            <a:prstDash val="sysDot"/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11272" name="Rectangle 8"/>
          <p:cNvSpPr>
            <a:spLocks noChangeArrowheads="1"/>
          </p:cNvSpPr>
          <p:nvPr/>
        </p:nvSpPr>
        <p:spPr bwMode="auto">
          <a:xfrm>
            <a:off x="2338388" y="5715000"/>
            <a:ext cx="4456112" cy="476250"/>
          </a:xfrm>
          <a:prstGeom prst="rect">
            <a:avLst/>
          </a:prstGeom>
          <a:solidFill>
            <a:srgbClr val="C0C0C0"/>
          </a:solidFill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en-US"/>
              <a:t>Use </a:t>
            </a:r>
            <a:r>
              <a:rPr lang="en-US">
                <a:solidFill>
                  <a:srgbClr val="0000FF"/>
                </a:solidFill>
              </a:rPr>
              <a:t>C</a:t>
            </a:r>
            <a:r>
              <a:rPr lang="en-US" baseline="30000">
                <a:solidFill>
                  <a:srgbClr val="0000FF"/>
                </a:solidFill>
              </a:rPr>
              <a:t>-1</a:t>
            </a:r>
            <a:r>
              <a:rPr lang="en-US"/>
              <a:t> to move it back…</a:t>
            </a:r>
          </a:p>
        </p:txBody>
      </p:sp>
      <p:sp>
        <p:nvSpPr>
          <p:cNvPr id="11273" name="Oval 9"/>
          <p:cNvSpPr>
            <a:spLocks noChangeArrowheads="1"/>
          </p:cNvSpPr>
          <p:nvPr/>
        </p:nvSpPr>
        <p:spPr bwMode="auto">
          <a:xfrm>
            <a:off x="1927225" y="1981200"/>
            <a:ext cx="228600" cy="228600"/>
          </a:xfrm>
          <a:prstGeom prst="ellipse">
            <a:avLst/>
          </a:prstGeom>
          <a:solidFill>
            <a:schemeClr val="tx1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274" name="Rectangle 10"/>
          <p:cNvSpPr>
            <a:spLocks noChangeArrowheads="1"/>
          </p:cNvSpPr>
          <p:nvPr/>
        </p:nvSpPr>
        <p:spPr bwMode="auto">
          <a:xfrm>
            <a:off x="6216650" y="1371600"/>
            <a:ext cx="1350963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en-US">
                <a:solidFill>
                  <a:srgbClr val="0000FF"/>
                </a:solidFill>
              </a:rPr>
              <a:t>point 1</a:t>
            </a:r>
          </a:p>
        </p:txBody>
      </p:sp>
      <p:sp>
        <p:nvSpPr>
          <p:cNvPr id="11275" name="Oval 11"/>
          <p:cNvSpPr>
            <a:spLocks noChangeArrowheads="1"/>
          </p:cNvSpPr>
          <p:nvPr/>
        </p:nvSpPr>
        <p:spPr bwMode="auto">
          <a:xfrm>
            <a:off x="5832475" y="1524000"/>
            <a:ext cx="228600" cy="228600"/>
          </a:xfrm>
          <a:prstGeom prst="ellipse">
            <a:avLst/>
          </a:prstGeom>
          <a:solidFill>
            <a:schemeClr val="tx1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276" name="Rectangle 12"/>
          <p:cNvSpPr>
            <a:spLocks noChangeArrowheads="1"/>
          </p:cNvSpPr>
          <p:nvPr/>
        </p:nvSpPr>
        <p:spPr bwMode="auto">
          <a:xfrm>
            <a:off x="3616325" y="3105150"/>
            <a:ext cx="507047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en-US">
                <a:solidFill>
                  <a:srgbClr val="0000FF"/>
                </a:solidFill>
              </a:rPr>
              <a:t>camera after moving using C</a:t>
            </a:r>
          </a:p>
        </p:txBody>
      </p:sp>
      <p:sp>
        <p:nvSpPr>
          <p:cNvPr id="11277" name="Line 13"/>
          <p:cNvSpPr>
            <a:spLocks noChangeShapeType="1"/>
          </p:cNvSpPr>
          <p:nvPr/>
        </p:nvSpPr>
        <p:spPr bwMode="auto">
          <a:xfrm flipV="1">
            <a:off x="3332163" y="2651125"/>
            <a:ext cx="533400" cy="738188"/>
          </a:xfrm>
          <a:prstGeom prst="line">
            <a:avLst/>
          </a:prstGeom>
          <a:noFill/>
          <a:ln w="25400">
            <a:solidFill>
              <a:schemeClr val="tx1"/>
            </a:solidFill>
            <a:prstDash val="sysDot"/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11278" name="Line 14"/>
          <p:cNvSpPr>
            <a:spLocks noChangeShapeType="1"/>
          </p:cNvSpPr>
          <p:nvPr/>
        </p:nvSpPr>
        <p:spPr bwMode="auto">
          <a:xfrm flipH="1" flipV="1">
            <a:off x="2646363" y="2651125"/>
            <a:ext cx="533400" cy="738188"/>
          </a:xfrm>
          <a:prstGeom prst="line">
            <a:avLst/>
          </a:prstGeom>
          <a:noFill/>
          <a:ln w="25400">
            <a:solidFill>
              <a:schemeClr val="tx1"/>
            </a:solidFill>
            <a:prstDash val="sysDot"/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11279" name="AutoShape 15"/>
          <p:cNvSpPr>
            <a:spLocks noChangeArrowheads="1"/>
          </p:cNvSpPr>
          <p:nvPr/>
        </p:nvSpPr>
        <p:spPr bwMode="auto">
          <a:xfrm>
            <a:off x="3071813" y="3200400"/>
            <a:ext cx="377825" cy="377825"/>
          </a:xfrm>
          <a:prstGeom prst="cube">
            <a:avLst>
              <a:gd name="adj" fmla="val 24898"/>
            </a:avLst>
          </a:prstGeom>
          <a:solidFill>
            <a:srgbClr val="FF0000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280" name="Rectangle 16"/>
          <p:cNvSpPr>
            <a:spLocks noChangeArrowheads="1"/>
          </p:cNvSpPr>
          <p:nvPr/>
        </p:nvSpPr>
        <p:spPr bwMode="auto">
          <a:xfrm>
            <a:off x="1905000" y="3810000"/>
            <a:ext cx="4413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en-US">
                <a:solidFill>
                  <a:srgbClr val="0000FF"/>
                </a:solidFill>
              </a:rPr>
              <a:t>C</a:t>
            </a:r>
          </a:p>
        </p:txBody>
      </p:sp>
      <p:sp>
        <p:nvSpPr>
          <p:cNvPr id="11281" name="Freeform 17"/>
          <p:cNvSpPr>
            <a:spLocks/>
          </p:cNvSpPr>
          <p:nvPr/>
        </p:nvSpPr>
        <p:spPr bwMode="auto">
          <a:xfrm>
            <a:off x="2435225" y="3406775"/>
            <a:ext cx="738188" cy="1370013"/>
          </a:xfrm>
          <a:custGeom>
            <a:avLst/>
            <a:gdLst>
              <a:gd name="T0" fmla="*/ 464 w 465"/>
              <a:gd name="T1" fmla="*/ 862 h 863"/>
              <a:gd name="T2" fmla="*/ 379 w 465"/>
              <a:gd name="T3" fmla="*/ 805 h 863"/>
              <a:gd name="T4" fmla="*/ 297 w 465"/>
              <a:gd name="T5" fmla="*/ 748 h 863"/>
              <a:gd name="T6" fmla="*/ 219 w 465"/>
              <a:gd name="T7" fmla="*/ 691 h 863"/>
              <a:gd name="T8" fmla="*/ 184 w 465"/>
              <a:gd name="T9" fmla="*/ 663 h 863"/>
              <a:gd name="T10" fmla="*/ 150 w 465"/>
              <a:gd name="T11" fmla="*/ 635 h 863"/>
              <a:gd name="T12" fmla="*/ 119 w 465"/>
              <a:gd name="T13" fmla="*/ 606 h 863"/>
              <a:gd name="T14" fmla="*/ 91 w 465"/>
              <a:gd name="T15" fmla="*/ 578 h 863"/>
              <a:gd name="T16" fmla="*/ 66 w 465"/>
              <a:gd name="T17" fmla="*/ 550 h 863"/>
              <a:gd name="T18" fmla="*/ 44 w 465"/>
              <a:gd name="T19" fmla="*/ 522 h 863"/>
              <a:gd name="T20" fmla="*/ 27 w 465"/>
              <a:gd name="T21" fmla="*/ 495 h 863"/>
              <a:gd name="T22" fmla="*/ 13 w 465"/>
              <a:gd name="T23" fmla="*/ 468 h 863"/>
              <a:gd name="T24" fmla="*/ 4 w 465"/>
              <a:gd name="T25" fmla="*/ 440 h 863"/>
              <a:gd name="T26" fmla="*/ 0 w 465"/>
              <a:gd name="T27" fmla="*/ 413 h 863"/>
              <a:gd name="T28" fmla="*/ 0 w 465"/>
              <a:gd name="T29" fmla="*/ 386 h 863"/>
              <a:gd name="T30" fmla="*/ 5 w 465"/>
              <a:gd name="T31" fmla="*/ 360 h 863"/>
              <a:gd name="T32" fmla="*/ 15 w 465"/>
              <a:gd name="T33" fmla="*/ 333 h 863"/>
              <a:gd name="T34" fmla="*/ 29 w 465"/>
              <a:gd name="T35" fmla="*/ 307 h 863"/>
              <a:gd name="T36" fmla="*/ 47 w 465"/>
              <a:gd name="T37" fmla="*/ 281 h 863"/>
              <a:gd name="T38" fmla="*/ 68 w 465"/>
              <a:gd name="T39" fmla="*/ 255 h 863"/>
              <a:gd name="T40" fmla="*/ 93 w 465"/>
              <a:gd name="T41" fmla="*/ 229 h 863"/>
              <a:gd name="T42" fmla="*/ 120 w 465"/>
              <a:gd name="T43" fmla="*/ 204 h 863"/>
              <a:gd name="T44" fmla="*/ 150 w 465"/>
              <a:gd name="T45" fmla="*/ 178 h 863"/>
              <a:gd name="T46" fmla="*/ 182 w 465"/>
              <a:gd name="T47" fmla="*/ 152 h 863"/>
              <a:gd name="T48" fmla="*/ 252 w 465"/>
              <a:gd name="T49" fmla="*/ 102 h 863"/>
              <a:gd name="T50" fmla="*/ 326 w 465"/>
              <a:gd name="T51" fmla="*/ 51 h 863"/>
              <a:gd name="T52" fmla="*/ 404 w 465"/>
              <a:gd name="T53" fmla="*/ 0 h 863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w 465"/>
              <a:gd name="T82" fmla="*/ 0 h 863"/>
              <a:gd name="T83" fmla="*/ 465 w 465"/>
              <a:gd name="T84" fmla="*/ 863 h 863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T81" t="T82" r="T83" b="T84"/>
            <a:pathLst>
              <a:path w="465" h="863">
                <a:moveTo>
                  <a:pt x="464" y="862"/>
                </a:moveTo>
                <a:lnTo>
                  <a:pt x="379" y="805"/>
                </a:lnTo>
                <a:lnTo>
                  <a:pt x="297" y="748"/>
                </a:lnTo>
                <a:lnTo>
                  <a:pt x="219" y="691"/>
                </a:lnTo>
                <a:lnTo>
                  <a:pt x="184" y="663"/>
                </a:lnTo>
                <a:lnTo>
                  <a:pt x="150" y="635"/>
                </a:lnTo>
                <a:lnTo>
                  <a:pt x="119" y="606"/>
                </a:lnTo>
                <a:lnTo>
                  <a:pt x="91" y="578"/>
                </a:lnTo>
                <a:lnTo>
                  <a:pt x="66" y="550"/>
                </a:lnTo>
                <a:lnTo>
                  <a:pt x="44" y="522"/>
                </a:lnTo>
                <a:lnTo>
                  <a:pt x="27" y="495"/>
                </a:lnTo>
                <a:lnTo>
                  <a:pt x="13" y="468"/>
                </a:lnTo>
                <a:lnTo>
                  <a:pt x="4" y="440"/>
                </a:lnTo>
                <a:lnTo>
                  <a:pt x="0" y="413"/>
                </a:lnTo>
                <a:lnTo>
                  <a:pt x="0" y="386"/>
                </a:lnTo>
                <a:lnTo>
                  <a:pt x="5" y="360"/>
                </a:lnTo>
                <a:lnTo>
                  <a:pt x="15" y="333"/>
                </a:lnTo>
                <a:lnTo>
                  <a:pt x="29" y="307"/>
                </a:lnTo>
                <a:lnTo>
                  <a:pt x="47" y="281"/>
                </a:lnTo>
                <a:lnTo>
                  <a:pt x="68" y="255"/>
                </a:lnTo>
                <a:lnTo>
                  <a:pt x="93" y="229"/>
                </a:lnTo>
                <a:lnTo>
                  <a:pt x="120" y="204"/>
                </a:lnTo>
                <a:lnTo>
                  <a:pt x="150" y="178"/>
                </a:lnTo>
                <a:lnTo>
                  <a:pt x="182" y="152"/>
                </a:lnTo>
                <a:lnTo>
                  <a:pt x="252" y="102"/>
                </a:lnTo>
                <a:lnTo>
                  <a:pt x="326" y="51"/>
                </a:lnTo>
                <a:lnTo>
                  <a:pt x="404" y="0"/>
                </a:lnTo>
              </a:path>
            </a:pathLst>
          </a:custGeom>
          <a:noFill/>
          <a:ln w="50800" cap="rnd">
            <a:solidFill>
              <a:srgbClr val="0000FF"/>
            </a:solidFill>
            <a:round/>
            <a:headEnd type="none" w="sm" len="sm"/>
            <a:tailEnd type="stealth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1282" name="AutoShape 18"/>
          <p:cNvSpPr>
            <a:spLocks noChangeArrowheads="1"/>
          </p:cNvSpPr>
          <p:nvPr/>
        </p:nvSpPr>
        <p:spPr bwMode="auto">
          <a:xfrm>
            <a:off x="3071813" y="4573588"/>
            <a:ext cx="377825" cy="377825"/>
          </a:xfrm>
          <a:prstGeom prst="cube">
            <a:avLst>
              <a:gd name="adj" fmla="val 24898"/>
            </a:avLst>
          </a:prstGeom>
          <a:solidFill>
            <a:srgbClr val="FF0000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283" name="Rectangle 19"/>
          <p:cNvSpPr>
            <a:spLocks noChangeArrowheads="1"/>
          </p:cNvSpPr>
          <p:nvPr/>
        </p:nvSpPr>
        <p:spPr bwMode="auto">
          <a:xfrm>
            <a:off x="4024313" y="3810000"/>
            <a:ext cx="6572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en-US">
                <a:solidFill>
                  <a:srgbClr val="0000FF"/>
                </a:solidFill>
              </a:rPr>
              <a:t>C</a:t>
            </a:r>
            <a:r>
              <a:rPr lang="en-US" baseline="30000">
                <a:solidFill>
                  <a:srgbClr val="0000FF"/>
                </a:solidFill>
              </a:rPr>
              <a:t>-1</a:t>
            </a:r>
          </a:p>
        </p:txBody>
      </p:sp>
      <p:sp>
        <p:nvSpPr>
          <p:cNvPr id="11284" name="Freeform 20"/>
          <p:cNvSpPr>
            <a:spLocks/>
          </p:cNvSpPr>
          <p:nvPr/>
        </p:nvSpPr>
        <p:spPr bwMode="auto">
          <a:xfrm>
            <a:off x="3306763" y="3406775"/>
            <a:ext cx="738187" cy="1370013"/>
          </a:xfrm>
          <a:custGeom>
            <a:avLst/>
            <a:gdLst>
              <a:gd name="T0" fmla="*/ 0 w 465"/>
              <a:gd name="T1" fmla="*/ 862 h 863"/>
              <a:gd name="T2" fmla="*/ 85 w 465"/>
              <a:gd name="T3" fmla="*/ 805 h 863"/>
              <a:gd name="T4" fmla="*/ 167 w 465"/>
              <a:gd name="T5" fmla="*/ 748 h 863"/>
              <a:gd name="T6" fmla="*/ 244 w 465"/>
              <a:gd name="T7" fmla="*/ 691 h 863"/>
              <a:gd name="T8" fmla="*/ 280 w 465"/>
              <a:gd name="T9" fmla="*/ 663 h 863"/>
              <a:gd name="T10" fmla="*/ 313 w 465"/>
              <a:gd name="T11" fmla="*/ 635 h 863"/>
              <a:gd name="T12" fmla="*/ 344 w 465"/>
              <a:gd name="T13" fmla="*/ 606 h 863"/>
              <a:gd name="T14" fmla="*/ 373 w 465"/>
              <a:gd name="T15" fmla="*/ 578 h 863"/>
              <a:gd name="T16" fmla="*/ 398 w 465"/>
              <a:gd name="T17" fmla="*/ 550 h 863"/>
              <a:gd name="T18" fmla="*/ 419 w 465"/>
              <a:gd name="T19" fmla="*/ 522 h 863"/>
              <a:gd name="T20" fmla="*/ 437 w 465"/>
              <a:gd name="T21" fmla="*/ 495 h 863"/>
              <a:gd name="T22" fmla="*/ 451 w 465"/>
              <a:gd name="T23" fmla="*/ 468 h 863"/>
              <a:gd name="T24" fmla="*/ 460 w 465"/>
              <a:gd name="T25" fmla="*/ 440 h 863"/>
              <a:gd name="T26" fmla="*/ 464 w 465"/>
              <a:gd name="T27" fmla="*/ 413 h 863"/>
              <a:gd name="T28" fmla="*/ 463 w 465"/>
              <a:gd name="T29" fmla="*/ 386 h 863"/>
              <a:gd name="T30" fmla="*/ 458 w 465"/>
              <a:gd name="T31" fmla="*/ 360 h 863"/>
              <a:gd name="T32" fmla="*/ 448 w 465"/>
              <a:gd name="T33" fmla="*/ 333 h 863"/>
              <a:gd name="T34" fmla="*/ 434 w 465"/>
              <a:gd name="T35" fmla="*/ 307 h 863"/>
              <a:gd name="T36" fmla="*/ 417 w 465"/>
              <a:gd name="T37" fmla="*/ 281 h 863"/>
              <a:gd name="T38" fmla="*/ 395 w 465"/>
              <a:gd name="T39" fmla="*/ 255 h 863"/>
              <a:gd name="T40" fmla="*/ 371 w 465"/>
              <a:gd name="T41" fmla="*/ 229 h 863"/>
              <a:gd name="T42" fmla="*/ 343 w 465"/>
              <a:gd name="T43" fmla="*/ 204 h 863"/>
              <a:gd name="T44" fmla="*/ 313 w 465"/>
              <a:gd name="T45" fmla="*/ 178 h 863"/>
              <a:gd name="T46" fmla="*/ 281 w 465"/>
              <a:gd name="T47" fmla="*/ 152 h 863"/>
              <a:gd name="T48" fmla="*/ 212 w 465"/>
              <a:gd name="T49" fmla="*/ 102 h 863"/>
              <a:gd name="T50" fmla="*/ 137 w 465"/>
              <a:gd name="T51" fmla="*/ 51 h 863"/>
              <a:gd name="T52" fmla="*/ 60 w 465"/>
              <a:gd name="T53" fmla="*/ 0 h 863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w 465"/>
              <a:gd name="T82" fmla="*/ 0 h 863"/>
              <a:gd name="T83" fmla="*/ 465 w 465"/>
              <a:gd name="T84" fmla="*/ 863 h 863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T81" t="T82" r="T83" b="T84"/>
            <a:pathLst>
              <a:path w="465" h="863">
                <a:moveTo>
                  <a:pt x="0" y="862"/>
                </a:moveTo>
                <a:lnTo>
                  <a:pt x="85" y="805"/>
                </a:lnTo>
                <a:lnTo>
                  <a:pt x="167" y="748"/>
                </a:lnTo>
                <a:lnTo>
                  <a:pt x="244" y="691"/>
                </a:lnTo>
                <a:lnTo>
                  <a:pt x="280" y="663"/>
                </a:lnTo>
                <a:lnTo>
                  <a:pt x="313" y="635"/>
                </a:lnTo>
                <a:lnTo>
                  <a:pt x="344" y="606"/>
                </a:lnTo>
                <a:lnTo>
                  <a:pt x="373" y="578"/>
                </a:lnTo>
                <a:lnTo>
                  <a:pt x="398" y="550"/>
                </a:lnTo>
                <a:lnTo>
                  <a:pt x="419" y="522"/>
                </a:lnTo>
                <a:lnTo>
                  <a:pt x="437" y="495"/>
                </a:lnTo>
                <a:lnTo>
                  <a:pt x="451" y="468"/>
                </a:lnTo>
                <a:lnTo>
                  <a:pt x="460" y="440"/>
                </a:lnTo>
                <a:lnTo>
                  <a:pt x="464" y="413"/>
                </a:lnTo>
                <a:lnTo>
                  <a:pt x="463" y="386"/>
                </a:lnTo>
                <a:lnTo>
                  <a:pt x="458" y="360"/>
                </a:lnTo>
                <a:lnTo>
                  <a:pt x="448" y="333"/>
                </a:lnTo>
                <a:lnTo>
                  <a:pt x="434" y="307"/>
                </a:lnTo>
                <a:lnTo>
                  <a:pt x="417" y="281"/>
                </a:lnTo>
                <a:lnTo>
                  <a:pt x="395" y="255"/>
                </a:lnTo>
                <a:lnTo>
                  <a:pt x="371" y="229"/>
                </a:lnTo>
                <a:lnTo>
                  <a:pt x="343" y="204"/>
                </a:lnTo>
                <a:lnTo>
                  <a:pt x="313" y="178"/>
                </a:lnTo>
                <a:lnTo>
                  <a:pt x="281" y="152"/>
                </a:lnTo>
                <a:lnTo>
                  <a:pt x="212" y="102"/>
                </a:lnTo>
                <a:lnTo>
                  <a:pt x="137" y="51"/>
                </a:lnTo>
                <a:lnTo>
                  <a:pt x="60" y="0"/>
                </a:lnTo>
              </a:path>
            </a:pathLst>
          </a:custGeom>
          <a:noFill/>
          <a:ln w="50800" cap="rnd">
            <a:solidFill>
              <a:srgbClr val="0000FF"/>
            </a:solidFill>
            <a:round/>
            <a:headEnd type="stealth" w="med" len="med"/>
            <a:tailEnd type="none" w="sm" len="sm"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AutoShape 2"/>
          <p:cNvSpPr>
            <a:spLocks noGrp="1" noChangeArrowheads="1"/>
          </p:cNvSpPr>
          <p:nvPr>
            <p:ph type="title"/>
          </p:nvPr>
        </p:nvSpPr>
        <p:spPr>
          <a:xfrm>
            <a:off x="233363" y="282575"/>
            <a:ext cx="8653462" cy="565150"/>
          </a:xfrm>
          <a:ln cap="flat"/>
        </p:spPr>
        <p:txBody>
          <a:bodyPr/>
          <a:lstStyle/>
          <a:p>
            <a:pPr>
              <a:lnSpc>
                <a:spcPct val="100000"/>
              </a:lnSpc>
              <a:defRPr/>
            </a:pPr>
            <a:r>
              <a:rPr lang="en-US" smtClean="0"/>
              <a:t>What If We Move the Points Back Instead?</a:t>
            </a:r>
          </a:p>
        </p:txBody>
      </p:sp>
      <p:sp>
        <p:nvSpPr>
          <p:cNvPr id="12291" name="Rectangle 3"/>
          <p:cNvSpPr>
            <a:spLocks noChangeArrowheads="1"/>
          </p:cNvSpPr>
          <p:nvPr/>
        </p:nvSpPr>
        <p:spPr bwMode="auto">
          <a:xfrm>
            <a:off x="381000" y="1219200"/>
            <a:ext cx="8382000" cy="4038600"/>
          </a:xfrm>
          <a:prstGeom prst="rect">
            <a:avLst/>
          </a:prstGeom>
          <a:solidFill>
            <a:srgbClr val="F0FD23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2292" name="Rectangle 4"/>
          <p:cNvSpPr>
            <a:spLocks noChangeArrowheads="1"/>
          </p:cNvSpPr>
          <p:nvPr/>
        </p:nvSpPr>
        <p:spPr bwMode="auto">
          <a:xfrm>
            <a:off x="2311400" y="1828800"/>
            <a:ext cx="1350963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en-US">
                <a:solidFill>
                  <a:srgbClr val="0000FF"/>
                </a:solidFill>
              </a:rPr>
              <a:t>point 2</a:t>
            </a:r>
          </a:p>
        </p:txBody>
      </p:sp>
      <p:sp>
        <p:nvSpPr>
          <p:cNvPr id="12293" name="Rectangle 5"/>
          <p:cNvSpPr>
            <a:spLocks noChangeArrowheads="1"/>
          </p:cNvSpPr>
          <p:nvPr/>
        </p:nvSpPr>
        <p:spPr bwMode="auto">
          <a:xfrm>
            <a:off x="3587750" y="4552950"/>
            <a:ext cx="3567113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en-US">
                <a:solidFill>
                  <a:srgbClr val="0000FF"/>
                </a:solidFill>
              </a:rPr>
              <a:t>camera at the origin</a:t>
            </a:r>
          </a:p>
        </p:txBody>
      </p:sp>
      <p:sp>
        <p:nvSpPr>
          <p:cNvPr id="12294" name="Line 6"/>
          <p:cNvSpPr>
            <a:spLocks noChangeShapeType="1"/>
          </p:cNvSpPr>
          <p:nvPr/>
        </p:nvSpPr>
        <p:spPr bwMode="auto">
          <a:xfrm flipV="1">
            <a:off x="3332163" y="4024313"/>
            <a:ext cx="533400" cy="738187"/>
          </a:xfrm>
          <a:prstGeom prst="line">
            <a:avLst/>
          </a:prstGeom>
          <a:noFill/>
          <a:ln w="25400">
            <a:solidFill>
              <a:schemeClr val="tx1"/>
            </a:solidFill>
            <a:prstDash val="sysDot"/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12295" name="Line 7"/>
          <p:cNvSpPr>
            <a:spLocks noChangeShapeType="1"/>
          </p:cNvSpPr>
          <p:nvPr/>
        </p:nvSpPr>
        <p:spPr bwMode="auto">
          <a:xfrm flipH="1" flipV="1">
            <a:off x="2646363" y="4024313"/>
            <a:ext cx="533400" cy="738187"/>
          </a:xfrm>
          <a:prstGeom prst="line">
            <a:avLst/>
          </a:prstGeom>
          <a:noFill/>
          <a:ln w="25400">
            <a:solidFill>
              <a:schemeClr val="tx1"/>
            </a:solidFill>
            <a:prstDash val="sysDot"/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12296" name="Rectangle 8"/>
          <p:cNvSpPr>
            <a:spLocks noChangeArrowheads="1"/>
          </p:cNvSpPr>
          <p:nvPr/>
        </p:nvSpPr>
        <p:spPr bwMode="auto">
          <a:xfrm>
            <a:off x="2338388" y="5715000"/>
            <a:ext cx="4456112" cy="476250"/>
          </a:xfrm>
          <a:prstGeom prst="rect">
            <a:avLst/>
          </a:prstGeom>
          <a:solidFill>
            <a:srgbClr val="C0C0C0"/>
          </a:solidFill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en-US"/>
              <a:t>Use </a:t>
            </a:r>
            <a:r>
              <a:rPr lang="en-US">
                <a:solidFill>
                  <a:srgbClr val="0000FF"/>
                </a:solidFill>
              </a:rPr>
              <a:t>C</a:t>
            </a:r>
            <a:r>
              <a:rPr lang="en-US" baseline="30000">
                <a:solidFill>
                  <a:srgbClr val="0000FF"/>
                </a:solidFill>
              </a:rPr>
              <a:t>-1</a:t>
            </a:r>
            <a:r>
              <a:rPr lang="en-US"/>
              <a:t> to move it back…</a:t>
            </a:r>
          </a:p>
        </p:txBody>
      </p:sp>
      <p:sp>
        <p:nvSpPr>
          <p:cNvPr id="12297" name="Oval 9"/>
          <p:cNvSpPr>
            <a:spLocks noChangeArrowheads="1"/>
          </p:cNvSpPr>
          <p:nvPr/>
        </p:nvSpPr>
        <p:spPr bwMode="auto">
          <a:xfrm>
            <a:off x="1927225" y="1981200"/>
            <a:ext cx="228600" cy="228600"/>
          </a:xfrm>
          <a:prstGeom prst="ellipse">
            <a:avLst/>
          </a:prstGeom>
          <a:solidFill>
            <a:schemeClr val="tx1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2298" name="Rectangle 10"/>
          <p:cNvSpPr>
            <a:spLocks noChangeArrowheads="1"/>
          </p:cNvSpPr>
          <p:nvPr/>
        </p:nvSpPr>
        <p:spPr bwMode="auto">
          <a:xfrm>
            <a:off x="6216650" y="1371600"/>
            <a:ext cx="1350963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en-US">
                <a:solidFill>
                  <a:srgbClr val="0000FF"/>
                </a:solidFill>
              </a:rPr>
              <a:t>point 1</a:t>
            </a:r>
          </a:p>
        </p:txBody>
      </p:sp>
      <p:sp>
        <p:nvSpPr>
          <p:cNvPr id="12299" name="Oval 11"/>
          <p:cNvSpPr>
            <a:spLocks noChangeArrowheads="1"/>
          </p:cNvSpPr>
          <p:nvPr/>
        </p:nvSpPr>
        <p:spPr bwMode="auto">
          <a:xfrm>
            <a:off x="5832475" y="1524000"/>
            <a:ext cx="228600" cy="228600"/>
          </a:xfrm>
          <a:prstGeom prst="ellipse">
            <a:avLst/>
          </a:prstGeom>
          <a:solidFill>
            <a:schemeClr val="tx1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2300" name="AutoShape 12"/>
          <p:cNvSpPr>
            <a:spLocks noChangeArrowheads="1"/>
          </p:cNvSpPr>
          <p:nvPr/>
        </p:nvSpPr>
        <p:spPr bwMode="auto">
          <a:xfrm>
            <a:off x="3071813" y="4573588"/>
            <a:ext cx="377825" cy="377825"/>
          </a:xfrm>
          <a:prstGeom prst="cube">
            <a:avLst>
              <a:gd name="adj" fmla="val 24898"/>
            </a:avLst>
          </a:prstGeom>
          <a:solidFill>
            <a:srgbClr val="FF0000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2301" name="Rectangle 13"/>
          <p:cNvSpPr>
            <a:spLocks noChangeArrowheads="1"/>
          </p:cNvSpPr>
          <p:nvPr/>
        </p:nvSpPr>
        <p:spPr bwMode="auto">
          <a:xfrm>
            <a:off x="2774950" y="2538413"/>
            <a:ext cx="6572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en-US">
                <a:solidFill>
                  <a:srgbClr val="0000FF"/>
                </a:solidFill>
              </a:rPr>
              <a:t>C</a:t>
            </a:r>
            <a:r>
              <a:rPr lang="en-US" baseline="30000">
                <a:solidFill>
                  <a:srgbClr val="0000FF"/>
                </a:solidFill>
              </a:rPr>
              <a:t>-1</a:t>
            </a:r>
          </a:p>
        </p:txBody>
      </p:sp>
      <p:sp>
        <p:nvSpPr>
          <p:cNvPr id="12302" name="Rectangle 14"/>
          <p:cNvSpPr>
            <a:spLocks noChangeArrowheads="1"/>
          </p:cNvSpPr>
          <p:nvPr/>
        </p:nvSpPr>
        <p:spPr bwMode="auto">
          <a:xfrm>
            <a:off x="6700838" y="2079625"/>
            <a:ext cx="6572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en-US">
                <a:solidFill>
                  <a:srgbClr val="0000FF"/>
                </a:solidFill>
              </a:rPr>
              <a:t>C</a:t>
            </a:r>
            <a:r>
              <a:rPr lang="en-US" baseline="30000">
                <a:solidFill>
                  <a:srgbClr val="0000FF"/>
                </a:solidFill>
              </a:rPr>
              <a:t>-1</a:t>
            </a:r>
          </a:p>
        </p:txBody>
      </p:sp>
      <p:sp>
        <p:nvSpPr>
          <p:cNvPr id="12303" name="Oval 15"/>
          <p:cNvSpPr>
            <a:spLocks noChangeArrowheads="1"/>
          </p:cNvSpPr>
          <p:nvPr/>
        </p:nvSpPr>
        <p:spPr bwMode="auto">
          <a:xfrm>
            <a:off x="1933575" y="3352800"/>
            <a:ext cx="228600" cy="228600"/>
          </a:xfrm>
          <a:prstGeom prst="ellipse">
            <a:avLst/>
          </a:prstGeom>
          <a:solidFill>
            <a:schemeClr val="tx1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2304" name="Oval 16"/>
          <p:cNvSpPr>
            <a:spLocks noChangeArrowheads="1"/>
          </p:cNvSpPr>
          <p:nvPr/>
        </p:nvSpPr>
        <p:spPr bwMode="auto">
          <a:xfrm>
            <a:off x="5838825" y="2895600"/>
            <a:ext cx="228600" cy="228600"/>
          </a:xfrm>
          <a:prstGeom prst="ellipse">
            <a:avLst/>
          </a:prstGeom>
          <a:solidFill>
            <a:schemeClr val="tx1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2305" name="Freeform 17"/>
          <p:cNvSpPr>
            <a:spLocks/>
          </p:cNvSpPr>
          <p:nvPr/>
        </p:nvSpPr>
        <p:spPr bwMode="auto">
          <a:xfrm>
            <a:off x="2057400" y="2135188"/>
            <a:ext cx="738188" cy="1370012"/>
          </a:xfrm>
          <a:custGeom>
            <a:avLst/>
            <a:gdLst>
              <a:gd name="T0" fmla="*/ 0 w 465"/>
              <a:gd name="T1" fmla="*/ 862 h 863"/>
              <a:gd name="T2" fmla="*/ 85 w 465"/>
              <a:gd name="T3" fmla="*/ 805 h 863"/>
              <a:gd name="T4" fmla="*/ 167 w 465"/>
              <a:gd name="T5" fmla="*/ 748 h 863"/>
              <a:gd name="T6" fmla="*/ 244 w 465"/>
              <a:gd name="T7" fmla="*/ 691 h 863"/>
              <a:gd name="T8" fmla="*/ 280 w 465"/>
              <a:gd name="T9" fmla="*/ 663 h 863"/>
              <a:gd name="T10" fmla="*/ 313 w 465"/>
              <a:gd name="T11" fmla="*/ 635 h 863"/>
              <a:gd name="T12" fmla="*/ 344 w 465"/>
              <a:gd name="T13" fmla="*/ 606 h 863"/>
              <a:gd name="T14" fmla="*/ 373 w 465"/>
              <a:gd name="T15" fmla="*/ 578 h 863"/>
              <a:gd name="T16" fmla="*/ 398 w 465"/>
              <a:gd name="T17" fmla="*/ 550 h 863"/>
              <a:gd name="T18" fmla="*/ 419 w 465"/>
              <a:gd name="T19" fmla="*/ 522 h 863"/>
              <a:gd name="T20" fmla="*/ 437 w 465"/>
              <a:gd name="T21" fmla="*/ 495 h 863"/>
              <a:gd name="T22" fmla="*/ 451 w 465"/>
              <a:gd name="T23" fmla="*/ 468 h 863"/>
              <a:gd name="T24" fmla="*/ 460 w 465"/>
              <a:gd name="T25" fmla="*/ 440 h 863"/>
              <a:gd name="T26" fmla="*/ 464 w 465"/>
              <a:gd name="T27" fmla="*/ 413 h 863"/>
              <a:gd name="T28" fmla="*/ 463 w 465"/>
              <a:gd name="T29" fmla="*/ 386 h 863"/>
              <a:gd name="T30" fmla="*/ 458 w 465"/>
              <a:gd name="T31" fmla="*/ 360 h 863"/>
              <a:gd name="T32" fmla="*/ 448 w 465"/>
              <a:gd name="T33" fmla="*/ 333 h 863"/>
              <a:gd name="T34" fmla="*/ 434 w 465"/>
              <a:gd name="T35" fmla="*/ 307 h 863"/>
              <a:gd name="T36" fmla="*/ 417 w 465"/>
              <a:gd name="T37" fmla="*/ 281 h 863"/>
              <a:gd name="T38" fmla="*/ 395 w 465"/>
              <a:gd name="T39" fmla="*/ 255 h 863"/>
              <a:gd name="T40" fmla="*/ 371 w 465"/>
              <a:gd name="T41" fmla="*/ 229 h 863"/>
              <a:gd name="T42" fmla="*/ 343 w 465"/>
              <a:gd name="T43" fmla="*/ 204 h 863"/>
              <a:gd name="T44" fmla="*/ 313 w 465"/>
              <a:gd name="T45" fmla="*/ 178 h 863"/>
              <a:gd name="T46" fmla="*/ 281 w 465"/>
              <a:gd name="T47" fmla="*/ 152 h 863"/>
              <a:gd name="T48" fmla="*/ 212 w 465"/>
              <a:gd name="T49" fmla="*/ 102 h 863"/>
              <a:gd name="T50" fmla="*/ 137 w 465"/>
              <a:gd name="T51" fmla="*/ 51 h 863"/>
              <a:gd name="T52" fmla="*/ 60 w 465"/>
              <a:gd name="T53" fmla="*/ 0 h 863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w 465"/>
              <a:gd name="T82" fmla="*/ 0 h 863"/>
              <a:gd name="T83" fmla="*/ 465 w 465"/>
              <a:gd name="T84" fmla="*/ 863 h 863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T81" t="T82" r="T83" b="T84"/>
            <a:pathLst>
              <a:path w="465" h="863">
                <a:moveTo>
                  <a:pt x="0" y="862"/>
                </a:moveTo>
                <a:lnTo>
                  <a:pt x="85" y="805"/>
                </a:lnTo>
                <a:lnTo>
                  <a:pt x="167" y="748"/>
                </a:lnTo>
                <a:lnTo>
                  <a:pt x="244" y="691"/>
                </a:lnTo>
                <a:lnTo>
                  <a:pt x="280" y="663"/>
                </a:lnTo>
                <a:lnTo>
                  <a:pt x="313" y="635"/>
                </a:lnTo>
                <a:lnTo>
                  <a:pt x="344" y="606"/>
                </a:lnTo>
                <a:lnTo>
                  <a:pt x="373" y="578"/>
                </a:lnTo>
                <a:lnTo>
                  <a:pt x="398" y="550"/>
                </a:lnTo>
                <a:lnTo>
                  <a:pt x="419" y="522"/>
                </a:lnTo>
                <a:lnTo>
                  <a:pt x="437" y="495"/>
                </a:lnTo>
                <a:lnTo>
                  <a:pt x="451" y="468"/>
                </a:lnTo>
                <a:lnTo>
                  <a:pt x="460" y="440"/>
                </a:lnTo>
                <a:lnTo>
                  <a:pt x="464" y="413"/>
                </a:lnTo>
                <a:lnTo>
                  <a:pt x="463" y="386"/>
                </a:lnTo>
                <a:lnTo>
                  <a:pt x="458" y="360"/>
                </a:lnTo>
                <a:lnTo>
                  <a:pt x="448" y="333"/>
                </a:lnTo>
                <a:lnTo>
                  <a:pt x="434" y="307"/>
                </a:lnTo>
                <a:lnTo>
                  <a:pt x="417" y="281"/>
                </a:lnTo>
                <a:lnTo>
                  <a:pt x="395" y="255"/>
                </a:lnTo>
                <a:lnTo>
                  <a:pt x="371" y="229"/>
                </a:lnTo>
                <a:lnTo>
                  <a:pt x="343" y="204"/>
                </a:lnTo>
                <a:lnTo>
                  <a:pt x="313" y="178"/>
                </a:lnTo>
                <a:lnTo>
                  <a:pt x="281" y="152"/>
                </a:lnTo>
                <a:lnTo>
                  <a:pt x="212" y="102"/>
                </a:lnTo>
                <a:lnTo>
                  <a:pt x="137" y="51"/>
                </a:lnTo>
                <a:lnTo>
                  <a:pt x="60" y="0"/>
                </a:lnTo>
              </a:path>
            </a:pathLst>
          </a:custGeom>
          <a:noFill/>
          <a:ln w="50800" cap="rnd">
            <a:solidFill>
              <a:srgbClr val="0000FF"/>
            </a:solidFill>
            <a:round/>
            <a:headEnd type="stealth" w="med" len="med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12306" name="Freeform 18"/>
          <p:cNvSpPr>
            <a:spLocks/>
          </p:cNvSpPr>
          <p:nvPr/>
        </p:nvSpPr>
        <p:spPr bwMode="auto">
          <a:xfrm>
            <a:off x="5983288" y="1676400"/>
            <a:ext cx="738187" cy="1370013"/>
          </a:xfrm>
          <a:custGeom>
            <a:avLst/>
            <a:gdLst>
              <a:gd name="T0" fmla="*/ 0 w 465"/>
              <a:gd name="T1" fmla="*/ 862 h 863"/>
              <a:gd name="T2" fmla="*/ 85 w 465"/>
              <a:gd name="T3" fmla="*/ 805 h 863"/>
              <a:gd name="T4" fmla="*/ 167 w 465"/>
              <a:gd name="T5" fmla="*/ 748 h 863"/>
              <a:gd name="T6" fmla="*/ 244 w 465"/>
              <a:gd name="T7" fmla="*/ 691 h 863"/>
              <a:gd name="T8" fmla="*/ 280 w 465"/>
              <a:gd name="T9" fmla="*/ 663 h 863"/>
              <a:gd name="T10" fmla="*/ 313 w 465"/>
              <a:gd name="T11" fmla="*/ 635 h 863"/>
              <a:gd name="T12" fmla="*/ 344 w 465"/>
              <a:gd name="T13" fmla="*/ 606 h 863"/>
              <a:gd name="T14" fmla="*/ 373 w 465"/>
              <a:gd name="T15" fmla="*/ 578 h 863"/>
              <a:gd name="T16" fmla="*/ 398 w 465"/>
              <a:gd name="T17" fmla="*/ 550 h 863"/>
              <a:gd name="T18" fmla="*/ 419 w 465"/>
              <a:gd name="T19" fmla="*/ 522 h 863"/>
              <a:gd name="T20" fmla="*/ 437 w 465"/>
              <a:gd name="T21" fmla="*/ 495 h 863"/>
              <a:gd name="T22" fmla="*/ 451 w 465"/>
              <a:gd name="T23" fmla="*/ 468 h 863"/>
              <a:gd name="T24" fmla="*/ 460 w 465"/>
              <a:gd name="T25" fmla="*/ 440 h 863"/>
              <a:gd name="T26" fmla="*/ 464 w 465"/>
              <a:gd name="T27" fmla="*/ 413 h 863"/>
              <a:gd name="T28" fmla="*/ 463 w 465"/>
              <a:gd name="T29" fmla="*/ 386 h 863"/>
              <a:gd name="T30" fmla="*/ 458 w 465"/>
              <a:gd name="T31" fmla="*/ 360 h 863"/>
              <a:gd name="T32" fmla="*/ 448 w 465"/>
              <a:gd name="T33" fmla="*/ 333 h 863"/>
              <a:gd name="T34" fmla="*/ 434 w 465"/>
              <a:gd name="T35" fmla="*/ 307 h 863"/>
              <a:gd name="T36" fmla="*/ 417 w 465"/>
              <a:gd name="T37" fmla="*/ 281 h 863"/>
              <a:gd name="T38" fmla="*/ 395 w 465"/>
              <a:gd name="T39" fmla="*/ 255 h 863"/>
              <a:gd name="T40" fmla="*/ 371 w 465"/>
              <a:gd name="T41" fmla="*/ 229 h 863"/>
              <a:gd name="T42" fmla="*/ 343 w 465"/>
              <a:gd name="T43" fmla="*/ 204 h 863"/>
              <a:gd name="T44" fmla="*/ 313 w 465"/>
              <a:gd name="T45" fmla="*/ 178 h 863"/>
              <a:gd name="T46" fmla="*/ 281 w 465"/>
              <a:gd name="T47" fmla="*/ 152 h 863"/>
              <a:gd name="T48" fmla="*/ 212 w 465"/>
              <a:gd name="T49" fmla="*/ 102 h 863"/>
              <a:gd name="T50" fmla="*/ 137 w 465"/>
              <a:gd name="T51" fmla="*/ 51 h 863"/>
              <a:gd name="T52" fmla="*/ 60 w 465"/>
              <a:gd name="T53" fmla="*/ 0 h 863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w 465"/>
              <a:gd name="T82" fmla="*/ 0 h 863"/>
              <a:gd name="T83" fmla="*/ 465 w 465"/>
              <a:gd name="T84" fmla="*/ 863 h 863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T81" t="T82" r="T83" b="T84"/>
            <a:pathLst>
              <a:path w="465" h="863">
                <a:moveTo>
                  <a:pt x="0" y="862"/>
                </a:moveTo>
                <a:lnTo>
                  <a:pt x="85" y="805"/>
                </a:lnTo>
                <a:lnTo>
                  <a:pt x="167" y="748"/>
                </a:lnTo>
                <a:lnTo>
                  <a:pt x="244" y="691"/>
                </a:lnTo>
                <a:lnTo>
                  <a:pt x="280" y="663"/>
                </a:lnTo>
                <a:lnTo>
                  <a:pt x="313" y="635"/>
                </a:lnTo>
                <a:lnTo>
                  <a:pt x="344" y="606"/>
                </a:lnTo>
                <a:lnTo>
                  <a:pt x="373" y="578"/>
                </a:lnTo>
                <a:lnTo>
                  <a:pt x="398" y="550"/>
                </a:lnTo>
                <a:lnTo>
                  <a:pt x="419" y="522"/>
                </a:lnTo>
                <a:lnTo>
                  <a:pt x="437" y="495"/>
                </a:lnTo>
                <a:lnTo>
                  <a:pt x="451" y="468"/>
                </a:lnTo>
                <a:lnTo>
                  <a:pt x="460" y="440"/>
                </a:lnTo>
                <a:lnTo>
                  <a:pt x="464" y="413"/>
                </a:lnTo>
                <a:lnTo>
                  <a:pt x="463" y="386"/>
                </a:lnTo>
                <a:lnTo>
                  <a:pt x="458" y="360"/>
                </a:lnTo>
                <a:lnTo>
                  <a:pt x="448" y="333"/>
                </a:lnTo>
                <a:lnTo>
                  <a:pt x="434" y="307"/>
                </a:lnTo>
                <a:lnTo>
                  <a:pt x="417" y="281"/>
                </a:lnTo>
                <a:lnTo>
                  <a:pt x="395" y="255"/>
                </a:lnTo>
                <a:lnTo>
                  <a:pt x="371" y="229"/>
                </a:lnTo>
                <a:lnTo>
                  <a:pt x="343" y="204"/>
                </a:lnTo>
                <a:lnTo>
                  <a:pt x="313" y="178"/>
                </a:lnTo>
                <a:lnTo>
                  <a:pt x="281" y="152"/>
                </a:lnTo>
                <a:lnTo>
                  <a:pt x="212" y="102"/>
                </a:lnTo>
                <a:lnTo>
                  <a:pt x="137" y="51"/>
                </a:lnTo>
                <a:lnTo>
                  <a:pt x="60" y="0"/>
                </a:lnTo>
              </a:path>
            </a:pathLst>
          </a:custGeom>
          <a:noFill/>
          <a:ln w="50800" cap="rnd">
            <a:solidFill>
              <a:srgbClr val="0000FF"/>
            </a:solidFill>
            <a:round/>
            <a:headEnd type="stealth" w="med" len="med"/>
            <a:tailEnd type="none" w="sm" len="sm"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AutoShape 2"/>
          <p:cNvSpPr>
            <a:spLocks noGrp="1" noChangeArrowheads="1"/>
          </p:cNvSpPr>
          <p:nvPr>
            <p:ph type="title"/>
          </p:nvPr>
        </p:nvSpPr>
        <p:spPr>
          <a:xfrm>
            <a:off x="233363" y="282575"/>
            <a:ext cx="8653462" cy="565150"/>
          </a:xfrm>
          <a:ln cap="flat"/>
        </p:spPr>
        <p:txBody>
          <a:bodyPr/>
          <a:lstStyle/>
          <a:p>
            <a:pPr>
              <a:lnSpc>
                <a:spcPct val="100000"/>
              </a:lnSpc>
              <a:defRPr/>
            </a:pPr>
            <a:r>
              <a:rPr lang="en-US" smtClean="0"/>
              <a:t>Compare?</a:t>
            </a:r>
          </a:p>
        </p:txBody>
      </p:sp>
      <p:sp>
        <p:nvSpPr>
          <p:cNvPr id="13315" name="Rectangle 3"/>
          <p:cNvSpPr>
            <a:spLocks noChangeArrowheads="1"/>
          </p:cNvSpPr>
          <p:nvPr/>
        </p:nvSpPr>
        <p:spPr bwMode="auto">
          <a:xfrm>
            <a:off x="1219200" y="1219200"/>
            <a:ext cx="6835775" cy="2038350"/>
          </a:xfrm>
          <a:prstGeom prst="rect">
            <a:avLst/>
          </a:prstGeom>
          <a:solidFill>
            <a:srgbClr val="F0FD23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3316" name="Line 4"/>
          <p:cNvSpPr>
            <a:spLocks noChangeShapeType="1"/>
          </p:cNvSpPr>
          <p:nvPr/>
        </p:nvSpPr>
        <p:spPr bwMode="auto">
          <a:xfrm flipV="1">
            <a:off x="3386138" y="2632075"/>
            <a:ext cx="533400" cy="373063"/>
          </a:xfrm>
          <a:prstGeom prst="line">
            <a:avLst/>
          </a:prstGeom>
          <a:noFill/>
          <a:ln w="25400">
            <a:solidFill>
              <a:schemeClr val="tx1"/>
            </a:solidFill>
            <a:prstDash val="sysDot"/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13317" name="Line 5"/>
          <p:cNvSpPr>
            <a:spLocks noChangeShapeType="1"/>
          </p:cNvSpPr>
          <p:nvPr/>
        </p:nvSpPr>
        <p:spPr bwMode="auto">
          <a:xfrm flipH="1" flipV="1">
            <a:off x="2700338" y="2632075"/>
            <a:ext cx="533400" cy="373063"/>
          </a:xfrm>
          <a:prstGeom prst="line">
            <a:avLst/>
          </a:prstGeom>
          <a:noFill/>
          <a:ln w="25400">
            <a:solidFill>
              <a:schemeClr val="tx1"/>
            </a:solidFill>
            <a:prstDash val="sysDot"/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13318" name="Line 6"/>
          <p:cNvSpPr>
            <a:spLocks noChangeShapeType="1"/>
          </p:cNvSpPr>
          <p:nvPr/>
        </p:nvSpPr>
        <p:spPr bwMode="auto">
          <a:xfrm flipV="1">
            <a:off x="3386138" y="1944688"/>
            <a:ext cx="533400" cy="371475"/>
          </a:xfrm>
          <a:prstGeom prst="line">
            <a:avLst/>
          </a:prstGeom>
          <a:noFill/>
          <a:ln w="25400">
            <a:solidFill>
              <a:schemeClr val="tx1"/>
            </a:solidFill>
            <a:prstDash val="sysDot"/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13319" name="Line 7"/>
          <p:cNvSpPr>
            <a:spLocks noChangeShapeType="1"/>
          </p:cNvSpPr>
          <p:nvPr/>
        </p:nvSpPr>
        <p:spPr bwMode="auto">
          <a:xfrm flipH="1" flipV="1">
            <a:off x="2700338" y="1944688"/>
            <a:ext cx="533400" cy="371475"/>
          </a:xfrm>
          <a:prstGeom prst="line">
            <a:avLst/>
          </a:prstGeom>
          <a:noFill/>
          <a:ln w="25400">
            <a:solidFill>
              <a:schemeClr val="tx1"/>
            </a:solidFill>
            <a:prstDash val="sysDot"/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13320" name="AutoShape 8"/>
          <p:cNvSpPr>
            <a:spLocks noChangeArrowheads="1"/>
          </p:cNvSpPr>
          <p:nvPr/>
        </p:nvSpPr>
        <p:spPr bwMode="auto">
          <a:xfrm>
            <a:off x="3125788" y="2219325"/>
            <a:ext cx="377825" cy="190500"/>
          </a:xfrm>
          <a:prstGeom prst="cube">
            <a:avLst>
              <a:gd name="adj" fmla="val 24898"/>
            </a:avLst>
          </a:prstGeom>
          <a:solidFill>
            <a:srgbClr val="FF0000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3321" name="Rectangle 9"/>
          <p:cNvSpPr>
            <a:spLocks noChangeArrowheads="1"/>
          </p:cNvSpPr>
          <p:nvPr/>
        </p:nvSpPr>
        <p:spPr bwMode="auto">
          <a:xfrm>
            <a:off x="1958975" y="2525713"/>
            <a:ext cx="4413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en-US">
                <a:solidFill>
                  <a:srgbClr val="0000FF"/>
                </a:solidFill>
              </a:rPr>
              <a:t>C</a:t>
            </a:r>
          </a:p>
        </p:txBody>
      </p:sp>
      <p:sp>
        <p:nvSpPr>
          <p:cNvPr id="13322" name="Freeform 10"/>
          <p:cNvSpPr>
            <a:spLocks/>
          </p:cNvSpPr>
          <p:nvPr/>
        </p:nvSpPr>
        <p:spPr bwMode="auto">
          <a:xfrm>
            <a:off x="2490788" y="2311400"/>
            <a:ext cx="712787" cy="692150"/>
          </a:xfrm>
          <a:custGeom>
            <a:avLst/>
            <a:gdLst>
              <a:gd name="T0" fmla="*/ 448 w 449"/>
              <a:gd name="T1" fmla="*/ 435 h 436"/>
              <a:gd name="T2" fmla="*/ 365 w 449"/>
              <a:gd name="T3" fmla="*/ 409 h 436"/>
              <a:gd name="T4" fmla="*/ 285 w 449"/>
              <a:gd name="T5" fmla="*/ 382 h 436"/>
              <a:gd name="T6" fmla="*/ 247 w 449"/>
              <a:gd name="T7" fmla="*/ 369 h 436"/>
              <a:gd name="T8" fmla="*/ 210 w 449"/>
              <a:gd name="T9" fmla="*/ 356 h 436"/>
              <a:gd name="T10" fmla="*/ 175 w 449"/>
              <a:gd name="T11" fmla="*/ 343 h 436"/>
              <a:gd name="T12" fmla="*/ 143 w 449"/>
              <a:gd name="T13" fmla="*/ 330 h 436"/>
              <a:gd name="T14" fmla="*/ 113 w 449"/>
              <a:gd name="T15" fmla="*/ 317 h 436"/>
              <a:gd name="T16" fmla="*/ 86 w 449"/>
              <a:gd name="T17" fmla="*/ 304 h 436"/>
              <a:gd name="T18" fmla="*/ 62 w 449"/>
              <a:gd name="T19" fmla="*/ 290 h 436"/>
              <a:gd name="T20" fmla="*/ 41 w 449"/>
              <a:gd name="T21" fmla="*/ 277 h 436"/>
              <a:gd name="T22" fmla="*/ 24 w 449"/>
              <a:gd name="T23" fmla="*/ 264 h 436"/>
              <a:gd name="T24" fmla="*/ 12 w 449"/>
              <a:gd name="T25" fmla="*/ 250 h 436"/>
              <a:gd name="T26" fmla="*/ 4 w 449"/>
              <a:gd name="T27" fmla="*/ 237 h 436"/>
              <a:gd name="T28" fmla="*/ 0 w 449"/>
              <a:gd name="T29" fmla="*/ 223 h 436"/>
              <a:gd name="T30" fmla="*/ 2 w 449"/>
              <a:gd name="T31" fmla="*/ 209 h 436"/>
              <a:gd name="T32" fmla="*/ 8 w 449"/>
              <a:gd name="T33" fmla="*/ 196 h 436"/>
              <a:gd name="T34" fmla="*/ 19 w 449"/>
              <a:gd name="T35" fmla="*/ 182 h 436"/>
              <a:gd name="T36" fmla="*/ 34 w 449"/>
              <a:gd name="T37" fmla="*/ 168 h 436"/>
              <a:gd name="T38" fmla="*/ 52 w 449"/>
              <a:gd name="T39" fmla="*/ 154 h 436"/>
              <a:gd name="T40" fmla="*/ 74 w 449"/>
              <a:gd name="T41" fmla="*/ 140 h 436"/>
              <a:gd name="T42" fmla="*/ 100 w 449"/>
              <a:gd name="T43" fmla="*/ 127 h 436"/>
              <a:gd name="T44" fmla="*/ 128 w 449"/>
              <a:gd name="T45" fmla="*/ 113 h 436"/>
              <a:gd name="T46" fmla="*/ 158 w 449"/>
              <a:gd name="T47" fmla="*/ 99 h 436"/>
              <a:gd name="T48" fmla="*/ 191 w 449"/>
              <a:gd name="T49" fmla="*/ 84 h 436"/>
              <a:gd name="T50" fmla="*/ 226 w 449"/>
              <a:gd name="T51" fmla="*/ 70 h 436"/>
              <a:gd name="T52" fmla="*/ 263 w 449"/>
              <a:gd name="T53" fmla="*/ 56 h 436"/>
              <a:gd name="T54" fmla="*/ 339 w 449"/>
              <a:gd name="T55" fmla="*/ 28 h 436"/>
              <a:gd name="T56" fmla="*/ 418 w 449"/>
              <a:gd name="T57" fmla="*/ 0 h 4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w 449"/>
              <a:gd name="T88" fmla="*/ 0 h 436"/>
              <a:gd name="T89" fmla="*/ 449 w 449"/>
              <a:gd name="T90" fmla="*/ 436 h 436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T87" t="T88" r="T89" b="T90"/>
            <a:pathLst>
              <a:path w="449" h="436">
                <a:moveTo>
                  <a:pt x="448" y="435"/>
                </a:moveTo>
                <a:lnTo>
                  <a:pt x="365" y="409"/>
                </a:lnTo>
                <a:lnTo>
                  <a:pt x="285" y="382"/>
                </a:lnTo>
                <a:lnTo>
                  <a:pt x="247" y="369"/>
                </a:lnTo>
                <a:lnTo>
                  <a:pt x="210" y="356"/>
                </a:lnTo>
                <a:lnTo>
                  <a:pt x="175" y="343"/>
                </a:lnTo>
                <a:lnTo>
                  <a:pt x="143" y="330"/>
                </a:lnTo>
                <a:lnTo>
                  <a:pt x="113" y="317"/>
                </a:lnTo>
                <a:lnTo>
                  <a:pt x="86" y="304"/>
                </a:lnTo>
                <a:lnTo>
                  <a:pt x="62" y="290"/>
                </a:lnTo>
                <a:lnTo>
                  <a:pt x="41" y="277"/>
                </a:lnTo>
                <a:lnTo>
                  <a:pt x="24" y="264"/>
                </a:lnTo>
                <a:lnTo>
                  <a:pt x="12" y="250"/>
                </a:lnTo>
                <a:lnTo>
                  <a:pt x="4" y="237"/>
                </a:lnTo>
                <a:lnTo>
                  <a:pt x="0" y="223"/>
                </a:lnTo>
                <a:lnTo>
                  <a:pt x="2" y="209"/>
                </a:lnTo>
                <a:lnTo>
                  <a:pt x="8" y="196"/>
                </a:lnTo>
                <a:lnTo>
                  <a:pt x="19" y="182"/>
                </a:lnTo>
                <a:lnTo>
                  <a:pt x="34" y="168"/>
                </a:lnTo>
                <a:lnTo>
                  <a:pt x="52" y="154"/>
                </a:lnTo>
                <a:lnTo>
                  <a:pt x="74" y="140"/>
                </a:lnTo>
                <a:lnTo>
                  <a:pt x="100" y="127"/>
                </a:lnTo>
                <a:lnTo>
                  <a:pt x="128" y="113"/>
                </a:lnTo>
                <a:lnTo>
                  <a:pt x="158" y="99"/>
                </a:lnTo>
                <a:lnTo>
                  <a:pt x="191" y="84"/>
                </a:lnTo>
                <a:lnTo>
                  <a:pt x="226" y="70"/>
                </a:lnTo>
                <a:lnTo>
                  <a:pt x="263" y="56"/>
                </a:lnTo>
                <a:lnTo>
                  <a:pt x="339" y="28"/>
                </a:lnTo>
                <a:lnTo>
                  <a:pt x="418" y="0"/>
                </a:lnTo>
              </a:path>
            </a:pathLst>
          </a:custGeom>
          <a:noFill/>
          <a:ln w="50800" cap="rnd">
            <a:solidFill>
              <a:srgbClr val="0000FF"/>
            </a:solidFill>
            <a:round/>
            <a:headEnd type="none" w="sm" len="sm"/>
            <a:tailEnd type="stealth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3323" name="AutoShape 11"/>
          <p:cNvSpPr>
            <a:spLocks noChangeArrowheads="1"/>
          </p:cNvSpPr>
          <p:nvPr/>
        </p:nvSpPr>
        <p:spPr bwMode="auto">
          <a:xfrm>
            <a:off x="3125788" y="2911475"/>
            <a:ext cx="377825" cy="190500"/>
          </a:xfrm>
          <a:prstGeom prst="cube">
            <a:avLst>
              <a:gd name="adj" fmla="val 24898"/>
            </a:avLst>
          </a:prstGeom>
          <a:solidFill>
            <a:srgbClr val="FF0000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3324" name="Rectangle 12"/>
          <p:cNvSpPr>
            <a:spLocks noChangeArrowheads="1"/>
          </p:cNvSpPr>
          <p:nvPr/>
        </p:nvSpPr>
        <p:spPr bwMode="auto">
          <a:xfrm>
            <a:off x="1225550" y="3371850"/>
            <a:ext cx="6835775" cy="2038350"/>
          </a:xfrm>
          <a:prstGeom prst="rect">
            <a:avLst/>
          </a:prstGeom>
          <a:solidFill>
            <a:srgbClr val="F0FD23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3325" name="Line 13"/>
          <p:cNvSpPr>
            <a:spLocks noChangeShapeType="1"/>
          </p:cNvSpPr>
          <p:nvPr/>
        </p:nvSpPr>
        <p:spPr bwMode="auto">
          <a:xfrm flipV="1">
            <a:off x="3392488" y="4784725"/>
            <a:ext cx="533400" cy="373063"/>
          </a:xfrm>
          <a:prstGeom prst="line">
            <a:avLst/>
          </a:prstGeom>
          <a:noFill/>
          <a:ln w="25400">
            <a:solidFill>
              <a:schemeClr val="tx1"/>
            </a:solidFill>
            <a:prstDash val="sysDot"/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13326" name="Line 14"/>
          <p:cNvSpPr>
            <a:spLocks noChangeShapeType="1"/>
          </p:cNvSpPr>
          <p:nvPr/>
        </p:nvSpPr>
        <p:spPr bwMode="auto">
          <a:xfrm flipH="1" flipV="1">
            <a:off x="2706688" y="4784725"/>
            <a:ext cx="533400" cy="373063"/>
          </a:xfrm>
          <a:prstGeom prst="line">
            <a:avLst/>
          </a:prstGeom>
          <a:noFill/>
          <a:ln w="25400">
            <a:solidFill>
              <a:schemeClr val="tx1"/>
            </a:solidFill>
            <a:prstDash val="sysDot"/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13327" name="AutoShape 15"/>
          <p:cNvSpPr>
            <a:spLocks noChangeArrowheads="1"/>
          </p:cNvSpPr>
          <p:nvPr/>
        </p:nvSpPr>
        <p:spPr bwMode="auto">
          <a:xfrm>
            <a:off x="3132138" y="5065713"/>
            <a:ext cx="377825" cy="190500"/>
          </a:xfrm>
          <a:prstGeom prst="cube">
            <a:avLst>
              <a:gd name="adj" fmla="val 24898"/>
            </a:avLst>
          </a:prstGeom>
          <a:solidFill>
            <a:srgbClr val="FF0000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3328" name="Rectangle 16"/>
          <p:cNvSpPr>
            <a:spLocks noChangeArrowheads="1"/>
          </p:cNvSpPr>
          <p:nvPr/>
        </p:nvSpPr>
        <p:spPr bwMode="auto">
          <a:xfrm>
            <a:off x="2706688" y="4025900"/>
            <a:ext cx="6572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en-US">
                <a:solidFill>
                  <a:srgbClr val="0000FF"/>
                </a:solidFill>
              </a:rPr>
              <a:t>C</a:t>
            </a:r>
            <a:r>
              <a:rPr lang="en-US" baseline="30000">
                <a:solidFill>
                  <a:srgbClr val="0000FF"/>
                </a:solidFill>
              </a:rPr>
              <a:t>-1</a:t>
            </a:r>
          </a:p>
        </p:txBody>
      </p:sp>
      <p:sp>
        <p:nvSpPr>
          <p:cNvPr id="13329" name="Rectangle 17"/>
          <p:cNvSpPr>
            <a:spLocks noChangeArrowheads="1"/>
          </p:cNvSpPr>
          <p:nvPr/>
        </p:nvSpPr>
        <p:spPr bwMode="auto">
          <a:xfrm>
            <a:off x="6635750" y="3795713"/>
            <a:ext cx="6572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en-US">
                <a:solidFill>
                  <a:srgbClr val="0000FF"/>
                </a:solidFill>
              </a:rPr>
              <a:t>C</a:t>
            </a:r>
            <a:r>
              <a:rPr lang="en-US" baseline="30000">
                <a:solidFill>
                  <a:srgbClr val="0000FF"/>
                </a:solidFill>
              </a:rPr>
              <a:t>-1</a:t>
            </a:r>
          </a:p>
        </p:txBody>
      </p:sp>
      <p:sp>
        <p:nvSpPr>
          <p:cNvPr id="13330" name="Oval 18"/>
          <p:cNvSpPr>
            <a:spLocks noChangeArrowheads="1"/>
          </p:cNvSpPr>
          <p:nvPr/>
        </p:nvSpPr>
        <p:spPr bwMode="auto">
          <a:xfrm>
            <a:off x="5840413" y="4191000"/>
            <a:ext cx="152400" cy="152400"/>
          </a:xfrm>
          <a:prstGeom prst="ellipse">
            <a:avLst/>
          </a:prstGeom>
          <a:solidFill>
            <a:schemeClr val="tx1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3331" name="Oval 19"/>
          <p:cNvSpPr>
            <a:spLocks noChangeArrowheads="1"/>
          </p:cNvSpPr>
          <p:nvPr/>
        </p:nvSpPr>
        <p:spPr bwMode="auto">
          <a:xfrm>
            <a:off x="1917700" y="1566863"/>
            <a:ext cx="152400" cy="152400"/>
          </a:xfrm>
          <a:prstGeom prst="ellipse">
            <a:avLst/>
          </a:prstGeom>
          <a:solidFill>
            <a:schemeClr val="tx1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3332" name="Oval 20"/>
          <p:cNvSpPr>
            <a:spLocks noChangeArrowheads="1"/>
          </p:cNvSpPr>
          <p:nvPr/>
        </p:nvSpPr>
        <p:spPr bwMode="auto">
          <a:xfrm>
            <a:off x="5840413" y="1338263"/>
            <a:ext cx="152400" cy="152400"/>
          </a:xfrm>
          <a:prstGeom prst="ellipse">
            <a:avLst/>
          </a:prstGeom>
          <a:solidFill>
            <a:schemeClr val="tx1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3333" name="Freeform 21"/>
          <p:cNvSpPr>
            <a:spLocks/>
          </p:cNvSpPr>
          <p:nvPr/>
        </p:nvSpPr>
        <p:spPr bwMode="auto">
          <a:xfrm>
            <a:off x="5942013" y="3581400"/>
            <a:ext cx="711200" cy="692150"/>
          </a:xfrm>
          <a:custGeom>
            <a:avLst/>
            <a:gdLst>
              <a:gd name="T0" fmla="*/ 0 w 448"/>
              <a:gd name="T1" fmla="*/ 435 h 436"/>
              <a:gd name="T2" fmla="*/ 82 w 448"/>
              <a:gd name="T3" fmla="*/ 409 h 436"/>
              <a:gd name="T4" fmla="*/ 162 w 448"/>
              <a:gd name="T5" fmla="*/ 382 h 436"/>
              <a:gd name="T6" fmla="*/ 201 w 448"/>
              <a:gd name="T7" fmla="*/ 369 h 436"/>
              <a:gd name="T8" fmla="*/ 237 w 448"/>
              <a:gd name="T9" fmla="*/ 356 h 436"/>
              <a:gd name="T10" fmla="*/ 272 w 448"/>
              <a:gd name="T11" fmla="*/ 343 h 436"/>
              <a:gd name="T12" fmla="*/ 305 w 448"/>
              <a:gd name="T13" fmla="*/ 330 h 436"/>
              <a:gd name="T14" fmla="*/ 335 w 448"/>
              <a:gd name="T15" fmla="*/ 317 h 436"/>
              <a:gd name="T16" fmla="*/ 362 w 448"/>
              <a:gd name="T17" fmla="*/ 304 h 436"/>
              <a:gd name="T18" fmla="*/ 386 w 448"/>
              <a:gd name="T19" fmla="*/ 290 h 436"/>
              <a:gd name="T20" fmla="*/ 406 w 448"/>
              <a:gd name="T21" fmla="*/ 277 h 436"/>
              <a:gd name="T22" fmla="*/ 423 w 448"/>
              <a:gd name="T23" fmla="*/ 264 h 436"/>
              <a:gd name="T24" fmla="*/ 436 w 448"/>
              <a:gd name="T25" fmla="*/ 250 h 436"/>
              <a:gd name="T26" fmla="*/ 444 w 448"/>
              <a:gd name="T27" fmla="*/ 237 h 436"/>
              <a:gd name="T28" fmla="*/ 447 w 448"/>
              <a:gd name="T29" fmla="*/ 223 h 436"/>
              <a:gd name="T30" fmla="*/ 446 w 448"/>
              <a:gd name="T31" fmla="*/ 209 h 436"/>
              <a:gd name="T32" fmla="*/ 440 w 448"/>
              <a:gd name="T33" fmla="*/ 196 h 436"/>
              <a:gd name="T34" fmla="*/ 429 w 448"/>
              <a:gd name="T35" fmla="*/ 182 h 436"/>
              <a:gd name="T36" fmla="*/ 414 w 448"/>
              <a:gd name="T37" fmla="*/ 168 h 436"/>
              <a:gd name="T38" fmla="*/ 395 w 448"/>
              <a:gd name="T39" fmla="*/ 154 h 436"/>
              <a:gd name="T40" fmla="*/ 373 w 448"/>
              <a:gd name="T41" fmla="*/ 140 h 436"/>
              <a:gd name="T42" fmla="*/ 348 w 448"/>
              <a:gd name="T43" fmla="*/ 127 h 436"/>
              <a:gd name="T44" fmla="*/ 320 w 448"/>
              <a:gd name="T45" fmla="*/ 113 h 436"/>
              <a:gd name="T46" fmla="*/ 289 w 448"/>
              <a:gd name="T47" fmla="*/ 99 h 436"/>
              <a:gd name="T48" fmla="*/ 256 w 448"/>
              <a:gd name="T49" fmla="*/ 84 h 436"/>
              <a:gd name="T50" fmla="*/ 221 w 448"/>
              <a:gd name="T51" fmla="*/ 70 h 436"/>
              <a:gd name="T52" fmla="*/ 185 w 448"/>
              <a:gd name="T53" fmla="*/ 56 h 436"/>
              <a:gd name="T54" fmla="*/ 109 w 448"/>
              <a:gd name="T55" fmla="*/ 28 h 436"/>
              <a:gd name="T56" fmla="*/ 30 w 448"/>
              <a:gd name="T57" fmla="*/ 0 h 4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w 448"/>
              <a:gd name="T88" fmla="*/ 0 h 436"/>
              <a:gd name="T89" fmla="*/ 448 w 448"/>
              <a:gd name="T90" fmla="*/ 436 h 436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T87" t="T88" r="T89" b="T90"/>
            <a:pathLst>
              <a:path w="448" h="436">
                <a:moveTo>
                  <a:pt x="0" y="435"/>
                </a:moveTo>
                <a:lnTo>
                  <a:pt x="82" y="409"/>
                </a:lnTo>
                <a:lnTo>
                  <a:pt x="162" y="382"/>
                </a:lnTo>
                <a:lnTo>
                  <a:pt x="201" y="369"/>
                </a:lnTo>
                <a:lnTo>
                  <a:pt x="237" y="356"/>
                </a:lnTo>
                <a:lnTo>
                  <a:pt x="272" y="343"/>
                </a:lnTo>
                <a:lnTo>
                  <a:pt x="305" y="330"/>
                </a:lnTo>
                <a:lnTo>
                  <a:pt x="335" y="317"/>
                </a:lnTo>
                <a:lnTo>
                  <a:pt x="362" y="304"/>
                </a:lnTo>
                <a:lnTo>
                  <a:pt x="386" y="290"/>
                </a:lnTo>
                <a:lnTo>
                  <a:pt x="406" y="277"/>
                </a:lnTo>
                <a:lnTo>
                  <a:pt x="423" y="264"/>
                </a:lnTo>
                <a:lnTo>
                  <a:pt x="436" y="250"/>
                </a:lnTo>
                <a:lnTo>
                  <a:pt x="444" y="237"/>
                </a:lnTo>
                <a:lnTo>
                  <a:pt x="447" y="223"/>
                </a:lnTo>
                <a:lnTo>
                  <a:pt x="446" y="209"/>
                </a:lnTo>
                <a:lnTo>
                  <a:pt x="440" y="196"/>
                </a:lnTo>
                <a:lnTo>
                  <a:pt x="429" y="182"/>
                </a:lnTo>
                <a:lnTo>
                  <a:pt x="414" y="168"/>
                </a:lnTo>
                <a:lnTo>
                  <a:pt x="395" y="154"/>
                </a:lnTo>
                <a:lnTo>
                  <a:pt x="373" y="140"/>
                </a:lnTo>
                <a:lnTo>
                  <a:pt x="348" y="127"/>
                </a:lnTo>
                <a:lnTo>
                  <a:pt x="320" y="113"/>
                </a:lnTo>
                <a:lnTo>
                  <a:pt x="289" y="99"/>
                </a:lnTo>
                <a:lnTo>
                  <a:pt x="256" y="84"/>
                </a:lnTo>
                <a:lnTo>
                  <a:pt x="221" y="70"/>
                </a:lnTo>
                <a:lnTo>
                  <a:pt x="185" y="56"/>
                </a:lnTo>
                <a:lnTo>
                  <a:pt x="109" y="28"/>
                </a:lnTo>
                <a:lnTo>
                  <a:pt x="30" y="0"/>
                </a:lnTo>
              </a:path>
            </a:pathLst>
          </a:custGeom>
          <a:noFill/>
          <a:ln w="50800" cap="rnd">
            <a:solidFill>
              <a:srgbClr val="0000FF"/>
            </a:solidFill>
            <a:round/>
            <a:headEnd type="stealth" w="med" len="med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13334" name="Oval 22"/>
          <p:cNvSpPr>
            <a:spLocks noChangeArrowheads="1"/>
          </p:cNvSpPr>
          <p:nvPr/>
        </p:nvSpPr>
        <p:spPr bwMode="auto">
          <a:xfrm>
            <a:off x="5840413" y="3505200"/>
            <a:ext cx="152400" cy="152400"/>
          </a:xfrm>
          <a:prstGeom prst="ellipse">
            <a:avLst/>
          </a:prstGeom>
          <a:solidFill>
            <a:schemeClr val="tx1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3335" name="Oval 23"/>
          <p:cNvSpPr>
            <a:spLocks noChangeArrowheads="1"/>
          </p:cNvSpPr>
          <p:nvPr/>
        </p:nvSpPr>
        <p:spPr bwMode="auto">
          <a:xfrm>
            <a:off x="1917700" y="4419600"/>
            <a:ext cx="152400" cy="152400"/>
          </a:xfrm>
          <a:prstGeom prst="ellipse">
            <a:avLst/>
          </a:prstGeom>
          <a:solidFill>
            <a:schemeClr val="tx1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3336" name="Freeform 24"/>
          <p:cNvSpPr>
            <a:spLocks/>
          </p:cNvSpPr>
          <p:nvPr/>
        </p:nvSpPr>
        <p:spPr bwMode="auto">
          <a:xfrm>
            <a:off x="2012950" y="3811588"/>
            <a:ext cx="711200" cy="692150"/>
          </a:xfrm>
          <a:custGeom>
            <a:avLst/>
            <a:gdLst>
              <a:gd name="T0" fmla="*/ 0 w 448"/>
              <a:gd name="T1" fmla="*/ 435 h 436"/>
              <a:gd name="T2" fmla="*/ 82 w 448"/>
              <a:gd name="T3" fmla="*/ 409 h 436"/>
              <a:gd name="T4" fmla="*/ 162 w 448"/>
              <a:gd name="T5" fmla="*/ 382 h 436"/>
              <a:gd name="T6" fmla="*/ 201 w 448"/>
              <a:gd name="T7" fmla="*/ 369 h 436"/>
              <a:gd name="T8" fmla="*/ 237 w 448"/>
              <a:gd name="T9" fmla="*/ 356 h 436"/>
              <a:gd name="T10" fmla="*/ 272 w 448"/>
              <a:gd name="T11" fmla="*/ 343 h 436"/>
              <a:gd name="T12" fmla="*/ 305 w 448"/>
              <a:gd name="T13" fmla="*/ 330 h 436"/>
              <a:gd name="T14" fmla="*/ 335 w 448"/>
              <a:gd name="T15" fmla="*/ 317 h 436"/>
              <a:gd name="T16" fmla="*/ 362 w 448"/>
              <a:gd name="T17" fmla="*/ 304 h 436"/>
              <a:gd name="T18" fmla="*/ 386 w 448"/>
              <a:gd name="T19" fmla="*/ 290 h 436"/>
              <a:gd name="T20" fmla="*/ 406 w 448"/>
              <a:gd name="T21" fmla="*/ 277 h 436"/>
              <a:gd name="T22" fmla="*/ 423 w 448"/>
              <a:gd name="T23" fmla="*/ 264 h 436"/>
              <a:gd name="T24" fmla="*/ 436 w 448"/>
              <a:gd name="T25" fmla="*/ 250 h 436"/>
              <a:gd name="T26" fmla="*/ 444 w 448"/>
              <a:gd name="T27" fmla="*/ 237 h 436"/>
              <a:gd name="T28" fmla="*/ 447 w 448"/>
              <a:gd name="T29" fmla="*/ 223 h 436"/>
              <a:gd name="T30" fmla="*/ 446 w 448"/>
              <a:gd name="T31" fmla="*/ 209 h 436"/>
              <a:gd name="T32" fmla="*/ 440 w 448"/>
              <a:gd name="T33" fmla="*/ 196 h 436"/>
              <a:gd name="T34" fmla="*/ 429 w 448"/>
              <a:gd name="T35" fmla="*/ 182 h 436"/>
              <a:gd name="T36" fmla="*/ 414 w 448"/>
              <a:gd name="T37" fmla="*/ 168 h 436"/>
              <a:gd name="T38" fmla="*/ 395 w 448"/>
              <a:gd name="T39" fmla="*/ 154 h 436"/>
              <a:gd name="T40" fmla="*/ 373 w 448"/>
              <a:gd name="T41" fmla="*/ 140 h 436"/>
              <a:gd name="T42" fmla="*/ 348 w 448"/>
              <a:gd name="T43" fmla="*/ 127 h 436"/>
              <a:gd name="T44" fmla="*/ 320 w 448"/>
              <a:gd name="T45" fmla="*/ 113 h 436"/>
              <a:gd name="T46" fmla="*/ 289 w 448"/>
              <a:gd name="T47" fmla="*/ 99 h 436"/>
              <a:gd name="T48" fmla="*/ 256 w 448"/>
              <a:gd name="T49" fmla="*/ 84 h 436"/>
              <a:gd name="T50" fmla="*/ 221 w 448"/>
              <a:gd name="T51" fmla="*/ 70 h 436"/>
              <a:gd name="T52" fmla="*/ 185 w 448"/>
              <a:gd name="T53" fmla="*/ 56 h 436"/>
              <a:gd name="T54" fmla="*/ 109 w 448"/>
              <a:gd name="T55" fmla="*/ 28 h 436"/>
              <a:gd name="T56" fmla="*/ 30 w 448"/>
              <a:gd name="T57" fmla="*/ 0 h 4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w 448"/>
              <a:gd name="T88" fmla="*/ 0 h 436"/>
              <a:gd name="T89" fmla="*/ 448 w 448"/>
              <a:gd name="T90" fmla="*/ 436 h 436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T87" t="T88" r="T89" b="T90"/>
            <a:pathLst>
              <a:path w="448" h="436">
                <a:moveTo>
                  <a:pt x="0" y="435"/>
                </a:moveTo>
                <a:lnTo>
                  <a:pt x="82" y="409"/>
                </a:lnTo>
                <a:lnTo>
                  <a:pt x="162" y="382"/>
                </a:lnTo>
                <a:lnTo>
                  <a:pt x="201" y="369"/>
                </a:lnTo>
                <a:lnTo>
                  <a:pt x="237" y="356"/>
                </a:lnTo>
                <a:lnTo>
                  <a:pt x="272" y="343"/>
                </a:lnTo>
                <a:lnTo>
                  <a:pt x="305" y="330"/>
                </a:lnTo>
                <a:lnTo>
                  <a:pt x="335" y="317"/>
                </a:lnTo>
                <a:lnTo>
                  <a:pt x="362" y="304"/>
                </a:lnTo>
                <a:lnTo>
                  <a:pt x="386" y="290"/>
                </a:lnTo>
                <a:lnTo>
                  <a:pt x="406" y="277"/>
                </a:lnTo>
                <a:lnTo>
                  <a:pt x="423" y="264"/>
                </a:lnTo>
                <a:lnTo>
                  <a:pt x="436" y="250"/>
                </a:lnTo>
                <a:lnTo>
                  <a:pt x="444" y="237"/>
                </a:lnTo>
                <a:lnTo>
                  <a:pt x="447" y="223"/>
                </a:lnTo>
                <a:lnTo>
                  <a:pt x="446" y="209"/>
                </a:lnTo>
                <a:lnTo>
                  <a:pt x="440" y="196"/>
                </a:lnTo>
                <a:lnTo>
                  <a:pt x="429" y="182"/>
                </a:lnTo>
                <a:lnTo>
                  <a:pt x="414" y="168"/>
                </a:lnTo>
                <a:lnTo>
                  <a:pt x="395" y="154"/>
                </a:lnTo>
                <a:lnTo>
                  <a:pt x="373" y="140"/>
                </a:lnTo>
                <a:lnTo>
                  <a:pt x="348" y="127"/>
                </a:lnTo>
                <a:lnTo>
                  <a:pt x="320" y="113"/>
                </a:lnTo>
                <a:lnTo>
                  <a:pt x="289" y="99"/>
                </a:lnTo>
                <a:lnTo>
                  <a:pt x="256" y="84"/>
                </a:lnTo>
                <a:lnTo>
                  <a:pt x="221" y="70"/>
                </a:lnTo>
                <a:lnTo>
                  <a:pt x="185" y="56"/>
                </a:lnTo>
                <a:lnTo>
                  <a:pt x="109" y="28"/>
                </a:lnTo>
                <a:lnTo>
                  <a:pt x="30" y="0"/>
                </a:lnTo>
              </a:path>
            </a:pathLst>
          </a:custGeom>
          <a:noFill/>
          <a:ln w="50800" cap="rnd">
            <a:solidFill>
              <a:srgbClr val="0000FF"/>
            </a:solidFill>
            <a:round/>
            <a:headEnd type="stealth" w="med" len="med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13337" name="Oval 25"/>
          <p:cNvSpPr>
            <a:spLocks noChangeArrowheads="1"/>
          </p:cNvSpPr>
          <p:nvPr/>
        </p:nvSpPr>
        <p:spPr bwMode="auto">
          <a:xfrm>
            <a:off x="1917700" y="3733800"/>
            <a:ext cx="152400" cy="152400"/>
          </a:xfrm>
          <a:prstGeom prst="ellipse">
            <a:avLst/>
          </a:prstGeom>
          <a:solidFill>
            <a:schemeClr val="tx1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3338" name="Rectangle 26"/>
          <p:cNvSpPr>
            <a:spLocks noChangeArrowheads="1"/>
          </p:cNvSpPr>
          <p:nvPr/>
        </p:nvSpPr>
        <p:spPr bwMode="auto">
          <a:xfrm>
            <a:off x="774700" y="5715000"/>
            <a:ext cx="7637463" cy="476250"/>
          </a:xfrm>
          <a:prstGeom prst="rect">
            <a:avLst/>
          </a:prstGeom>
          <a:solidFill>
            <a:srgbClr val="C0C0C0"/>
          </a:solidFill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en-US"/>
              <a:t>Moving camera By </a:t>
            </a:r>
            <a:r>
              <a:rPr lang="en-US">
                <a:solidFill>
                  <a:srgbClr val="0000FF"/>
                </a:solidFill>
              </a:rPr>
              <a:t>C</a:t>
            </a:r>
            <a:r>
              <a:rPr lang="en-US"/>
              <a:t>; Moving world by </a:t>
            </a:r>
            <a:r>
              <a:rPr lang="en-US">
                <a:solidFill>
                  <a:srgbClr val="0000FF"/>
                </a:solidFill>
              </a:rPr>
              <a:t>C</a:t>
            </a:r>
            <a:r>
              <a:rPr lang="en-US" baseline="30000">
                <a:solidFill>
                  <a:srgbClr val="0000FF"/>
                </a:solidFill>
              </a:rPr>
              <a:t>-1</a:t>
            </a:r>
            <a:r>
              <a:rPr lang="en-US"/>
              <a:t>…</a:t>
            </a:r>
          </a:p>
        </p:txBody>
      </p:sp>
      <p:sp>
        <p:nvSpPr>
          <p:cNvPr id="13339" name="Rectangle 27"/>
          <p:cNvSpPr>
            <a:spLocks noChangeArrowheads="1"/>
          </p:cNvSpPr>
          <p:nvPr/>
        </p:nvSpPr>
        <p:spPr bwMode="auto">
          <a:xfrm>
            <a:off x="1677988" y="1296988"/>
            <a:ext cx="4492625" cy="1139825"/>
          </a:xfrm>
          <a:prstGeom prst="rect">
            <a:avLst/>
          </a:prstGeom>
          <a:noFill/>
          <a:ln w="12700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3340" name="Rectangle 28"/>
          <p:cNvSpPr>
            <a:spLocks noChangeArrowheads="1"/>
          </p:cNvSpPr>
          <p:nvPr/>
        </p:nvSpPr>
        <p:spPr bwMode="auto">
          <a:xfrm>
            <a:off x="1677988" y="4154488"/>
            <a:ext cx="4492625" cy="1139825"/>
          </a:xfrm>
          <a:prstGeom prst="rect">
            <a:avLst/>
          </a:prstGeom>
          <a:noFill/>
          <a:ln w="12700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3341" name="Rectangle 29"/>
          <p:cNvSpPr>
            <a:spLocks noChangeArrowheads="1"/>
          </p:cNvSpPr>
          <p:nvPr/>
        </p:nvSpPr>
        <p:spPr bwMode="auto">
          <a:xfrm>
            <a:off x="4464050" y="2590800"/>
            <a:ext cx="4298950" cy="47625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en-US"/>
              <a:t>moving the camera by C</a:t>
            </a:r>
          </a:p>
        </p:txBody>
      </p:sp>
      <p:sp>
        <p:nvSpPr>
          <p:cNvPr id="13342" name="Rectangle 30"/>
          <p:cNvSpPr>
            <a:spLocks noChangeArrowheads="1"/>
          </p:cNvSpPr>
          <p:nvPr/>
        </p:nvSpPr>
        <p:spPr bwMode="auto">
          <a:xfrm>
            <a:off x="4464050" y="4629150"/>
            <a:ext cx="4214813" cy="47625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en-US"/>
              <a:t>moving the world by C</a:t>
            </a:r>
            <a:r>
              <a:rPr lang="en-US" baseline="30000"/>
              <a:t>-1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ChangeArrowheads="1"/>
          </p:cNvSpPr>
          <p:nvPr/>
        </p:nvSpPr>
        <p:spPr bwMode="auto">
          <a:xfrm>
            <a:off x="1219200" y="1219200"/>
            <a:ext cx="6835775" cy="2038350"/>
          </a:xfrm>
          <a:prstGeom prst="rect">
            <a:avLst/>
          </a:prstGeom>
          <a:solidFill>
            <a:srgbClr val="F0FD23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5603" name="AutoShape 3"/>
          <p:cNvSpPr>
            <a:spLocks noGrp="1" noChangeArrowheads="1"/>
          </p:cNvSpPr>
          <p:nvPr>
            <p:ph type="title"/>
          </p:nvPr>
        </p:nvSpPr>
        <p:spPr>
          <a:xfrm>
            <a:off x="233363" y="282575"/>
            <a:ext cx="8653462" cy="565150"/>
          </a:xfrm>
          <a:ln cap="flat"/>
        </p:spPr>
        <p:txBody>
          <a:bodyPr/>
          <a:lstStyle/>
          <a:p>
            <a:pPr>
              <a:lnSpc>
                <a:spcPct val="100000"/>
              </a:lnSpc>
              <a:defRPr/>
            </a:pPr>
            <a:r>
              <a:rPr lang="en-US" smtClean="0"/>
              <a:t>Does it Work for Any C?</a:t>
            </a:r>
          </a:p>
        </p:txBody>
      </p:sp>
      <p:sp>
        <p:nvSpPr>
          <p:cNvPr id="14340" name="Line 4"/>
          <p:cNvSpPr>
            <a:spLocks noChangeShapeType="1"/>
          </p:cNvSpPr>
          <p:nvPr/>
        </p:nvSpPr>
        <p:spPr bwMode="auto">
          <a:xfrm flipV="1">
            <a:off x="3386138" y="2632075"/>
            <a:ext cx="533400" cy="373063"/>
          </a:xfrm>
          <a:prstGeom prst="line">
            <a:avLst/>
          </a:prstGeom>
          <a:noFill/>
          <a:ln w="25400">
            <a:solidFill>
              <a:schemeClr val="tx1"/>
            </a:solidFill>
            <a:prstDash val="sysDot"/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14341" name="Line 5"/>
          <p:cNvSpPr>
            <a:spLocks noChangeShapeType="1"/>
          </p:cNvSpPr>
          <p:nvPr/>
        </p:nvSpPr>
        <p:spPr bwMode="auto">
          <a:xfrm flipH="1" flipV="1">
            <a:off x="2700338" y="2632075"/>
            <a:ext cx="533400" cy="373063"/>
          </a:xfrm>
          <a:prstGeom prst="line">
            <a:avLst/>
          </a:prstGeom>
          <a:noFill/>
          <a:ln w="25400">
            <a:solidFill>
              <a:schemeClr val="tx1"/>
            </a:solidFill>
            <a:prstDash val="sysDot"/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grpSp>
        <p:nvGrpSpPr>
          <p:cNvPr id="14342" name="Group 9"/>
          <p:cNvGrpSpPr>
            <a:grpSpLocks/>
          </p:cNvGrpSpPr>
          <p:nvPr/>
        </p:nvGrpSpPr>
        <p:grpSpPr bwMode="auto">
          <a:xfrm>
            <a:off x="2589213" y="1370013"/>
            <a:ext cx="466725" cy="1219200"/>
            <a:chOff x="1631" y="863"/>
            <a:chExt cx="294" cy="768"/>
          </a:xfrm>
        </p:grpSpPr>
        <p:sp>
          <p:nvSpPr>
            <p:cNvPr id="14371" name="Line 6"/>
            <p:cNvSpPr>
              <a:spLocks noChangeShapeType="1"/>
            </p:cNvSpPr>
            <p:nvPr/>
          </p:nvSpPr>
          <p:spPr bwMode="auto">
            <a:xfrm flipH="1" flipV="1">
              <a:off x="1631" y="863"/>
              <a:ext cx="234" cy="336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prstDash val="sysDot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372" name="Line 7"/>
            <p:cNvSpPr>
              <a:spLocks noChangeShapeType="1"/>
            </p:cNvSpPr>
            <p:nvPr/>
          </p:nvSpPr>
          <p:spPr bwMode="auto">
            <a:xfrm flipH="1">
              <a:off x="1632" y="1295"/>
              <a:ext cx="234" cy="336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prstDash val="sysDot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373" name="AutoShape 8"/>
            <p:cNvSpPr>
              <a:spLocks noChangeArrowheads="1"/>
            </p:cNvSpPr>
            <p:nvPr/>
          </p:nvSpPr>
          <p:spPr bwMode="auto">
            <a:xfrm rot="-5400000">
              <a:off x="1746" y="1184"/>
              <a:ext cx="238" cy="120"/>
            </a:xfrm>
            <a:prstGeom prst="cube">
              <a:avLst>
                <a:gd name="adj" fmla="val 24898"/>
              </a:avLst>
            </a:prstGeom>
            <a:solidFill>
              <a:srgbClr val="FF000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4343" name="Rectangle 10"/>
          <p:cNvSpPr>
            <a:spLocks noChangeArrowheads="1"/>
          </p:cNvSpPr>
          <p:nvPr/>
        </p:nvSpPr>
        <p:spPr bwMode="auto">
          <a:xfrm>
            <a:off x="3505200" y="1752600"/>
            <a:ext cx="112395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en-US">
                <a:solidFill>
                  <a:srgbClr val="0000FF"/>
                </a:solidFill>
              </a:rPr>
              <a:t>C=RT</a:t>
            </a:r>
          </a:p>
        </p:txBody>
      </p:sp>
      <p:sp>
        <p:nvSpPr>
          <p:cNvPr id="14344" name="AutoShape 11"/>
          <p:cNvSpPr>
            <a:spLocks noChangeArrowheads="1"/>
          </p:cNvSpPr>
          <p:nvPr/>
        </p:nvSpPr>
        <p:spPr bwMode="auto">
          <a:xfrm>
            <a:off x="3125788" y="2911475"/>
            <a:ext cx="377825" cy="190500"/>
          </a:xfrm>
          <a:prstGeom prst="cube">
            <a:avLst>
              <a:gd name="adj" fmla="val 24898"/>
            </a:avLst>
          </a:prstGeom>
          <a:solidFill>
            <a:srgbClr val="FF0000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4345" name="Rectangle 12"/>
          <p:cNvSpPr>
            <a:spLocks noChangeArrowheads="1"/>
          </p:cNvSpPr>
          <p:nvPr/>
        </p:nvSpPr>
        <p:spPr bwMode="auto">
          <a:xfrm>
            <a:off x="1225550" y="3371850"/>
            <a:ext cx="6835775" cy="2038350"/>
          </a:xfrm>
          <a:prstGeom prst="rect">
            <a:avLst/>
          </a:prstGeom>
          <a:solidFill>
            <a:srgbClr val="F0FD23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4346" name="Line 13"/>
          <p:cNvSpPr>
            <a:spLocks noChangeShapeType="1"/>
          </p:cNvSpPr>
          <p:nvPr/>
        </p:nvSpPr>
        <p:spPr bwMode="auto">
          <a:xfrm flipV="1">
            <a:off x="3392488" y="4784725"/>
            <a:ext cx="533400" cy="373063"/>
          </a:xfrm>
          <a:prstGeom prst="line">
            <a:avLst/>
          </a:prstGeom>
          <a:noFill/>
          <a:ln w="25400">
            <a:solidFill>
              <a:schemeClr val="tx1"/>
            </a:solidFill>
            <a:prstDash val="sysDot"/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14347" name="Line 14"/>
          <p:cNvSpPr>
            <a:spLocks noChangeShapeType="1"/>
          </p:cNvSpPr>
          <p:nvPr/>
        </p:nvSpPr>
        <p:spPr bwMode="auto">
          <a:xfrm flipH="1" flipV="1">
            <a:off x="2706688" y="4784725"/>
            <a:ext cx="533400" cy="373063"/>
          </a:xfrm>
          <a:prstGeom prst="line">
            <a:avLst/>
          </a:prstGeom>
          <a:noFill/>
          <a:ln w="25400">
            <a:solidFill>
              <a:schemeClr val="tx1"/>
            </a:solidFill>
            <a:prstDash val="sysDot"/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14348" name="AutoShape 15"/>
          <p:cNvSpPr>
            <a:spLocks noChangeArrowheads="1"/>
          </p:cNvSpPr>
          <p:nvPr/>
        </p:nvSpPr>
        <p:spPr bwMode="auto">
          <a:xfrm>
            <a:off x="3132138" y="5065713"/>
            <a:ext cx="377825" cy="190500"/>
          </a:xfrm>
          <a:prstGeom prst="cube">
            <a:avLst>
              <a:gd name="adj" fmla="val 24898"/>
            </a:avLst>
          </a:prstGeom>
          <a:solidFill>
            <a:srgbClr val="FF0000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4349" name="Rectangle 16"/>
          <p:cNvSpPr>
            <a:spLocks noChangeArrowheads="1"/>
          </p:cNvSpPr>
          <p:nvPr/>
        </p:nvSpPr>
        <p:spPr bwMode="auto">
          <a:xfrm>
            <a:off x="4978400" y="3657600"/>
            <a:ext cx="29083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en-US">
                <a:solidFill>
                  <a:srgbClr val="0000FF"/>
                </a:solidFill>
              </a:rPr>
              <a:t>C</a:t>
            </a:r>
            <a:r>
              <a:rPr lang="en-US" baseline="30000">
                <a:solidFill>
                  <a:srgbClr val="0000FF"/>
                </a:solidFill>
              </a:rPr>
              <a:t>-1</a:t>
            </a:r>
            <a:r>
              <a:rPr lang="en-US">
                <a:solidFill>
                  <a:srgbClr val="0000FF"/>
                </a:solidFill>
              </a:rPr>
              <a:t>=(RT)</a:t>
            </a:r>
            <a:r>
              <a:rPr lang="en-US" baseline="30000">
                <a:solidFill>
                  <a:srgbClr val="0000FF"/>
                </a:solidFill>
              </a:rPr>
              <a:t>-1</a:t>
            </a:r>
            <a:r>
              <a:rPr lang="en-US">
                <a:solidFill>
                  <a:srgbClr val="0000FF"/>
                </a:solidFill>
              </a:rPr>
              <a:t>=T</a:t>
            </a:r>
            <a:r>
              <a:rPr lang="en-US" baseline="30000">
                <a:solidFill>
                  <a:srgbClr val="0000FF"/>
                </a:solidFill>
              </a:rPr>
              <a:t>-1</a:t>
            </a:r>
            <a:r>
              <a:rPr lang="en-US">
                <a:solidFill>
                  <a:srgbClr val="0000FF"/>
                </a:solidFill>
              </a:rPr>
              <a:t>R</a:t>
            </a:r>
            <a:r>
              <a:rPr lang="en-US" baseline="30000">
                <a:solidFill>
                  <a:srgbClr val="0000FF"/>
                </a:solidFill>
              </a:rPr>
              <a:t>-1</a:t>
            </a:r>
          </a:p>
        </p:txBody>
      </p:sp>
      <p:sp>
        <p:nvSpPr>
          <p:cNvPr id="14350" name="Oval 17"/>
          <p:cNvSpPr>
            <a:spLocks noChangeArrowheads="1"/>
          </p:cNvSpPr>
          <p:nvPr/>
        </p:nvSpPr>
        <p:spPr bwMode="auto">
          <a:xfrm>
            <a:off x="1917700" y="1566863"/>
            <a:ext cx="152400" cy="152400"/>
          </a:xfrm>
          <a:prstGeom prst="ellipse">
            <a:avLst/>
          </a:pr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wrap="none" lIns="92075" tIns="46038" rIns="92075" bIns="46038" anchor="ctr"/>
          <a:lstStyle/>
          <a:p>
            <a:r>
              <a:rPr lang="en-US" sz="1200"/>
              <a:t>1</a:t>
            </a:r>
          </a:p>
        </p:txBody>
      </p:sp>
      <p:sp>
        <p:nvSpPr>
          <p:cNvPr id="14351" name="Oval 18"/>
          <p:cNvSpPr>
            <a:spLocks noChangeArrowheads="1"/>
          </p:cNvSpPr>
          <p:nvPr/>
        </p:nvSpPr>
        <p:spPr bwMode="auto">
          <a:xfrm>
            <a:off x="5840413" y="1338263"/>
            <a:ext cx="152400" cy="152400"/>
          </a:xfrm>
          <a:prstGeom prst="ellipse">
            <a:avLst/>
          </a:pr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wrap="none" lIns="92075" tIns="46038" rIns="92075" bIns="46038" anchor="ctr"/>
          <a:lstStyle/>
          <a:p>
            <a:r>
              <a:rPr lang="en-US" sz="1200"/>
              <a:t>2</a:t>
            </a:r>
          </a:p>
        </p:txBody>
      </p:sp>
      <p:sp>
        <p:nvSpPr>
          <p:cNvPr id="14352" name="Rectangle 19"/>
          <p:cNvSpPr>
            <a:spLocks noChangeArrowheads="1"/>
          </p:cNvSpPr>
          <p:nvPr/>
        </p:nvSpPr>
        <p:spPr bwMode="auto">
          <a:xfrm>
            <a:off x="774700" y="5715000"/>
            <a:ext cx="7637463" cy="476250"/>
          </a:xfrm>
          <a:prstGeom prst="rect">
            <a:avLst/>
          </a:prstGeom>
          <a:solidFill>
            <a:srgbClr val="C0C0C0"/>
          </a:solidFill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en-US"/>
              <a:t>Moving camera By </a:t>
            </a:r>
            <a:r>
              <a:rPr lang="en-US">
                <a:solidFill>
                  <a:srgbClr val="0000FF"/>
                </a:solidFill>
              </a:rPr>
              <a:t>C</a:t>
            </a:r>
            <a:r>
              <a:rPr lang="en-US"/>
              <a:t>; Moving world by </a:t>
            </a:r>
            <a:r>
              <a:rPr lang="en-US">
                <a:solidFill>
                  <a:srgbClr val="0000FF"/>
                </a:solidFill>
              </a:rPr>
              <a:t>C</a:t>
            </a:r>
            <a:r>
              <a:rPr lang="en-US" baseline="30000">
                <a:solidFill>
                  <a:srgbClr val="0000FF"/>
                </a:solidFill>
              </a:rPr>
              <a:t>-1</a:t>
            </a:r>
            <a:r>
              <a:rPr lang="en-US"/>
              <a:t>…</a:t>
            </a:r>
          </a:p>
        </p:txBody>
      </p:sp>
      <p:sp>
        <p:nvSpPr>
          <p:cNvPr id="14353" name="Rectangle 20"/>
          <p:cNvSpPr>
            <a:spLocks noChangeArrowheads="1"/>
          </p:cNvSpPr>
          <p:nvPr/>
        </p:nvSpPr>
        <p:spPr bwMode="auto">
          <a:xfrm>
            <a:off x="1677988" y="1296988"/>
            <a:ext cx="4492625" cy="1139825"/>
          </a:xfrm>
          <a:prstGeom prst="rect">
            <a:avLst/>
          </a:prstGeom>
          <a:noFill/>
          <a:ln w="12700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4354" name="Rectangle 21"/>
          <p:cNvSpPr>
            <a:spLocks noChangeArrowheads="1"/>
          </p:cNvSpPr>
          <p:nvPr/>
        </p:nvSpPr>
        <p:spPr bwMode="auto">
          <a:xfrm>
            <a:off x="1976438" y="4205288"/>
            <a:ext cx="4492625" cy="1139825"/>
          </a:xfrm>
          <a:prstGeom prst="rect">
            <a:avLst/>
          </a:prstGeom>
          <a:noFill/>
          <a:ln w="12700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4355" name="Oval 22"/>
          <p:cNvSpPr>
            <a:spLocks noChangeArrowheads="1"/>
          </p:cNvSpPr>
          <p:nvPr/>
        </p:nvSpPr>
        <p:spPr bwMode="auto">
          <a:xfrm>
            <a:off x="1917700" y="2133600"/>
            <a:ext cx="152400" cy="152400"/>
          </a:xfrm>
          <a:prstGeom prst="ellipse">
            <a:avLst/>
          </a:pr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wrap="none" lIns="92075" tIns="46038" rIns="92075" bIns="46038" anchor="ctr"/>
          <a:lstStyle/>
          <a:p>
            <a:r>
              <a:rPr lang="en-US" sz="1200"/>
              <a:t>3</a:t>
            </a:r>
          </a:p>
        </p:txBody>
      </p:sp>
      <p:sp>
        <p:nvSpPr>
          <p:cNvPr id="14356" name="Oval 23"/>
          <p:cNvSpPr>
            <a:spLocks noChangeArrowheads="1"/>
          </p:cNvSpPr>
          <p:nvPr/>
        </p:nvSpPr>
        <p:spPr bwMode="auto">
          <a:xfrm>
            <a:off x="5842000" y="3500438"/>
            <a:ext cx="152400" cy="152400"/>
          </a:xfrm>
          <a:prstGeom prst="ellipse">
            <a:avLst/>
          </a:pr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wrap="none" lIns="92075" tIns="46038" rIns="92075" bIns="46038" anchor="ctr"/>
          <a:lstStyle/>
          <a:p>
            <a:r>
              <a:rPr lang="en-US" sz="1200"/>
              <a:t>2</a:t>
            </a:r>
          </a:p>
        </p:txBody>
      </p:sp>
      <p:sp>
        <p:nvSpPr>
          <p:cNvPr id="14357" name="Oval 24"/>
          <p:cNvSpPr>
            <a:spLocks noChangeArrowheads="1"/>
          </p:cNvSpPr>
          <p:nvPr/>
        </p:nvSpPr>
        <p:spPr bwMode="auto">
          <a:xfrm>
            <a:off x="1919288" y="3729038"/>
            <a:ext cx="152400" cy="152400"/>
          </a:xfrm>
          <a:prstGeom prst="ellipse">
            <a:avLst/>
          </a:pr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wrap="none" lIns="92075" tIns="46038" rIns="92075" bIns="46038" anchor="ctr"/>
          <a:lstStyle/>
          <a:p>
            <a:r>
              <a:rPr lang="en-US" sz="1200"/>
              <a:t>1</a:t>
            </a:r>
          </a:p>
        </p:txBody>
      </p:sp>
      <p:sp>
        <p:nvSpPr>
          <p:cNvPr id="14358" name="Oval 25"/>
          <p:cNvSpPr>
            <a:spLocks noChangeArrowheads="1"/>
          </p:cNvSpPr>
          <p:nvPr/>
        </p:nvSpPr>
        <p:spPr bwMode="auto">
          <a:xfrm>
            <a:off x="1919288" y="4295775"/>
            <a:ext cx="152400" cy="152400"/>
          </a:xfrm>
          <a:prstGeom prst="ellipse">
            <a:avLst/>
          </a:pr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wrap="none" lIns="92075" tIns="46038" rIns="92075" bIns="46038" anchor="ctr"/>
          <a:lstStyle/>
          <a:p>
            <a:r>
              <a:rPr lang="en-US" sz="1200"/>
              <a:t>3</a:t>
            </a:r>
          </a:p>
        </p:txBody>
      </p:sp>
      <p:sp>
        <p:nvSpPr>
          <p:cNvPr id="14359" name="Oval 26"/>
          <p:cNvSpPr>
            <a:spLocks noChangeArrowheads="1"/>
          </p:cNvSpPr>
          <p:nvPr/>
        </p:nvSpPr>
        <p:spPr bwMode="auto">
          <a:xfrm>
            <a:off x="3581400" y="3962400"/>
            <a:ext cx="152400" cy="152400"/>
          </a:xfrm>
          <a:prstGeom prst="ellipse">
            <a:avLst/>
          </a:pr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wrap="none" lIns="92075" tIns="46038" rIns="92075" bIns="46038" anchor="ctr"/>
          <a:lstStyle/>
          <a:p>
            <a:r>
              <a:rPr lang="en-US" sz="1200"/>
              <a:t>1</a:t>
            </a:r>
          </a:p>
        </p:txBody>
      </p:sp>
      <p:sp>
        <p:nvSpPr>
          <p:cNvPr id="14360" name="Oval 27"/>
          <p:cNvSpPr>
            <a:spLocks noChangeArrowheads="1"/>
          </p:cNvSpPr>
          <p:nvPr/>
        </p:nvSpPr>
        <p:spPr bwMode="auto">
          <a:xfrm>
            <a:off x="2971800" y="3962400"/>
            <a:ext cx="152400" cy="152400"/>
          </a:xfrm>
          <a:prstGeom prst="ellipse">
            <a:avLst/>
          </a:pr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wrap="none" lIns="92075" tIns="46038" rIns="92075" bIns="46038" anchor="ctr"/>
          <a:lstStyle/>
          <a:p>
            <a:r>
              <a:rPr lang="en-US" sz="1200"/>
              <a:t>3</a:t>
            </a:r>
          </a:p>
        </p:txBody>
      </p:sp>
      <p:sp>
        <p:nvSpPr>
          <p:cNvPr id="14361" name="Oval 28"/>
          <p:cNvSpPr>
            <a:spLocks noChangeArrowheads="1"/>
          </p:cNvSpPr>
          <p:nvPr/>
        </p:nvSpPr>
        <p:spPr bwMode="auto">
          <a:xfrm>
            <a:off x="3733800" y="7391400"/>
            <a:ext cx="152400" cy="152400"/>
          </a:xfrm>
          <a:prstGeom prst="ellipse">
            <a:avLst/>
          </a:pr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wrap="none" lIns="92075" tIns="46038" rIns="92075" bIns="46038" anchor="ctr"/>
          <a:lstStyle/>
          <a:p>
            <a:r>
              <a:rPr lang="en-US" sz="1200"/>
              <a:t>2</a:t>
            </a:r>
          </a:p>
        </p:txBody>
      </p:sp>
      <p:sp>
        <p:nvSpPr>
          <p:cNvPr id="14362" name="Rectangle 29"/>
          <p:cNvSpPr>
            <a:spLocks noChangeArrowheads="1"/>
          </p:cNvSpPr>
          <p:nvPr/>
        </p:nvSpPr>
        <p:spPr bwMode="auto">
          <a:xfrm>
            <a:off x="6477000" y="1371600"/>
            <a:ext cx="256540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algn="l"/>
            <a:r>
              <a:rPr lang="en-US">
                <a:solidFill>
                  <a:srgbClr val="0000FF"/>
                </a:solidFill>
              </a:rPr>
              <a:t>R = rotate +90</a:t>
            </a:r>
          </a:p>
          <a:p>
            <a:pPr algn="l"/>
            <a:r>
              <a:rPr lang="en-US">
                <a:solidFill>
                  <a:srgbClr val="0000FF"/>
                </a:solidFill>
              </a:rPr>
              <a:t>T = translate</a:t>
            </a:r>
            <a:br>
              <a:rPr lang="en-US">
                <a:solidFill>
                  <a:srgbClr val="0000FF"/>
                </a:solidFill>
              </a:rPr>
            </a:br>
            <a:r>
              <a:rPr lang="en-US">
                <a:solidFill>
                  <a:srgbClr val="FF0000"/>
                </a:solidFill>
              </a:rPr>
              <a:t> (up and left)</a:t>
            </a:r>
          </a:p>
        </p:txBody>
      </p:sp>
      <p:sp>
        <p:nvSpPr>
          <p:cNvPr id="14363" name="Line 30"/>
          <p:cNvSpPr>
            <a:spLocks noChangeShapeType="1"/>
          </p:cNvSpPr>
          <p:nvPr/>
        </p:nvSpPr>
        <p:spPr bwMode="auto">
          <a:xfrm flipH="1" flipV="1">
            <a:off x="2971800" y="2133600"/>
            <a:ext cx="304800" cy="762000"/>
          </a:xfrm>
          <a:prstGeom prst="line">
            <a:avLst/>
          </a:prstGeom>
          <a:noFill/>
          <a:ln w="25400">
            <a:solidFill>
              <a:srgbClr val="0000FF"/>
            </a:solidFill>
            <a:round/>
            <a:headEnd type="none" w="sm" len="sm"/>
            <a:tailEnd type="stealth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4364" name="Line 31"/>
          <p:cNvSpPr>
            <a:spLocks noChangeShapeType="1"/>
          </p:cNvSpPr>
          <p:nvPr/>
        </p:nvSpPr>
        <p:spPr bwMode="auto">
          <a:xfrm flipH="1" flipV="1">
            <a:off x="1690688" y="3443288"/>
            <a:ext cx="304800" cy="762000"/>
          </a:xfrm>
          <a:prstGeom prst="line">
            <a:avLst/>
          </a:prstGeom>
          <a:noFill/>
          <a:ln w="25400">
            <a:solidFill>
              <a:srgbClr val="0000FF"/>
            </a:solidFill>
            <a:round/>
            <a:headEnd type="stealth" w="med" len="med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14365" name="Rectangle 32"/>
          <p:cNvSpPr>
            <a:spLocks noChangeArrowheads="1"/>
          </p:cNvSpPr>
          <p:nvPr/>
        </p:nvSpPr>
        <p:spPr bwMode="auto">
          <a:xfrm>
            <a:off x="1676400" y="3451225"/>
            <a:ext cx="4492625" cy="1139825"/>
          </a:xfrm>
          <a:prstGeom prst="rect">
            <a:avLst/>
          </a:prstGeom>
          <a:noFill/>
          <a:ln w="12700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4366" name="Rectangle 33"/>
          <p:cNvSpPr>
            <a:spLocks noChangeArrowheads="1"/>
          </p:cNvSpPr>
          <p:nvPr/>
        </p:nvSpPr>
        <p:spPr bwMode="auto">
          <a:xfrm>
            <a:off x="2898775" y="3810000"/>
            <a:ext cx="1139825" cy="4492625"/>
          </a:xfrm>
          <a:prstGeom prst="rect">
            <a:avLst/>
          </a:prstGeom>
          <a:noFill/>
          <a:ln w="12700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4367" name="Line 31"/>
          <p:cNvSpPr>
            <a:spLocks noChangeShapeType="1"/>
          </p:cNvSpPr>
          <p:nvPr/>
        </p:nvSpPr>
        <p:spPr bwMode="auto">
          <a:xfrm flipH="1">
            <a:off x="533400" y="3810000"/>
            <a:ext cx="1219200" cy="3810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stealth" w="med" len="med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14368" name="Rectangle 33"/>
          <p:cNvSpPr>
            <a:spLocks noChangeArrowheads="1"/>
          </p:cNvSpPr>
          <p:nvPr/>
        </p:nvSpPr>
        <p:spPr bwMode="auto">
          <a:xfrm>
            <a:off x="0" y="3657600"/>
            <a:ext cx="1162050" cy="1255713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solidFill>
                  <a:srgbClr val="FF0000"/>
                </a:solidFill>
              </a:rPr>
              <a:t>down</a:t>
            </a:r>
            <a:br>
              <a:rPr lang="en-US">
                <a:solidFill>
                  <a:srgbClr val="FF0000"/>
                </a:solidFill>
              </a:rPr>
            </a:br>
            <a:r>
              <a:rPr lang="en-US">
                <a:solidFill>
                  <a:srgbClr val="FF0000"/>
                </a:solidFill>
              </a:rPr>
              <a:t>and </a:t>
            </a:r>
            <a:br>
              <a:rPr lang="en-US">
                <a:solidFill>
                  <a:srgbClr val="FF0000"/>
                </a:solidFill>
              </a:rPr>
            </a:br>
            <a:r>
              <a:rPr lang="en-US">
                <a:solidFill>
                  <a:srgbClr val="FF0000"/>
                </a:solidFill>
              </a:rPr>
              <a:t>right</a:t>
            </a:r>
            <a:endParaRPr lang="en-US"/>
          </a:p>
        </p:txBody>
      </p:sp>
      <p:sp>
        <p:nvSpPr>
          <p:cNvPr id="14369" name="Line 31"/>
          <p:cNvSpPr>
            <a:spLocks noChangeShapeType="1"/>
          </p:cNvSpPr>
          <p:nvPr/>
        </p:nvSpPr>
        <p:spPr bwMode="auto">
          <a:xfrm flipV="1">
            <a:off x="6553200" y="4572000"/>
            <a:ext cx="1752600" cy="3810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stealth" w="med" len="med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14370" name="Rectangle 35"/>
          <p:cNvSpPr>
            <a:spLocks noChangeArrowheads="1"/>
          </p:cNvSpPr>
          <p:nvPr/>
        </p:nvSpPr>
        <p:spPr bwMode="auto">
          <a:xfrm>
            <a:off x="7848600" y="4343400"/>
            <a:ext cx="1184275" cy="868363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solidFill>
                  <a:srgbClr val="FF0000"/>
                </a:solidFill>
              </a:rPr>
              <a:t>rotate</a:t>
            </a:r>
            <a:br>
              <a:rPr lang="en-US">
                <a:solidFill>
                  <a:srgbClr val="FF0000"/>
                </a:solidFill>
              </a:rPr>
            </a:br>
            <a:r>
              <a:rPr lang="en-US">
                <a:solidFill>
                  <a:srgbClr val="FF0000"/>
                </a:solidFill>
              </a:rPr>
              <a:t>-90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ChangeArrowheads="1"/>
          </p:cNvSpPr>
          <p:nvPr/>
        </p:nvSpPr>
        <p:spPr bwMode="auto">
          <a:xfrm>
            <a:off x="1143000" y="4572000"/>
            <a:ext cx="6934200" cy="1219200"/>
          </a:xfrm>
          <a:prstGeom prst="rect">
            <a:avLst/>
          </a:prstGeom>
          <a:solidFill>
            <a:srgbClr val="F0FD23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7651" name="AutoShape 3"/>
          <p:cNvSpPr>
            <a:spLocks noGrp="1" noChangeArrowheads="1"/>
          </p:cNvSpPr>
          <p:nvPr>
            <p:ph type="title"/>
          </p:nvPr>
        </p:nvSpPr>
        <p:spPr>
          <a:xfrm>
            <a:off x="219075" y="277813"/>
            <a:ext cx="8683625" cy="704850"/>
          </a:xfrm>
          <a:ln cap="flat"/>
        </p:spPr>
        <p:txBody>
          <a:bodyPr/>
          <a:lstStyle/>
          <a:p>
            <a:pPr>
              <a:defRPr/>
            </a:pPr>
            <a:r>
              <a:rPr lang="en-US" smtClean="0"/>
              <a:t>Conclusion?</a:t>
            </a:r>
          </a:p>
        </p:txBody>
      </p:sp>
      <p:sp>
        <p:nvSpPr>
          <p:cNvPr id="15364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228600" y="1349375"/>
            <a:ext cx="8610600" cy="4668838"/>
          </a:xfrm>
          <a:noFill/>
        </p:spPr>
        <p:txBody>
          <a:bodyPr/>
          <a:lstStyle/>
          <a:p>
            <a:r>
              <a:rPr lang="en-US" smtClean="0"/>
              <a:t>If an </a:t>
            </a:r>
            <a:r>
              <a:rPr lang="en-US" smtClean="0">
                <a:solidFill>
                  <a:srgbClr val="FF0000"/>
                </a:solidFill>
              </a:rPr>
              <a:t>object</a:t>
            </a:r>
            <a:r>
              <a:rPr lang="en-US" smtClean="0"/>
              <a:t> at the origin is moved by </a:t>
            </a:r>
            <a:r>
              <a:rPr lang="en-US" smtClean="0">
                <a:solidFill>
                  <a:srgbClr val="0000FF"/>
                </a:solidFill>
              </a:rPr>
              <a:t>M</a:t>
            </a:r>
            <a:r>
              <a:rPr lang="en-US" smtClean="0"/>
              <a:t> to a new place in the world, AND</a:t>
            </a:r>
          </a:p>
          <a:p>
            <a:r>
              <a:rPr lang="en-US" smtClean="0"/>
              <a:t>The </a:t>
            </a:r>
            <a:r>
              <a:rPr lang="en-US" smtClean="0">
                <a:solidFill>
                  <a:srgbClr val="FF0000"/>
                </a:solidFill>
              </a:rPr>
              <a:t>camera</a:t>
            </a:r>
            <a:r>
              <a:rPr lang="en-US" smtClean="0"/>
              <a:t> is moved by </a:t>
            </a:r>
            <a:r>
              <a:rPr lang="en-US" smtClean="0">
                <a:solidFill>
                  <a:srgbClr val="0000FF"/>
                </a:solidFill>
              </a:rPr>
              <a:t>C</a:t>
            </a:r>
            <a:r>
              <a:rPr lang="en-US" smtClean="0"/>
              <a:t> to a new place in the world, then </a:t>
            </a:r>
          </a:p>
          <a:p>
            <a:pPr>
              <a:buFontTx/>
              <a:buNone/>
            </a:pPr>
            <a:endParaRPr lang="en-US" smtClean="0"/>
          </a:p>
          <a:p>
            <a:r>
              <a:rPr lang="en-US" smtClean="0"/>
              <a:t>Then the following are equivalent</a:t>
            </a:r>
          </a:p>
          <a:p>
            <a:pPr>
              <a:buFontTx/>
              <a:buNone/>
            </a:pPr>
            <a:endParaRPr lang="en-US" smtClean="0"/>
          </a:p>
          <a:p>
            <a:pPr lvl="3"/>
            <a:r>
              <a:rPr lang="en-US" smtClean="0"/>
              <a:t>the camera is at </a:t>
            </a:r>
            <a:r>
              <a:rPr lang="en-US" smtClean="0">
                <a:solidFill>
                  <a:srgbClr val="0000FF"/>
                </a:solidFill>
              </a:rPr>
              <a:t>C</a:t>
            </a:r>
            <a:r>
              <a:rPr lang="en-US" smtClean="0"/>
              <a:t>, the object is at </a:t>
            </a:r>
            <a:r>
              <a:rPr lang="en-US" smtClean="0">
                <a:solidFill>
                  <a:srgbClr val="0000FF"/>
                </a:solidFill>
              </a:rPr>
              <a:t>M</a:t>
            </a:r>
            <a:endParaRPr lang="en-US" baseline="30000" smtClean="0">
              <a:solidFill>
                <a:srgbClr val="0000FF"/>
              </a:solidFill>
            </a:endParaRPr>
          </a:p>
          <a:p>
            <a:pPr lvl="3"/>
            <a:r>
              <a:rPr lang="en-US" smtClean="0"/>
              <a:t>the camera is at </a:t>
            </a:r>
            <a:r>
              <a:rPr lang="en-US" smtClean="0">
                <a:solidFill>
                  <a:srgbClr val="0000FF"/>
                </a:solidFill>
              </a:rPr>
              <a:t>I</a:t>
            </a:r>
            <a:r>
              <a:rPr lang="en-US" smtClean="0"/>
              <a:t>, the object is at </a:t>
            </a:r>
            <a:r>
              <a:rPr lang="en-US" smtClean="0">
                <a:solidFill>
                  <a:srgbClr val="0000FF"/>
                </a:solidFill>
              </a:rPr>
              <a:t>MC</a:t>
            </a:r>
            <a:r>
              <a:rPr lang="en-US" baseline="30000" smtClean="0">
                <a:solidFill>
                  <a:srgbClr val="0000FF"/>
                </a:solidFill>
              </a:rPr>
              <a:t>-1</a:t>
            </a:r>
          </a:p>
          <a:p>
            <a:pPr>
              <a:buFontTx/>
              <a:buNone/>
            </a:pPr>
            <a:endParaRPr lang="en-US" baseline="30000" smtClean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AutoShape 2"/>
          <p:cNvSpPr>
            <a:spLocks noGrp="1" noChangeArrowheads="1"/>
          </p:cNvSpPr>
          <p:nvPr>
            <p:ph type="title"/>
          </p:nvPr>
        </p:nvSpPr>
        <p:spPr>
          <a:xfrm>
            <a:off x="219075" y="277813"/>
            <a:ext cx="8683625" cy="704850"/>
          </a:xfrm>
          <a:ln cap="flat"/>
        </p:spPr>
        <p:txBody>
          <a:bodyPr/>
          <a:lstStyle/>
          <a:p>
            <a:pPr>
              <a:defRPr/>
            </a:pPr>
            <a:r>
              <a:rPr lang="en-US" smtClean="0"/>
              <a:t>Conclusion?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349375"/>
            <a:ext cx="8610600" cy="1849438"/>
          </a:xfrm>
          <a:noFill/>
        </p:spPr>
        <p:txBody>
          <a:bodyPr/>
          <a:lstStyle/>
          <a:p>
            <a:r>
              <a:rPr lang="en-US" smtClean="0"/>
              <a:t>What does </a:t>
            </a:r>
            <a:r>
              <a:rPr lang="en-US" smtClean="0">
                <a:solidFill>
                  <a:srgbClr val="0000FF"/>
                </a:solidFill>
              </a:rPr>
              <a:t>MC</a:t>
            </a:r>
            <a:r>
              <a:rPr lang="en-US" baseline="30000" smtClean="0">
                <a:solidFill>
                  <a:srgbClr val="0000FF"/>
                </a:solidFill>
              </a:rPr>
              <a:t>-1 </a:t>
            </a:r>
            <a:r>
              <a:rPr lang="en-US" smtClean="0"/>
              <a:t>actually mean? </a:t>
            </a:r>
          </a:p>
          <a:p>
            <a:pPr lvl="3"/>
            <a:r>
              <a:rPr lang="en-US" smtClean="0"/>
              <a:t> </a:t>
            </a:r>
            <a:endParaRPr lang="en-US" baseline="30000" smtClean="0">
              <a:solidFill>
                <a:srgbClr val="0000FF"/>
              </a:solidFill>
            </a:endParaRPr>
          </a:p>
          <a:p>
            <a:pPr lvl="3"/>
            <a:r>
              <a:rPr lang="en-US" smtClean="0"/>
              <a:t>                       </a:t>
            </a:r>
            <a:r>
              <a:rPr lang="en-US" smtClean="0">
                <a:solidFill>
                  <a:srgbClr val="0000FF"/>
                </a:solidFill>
              </a:rPr>
              <a:t>MC</a:t>
            </a:r>
            <a:r>
              <a:rPr lang="en-US" baseline="30000" smtClean="0">
                <a:solidFill>
                  <a:srgbClr val="0000FF"/>
                </a:solidFill>
              </a:rPr>
              <a:t>-1</a:t>
            </a:r>
          </a:p>
          <a:p>
            <a:pPr>
              <a:buFontTx/>
              <a:buNone/>
            </a:pPr>
            <a:endParaRPr lang="en-US" baseline="30000" smtClean="0">
              <a:solidFill>
                <a:srgbClr val="0000FF"/>
              </a:solidFill>
            </a:endParaRPr>
          </a:p>
        </p:txBody>
      </p:sp>
      <p:sp>
        <p:nvSpPr>
          <p:cNvPr id="16388" name="Rectangle 4"/>
          <p:cNvSpPr>
            <a:spLocks noChangeArrowheads="1"/>
          </p:cNvSpPr>
          <p:nvPr/>
        </p:nvSpPr>
        <p:spPr bwMode="auto">
          <a:xfrm>
            <a:off x="1263650" y="3924300"/>
            <a:ext cx="1936750" cy="835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r>
              <a:rPr lang="en-US" sz="1800">
                <a:solidFill>
                  <a:srgbClr val="FF0000"/>
                </a:solidFill>
              </a:rPr>
              <a:t>a point in</a:t>
            </a:r>
            <a:br>
              <a:rPr lang="en-US" sz="1800">
                <a:solidFill>
                  <a:srgbClr val="FF0000"/>
                </a:solidFill>
              </a:rPr>
            </a:br>
            <a:r>
              <a:rPr lang="en-US" sz="1800">
                <a:solidFill>
                  <a:srgbClr val="FF0000"/>
                </a:solidFill>
              </a:rPr>
              <a:t>local coordinates</a:t>
            </a:r>
          </a:p>
        </p:txBody>
      </p:sp>
      <p:sp>
        <p:nvSpPr>
          <p:cNvPr id="16389" name="Line 5"/>
          <p:cNvSpPr>
            <a:spLocks noChangeShapeType="1"/>
          </p:cNvSpPr>
          <p:nvPr/>
        </p:nvSpPr>
        <p:spPr bwMode="auto">
          <a:xfrm flipV="1">
            <a:off x="2286000" y="3048000"/>
            <a:ext cx="1244600" cy="8763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stealth" w="med" len="lg"/>
          </a:ln>
        </p:spPr>
        <p:txBody>
          <a:bodyPr/>
          <a:lstStyle/>
          <a:p>
            <a:endParaRPr lang="en-US"/>
          </a:p>
        </p:txBody>
      </p:sp>
      <p:sp>
        <p:nvSpPr>
          <p:cNvPr id="16390" name="Line 6"/>
          <p:cNvSpPr>
            <a:spLocks noChangeShapeType="1"/>
          </p:cNvSpPr>
          <p:nvPr/>
        </p:nvSpPr>
        <p:spPr bwMode="auto">
          <a:xfrm flipV="1">
            <a:off x="3810000" y="3086100"/>
            <a:ext cx="171450" cy="838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stealth" w="med" len="lg"/>
          </a:ln>
        </p:spPr>
        <p:txBody>
          <a:bodyPr/>
          <a:lstStyle/>
          <a:p>
            <a:endParaRPr lang="en-US"/>
          </a:p>
        </p:txBody>
      </p:sp>
      <p:sp>
        <p:nvSpPr>
          <p:cNvPr id="16391" name="Line 7"/>
          <p:cNvSpPr>
            <a:spLocks noChangeShapeType="1"/>
          </p:cNvSpPr>
          <p:nvPr/>
        </p:nvSpPr>
        <p:spPr bwMode="auto">
          <a:xfrm flipH="1" flipV="1">
            <a:off x="4597400" y="3086100"/>
            <a:ext cx="660400" cy="838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stealth" w="med" len="lg"/>
          </a:ln>
        </p:spPr>
        <p:txBody>
          <a:bodyPr/>
          <a:lstStyle/>
          <a:p>
            <a:endParaRPr lang="en-US"/>
          </a:p>
        </p:txBody>
      </p:sp>
      <p:sp>
        <p:nvSpPr>
          <p:cNvPr id="16392" name="Rectangle 8"/>
          <p:cNvSpPr>
            <a:spLocks noChangeArrowheads="1"/>
          </p:cNvSpPr>
          <p:nvPr/>
        </p:nvSpPr>
        <p:spPr bwMode="auto">
          <a:xfrm>
            <a:off x="2787650" y="3924300"/>
            <a:ext cx="1936750" cy="835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r>
              <a:rPr lang="en-US" sz="1800">
                <a:solidFill>
                  <a:srgbClr val="FF0000"/>
                </a:solidFill>
              </a:rPr>
              <a:t>a point in</a:t>
            </a:r>
            <a:br>
              <a:rPr lang="en-US" sz="1800">
                <a:solidFill>
                  <a:srgbClr val="FF0000"/>
                </a:solidFill>
              </a:rPr>
            </a:br>
            <a:r>
              <a:rPr lang="en-US" sz="1800">
                <a:solidFill>
                  <a:srgbClr val="FF0000"/>
                </a:solidFill>
              </a:rPr>
              <a:t>world coordinates</a:t>
            </a:r>
          </a:p>
        </p:txBody>
      </p:sp>
      <p:sp>
        <p:nvSpPr>
          <p:cNvPr id="16393" name="Rectangle 9"/>
          <p:cNvSpPr>
            <a:spLocks noChangeArrowheads="1"/>
          </p:cNvSpPr>
          <p:nvPr/>
        </p:nvSpPr>
        <p:spPr bwMode="auto">
          <a:xfrm>
            <a:off x="4311650" y="3924300"/>
            <a:ext cx="1936750" cy="835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r>
              <a:rPr lang="en-US" sz="1800">
                <a:solidFill>
                  <a:srgbClr val="FF0000"/>
                </a:solidFill>
              </a:rPr>
              <a:t>a point in</a:t>
            </a:r>
            <a:br>
              <a:rPr lang="en-US" sz="1800">
                <a:solidFill>
                  <a:srgbClr val="FF0000"/>
                </a:solidFill>
              </a:rPr>
            </a:br>
            <a:r>
              <a:rPr lang="en-US" sz="1800">
                <a:solidFill>
                  <a:srgbClr val="FF0000"/>
                </a:solidFill>
              </a:rPr>
              <a:t>camera coordinates</a:t>
            </a:r>
          </a:p>
        </p:txBody>
      </p:sp>
      <p:sp>
        <p:nvSpPr>
          <p:cNvPr id="16394" name="Oval 10"/>
          <p:cNvSpPr>
            <a:spLocks noChangeArrowheads="1"/>
          </p:cNvSpPr>
          <p:nvPr/>
        </p:nvSpPr>
        <p:spPr bwMode="auto">
          <a:xfrm>
            <a:off x="4495800" y="2971800"/>
            <a:ext cx="76200" cy="76200"/>
          </a:xfrm>
          <a:prstGeom prst="ellipse">
            <a:avLst/>
          </a:prstGeom>
          <a:solidFill>
            <a:schemeClr val="tx1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6395" name="Oval 11"/>
          <p:cNvSpPr>
            <a:spLocks noChangeArrowheads="1"/>
          </p:cNvSpPr>
          <p:nvPr/>
        </p:nvSpPr>
        <p:spPr bwMode="auto">
          <a:xfrm>
            <a:off x="3962400" y="2971800"/>
            <a:ext cx="76200" cy="76200"/>
          </a:xfrm>
          <a:prstGeom prst="ellipse">
            <a:avLst/>
          </a:prstGeom>
          <a:solidFill>
            <a:schemeClr val="tx1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6396" name="Oval 12"/>
          <p:cNvSpPr>
            <a:spLocks noChangeArrowheads="1"/>
          </p:cNvSpPr>
          <p:nvPr/>
        </p:nvSpPr>
        <p:spPr bwMode="auto">
          <a:xfrm>
            <a:off x="3581400" y="2971800"/>
            <a:ext cx="76200" cy="76200"/>
          </a:xfrm>
          <a:prstGeom prst="ellipse">
            <a:avLst/>
          </a:prstGeom>
          <a:solidFill>
            <a:schemeClr val="tx1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9709" name="AutoShape 13"/>
          <p:cNvSpPr>
            <a:spLocks noChangeArrowheads="1"/>
          </p:cNvSpPr>
          <p:nvPr/>
        </p:nvSpPr>
        <p:spPr bwMode="auto">
          <a:xfrm>
            <a:off x="334963" y="5624513"/>
            <a:ext cx="8574087" cy="933450"/>
          </a:xfrm>
          <a:prstGeom prst="roundRect">
            <a:avLst>
              <a:gd name="adj" fmla="val 12380"/>
            </a:avLst>
          </a:prstGeom>
          <a:solidFill>
            <a:srgbClr val="C0C0C0"/>
          </a:solidFill>
          <a:ln w="12700">
            <a:solidFill>
              <a:schemeClr val="tx1"/>
            </a:solidFill>
            <a:round/>
            <a:headEnd/>
            <a:tailEnd/>
          </a:ln>
          <a:effectLst>
            <a:outerShdw dist="107763" dir="2700000" algn="ctr" rotWithShape="0">
              <a:schemeClr val="tx1">
                <a:alpha val="50000"/>
              </a:schemeClr>
            </a:outerShdw>
          </a:effectLst>
        </p:spPr>
        <p:txBody>
          <a:bodyPr lIns="92075" tIns="46038" rIns="92075" bIns="46038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/>
              <a:t>Transforming from one </a:t>
            </a:r>
            <a:br>
              <a:rPr lang="en-US"/>
            </a:br>
            <a:r>
              <a:rPr lang="en-US"/>
              <a:t>coordinate system to another...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AutoShape 2"/>
          <p:cNvSpPr>
            <a:spLocks noGrp="1" noChangeArrowheads="1"/>
          </p:cNvSpPr>
          <p:nvPr>
            <p:ph type="title"/>
          </p:nvPr>
        </p:nvSpPr>
        <p:spPr>
          <a:xfrm>
            <a:off x="228600" y="277813"/>
            <a:ext cx="8662988" cy="703262"/>
          </a:xfrm>
          <a:ln cap="flat"/>
        </p:spPr>
        <p:txBody>
          <a:bodyPr/>
          <a:lstStyle/>
          <a:p>
            <a:pPr>
              <a:defRPr/>
            </a:pPr>
            <a:r>
              <a:rPr lang="en-US" smtClean="0"/>
              <a:t>Drawing Objects </a:t>
            </a:r>
            <a:r>
              <a:rPr lang="en-US" smtClean="0">
                <a:solidFill>
                  <a:srgbClr val="FF0000"/>
                </a:solidFill>
              </a:rPr>
              <a:t>with Camera at C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143000"/>
            <a:ext cx="8915400" cy="4344988"/>
          </a:xfrm>
          <a:noFill/>
        </p:spPr>
        <p:txBody>
          <a:bodyPr/>
          <a:lstStyle/>
          <a:p>
            <a:r>
              <a:rPr lang="en-US" smtClean="0">
                <a:solidFill>
                  <a:srgbClr val="0000FF"/>
                </a:solidFill>
              </a:rPr>
              <a:t>Dynamic objects</a:t>
            </a:r>
            <a:r>
              <a:rPr lang="en-US" smtClean="0"/>
              <a:t>: //Want net result </a:t>
            </a:r>
            <a:r>
              <a:rPr lang="en-US" smtClean="0">
                <a:solidFill>
                  <a:srgbClr val="FF0000"/>
                </a:solidFill>
              </a:rPr>
              <a:t>MC</a:t>
            </a:r>
            <a:r>
              <a:rPr lang="en-US" baseline="30000" smtClean="0">
                <a:solidFill>
                  <a:srgbClr val="FF0000"/>
                </a:solidFill>
              </a:rPr>
              <a:t>-1</a:t>
            </a:r>
          </a:p>
          <a:p>
            <a:pPr lvl="2">
              <a:buFontTx/>
              <a:buNone/>
            </a:pPr>
            <a:r>
              <a:rPr lang="en-US" smtClean="0"/>
              <a:t>	Push </a:t>
            </a:r>
            <a:r>
              <a:rPr lang="en-US" smtClean="0">
                <a:solidFill>
                  <a:srgbClr val="FF0000"/>
                </a:solidFill>
              </a:rPr>
              <a:t>C</a:t>
            </a:r>
            <a:r>
              <a:rPr lang="en-US" baseline="30000" smtClean="0">
                <a:solidFill>
                  <a:srgbClr val="FF0000"/>
                </a:solidFill>
              </a:rPr>
              <a:t>-1</a:t>
            </a:r>
            <a:r>
              <a:rPr lang="en-US" smtClean="0"/>
              <a:t>; //World to camera coordinates</a:t>
            </a:r>
          </a:p>
          <a:p>
            <a:pPr lvl="4">
              <a:spcBef>
                <a:spcPct val="0"/>
              </a:spcBef>
              <a:buFontTx/>
              <a:buNone/>
            </a:pPr>
            <a:r>
              <a:rPr lang="en-US" smtClean="0"/>
              <a:t>Mult </a:t>
            </a:r>
            <a:r>
              <a:rPr lang="en-US" smtClean="0">
                <a:solidFill>
                  <a:srgbClr val="FF0000"/>
                </a:solidFill>
              </a:rPr>
              <a:t>M</a:t>
            </a:r>
            <a:r>
              <a:rPr lang="en-US" smtClean="0"/>
              <a:t>; //Local to world coordinates</a:t>
            </a:r>
            <a:endParaRPr lang="en-US" smtClean="0">
              <a:solidFill>
                <a:srgbClr val="0000FF"/>
              </a:solidFill>
            </a:endParaRPr>
          </a:p>
          <a:p>
            <a:pPr lvl="4">
              <a:spcBef>
                <a:spcPct val="0"/>
              </a:spcBef>
              <a:buFontTx/>
              <a:buNone/>
            </a:pPr>
            <a:r>
              <a:rPr lang="en-US" smtClean="0"/>
              <a:t>Draw </a:t>
            </a:r>
            <a:r>
              <a:rPr lang="en-US" smtClean="0">
                <a:solidFill>
                  <a:srgbClr val="FF0000"/>
                </a:solidFill>
              </a:rPr>
              <a:t>unit cube</a:t>
            </a:r>
            <a:r>
              <a:rPr lang="en-US" smtClean="0"/>
              <a:t>; </a:t>
            </a:r>
            <a:r>
              <a:rPr lang="en-US" smtClean="0">
                <a:solidFill>
                  <a:srgbClr val="0000FF"/>
                </a:solidFill>
              </a:rPr>
              <a:t>//range -0.5 to +0.5</a:t>
            </a:r>
          </a:p>
          <a:p>
            <a:pPr lvl="2">
              <a:spcBef>
                <a:spcPct val="0"/>
              </a:spcBef>
              <a:buFontTx/>
              <a:buNone/>
            </a:pPr>
            <a:r>
              <a:rPr lang="en-US" smtClean="0"/>
              <a:t>	Pop</a:t>
            </a:r>
          </a:p>
          <a:p>
            <a:pPr lvl="2">
              <a:buFontTx/>
              <a:buNone/>
            </a:pPr>
            <a:endParaRPr lang="en-US" sz="1200" smtClean="0"/>
          </a:p>
          <a:p>
            <a:r>
              <a:rPr lang="en-US" smtClean="0">
                <a:solidFill>
                  <a:srgbClr val="0000FF"/>
                </a:solidFill>
              </a:rPr>
              <a:t>Static objects</a:t>
            </a:r>
            <a:r>
              <a:rPr lang="en-US" smtClean="0"/>
              <a:t>: //Want net result </a:t>
            </a:r>
            <a:r>
              <a:rPr lang="en-US" smtClean="0">
                <a:solidFill>
                  <a:srgbClr val="FF0000"/>
                </a:solidFill>
              </a:rPr>
              <a:t>IC</a:t>
            </a:r>
            <a:r>
              <a:rPr lang="en-US" baseline="30000" smtClean="0">
                <a:solidFill>
                  <a:srgbClr val="FF0000"/>
                </a:solidFill>
              </a:rPr>
              <a:t>-1</a:t>
            </a:r>
            <a:endParaRPr lang="en-US" smtClean="0"/>
          </a:p>
          <a:p>
            <a:pPr lvl="2">
              <a:buFontTx/>
              <a:buNone/>
            </a:pPr>
            <a:r>
              <a:rPr lang="en-US" smtClean="0"/>
              <a:t>	Push </a:t>
            </a:r>
            <a:r>
              <a:rPr lang="en-US" smtClean="0">
                <a:solidFill>
                  <a:srgbClr val="FF0000"/>
                </a:solidFill>
              </a:rPr>
              <a:t>C</a:t>
            </a:r>
            <a:r>
              <a:rPr lang="en-US" baseline="30000" smtClean="0">
                <a:solidFill>
                  <a:srgbClr val="FF0000"/>
                </a:solidFill>
              </a:rPr>
              <a:t>-1</a:t>
            </a:r>
            <a:r>
              <a:rPr lang="en-US" smtClean="0"/>
              <a:t>; //World to camera coordinates</a:t>
            </a:r>
          </a:p>
          <a:p>
            <a:pPr lvl="4">
              <a:spcBef>
                <a:spcPct val="0"/>
              </a:spcBef>
              <a:buFontTx/>
              <a:buNone/>
            </a:pPr>
            <a:r>
              <a:rPr lang="en-US" smtClean="0"/>
              <a:t>Draw </a:t>
            </a:r>
            <a:r>
              <a:rPr lang="en-US" smtClean="0">
                <a:solidFill>
                  <a:srgbClr val="FF0000"/>
                </a:solidFill>
              </a:rPr>
              <a:t>global cube</a:t>
            </a:r>
            <a:r>
              <a:rPr lang="en-US" smtClean="0"/>
              <a:t>; </a:t>
            </a:r>
            <a:r>
              <a:rPr lang="en-US" smtClean="0">
                <a:solidFill>
                  <a:srgbClr val="0000FF"/>
                </a:solidFill>
              </a:rPr>
              <a:t>//unrestricted range</a:t>
            </a:r>
          </a:p>
          <a:p>
            <a:pPr lvl="2">
              <a:spcBef>
                <a:spcPct val="0"/>
              </a:spcBef>
              <a:buFontTx/>
              <a:buNone/>
            </a:pPr>
            <a:r>
              <a:rPr lang="en-US" smtClean="0"/>
              <a:t>	Pop</a:t>
            </a:r>
          </a:p>
        </p:txBody>
      </p:sp>
      <p:sp>
        <p:nvSpPr>
          <p:cNvPr id="31748" name="AutoShape 4"/>
          <p:cNvSpPr>
            <a:spLocks noChangeArrowheads="1"/>
          </p:cNvSpPr>
          <p:nvPr/>
        </p:nvSpPr>
        <p:spPr bwMode="auto">
          <a:xfrm>
            <a:off x="334963" y="5624513"/>
            <a:ext cx="8574087" cy="933450"/>
          </a:xfrm>
          <a:prstGeom prst="roundRect">
            <a:avLst>
              <a:gd name="adj" fmla="val 12380"/>
            </a:avLst>
          </a:prstGeom>
          <a:solidFill>
            <a:srgbClr val="C0C0C0"/>
          </a:solidFill>
          <a:ln w="12700">
            <a:solidFill>
              <a:schemeClr val="tx1"/>
            </a:solidFill>
            <a:round/>
            <a:headEnd/>
            <a:tailEnd/>
          </a:ln>
          <a:effectLst>
            <a:outerShdw dist="107763" dir="2700000" algn="ctr" rotWithShape="0">
              <a:schemeClr val="tx1">
                <a:alpha val="50000"/>
              </a:schemeClr>
            </a:outerShdw>
          </a:effectLst>
        </p:spPr>
        <p:txBody>
          <a:bodyPr lIns="92075" tIns="46038" rIns="92075" bIns="46038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/>
              <a:t>Renderer automatically transforms </a:t>
            </a:r>
            <a:br>
              <a:rPr lang="en-US"/>
            </a:br>
            <a:r>
              <a:rPr lang="en-US"/>
              <a:t>each point by the matrix on the stack...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47" grpId="0" build="p" autoUpdateAnimBg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AutoShape 2"/>
          <p:cNvSpPr>
            <a:spLocks noGrp="1" noChangeArrowheads="1"/>
          </p:cNvSpPr>
          <p:nvPr>
            <p:ph type="title"/>
          </p:nvPr>
        </p:nvSpPr>
        <p:spPr>
          <a:xfrm>
            <a:off x="219075" y="277813"/>
            <a:ext cx="8683625" cy="704850"/>
          </a:xfrm>
          <a:ln cap="flat"/>
        </p:spPr>
        <p:txBody>
          <a:bodyPr/>
          <a:lstStyle/>
          <a:p>
            <a:pPr>
              <a:defRPr/>
            </a:pPr>
            <a:r>
              <a:rPr lang="en-US" smtClean="0"/>
              <a:t>What’s a Camera, AGAIN?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57213" y="1498600"/>
            <a:ext cx="8358187" cy="1885950"/>
          </a:xfrm>
          <a:noFill/>
        </p:spPr>
        <p:txBody>
          <a:bodyPr/>
          <a:lstStyle/>
          <a:p>
            <a:r>
              <a:rPr lang="en-US" smtClean="0"/>
              <a:t>Just a location from which to view the world.</a:t>
            </a:r>
          </a:p>
          <a:p>
            <a:pPr>
              <a:buFontTx/>
              <a:buNone/>
            </a:pPr>
            <a:endParaRPr lang="en-US" smtClean="0"/>
          </a:p>
          <a:p>
            <a:r>
              <a:rPr lang="en-US" smtClean="0">
                <a:solidFill>
                  <a:srgbClr val="FF0000"/>
                </a:solidFill>
              </a:rPr>
              <a:t>If C describes a location</a:t>
            </a:r>
            <a:r>
              <a:rPr lang="en-US" smtClean="0"/>
              <a:t>, to view the world from that location, further </a:t>
            </a:r>
            <a:r>
              <a:rPr lang="en-US" smtClean="0">
                <a:solidFill>
                  <a:srgbClr val="0000FF"/>
                </a:solidFill>
              </a:rPr>
              <a:t>transform by C</a:t>
            </a:r>
            <a:r>
              <a:rPr lang="en-US" baseline="30000" smtClean="0">
                <a:solidFill>
                  <a:srgbClr val="0000FF"/>
                </a:solidFill>
              </a:rPr>
              <a:t>-1</a:t>
            </a:r>
            <a:r>
              <a:rPr lang="en-US" smtClean="0"/>
              <a:t>. </a:t>
            </a:r>
          </a:p>
        </p:txBody>
      </p:sp>
      <p:sp>
        <p:nvSpPr>
          <p:cNvPr id="33796" name="AutoShape 4"/>
          <p:cNvSpPr>
            <a:spLocks noChangeArrowheads="1"/>
          </p:cNvSpPr>
          <p:nvPr/>
        </p:nvSpPr>
        <p:spPr bwMode="auto">
          <a:xfrm>
            <a:off x="349250" y="5638800"/>
            <a:ext cx="8543925" cy="519113"/>
          </a:xfrm>
          <a:prstGeom prst="roundRect">
            <a:avLst>
              <a:gd name="adj" fmla="val 12380"/>
            </a:avLst>
          </a:prstGeom>
          <a:solidFill>
            <a:srgbClr val="C0C0C0"/>
          </a:solidFill>
          <a:ln w="12700">
            <a:solidFill>
              <a:schemeClr val="tx1"/>
            </a:solidFill>
            <a:round/>
            <a:headEnd/>
            <a:tailEnd/>
          </a:ln>
          <a:effectLst>
            <a:outerShdw dist="107763" dir="2700000" algn="ctr" rotWithShape="0">
              <a:schemeClr val="tx1">
                <a:alpha val="50000"/>
              </a:schemeClr>
            </a:outerShdw>
          </a:effectLst>
        </p:spPr>
        <p:txBody>
          <a:bodyPr lIns="92075" tIns="46038" rIns="92075" bIns="46038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/>
              <a:t>A Camera is a Viewpoint...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458" name="Group 6"/>
          <p:cNvGrpSpPr>
            <a:grpSpLocks/>
          </p:cNvGrpSpPr>
          <p:nvPr/>
        </p:nvGrpSpPr>
        <p:grpSpPr bwMode="auto">
          <a:xfrm>
            <a:off x="252413" y="5091113"/>
            <a:ext cx="8662987" cy="1577975"/>
            <a:chOff x="159" y="3207"/>
            <a:chExt cx="5457" cy="994"/>
          </a:xfrm>
        </p:grpSpPr>
        <p:sp>
          <p:nvSpPr>
            <p:cNvPr id="35842" name="AutoShape 2"/>
            <p:cNvSpPr>
              <a:spLocks noChangeArrowheads="1"/>
            </p:cNvSpPr>
            <p:nvPr/>
          </p:nvSpPr>
          <p:spPr bwMode="auto">
            <a:xfrm>
              <a:off x="159" y="3264"/>
              <a:ext cx="5457" cy="937"/>
            </a:xfrm>
            <a:prstGeom prst="roundRect">
              <a:avLst>
                <a:gd name="adj" fmla="val 12380"/>
              </a:avLst>
            </a:prstGeom>
            <a:solidFill>
              <a:srgbClr val="FEFE83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>
              <a:outerShdw dist="107763" dir="2700000" algn="ctr" rotWithShape="0">
                <a:schemeClr val="tx1">
                  <a:alpha val="50000"/>
                </a:schemeClr>
              </a:outerShdw>
            </a:effectLst>
          </p:spPr>
          <p:txBody>
            <a:bodyPr lIns="92075" tIns="46038" rIns="92075" bIns="46038">
              <a:spAutoFit/>
            </a:bodyPr>
            <a:lstStyle/>
            <a:p>
              <a:pPr>
                <a:lnSpc>
                  <a:spcPct val="100000"/>
                </a:lnSpc>
                <a:spcBef>
                  <a:spcPct val="0"/>
                </a:spcBef>
                <a:defRPr/>
              </a:pPr>
              <a:r>
                <a:rPr lang="en-US"/>
                <a:t>Draw point p</a:t>
              </a:r>
              <a:r>
                <a:rPr lang="en-US" b="0"/>
                <a:t> </a:t>
              </a:r>
              <a:r>
                <a:rPr lang="en-US"/>
                <a:t>in</a:t>
              </a:r>
              <a:r>
                <a:rPr lang="en-US" b="0"/>
                <a:t> </a:t>
              </a:r>
              <a:r>
                <a:rPr lang="en-US"/>
                <a:t>Object 1 at p*M</a:t>
              </a:r>
              <a:r>
                <a:rPr lang="en-US" baseline="-25000"/>
                <a:t>1</a:t>
              </a:r>
              <a:r>
                <a:rPr lang="en-US"/>
                <a:t>*C</a:t>
              </a:r>
              <a:r>
                <a:rPr lang="en-US" baseline="-25000"/>
                <a:t>1</a:t>
              </a:r>
              <a:br>
                <a:rPr lang="en-US" baseline="-25000"/>
              </a:br>
              <a:r>
                <a:rPr lang="en-US"/>
                <a:t>Draw point p</a:t>
              </a:r>
              <a:r>
                <a:rPr lang="en-US" b="0"/>
                <a:t> </a:t>
              </a:r>
              <a:r>
                <a:rPr lang="en-US"/>
                <a:t>in</a:t>
              </a:r>
              <a:r>
                <a:rPr lang="en-US" b="0"/>
                <a:t> </a:t>
              </a:r>
              <a:r>
                <a:rPr lang="en-US"/>
                <a:t>Object 2 at p*M</a:t>
              </a:r>
              <a:r>
                <a:rPr lang="en-US" baseline="-25000"/>
                <a:t>2</a:t>
              </a:r>
              <a:r>
                <a:rPr lang="en-US"/>
                <a:t>*C</a:t>
              </a:r>
              <a:r>
                <a:rPr lang="en-US" baseline="-25000"/>
                <a:t>1</a:t>
              </a:r>
              <a:endParaRPr lang="en-US"/>
            </a:p>
            <a:p>
              <a:pPr>
                <a:lnSpc>
                  <a:spcPct val="100000"/>
                </a:lnSpc>
                <a:spcBef>
                  <a:spcPct val="0"/>
                </a:spcBef>
                <a:defRPr/>
              </a:pPr>
              <a:r>
                <a:rPr lang="en-US"/>
                <a:t>Draw point p</a:t>
              </a:r>
              <a:r>
                <a:rPr lang="en-US" b="0"/>
                <a:t> </a:t>
              </a:r>
              <a:r>
                <a:rPr lang="en-US"/>
                <a:t>in</a:t>
              </a:r>
              <a:r>
                <a:rPr lang="en-US" b="0"/>
                <a:t> </a:t>
              </a:r>
              <a:r>
                <a:rPr lang="en-US"/>
                <a:t>Object 3 at p*M</a:t>
              </a:r>
              <a:r>
                <a:rPr lang="en-US" baseline="-25000"/>
                <a:t>3</a:t>
              </a:r>
              <a:r>
                <a:rPr lang="en-US"/>
                <a:t>*C</a:t>
              </a:r>
              <a:r>
                <a:rPr lang="en-US" baseline="-25000"/>
                <a:t>1</a:t>
              </a:r>
            </a:p>
          </p:txBody>
        </p:sp>
        <p:sp>
          <p:nvSpPr>
            <p:cNvPr id="19488" name="Rectangle 3"/>
            <p:cNvSpPr>
              <a:spLocks noChangeArrowheads="1"/>
            </p:cNvSpPr>
            <p:nvPr/>
          </p:nvSpPr>
          <p:spPr bwMode="auto">
            <a:xfrm>
              <a:off x="4638" y="3207"/>
              <a:ext cx="252" cy="2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2075" tIns="46038" rIns="92075" bIns="46038">
              <a:spAutoFit/>
            </a:bodyPr>
            <a:lstStyle/>
            <a:p>
              <a:r>
                <a:rPr lang="en-US" baseline="-25000"/>
                <a:t>-1</a:t>
              </a:r>
            </a:p>
          </p:txBody>
        </p:sp>
        <p:sp>
          <p:nvSpPr>
            <p:cNvPr id="19489" name="Rectangle 4"/>
            <p:cNvSpPr>
              <a:spLocks noChangeArrowheads="1"/>
            </p:cNvSpPr>
            <p:nvPr/>
          </p:nvSpPr>
          <p:spPr bwMode="auto">
            <a:xfrm>
              <a:off x="4638" y="3501"/>
              <a:ext cx="252" cy="2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2075" tIns="46038" rIns="92075" bIns="46038">
              <a:spAutoFit/>
            </a:bodyPr>
            <a:lstStyle/>
            <a:p>
              <a:r>
                <a:rPr lang="en-US" baseline="-25000"/>
                <a:t>-1</a:t>
              </a:r>
            </a:p>
          </p:txBody>
        </p:sp>
        <p:sp>
          <p:nvSpPr>
            <p:cNvPr id="19490" name="Rectangle 5"/>
            <p:cNvSpPr>
              <a:spLocks noChangeArrowheads="1"/>
            </p:cNvSpPr>
            <p:nvPr/>
          </p:nvSpPr>
          <p:spPr bwMode="auto">
            <a:xfrm>
              <a:off x="4644" y="3786"/>
              <a:ext cx="252" cy="2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2075" tIns="46038" rIns="92075" bIns="46038">
              <a:spAutoFit/>
            </a:bodyPr>
            <a:lstStyle/>
            <a:p>
              <a:r>
                <a:rPr lang="en-US" baseline="-25000"/>
                <a:t>-1</a:t>
              </a:r>
            </a:p>
          </p:txBody>
        </p:sp>
      </p:grpSp>
      <p:sp>
        <p:nvSpPr>
          <p:cNvPr id="19459" name="Rectangle 7"/>
          <p:cNvSpPr>
            <a:spLocks noChangeArrowheads="1"/>
          </p:cNvSpPr>
          <p:nvPr/>
        </p:nvSpPr>
        <p:spPr bwMode="auto">
          <a:xfrm>
            <a:off x="1143000" y="1143000"/>
            <a:ext cx="6835775" cy="3810000"/>
          </a:xfrm>
          <a:prstGeom prst="rect">
            <a:avLst/>
          </a:prstGeom>
          <a:solidFill>
            <a:srgbClr val="F0FD23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9460" name="Freeform 8"/>
          <p:cNvSpPr>
            <a:spLocks/>
          </p:cNvSpPr>
          <p:nvPr/>
        </p:nvSpPr>
        <p:spPr bwMode="auto">
          <a:xfrm>
            <a:off x="1774825" y="3333750"/>
            <a:ext cx="1501775" cy="1296988"/>
          </a:xfrm>
          <a:custGeom>
            <a:avLst/>
            <a:gdLst>
              <a:gd name="T0" fmla="*/ 0 w 946"/>
              <a:gd name="T1" fmla="*/ 0 h 817"/>
              <a:gd name="T2" fmla="*/ 17 w 946"/>
              <a:gd name="T3" fmla="*/ 7 h 817"/>
              <a:gd name="T4" fmla="*/ 38 w 946"/>
              <a:gd name="T5" fmla="*/ 16 h 817"/>
              <a:gd name="T6" fmla="*/ 63 w 946"/>
              <a:gd name="T7" fmla="*/ 25 h 817"/>
              <a:gd name="T8" fmla="*/ 90 w 946"/>
              <a:gd name="T9" fmla="*/ 35 h 817"/>
              <a:gd name="T10" fmla="*/ 121 w 946"/>
              <a:gd name="T11" fmla="*/ 46 h 817"/>
              <a:gd name="T12" fmla="*/ 153 w 946"/>
              <a:gd name="T13" fmla="*/ 58 h 817"/>
              <a:gd name="T14" fmla="*/ 222 w 946"/>
              <a:gd name="T15" fmla="*/ 84 h 817"/>
              <a:gd name="T16" fmla="*/ 292 w 946"/>
              <a:gd name="T17" fmla="*/ 113 h 817"/>
              <a:gd name="T18" fmla="*/ 358 w 946"/>
              <a:gd name="T19" fmla="*/ 144 h 817"/>
              <a:gd name="T20" fmla="*/ 389 w 946"/>
              <a:gd name="T21" fmla="*/ 160 h 817"/>
              <a:gd name="T22" fmla="*/ 417 w 946"/>
              <a:gd name="T23" fmla="*/ 177 h 817"/>
              <a:gd name="T24" fmla="*/ 442 w 946"/>
              <a:gd name="T25" fmla="*/ 194 h 817"/>
              <a:gd name="T26" fmla="*/ 464 w 946"/>
              <a:gd name="T27" fmla="*/ 211 h 817"/>
              <a:gd name="T28" fmla="*/ 483 w 946"/>
              <a:gd name="T29" fmla="*/ 230 h 817"/>
              <a:gd name="T30" fmla="*/ 499 w 946"/>
              <a:gd name="T31" fmla="*/ 249 h 817"/>
              <a:gd name="T32" fmla="*/ 525 w 946"/>
              <a:gd name="T33" fmla="*/ 292 h 817"/>
              <a:gd name="T34" fmla="*/ 544 w 946"/>
              <a:gd name="T35" fmla="*/ 338 h 817"/>
              <a:gd name="T36" fmla="*/ 560 w 946"/>
              <a:gd name="T37" fmla="*/ 386 h 817"/>
              <a:gd name="T38" fmla="*/ 574 w 946"/>
              <a:gd name="T39" fmla="*/ 433 h 817"/>
              <a:gd name="T40" fmla="*/ 589 w 946"/>
              <a:gd name="T41" fmla="*/ 479 h 817"/>
              <a:gd name="T42" fmla="*/ 606 w 946"/>
              <a:gd name="T43" fmla="*/ 521 h 817"/>
              <a:gd name="T44" fmla="*/ 628 w 946"/>
              <a:gd name="T45" fmla="*/ 558 h 817"/>
              <a:gd name="T46" fmla="*/ 656 w 946"/>
              <a:gd name="T47" fmla="*/ 591 h 817"/>
              <a:gd name="T48" fmla="*/ 688 w 946"/>
              <a:gd name="T49" fmla="*/ 621 h 817"/>
              <a:gd name="T50" fmla="*/ 723 w 946"/>
              <a:gd name="T51" fmla="*/ 649 h 817"/>
              <a:gd name="T52" fmla="*/ 758 w 946"/>
              <a:gd name="T53" fmla="*/ 675 h 817"/>
              <a:gd name="T54" fmla="*/ 792 w 946"/>
              <a:gd name="T55" fmla="*/ 698 h 817"/>
              <a:gd name="T56" fmla="*/ 824 w 946"/>
              <a:gd name="T57" fmla="*/ 719 h 817"/>
              <a:gd name="T58" fmla="*/ 851 w 946"/>
              <a:gd name="T59" fmla="*/ 738 h 817"/>
              <a:gd name="T60" fmla="*/ 873 w 946"/>
              <a:gd name="T61" fmla="*/ 754 h 817"/>
              <a:gd name="T62" fmla="*/ 909 w 946"/>
              <a:gd name="T63" fmla="*/ 784 h 817"/>
              <a:gd name="T64" fmla="*/ 925 w 946"/>
              <a:gd name="T65" fmla="*/ 798 h 817"/>
              <a:gd name="T66" fmla="*/ 937 w 946"/>
              <a:gd name="T67" fmla="*/ 808 h 817"/>
              <a:gd name="T68" fmla="*/ 944 w 946"/>
              <a:gd name="T69" fmla="*/ 815 h 817"/>
              <a:gd name="T70" fmla="*/ 945 w 946"/>
              <a:gd name="T71" fmla="*/ 816 h 817"/>
              <a:gd name="T72" fmla="*/ 939 w 946"/>
              <a:gd name="T73" fmla="*/ 811 h 817"/>
              <a:gd name="T74" fmla="*/ 933 w 946"/>
              <a:gd name="T75" fmla="*/ 806 h 817"/>
              <a:gd name="T76" fmla="*/ 924 w 946"/>
              <a:gd name="T77" fmla="*/ 798 h 817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w 946"/>
              <a:gd name="T118" fmla="*/ 0 h 817"/>
              <a:gd name="T119" fmla="*/ 946 w 946"/>
              <a:gd name="T120" fmla="*/ 817 h 817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T117" t="T118" r="T119" b="T120"/>
            <a:pathLst>
              <a:path w="946" h="817">
                <a:moveTo>
                  <a:pt x="0" y="0"/>
                </a:moveTo>
                <a:lnTo>
                  <a:pt x="17" y="7"/>
                </a:lnTo>
                <a:lnTo>
                  <a:pt x="38" y="16"/>
                </a:lnTo>
                <a:lnTo>
                  <a:pt x="63" y="25"/>
                </a:lnTo>
                <a:lnTo>
                  <a:pt x="90" y="35"/>
                </a:lnTo>
                <a:lnTo>
                  <a:pt x="121" y="46"/>
                </a:lnTo>
                <a:lnTo>
                  <a:pt x="153" y="58"/>
                </a:lnTo>
                <a:lnTo>
                  <a:pt x="222" y="84"/>
                </a:lnTo>
                <a:lnTo>
                  <a:pt x="292" y="113"/>
                </a:lnTo>
                <a:lnTo>
                  <a:pt x="358" y="144"/>
                </a:lnTo>
                <a:lnTo>
                  <a:pt x="389" y="160"/>
                </a:lnTo>
                <a:lnTo>
                  <a:pt x="417" y="177"/>
                </a:lnTo>
                <a:lnTo>
                  <a:pt x="442" y="194"/>
                </a:lnTo>
                <a:lnTo>
                  <a:pt x="464" y="211"/>
                </a:lnTo>
                <a:lnTo>
                  <a:pt x="483" y="230"/>
                </a:lnTo>
                <a:lnTo>
                  <a:pt x="499" y="249"/>
                </a:lnTo>
                <a:lnTo>
                  <a:pt x="525" y="292"/>
                </a:lnTo>
                <a:lnTo>
                  <a:pt x="544" y="338"/>
                </a:lnTo>
                <a:lnTo>
                  <a:pt x="560" y="386"/>
                </a:lnTo>
                <a:lnTo>
                  <a:pt x="574" y="433"/>
                </a:lnTo>
                <a:lnTo>
                  <a:pt x="589" y="479"/>
                </a:lnTo>
                <a:lnTo>
                  <a:pt x="606" y="521"/>
                </a:lnTo>
                <a:lnTo>
                  <a:pt x="628" y="558"/>
                </a:lnTo>
                <a:lnTo>
                  <a:pt x="656" y="591"/>
                </a:lnTo>
                <a:lnTo>
                  <a:pt x="688" y="621"/>
                </a:lnTo>
                <a:lnTo>
                  <a:pt x="723" y="649"/>
                </a:lnTo>
                <a:lnTo>
                  <a:pt x="758" y="675"/>
                </a:lnTo>
                <a:lnTo>
                  <a:pt x="792" y="698"/>
                </a:lnTo>
                <a:lnTo>
                  <a:pt x="824" y="719"/>
                </a:lnTo>
                <a:lnTo>
                  <a:pt x="851" y="738"/>
                </a:lnTo>
                <a:lnTo>
                  <a:pt x="873" y="754"/>
                </a:lnTo>
                <a:lnTo>
                  <a:pt x="909" y="784"/>
                </a:lnTo>
                <a:lnTo>
                  <a:pt x="925" y="798"/>
                </a:lnTo>
                <a:lnTo>
                  <a:pt x="937" y="808"/>
                </a:lnTo>
                <a:lnTo>
                  <a:pt x="944" y="815"/>
                </a:lnTo>
                <a:lnTo>
                  <a:pt x="945" y="816"/>
                </a:lnTo>
                <a:lnTo>
                  <a:pt x="939" y="811"/>
                </a:lnTo>
                <a:lnTo>
                  <a:pt x="933" y="806"/>
                </a:lnTo>
                <a:lnTo>
                  <a:pt x="924" y="798"/>
                </a:lnTo>
              </a:path>
            </a:pathLst>
          </a:custGeom>
          <a:noFill/>
          <a:ln w="25400" cap="rnd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19461" name="Freeform 9"/>
          <p:cNvSpPr>
            <a:spLocks/>
          </p:cNvSpPr>
          <p:nvPr/>
        </p:nvSpPr>
        <p:spPr bwMode="auto">
          <a:xfrm>
            <a:off x="3263900" y="2754313"/>
            <a:ext cx="1484313" cy="1962150"/>
          </a:xfrm>
          <a:custGeom>
            <a:avLst/>
            <a:gdLst>
              <a:gd name="T0" fmla="*/ 934 w 935"/>
              <a:gd name="T1" fmla="*/ 0 h 1236"/>
              <a:gd name="T2" fmla="*/ 921 w 935"/>
              <a:gd name="T3" fmla="*/ 14 h 1236"/>
              <a:gd name="T4" fmla="*/ 904 w 935"/>
              <a:gd name="T5" fmla="*/ 31 h 1236"/>
              <a:gd name="T6" fmla="*/ 883 w 935"/>
              <a:gd name="T7" fmla="*/ 51 h 1236"/>
              <a:gd name="T8" fmla="*/ 860 w 935"/>
              <a:gd name="T9" fmla="*/ 73 h 1236"/>
              <a:gd name="T10" fmla="*/ 808 w 935"/>
              <a:gd name="T11" fmla="*/ 124 h 1236"/>
              <a:gd name="T12" fmla="*/ 752 w 935"/>
              <a:gd name="T13" fmla="*/ 180 h 1236"/>
              <a:gd name="T14" fmla="*/ 696 w 935"/>
              <a:gd name="T15" fmla="*/ 237 h 1236"/>
              <a:gd name="T16" fmla="*/ 645 w 935"/>
              <a:gd name="T17" fmla="*/ 295 h 1236"/>
              <a:gd name="T18" fmla="*/ 623 w 935"/>
              <a:gd name="T19" fmla="*/ 321 h 1236"/>
              <a:gd name="T20" fmla="*/ 604 w 935"/>
              <a:gd name="T21" fmla="*/ 347 h 1236"/>
              <a:gd name="T22" fmla="*/ 588 w 935"/>
              <a:gd name="T23" fmla="*/ 371 h 1236"/>
              <a:gd name="T24" fmla="*/ 577 w 935"/>
              <a:gd name="T25" fmla="*/ 393 h 1236"/>
              <a:gd name="T26" fmla="*/ 571 w 935"/>
              <a:gd name="T27" fmla="*/ 414 h 1236"/>
              <a:gd name="T28" fmla="*/ 569 w 935"/>
              <a:gd name="T29" fmla="*/ 435 h 1236"/>
              <a:gd name="T30" fmla="*/ 572 w 935"/>
              <a:gd name="T31" fmla="*/ 455 h 1236"/>
              <a:gd name="T32" fmla="*/ 578 w 935"/>
              <a:gd name="T33" fmla="*/ 475 h 1236"/>
              <a:gd name="T34" fmla="*/ 597 w 935"/>
              <a:gd name="T35" fmla="*/ 514 h 1236"/>
              <a:gd name="T36" fmla="*/ 621 w 935"/>
              <a:gd name="T37" fmla="*/ 551 h 1236"/>
              <a:gd name="T38" fmla="*/ 644 w 935"/>
              <a:gd name="T39" fmla="*/ 585 h 1236"/>
              <a:gd name="T40" fmla="*/ 653 w 935"/>
              <a:gd name="T41" fmla="*/ 600 h 1236"/>
              <a:gd name="T42" fmla="*/ 659 w 935"/>
              <a:gd name="T43" fmla="*/ 614 h 1236"/>
              <a:gd name="T44" fmla="*/ 661 w 935"/>
              <a:gd name="T45" fmla="*/ 627 h 1236"/>
              <a:gd name="T46" fmla="*/ 660 w 935"/>
              <a:gd name="T47" fmla="*/ 639 h 1236"/>
              <a:gd name="T48" fmla="*/ 654 w 935"/>
              <a:gd name="T49" fmla="*/ 649 h 1236"/>
              <a:gd name="T50" fmla="*/ 641 w 935"/>
              <a:gd name="T51" fmla="*/ 658 h 1236"/>
              <a:gd name="T52" fmla="*/ 622 w 935"/>
              <a:gd name="T53" fmla="*/ 664 h 1236"/>
              <a:gd name="T54" fmla="*/ 598 w 935"/>
              <a:gd name="T55" fmla="*/ 666 h 1236"/>
              <a:gd name="T56" fmla="*/ 569 w 935"/>
              <a:gd name="T57" fmla="*/ 665 h 1236"/>
              <a:gd name="T58" fmla="*/ 535 w 935"/>
              <a:gd name="T59" fmla="*/ 661 h 1236"/>
              <a:gd name="T60" fmla="*/ 497 w 935"/>
              <a:gd name="T61" fmla="*/ 656 h 1236"/>
              <a:gd name="T62" fmla="*/ 457 w 935"/>
              <a:gd name="T63" fmla="*/ 649 h 1236"/>
              <a:gd name="T64" fmla="*/ 372 w 935"/>
              <a:gd name="T65" fmla="*/ 634 h 1236"/>
              <a:gd name="T66" fmla="*/ 285 w 935"/>
              <a:gd name="T67" fmla="*/ 621 h 1236"/>
              <a:gd name="T68" fmla="*/ 244 w 935"/>
              <a:gd name="T69" fmla="*/ 617 h 1236"/>
              <a:gd name="T70" fmla="*/ 204 w 935"/>
              <a:gd name="T71" fmla="*/ 616 h 1236"/>
              <a:gd name="T72" fmla="*/ 167 w 935"/>
              <a:gd name="T73" fmla="*/ 618 h 1236"/>
              <a:gd name="T74" fmla="*/ 134 w 935"/>
              <a:gd name="T75" fmla="*/ 624 h 1236"/>
              <a:gd name="T76" fmla="*/ 106 w 935"/>
              <a:gd name="T77" fmla="*/ 634 h 1236"/>
              <a:gd name="T78" fmla="*/ 83 w 935"/>
              <a:gd name="T79" fmla="*/ 649 h 1236"/>
              <a:gd name="T80" fmla="*/ 65 w 935"/>
              <a:gd name="T81" fmla="*/ 671 h 1236"/>
              <a:gd name="T82" fmla="*/ 49 w 935"/>
              <a:gd name="T83" fmla="*/ 698 h 1236"/>
              <a:gd name="T84" fmla="*/ 37 w 935"/>
              <a:gd name="T85" fmla="*/ 730 h 1236"/>
              <a:gd name="T86" fmla="*/ 27 w 935"/>
              <a:gd name="T87" fmla="*/ 768 h 1236"/>
              <a:gd name="T88" fmla="*/ 19 w 935"/>
              <a:gd name="T89" fmla="*/ 808 h 1236"/>
              <a:gd name="T90" fmla="*/ 14 w 935"/>
              <a:gd name="T91" fmla="*/ 851 h 1236"/>
              <a:gd name="T92" fmla="*/ 7 w 935"/>
              <a:gd name="T93" fmla="*/ 941 h 1236"/>
              <a:gd name="T94" fmla="*/ 4 w 935"/>
              <a:gd name="T95" fmla="*/ 1032 h 1236"/>
              <a:gd name="T96" fmla="*/ 4 w 935"/>
              <a:gd name="T97" fmla="*/ 1075 h 1236"/>
              <a:gd name="T98" fmla="*/ 4 w 935"/>
              <a:gd name="T99" fmla="*/ 1116 h 1236"/>
              <a:gd name="T100" fmla="*/ 4 w 935"/>
              <a:gd name="T101" fmla="*/ 1153 h 1236"/>
              <a:gd name="T102" fmla="*/ 3 w 935"/>
              <a:gd name="T103" fmla="*/ 1186 h 1236"/>
              <a:gd name="T104" fmla="*/ 2 w 935"/>
              <a:gd name="T105" fmla="*/ 1214 h 1236"/>
              <a:gd name="T106" fmla="*/ 0 w 935"/>
              <a:gd name="T107" fmla="*/ 1235 h 12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w 935"/>
              <a:gd name="T163" fmla="*/ 0 h 1236"/>
              <a:gd name="T164" fmla="*/ 935 w 935"/>
              <a:gd name="T165" fmla="*/ 1236 h 1236"/>
            </a:gdLst>
            <a:ahLst/>
            <a:cxnLst>
              <a:cxn ang="T108">
                <a:pos x="T0" y="T1"/>
              </a:cxn>
              <a:cxn ang="T109">
                <a:pos x="T2" y="T3"/>
              </a:cxn>
              <a:cxn ang="T110">
                <a:pos x="T4" y="T5"/>
              </a:cxn>
              <a:cxn ang="T111">
                <a:pos x="T6" y="T7"/>
              </a:cxn>
              <a:cxn ang="T112">
                <a:pos x="T8" y="T9"/>
              </a:cxn>
              <a:cxn ang="T113">
                <a:pos x="T10" y="T11"/>
              </a:cxn>
              <a:cxn ang="T114">
                <a:pos x="T12" y="T13"/>
              </a:cxn>
              <a:cxn ang="T115">
                <a:pos x="T14" y="T15"/>
              </a:cxn>
              <a:cxn ang="T116">
                <a:pos x="T16" y="T17"/>
              </a:cxn>
              <a:cxn ang="T117">
                <a:pos x="T18" y="T19"/>
              </a:cxn>
              <a:cxn ang="T118">
                <a:pos x="T20" y="T21"/>
              </a:cxn>
              <a:cxn ang="T119">
                <a:pos x="T22" y="T23"/>
              </a:cxn>
              <a:cxn ang="T120">
                <a:pos x="T24" y="T25"/>
              </a:cxn>
              <a:cxn ang="T121">
                <a:pos x="T26" y="T27"/>
              </a:cxn>
              <a:cxn ang="T122">
                <a:pos x="T28" y="T29"/>
              </a:cxn>
              <a:cxn ang="T123">
                <a:pos x="T30" y="T31"/>
              </a:cxn>
              <a:cxn ang="T124">
                <a:pos x="T32" y="T33"/>
              </a:cxn>
              <a:cxn ang="T125">
                <a:pos x="T34" y="T35"/>
              </a:cxn>
              <a:cxn ang="T126">
                <a:pos x="T36" y="T37"/>
              </a:cxn>
              <a:cxn ang="T127">
                <a:pos x="T38" y="T39"/>
              </a:cxn>
              <a:cxn ang="T128">
                <a:pos x="T40" y="T41"/>
              </a:cxn>
              <a:cxn ang="T129">
                <a:pos x="T42" y="T43"/>
              </a:cxn>
              <a:cxn ang="T130">
                <a:pos x="T44" y="T45"/>
              </a:cxn>
              <a:cxn ang="T131">
                <a:pos x="T46" y="T47"/>
              </a:cxn>
              <a:cxn ang="T132">
                <a:pos x="T48" y="T49"/>
              </a:cxn>
              <a:cxn ang="T133">
                <a:pos x="T50" y="T51"/>
              </a:cxn>
              <a:cxn ang="T134">
                <a:pos x="T52" y="T53"/>
              </a:cxn>
              <a:cxn ang="T135">
                <a:pos x="T54" y="T55"/>
              </a:cxn>
              <a:cxn ang="T136">
                <a:pos x="T56" y="T57"/>
              </a:cxn>
              <a:cxn ang="T137">
                <a:pos x="T58" y="T59"/>
              </a:cxn>
              <a:cxn ang="T138">
                <a:pos x="T60" y="T61"/>
              </a:cxn>
              <a:cxn ang="T139">
                <a:pos x="T62" y="T63"/>
              </a:cxn>
              <a:cxn ang="T140">
                <a:pos x="T64" y="T65"/>
              </a:cxn>
              <a:cxn ang="T141">
                <a:pos x="T66" y="T67"/>
              </a:cxn>
              <a:cxn ang="T142">
                <a:pos x="T68" y="T69"/>
              </a:cxn>
              <a:cxn ang="T143">
                <a:pos x="T70" y="T71"/>
              </a:cxn>
              <a:cxn ang="T144">
                <a:pos x="T72" y="T73"/>
              </a:cxn>
              <a:cxn ang="T145">
                <a:pos x="T74" y="T75"/>
              </a:cxn>
              <a:cxn ang="T146">
                <a:pos x="T76" y="T77"/>
              </a:cxn>
              <a:cxn ang="T147">
                <a:pos x="T78" y="T79"/>
              </a:cxn>
              <a:cxn ang="T148">
                <a:pos x="T80" y="T81"/>
              </a:cxn>
              <a:cxn ang="T149">
                <a:pos x="T82" y="T83"/>
              </a:cxn>
              <a:cxn ang="T150">
                <a:pos x="T84" y="T85"/>
              </a:cxn>
              <a:cxn ang="T151">
                <a:pos x="T86" y="T87"/>
              </a:cxn>
              <a:cxn ang="T152">
                <a:pos x="T88" y="T89"/>
              </a:cxn>
              <a:cxn ang="T153">
                <a:pos x="T90" y="T91"/>
              </a:cxn>
              <a:cxn ang="T154">
                <a:pos x="T92" y="T93"/>
              </a:cxn>
              <a:cxn ang="T155">
                <a:pos x="T94" y="T95"/>
              </a:cxn>
              <a:cxn ang="T156">
                <a:pos x="T96" y="T97"/>
              </a:cxn>
              <a:cxn ang="T157">
                <a:pos x="T98" y="T99"/>
              </a:cxn>
              <a:cxn ang="T158">
                <a:pos x="T100" y="T101"/>
              </a:cxn>
              <a:cxn ang="T159">
                <a:pos x="T102" y="T103"/>
              </a:cxn>
              <a:cxn ang="T160">
                <a:pos x="T104" y="T105"/>
              </a:cxn>
              <a:cxn ang="T161">
                <a:pos x="T106" y="T107"/>
              </a:cxn>
            </a:cxnLst>
            <a:rect l="T162" t="T163" r="T164" b="T165"/>
            <a:pathLst>
              <a:path w="935" h="1236">
                <a:moveTo>
                  <a:pt x="934" y="0"/>
                </a:moveTo>
                <a:lnTo>
                  <a:pt x="921" y="14"/>
                </a:lnTo>
                <a:lnTo>
                  <a:pt x="904" y="31"/>
                </a:lnTo>
                <a:lnTo>
                  <a:pt x="883" y="51"/>
                </a:lnTo>
                <a:lnTo>
                  <a:pt x="860" y="73"/>
                </a:lnTo>
                <a:lnTo>
                  <a:pt x="808" y="124"/>
                </a:lnTo>
                <a:lnTo>
                  <a:pt x="752" y="180"/>
                </a:lnTo>
                <a:lnTo>
                  <a:pt x="696" y="237"/>
                </a:lnTo>
                <a:lnTo>
                  <a:pt x="645" y="295"/>
                </a:lnTo>
                <a:lnTo>
                  <a:pt x="623" y="321"/>
                </a:lnTo>
                <a:lnTo>
                  <a:pt x="604" y="347"/>
                </a:lnTo>
                <a:lnTo>
                  <a:pt x="588" y="371"/>
                </a:lnTo>
                <a:lnTo>
                  <a:pt x="577" y="393"/>
                </a:lnTo>
                <a:lnTo>
                  <a:pt x="571" y="414"/>
                </a:lnTo>
                <a:lnTo>
                  <a:pt x="569" y="435"/>
                </a:lnTo>
                <a:lnTo>
                  <a:pt x="572" y="455"/>
                </a:lnTo>
                <a:lnTo>
                  <a:pt x="578" y="475"/>
                </a:lnTo>
                <a:lnTo>
                  <a:pt x="597" y="514"/>
                </a:lnTo>
                <a:lnTo>
                  <a:pt x="621" y="551"/>
                </a:lnTo>
                <a:lnTo>
                  <a:pt x="644" y="585"/>
                </a:lnTo>
                <a:lnTo>
                  <a:pt x="653" y="600"/>
                </a:lnTo>
                <a:lnTo>
                  <a:pt x="659" y="614"/>
                </a:lnTo>
                <a:lnTo>
                  <a:pt x="661" y="627"/>
                </a:lnTo>
                <a:lnTo>
                  <a:pt x="660" y="639"/>
                </a:lnTo>
                <a:lnTo>
                  <a:pt x="654" y="649"/>
                </a:lnTo>
                <a:lnTo>
                  <a:pt x="641" y="658"/>
                </a:lnTo>
                <a:lnTo>
                  <a:pt x="622" y="664"/>
                </a:lnTo>
                <a:lnTo>
                  <a:pt x="598" y="666"/>
                </a:lnTo>
                <a:lnTo>
                  <a:pt x="569" y="665"/>
                </a:lnTo>
                <a:lnTo>
                  <a:pt x="535" y="661"/>
                </a:lnTo>
                <a:lnTo>
                  <a:pt x="497" y="656"/>
                </a:lnTo>
                <a:lnTo>
                  <a:pt x="457" y="649"/>
                </a:lnTo>
                <a:lnTo>
                  <a:pt x="372" y="634"/>
                </a:lnTo>
                <a:lnTo>
                  <a:pt x="285" y="621"/>
                </a:lnTo>
                <a:lnTo>
                  <a:pt x="244" y="617"/>
                </a:lnTo>
                <a:lnTo>
                  <a:pt x="204" y="616"/>
                </a:lnTo>
                <a:lnTo>
                  <a:pt x="167" y="618"/>
                </a:lnTo>
                <a:lnTo>
                  <a:pt x="134" y="624"/>
                </a:lnTo>
                <a:lnTo>
                  <a:pt x="106" y="634"/>
                </a:lnTo>
                <a:lnTo>
                  <a:pt x="83" y="649"/>
                </a:lnTo>
                <a:lnTo>
                  <a:pt x="65" y="671"/>
                </a:lnTo>
                <a:lnTo>
                  <a:pt x="49" y="698"/>
                </a:lnTo>
                <a:lnTo>
                  <a:pt x="37" y="730"/>
                </a:lnTo>
                <a:lnTo>
                  <a:pt x="27" y="768"/>
                </a:lnTo>
                <a:lnTo>
                  <a:pt x="19" y="808"/>
                </a:lnTo>
                <a:lnTo>
                  <a:pt x="14" y="851"/>
                </a:lnTo>
                <a:lnTo>
                  <a:pt x="7" y="941"/>
                </a:lnTo>
                <a:lnTo>
                  <a:pt x="4" y="1032"/>
                </a:lnTo>
                <a:lnTo>
                  <a:pt x="4" y="1075"/>
                </a:lnTo>
                <a:lnTo>
                  <a:pt x="4" y="1116"/>
                </a:lnTo>
                <a:lnTo>
                  <a:pt x="4" y="1153"/>
                </a:lnTo>
                <a:lnTo>
                  <a:pt x="3" y="1186"/>
                </a:lnTo>
                <a:lnTo>
                  <a:pt x="2" y="1214"/>
                </a:lnTo>
                <a:lnTo>
                  <a:pt x="0" y="1235"/>
                </a:lnTo>
              </a:path>
            </a:pathLst>
          </a:custGeom>
          <a:noFill/>
          <a:ln w="25400" cap="rnd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19462" name="Freeform 10"/>
          <p:cNvSpPr>
            <a:spLocks/>
          </p:cNvSpPr>
          <p:nvPr/>
        </p:nvSpPr>
        <p:spPr bwMode="auto">
          <a:xfrm>
            <a:off x="3232150" y="3873500"/>
            <a:ext cx="2473325" cy="827088"/>
          </a:xfrm>
          <a:custGeom>
            <a:avLst/>
            <a:gdLst>
              <a:gd name="T0" fmla="*/ 1557 w 1558"/>
              <a:gd name="T1" fmla="*/ 0 h 521"/>
              <a:gd name="T2" fmla="*/ 1538 w 1558"/>
              <a:gd name="T3" fmla="*/ 8 h 521"/>
              <a:gd name="T4" fmla="*/ 1514 w 1558"/>
              <a:gd name="T5" fmla="*/ 21 h 521"/>
              <a:gd name="T6" fmla="*/ 1487 w 1558"/>
              <a:gd name="T7" fmla="*/ 35 h 521"/>
              <a:gd name="T8" fmla="*/ 1456 w 1558"/>
              <a:gd name="T9" fmla="*/ 52 h 521"/>
              <a:gd name="T10" fmla="*/ 1417 w 1558"/>
              <a:gd name="T11" fmla="*/ 69 h 521"/>
              <a:gd name="T12" fmla="*/ 1372 w 1558"/>
              <a:gd name="T13" fmla="*/ 85 h 521"/>
              <a:gd name="T14" fmla="*/ 1318 w 1558"/>
              <a:gd name="T15" fmla="*/ 99 h 521"/>
              <a:gd name="T16" fmla="*/ 1255 w 1558"/>
              <a:gd name="T17" fmla="*/ 109 h 521"/>
              <a:gd name="T18" fmla="*/ 1219 w 1558"/>
              <a:gd name="T19" fmla="*/ 114 h 521"/>
              <a:gd name="T20" fmla="*/ 1177 w 1558"/>
              <a:gd name="T21" fmla="*/ 117 h 521"/>
              <a:gd name="T22" fmla="*/ 1130 w 1558"/>
              <a:gd name="T23" fmla="*/ 120 h 521"/>
              <a:gd name="T24" fmla="*/ 1081 w 1558"/>
              <a:gd name="T25" fmla="*/ 122 h 521"/>
              <a:gd name="T26" fmla="*/ 973 w 1558"/>
              <a:gd name="T27" fmla="*/ 126 h 521"/>
              <a:gd name="T28" fmla="*/ 859 w 1558"/>
              <a:gd name="T29" fmla="*/ 129 h 521"/>
              <a:gd name="T30" fmla="*/ 747 w 1558"/>
              <a:gd name="T31" fmla="*/ 133 h 521"/>
              <a:gd name="T32" fmla="*/ 640 w 1558"/>
              <a:gd name="T33" fmla="*/ 136 h 521"/>
              <a:gd name="T34" fmla="*/ 591 w 1558"/>
              <a:gd name="T35" fmla="*/ 138 h 521"/>
              <a:gd name="T36" fmla="*/ 545 w 1558"/>
              <a:gd name="T37" fmla="*/ 140 h 521"/>
              <a:gd name="T38" fmla="*/ 505 w 1558"/>
              <a:gd name="T39" fmla="*/ 142 h 521"/>
              <a:gd name="T40" fmla="*/ 469 w 1558"/>
              <a:gd name="T41" fmla="*/ 145 h 521"/>
              <a:gd name="T42" fmla="*/ 438 w 1558"/>
              <a:gd name="T43" fmla="*/ 148 h 521"/>
              <a:gd name="T44" fmla="*/ 411 w 1558"/>
              <a:gd name="T45" fmla="*/ 151 h 521"/>
              <a:gd name="T46" fmla="*/ 366 w 1558"/>
              <a:gd name="T47" fmla="*/ 157 h 521"/>
              <a:gd name="T48" fmla="*/ 332 w 1558"/>
              <a:gd name="T49" fmla="*/ 162 h 521"/>
              <a:gd name="T50" fmla="*/ 305 w 1558"/>
              <a:gd name="T51" fmla="*/ 169 h 521"/>
              <a:gd name="T52" fmla="*/ 282 w 1558"/>
              <a:gd name="T53" fmla="*/ 177 h 521"/>
              <a:gd name="T54" fmla="*/ 261 w 1558"/>
              <a:gd name="T55" fmla="*/ 187 h 521"/>
              <a:gd name="T56" fmla="*/ 239 w 1558"/>
              <a:gd name="T57" fmla="*/ 201 h 521"/>
              <a:gd name="T58" fmla="*/ 213 w 1558"/>
              <a:gd name="T59" fmla="*/ 218 h 521"/>
              <a:gd name="T60" fmla="*/ 184 w 1558"/>
              <a:gd name="T61" fmla="*/ 242 h 521"/>
              <a:gd name="T62" fmla="*/ 155 w 1558"/>
              <a:gd name="T63" fmla="*/ 272 h 521"/>
              <a:gd name="T64" fmla="*/ 126 w 1558"/>
              <a:gd name="T65" fmla="*/ 306 h 521"/>
              <a:gd name="T66" fmla="*/ 98 w 1558"/>
              <a:gd name="T67" fmla="*/ 342 h 521"/>
              <a:gd name="T68" fmla="*/ 71 w 1558"/>
              <a:gd name="T69" fmla="*/ 378 h 521"/>
              <a:gd name="T70" fmla="*/ 49 w 1558"/>
              <a:gd name="T71" fmla="*/ 412 h 521"/>
              <a:gd name="T72" fmla="*/ 29 w 1558"/>
              <a:gd name="T73" fmla="*/ 441 h 521"/>
              <a:gd name="T74" fmla="*/ 14 w 1558"/>
              <a:gd name="T75" fmla="*/ 464 h 521"/>
              <a:gd name="T76" fmla="*/ 5 w 1558"/>
              <a:gd name="T77" fmla="*/ 481 h 521"/>
              <a:gd name="T78" fmla="*/ 0 w 1558"/>
              <a:gd name="T79" fmla="*/ 493 h 521"/>
              <a:gd name="T80" fmla="*/ 0 w 1558"/>
              <a:gd name="T81" fmla="*/ 501 h 521"/>
              <a:gd name="T82" fmla="*/ 2 w 1558"/>
              <a:gd name="T83" fmla="*/ 506 h 521"/>
              <a:gd name="T84" fmla="*/ 10 w 1558"/>
              <a:gd name="T85" fmla="*/ 513 h 521"/>
              <a:gd name="T86" fmla="*/ 14 w 1558"/>
              <a:gd name="T87" fmla="*/ 520 h 521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w 1558"/>
              <a:gd name="T133" fmla="*/ 0 h 521"/>
              <a:gd name="T134" fmla="*/ 1558 w 1558"/>
              <a:gd name="T135" fmla="*/ 521 h 521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T132" t="T133" r="T134" b="T135"/>
            <a:pathLst>
              <a:path w="1558" h="521">
                <a:moveTo>
                  <a:pt x="1557" y="0"/>
                </a:moveTo>
                <a:lnTo>
                  <a:pt x="1538" y="8"/>
                </a:lnTo>
                <a:lnTo>
                  <a:pt x="1514" y="21"/>
                </a:lnTo>
                <a:lnTo>
                  <a:pt x="1487" y="35"/>
                </a:lnTo>
                <a:lnTo>
                  <a:pt x="1456" y="52"/>
                </a:lnTo>
                <a:lnTo>
                  <a:pt x="1417" y="69"/>
                </a:lnTo>
                <a:lnTo>
                  <a:pt x="1372" y="85"/>
                </a:lnTo>
                <a:lnTo>
                  <a:pt x="1318" y="99"/>
                </a:lnTo>
                <a:lnTo>
                  <a:pt x="1255" y="109"/>
                </a:lnTo>
                <a:lnTo>
                  <a:pt x="1219" y="114"/>
                </a:lnTo>
                <a:lnTo>
                  <a:pt x="1177" y="117"/>
                </a:lnTo>
                <a:lnTo>
                  <a:pt x="1130" y="120"/>
                </a:lnTo>
                <a:lnTo>
                  <a:pt x="1081" y="122"/>
                </a:lnTo>
                <a:lnTo>
                  <a:pt x="973" y="126"/>
                </a:lnTo>
                <a:lnTo>
                  <a:pt x="859" y="129"/>
                </a:lnTo>
                <a:lnTo>
                  <a:pt x="747" y="133"/>
                </a:lnTo>
                <a:lnTo>
                  <a:pt x="640" y="136"/>
                </a:lnTo>
                <a:lnTo>
                  <a:pt x="591" y="138"/>
                </a:lnTo>
                <a:lnTo>
                  <a:pt x="545" y="140"/>
                </a:lnTo>
                <a:lnTo>
                  <a:pt x="505" y="142"/>
                </a:lnTo>
                <a:lnTo>
                  <a:pt x="469" y="145"/>
                </a:lnTo>
                <a:lnTo>
                  <a:pt x="438" y="148"/>
                </a:lnTo>
                <a:lnTo>
                  <a:pt x="411" y="151"/>
                </a:lnTo>
                <a:lnTo>
                  <a:pt x="366" y="157"/>
                </a:lnTo>
                <a:lnTo>
                  <a:pt x="332" y="162"/>
                </a:lnTo>
                <a:lnTo>
                  <a:pt x="305" y="169"/>
                </a:lnTo>
                <a:lnTo>
                  <a:pt x="282" y="177"/>
                </a:lnTo>
                <a:lnTo>
                  <a:pt x="261" y="187"/>
                </a:lnTo>
                <a:lnTo>
                  <a:pt x="239" y="201"/>
                </a:lnTo>
                <a:lnTo>
                  <a:pt x="213" y="218"/>
                </a:lnTo>
                <a:lnTo>
                  <a:pt x="184" y="242"/>
                </a:lnTo>
                <a:lnTo>
                  <a:pt x="155" y="272"/>
                </a:lnTo>
                <a:lnTo>
                  <a:pt x="126" y="306"/>
                </a:lnTo>
                <a:lnTo>
                  <a:pt x="98" y="342"/>
                </a:lnTo>
                <a:lnTo>
                  <a:pt x="71" y="378"/>
                </a:lnTo>
                <a:lnTo>
                  <a:pt x="49" y="412"/>
                </a:lnTo>
                <a:lnTo>
                  <a:pt x="29" y="441"/>
                </a:lnTo>
                <a:lnTo>
                  <a:pt x="14" y="464"/>
                </a:lnTo>
                <a:lnTo>
                  <a:pt x="5" y="481"/>
                </a:lnTo>
                <a:lnTo>
                  <a:pt x="0" y="493"/>
                </a:lnTo>
                <a:lnTo>
                  <a:pt x="0" y="501"/>
                </a:lnTo>
                <a:lnTo>
                  <a:pt x="2" y="506"/>
                </a:lnTo>
                <a:lnTo>
                  <a:pt x="10" y="513"/>
                </a:lnTo>
                <a:lnTo>
                  <a:pt x="14" y="520"/>
                </a:lnTo>
              </a:path>
            </a:pathLst>
          </a:custGeom>
          <a:noFill/>
          <a:ln w="25400" cap="rnd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35851" name="AutoShape 11"/>
          <p:cNvSpPr>
            <a:spLocks noGrp="1" noChangeArrowheads="1"/>
          </p:cNvSpPr>
          <p:nvPr>
            <p:ph type="title"/>
          </p:nvPr>
        </p:nvSpPr>
        <p:spPr>
          <a:xfrm>
            <a:off x="206375" y="277813"/>
            <a:ext cx="8709025" cy="704850"/>
          </a:xfrm>
          <a:ln cap="flat"/>
        </p:spPr>
        <p:txBody>
          <a:bodyPr/>
          <a:lstStyle/>
          <a:p>
            <a:pPr>
              <a:defRPr/>
            </a:pPr>
            <a:r>
              <a:rPr lang="en-US" smtClean="0"/>
              <a:t>Review: Showing The World From Camera at C</a:t>
            </a:r>
            <a:r>
              <a:rPr lang="en-US" baseline="-25000" smtClean="0"/>
              <a:t>1</a:t>
            </a:r>
            <a:r>
              <a:rPr lang="en-US" smtClean="0"/>
              <a:t>? </a:t>
            </a:r>
          </a:p>
        </p:txBody>
      </p:sp>
      <p:sp>
        <p:nvSpPr>
          <p:cNvPr id="19464" name="AutoShape 12"/>
          <p:cNvSpPr>
            <a:spLocks noChangeArrowheads="1"/>
          </p:cNvSpPr>
          <p:nvPr/>
        </p:nvSpPr>
        <p:spPr bwMode="auto">
          <a:xfrm>
            <a:off x="4649788" y="2439988"/>
            <a:ext cx="377825" cy="377825"/>
          </a:xfrm>
          <a:prstGeom prst="cube">
            <a:avLst>
              <a:gd name="adj" fmla="val 24898"/>
            </a:avLst>
          </a:prstGeom>
          <a:solidFill>
            <a:schemeClr val="accent2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9465" name="AutoShape 13"/>
          <p:cNvSpPr>
            <a:spLocks noChangeArrowheads="1"/>
          </p:cNvSpPr>
          <p:nvPr/>
        </p:nvSpPr>
        <p:spPr bwMode="auto">
          <a:xfrm>
            <a:off x="3049588" y="4421188"/>
            <a:ext cx="377825" cy="377825"/>
          </a:xfrm>
          <a:prstGeom prst="cube">
            <a:avLst>
              <a:gd name="adj" fmla="val 24898"/>
            </a:avLst>
          </a:prstGeom>
          <a:solidFill>
            <a:srgbClr val="FF0000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9466" name="AutoShape 14"/>
          <p:cNvSpPr>
            <a:spLocks noChangeArrowheads="1"/>
          </p:cNvSpPr>
          <p:nvPr/>
        </p:nvSpPr>
        <p:spPr bwMode="auto">
          <a:xfrm>
            <a:off x="7011988" y="2820988"/>
            <a:ext cx="377825" cy="377825"/>
          </a:xfrm>
          <a:prstGeom prst="cube">
            <a:avLst>
              <a:gd name="adj" fmla="val 24898"/>
            </a:avLst>
          </a:prstGeom>
          <a:solidFill>
            <a:schemeClr val="accent2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9467" name="AutoShape 15"/>
          <p:cNvSpPr>
            <a:spLocks noChangeArrowheads="1"/>
          </p:cNvSpPr>
          <p:nvPr/>
        </p:nvSpPr>
        <p:spPr bwMode="auto">
          <a:xfrm>
            <a:off x="2211388" y="1906588"/>
            <a:ext cx="377825" cy="377825"/>
          </a:xfrm>
          <a:prstGeom prst="cube">
            <a:avLst>
              <a:gd name="adj" fmla="val 24898"/>
            </a:avLst>
          </a:prstGeom>
          <a:solidFill>
            <a:schemeClr val="accent2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9468" name="Freeform 16"/>
          <p:cNvSpPr>
            <a:spLocks/>
          </p:cNvSpPr>
          <p:nvPr/>
        </p:nvSpPr>
        <p:spPr bwMode="auto">
          <a:xfrm>
            <a:off x="1447800" y="2133600"/>
            <a:ext cx="893763" cy="1020763"/>
          </a:xfrm>
          <a:custGeom>
            <a:avLst/>
            <a:gdLst>
              <a:gd name="T0" fmla="*/ 144 w 563"/>
              <a:gd name="T1" fmla="*/ 642 h 643"/>
              <a:gd name="T2" fmla="*/ 131 w 563"/>
              <a:gd name="T3" fmla="*/ 640 h 643"/>
              <a:gd name="T4" fmla="*/ 117 w 563"/>
              <a:gd name="T5" fmla="*/ 635 h 643"/>
              <a:gd name="T6" fmla="*/ 104 w 563"/>
              <a:gd name="T7" fmla="*/ 627 h 643"/>
              <a:gd name="T8" fmla="*/ 91 w 563"/>
              <a:gd name="T9" fmla="*/ 614 h 643"/>
              <a:gd name="T10" fmla="*/ 78 w 563"/>
              <a:gd name="T11" fmla="*/ 600 h 643"/>
              <a:gd name="T12" fmla="*/ 67 w 563"/>
              <a:gd name="T13" fmla="*/ 582 h 643"/>
              <a:gd name="T14" fmla="*/ 56 w 563"/>
              <a:gd name="T15" fmla="*/ 564 h 643"/>
              <a:gd name="T16" fmla="*/ 45 w 563"/>
              <a:gd name="T17" fmla="*/ 542 h 643"/>
              <a:gd name="T18" fmla="*/ 35 w 563"/>
              <a:gd name="T19" fmla="*/ 519 h 643"/>
              <a:gd name="T20" fmla="*/ 27 w 563"/>
              <a:gd name="T21" fmla="*/ 493 h 643"/>
              <a:gd name="T22" fmla="*/ 19 w 563"/>
              <a:gd name="T23" fmla="*/ 467 h 643"/>
              <a:gd name="T24" fmla="*/ 13 w 563"/>
              <a:gd name="T25" fmla="*/ 439 h 643"/>
              <a:gd name="T26" fmla="*/ 7 w 563"/>
              <a:gd name="T27" fmla="*/ 410 h 643"/>
              <a:gd name="T28" fmla="*/ 4 w 563"/>
              <a:gd name="T29" fmla="*/ 381 h 643"/>
              <a:gd name="T30" fmla="*/ 1 w 563"/>
              <a:gd name="T31" fmla="*/ 351 h 643"/>
              <a:gd name="T32" fmla="*/ 0 w 563"/>
              <a:gd name="T33" fmla="*/ 321 h 643"/>
              <a:gd name="T34" fmla="*/ 1 w 563"/>
              <a:gd name="T35" fmla="*/ 306 h 643"/>
              <a:gd name="T36" fmla="*/ 4 w 563"/>
              <a:gd name="T37" fmla="*/ 291 h 643"/>
              <a:gd name="T38" fmla="*/ 7 w 563"/>
              <a:gd name="T39" fmla="*/ 276 h 643"/>
              <a:gd name="T40" fmla="*/ 13 w 563"/>
              <a:gd name="T41" fmla="*/ 261 h 643"/>
              <a:gd name="T42" fmla="*/ 20 w 563"/>
              <a:gd name="T43" fmla="*/ 247 h 643"/>
              <a:gd name="T44" fmla="*/ 28 w 563"/>
              <a:gd name="T45" fmla="*/ 231 h 643"/>
              <a:gd name="T46" fmla="*/ 38 w 563"/>
              <a:gd name="T47" fmla="*/ 217 h 643"/>
              <a:gd name="T48" fmla="*/ 49 w 563"/>
              <a:gd name="T49" fmla="*/ 203 h 643"/>
              <a:gd name="T50" fmla="*/ 60 w 563"/>
              <a:gd name="T51" fmla="*/ 189 h 643"/>
              <a:gd name="T52" fmla="*/ 74 w 563"/>
              <a:gd name="T53" fmla="*/ 176 h 643"/>
              <a:gd name="T54" fmla="*/ 88 w 563"/>
              <a:gd name="T55" fmla="*/ 162 h 643"/>
              <a:gd name="T56" fmla="*/ 104 w 563"/>
              <a:gd name="T57" fmla="*/ 149 h 643"/>
              <a:gd name="T58" fmla="*/ 121 w 563"/>
              <a:gd name="T59" fmla="*/ 136 h 643"/>
              <a:gd name="T60" fmla="*/ 138 w 563"/>
              <a:gd name="T61" fmla="*/ 123 h 643"/>
              <a:gd name="T62" fmla="*/ 157 w 563"/>
              <a:gd name="T63" fmla="*/ 112 h 643"/>
              <a:gd name="T64" fmla="*/ 176 w 563"/>
              <a:gd name="T65" fmla="*/ 101 h 643"/>
              <a:gd name="T66" fmla="*/ 217 w 563"/>
              <a:gd name="T67" fmla="*/ 79 h 643"/>
              <a:gd name="T68" fmla="*/ 260 w 563"/>
              <a:gd name="T69" fmla="*/ 60 h 643"/>
              <a:gd name="T70" fmla="*/ 307 w 563"/>
              <a:gd name="T71" fmla="*/ 42 h 643"/>
              <a:gd name="T72" fmla="*/ 356 w 563"/>
              <a:gd name="T73" fmla="*/ 28 h 643"/>
              <a:gd name="T74" fmla="*/ 406 w 563"/>
              <a:gd name="T75" fmla="*/ 15 h 643"/>
              <a:gd name="T76" fmla="*/ 458 w 563"/>
              <a:gd name="T77" fmla="*/ 7 h 643"/>
              <a:gd name="T78" fmla="*/ 510 w 563"/>
              <a:gd name="T79" fmla="*/ 2 h 643"/>
              <a:gd name="T80" fmla="*/ 562 w 563"/>
              <a:gd name="T81" fmla="*/ 0 h 643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w 563"/>
              <a:gd name="T124" fmla="*/ 0 h 643"/>
              <a:gd name="T125" fmla="*/ 563 w 563"/>
              <a:gd name="T126" fmla="*/ 643 h 643"/>
            </a:gdLst>
            <a:ahLst/>
            <a:cxnLst>
              <a:cxn ang="T82">
                <a:pos x="T0" y="T1"/>
              </a:cxn>
              <a:cxn ang="T83">
                <a:pos x="T2" y="T3"/>
              </a:cxn>
              <a:cxn ang="T84">
                <a:pos x="T4" y="T5"/>
              </a:cxn>
              <a:cxn ang="T85">
                <a:pos x="T6" y="T7"/>
              </a:cxn>
              <a:cxn ang="T86">
                <a:pos x="T8" y="T9"/>
              </a:cxn>
              <a:cxn ang="T87">
                <a:pos x="T10" y="T11"/>
              </a:cxn>
              <a:cxn ang="T88">
                <a:pos x="T12" y="T13"/>
              </a:cxn>
              <a:cxn ang="T89">
                <a:pos x="T14" y="T15"/>
              </a:cxn>
              <a:cxn ang="T90">
                <a:pos x="T16" y="T17"/>
              </a:cxn>
              <a:cxn ang="T91">
                <a:pos x="T18" y="T19"/>
              </a:cxn>
              <a:cxn ang="T92">
                <a:pos x="T20" y="T21"/>
              </a:cxn>
              <a:cxn ang="T93">
                <a:pos x="T22" y="T23"/>
              </a:cxn>
              <a:cxn ang="T94">
                <a:pos x="T24" y="T25"/>
              </a:cxn>
              <a:cxn ang="T95">
                <a:pos x="T26" y="T27"/>
              </a:cxn>
              <a:cxn ang="T96">
                <a:pos x="T28" y="T29"/>
              </a:cxn>
              <a:cxn ang="T97">
                <a:pos x="T30" y="T31"/>
              </a:cxn>
              <a:cxn ang="T98">
                <a:pos x="T32" y="T33"/>
              </a:cxn>
              <a:cxn ang="T99">
                <a:pos x="T34" y="T35"/>
              </a:cxn>
              <a:cxn ang="T100">
                <a:pos x="T36" y="T37"/>
              </a:cxn>
              <a:cxn ang="T101">
                <a:pos x="T38" y="T39"/>
              </a:cxn>
              <a:cxn ang="T102">
                <a:pos x="T40" y="T41"/>
              </a:cxn>
              <a:cxn ang="T103">
                <a:pos x="T42" y="T43"/>
              </a:cxn>
              <a:cxn ang="T104">
                <a:pos x="T44" y="T45"/>
              </a:cxn>
              <a:cxn ang="T105">
                <a:pos x="T46" y="T47"/>
              </a:cxn>
              <a:cxn ang="T106">
                <a:pos x="T48" y="T49"/>
              </a:cxn>
              <a:cxn ang="T107">
                <a:pos x="T50" y="T51"/>
              </a:cxn>
              <a:cxn ang="T108">
                <a:pos x="T52" y="T53"/>
              </a:cxn>
              <a:cxn ang="T109">
                <a:pos x="T54" y="T55"/>
              </a:cxn>
              <a:cxn ang="T110">
                <a:pos x="T56" y="T57"/>
              </a:cxn>
              <a:cxn ang="T111">
                <a:pos x="T58" y="T59"/>
              </a:cxn>
              <a:cxn ang="T112">
                <a:pos x="T60" y="T61"/>
              </a:cxn>
              <a:cxn ang="T113">
                <a:pos x="T62" y="T63"/>
              </a:cxn>
              <a:cxn ang="T114">
                <a:pos x="T64" y="T65"/>
              </a:cxn>
              <a:cxn ang="T115">
                <a:pos x="T66" y="T67"/>
              </a:cxn>
              <a:cxn ang="T116">
                <a:pos x="T68" y="T69"/>
              </a:cxn>
              <a:cxn ang="T117">
                <a:pos x="T70" y="T71"/>
              </a:cxn>
              <a:cxn ang="T118">
                <a:pos x="T72" y="T73"/>
              </a:cxn>
              <a:cxn ang="T119">
                <a:pos x="T74" y="T75"/>
              </a:cxn>
              <a:cxn ang="T120">
                <a:pos x="T76" y="T77"/>
              </a:cxn>
              <a:cxn ang="T121">
                <a:pos x="T78" y="T79"/>
              </a:cxn>
              <a:cxn ang="T122">
                <a:pos x="T80" y="T81"/>
              </a:cxn>
            </a:cxnLst>
            <a:rect l="T123" t="T124" r="T125" b="T126"/>
            <a:pathLst>
              <a:path w="563" h="643">
                <a:moveTo>
                  <a:pt x="144" y="642"/>
                </a:moveTo>
                <a:lnTo>
                  <a:pt x="131" y="640"/>
                </a:lnTo>
                <a:lnTo>
                  <a:pt x="117" y="635"/>
                </a:lnTo>
                <a:lnTo>
                  <a:pt x="104" y="627"/>
                </a:lnTo>
                <a:lnTo>
                  <a:pt x="91" y="614"/>
                </a:lnTo>
                <a:lnTo>
                  <a:pt x="78" y="600"/>
                </a:lnTo>
                <a:lnTo>
                  <a:pt x="67" y="582"/>
                </a:lnTo>
                <a:lnTo>
                  <a:pt x="56" y="564"/>
                </a:lnTo>
                <a:lnTo>
                  <a:pt x="45" y="542"/>
                </a:lnTo>
                <a:lnTo>
                  <a:pt x="35" y="519"/>
                </a:lnTo>
                <a:lnTo>
                  <a:pt x="27" y="493"/>
                </a:lnTo>
                <a:lnTo>
                  <a:pt x="19" y="467"/>
                </a:lnTo>
                <a:lnTo>
                  <a:pt x="13" y="439"/>
                </a:lnTo>
                <a:lnTo>
                  <a:pt x="7" y="410"/>
                </a:lnTo>
                <a:lnTo>
                  <a:pt x="4" y="381"/>
                </a:lnTo>
                <a:lnTo>
                  <a:pt x="1" y="351"/>
                </a:lnTo>
                <a:lnTo>
                  <a:pt x="0" y="321"/>
                </a:lnTo>
                <a:lnTo>
                  <a:pt x="1" y="306"/>
                </a:lnTo>
                <a:lnTo>
                  <a:pt x="4" y="291"/>
                </a:lnTo>
                <a:lnTo>
                  <a:pt x="7" y="276"/>
                </a:lnTo>
                <a:lnTo>
                  <a:pt x="13" y="261"/>
                </a:lnTo>
                <a:lnTo>
                  <a:pt x="20" y="247"/>
                </a:lnTo>
                <a:lnTo>
                  <a:pt x="28" y="231"/>
                </a:lnTo>
                <a:lnTo>
                  <a:pt x="38" y="217"/>
                </a:lnTo>
                <a:lnTo>
                  <a:pt x="49" y="203"/>
                </a:lnTo>
                <a:lnTo>
                  <a:pt x="60" y="189"/>
                </a:lnTo>
                <a:lnTo>
                  <a:pt x="74" y="176"/>
                </a:lnTo>
                <a:lnTo>
                  <a:pt x="88" y="162"/>
                </a:lnTo>
                <a:lnTo>
                  <a:pt x="104" y="149"/>
                </a:lnTo>
                <a:lnTo>
                  <a:pt x="121" y="136"/>
                </a:lnTo>
                <a:lnTo>
                  <a:pt x="138" y="123"/>
                </a:lnTo>
                <a:lnTo>
                  <a:pt x="157" y="112"/>
                </a:lnTo>
                <a:lnTo>
                  <a:pt x="176" y="101"/>
                </a:lnTo>
                <a:lnTo>
                  <a:pt x="217" y="79"/>
                </a:lnTo>
                <a:lnTo>
                  <a:pt x="260" y="60"/>
                </a:lnTo>
                <a:lnTo>
                  <a:pt x="307" y="42"/>
                </a:lnTo>
                <a:lnTo>
                  <a:pt x="356" y="28"/>
                </a:lnTo>
                <a:lnTo>
                  <a:pt x="406" y="15"/>
                </a:lnTo>
                <a:lnTo>
                  <a:pt x="458" y="7"/>
                </a:lnTo>
                <a:lnTo>
                  <a:pt x="510" y="2"/>
                </a:lnTo>
                <a:lnTo>
                  <a:pt x="562" y="0"/>
                </a:lnTo>
              </a:path>
            </a:pathLst>
          </a:custGeom>
          <a:noFill/>
          <a:ln w="25400" cap="rnd">
            <a:solidFill>
              <a:schemeClr val="tx1"/>
            </a:solidFill>
            <a:round/>
            <a:headEnd type="stealth" w="med" len="med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19469" name="AutoShape 17"/>
          <p:cNvSpPr>
            <a:spLocks noChangeArrowheads="1"/>
          </p:cNvSpPr>
          <p:nvPr/>
        </p:nvSpPr>
        <p:spPr bwMode="auto">
          <a:xfrm>
            <a:off x="5564188" y="1373188"/>
            <a:ext cx="377825" cy="377825"/>
          </a:xfrm>
          <a:prstGeom prst="cube">
            <a:avLst>
              <a:gd name="adj" fmla="val 24898"/>
            </a:avLst>
          </a:prstGeom>
          <a:solidFill>
            <a:schemeClr val="accent2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9470" name="Freeform 18"/>
          <p:cNvSpPr>
            <a:spLocks/>
          </p:cNvSpPr>
          <p:nvPr/>
        </p:nvSpPr>
        <p:spPr bwMode="auto">
          <a:xfrm>
            <a:off x="4886325" y="1600200"/>
            <a:ext cx="785813" cy="839788"/>
          </a:xfrm>
          <a:custGeom>
            <a:avLst/>
            <a:gdLst>
              <a:gd name="T0" fmla="*/ 0 w 495"/>
              <a:gd name="T1" fmla="*/ 528 h 529"/>
              <a:gd name="T2" fmla="*/ 2 w 495"/>
              <a:gd name="T3" fmla="*/ 504 h 529"/>
              <a:gd name="T4" fmla="*/ 6 w 495"/>
              <a:gd name="T5" fmla="*/ 479 h 529"/>
              <a:gd name="T6" fmla="*/ 12 w 495"/>
              <a:gd name="T7" fmla="*/ 455 h 529"/>
              <a:gd name="T8" fmla="*/ 21 w 495"/>
              <a:gd name="T9" fmla="*/ 431 h 529"/>
              <a:gd name="T10" fmla="*/ 32 w 495"/>
              <a:gd name="T11" fmla="*/ 409 h 529"/>
              <a:gd name="T12" fmla="*/ 45 w 495"/>
              <a:gd name="T13" fmla="*/ 387 h 529"/>
              <a:gd name="T14" fmla="*/ 60 w 495"/>
              <a:gd name="T15" fmla="*/ 366 h 529"/>
              <a:gd name="T16" fmla="*/ 77 w 495"/>
              <a:gd name="T17" fmla="*/ 347 h 529"/>
              <a:gd name="T18" fmla="*/ 95 w 495"/>
              <a:gd name="T19" fmla="*/ 329 h 529"/>
              <a:gd name="T20" fmla="*/ 114 w 495"/>
              <a:gd name="T21" fmla="*/ 313 h 529"/>
              <a:gd name="T22" fmla="*/ 135 w 495"/>
              <a:gd name="T23" fmla="*/ 299 h 529"/>
              <a:gd name="T24" fmla="*/ 156 w 495"/>
              <a:gd name="T25" fmla="*/ 287 h 529"/>
              <a:gd name="T26" fmla="*/ 178 w 495"/>
              <a:gd name="T27" fmla="*/ 277 h 529"/>
              <a:gd name="T28" fmla="*/ 201 w 495"/>
              <a:gd name="T29" fmla="*/ 270 h 529"/>
              <a:gd name="T30" fmla="*/ 224 w 495"/>
              <a:gd name="T31" fmla="*/ 266 h 529"/>
              <a:gd name="T32" fmla="*/ 247 w 495"/>
              <a:gd name="T33" fmla="*/ 264 h 529"/>
              <a:gd name="T34" fmla="*/ 270 w 495"/>
              <a:gd name="T35" fmla="*/ 262 h 529"/>
              <a:gd name="T36" fmla="*/ 293 w 495"/>
              <a:gd name="T37" fmla="*/ 258 h 529"/>
              <a:gd name="T38" fmla="*/ 315 w 495"/>
              <a:gd name="T39" fmla="*/ 251 h 529"/>
              <a:gd name="T40" fmla="*/ 337 w 495"/>
              <a:gd name="T41" fmla="*/ 241 h 529"/>
              <a:gd name="T42" fmla="*/ 359 w 495"/>
              <a:gd name="T43" fmla="*/ 229 h 529"/>
              <a:gd name="T44" fmla="*/ 379 w 495"/>
              <a:gd name="T45" fmla="*/ 215 h 529"/>
              <a:gd name="T46" fmla="*/ 398 w 495"/>
              <a:gd name="T47" fmla="*/ 200 h 529"/>
              <a:gd name="T48" fmla="*/ 417 w 495"/>
              <a:gd name="T49" fmla="*/ 182 h 529"/>
              <a:gd name="T50" fmla="*/ 433 w 495"/>
              <a:gd name="T51" fmla="*/ 163 h 529"/>
              <a:gd name="T52" fmla="*/ 448 w 495"/>
              <a:gd name="T53" fmla="*/ 141 h 529"/>
              <a:gd name="T54" fmla="*/ 462 w 495"/>
              <a:gd name="T55" fmla="*/ 120 h 529"/>
              <a:gd name="T56" fmla="*/ 473 w 495"/>
              <a:gd name="T57" fmla="*/ 97 h 529"/>
              <a:gd name="T58" fmla="*/ 482 w 495"/>
              <a:gd name="T59" fmla="*/ 74 h 529"/>
              <a:gd name="T60" fmla="*/ 489 w 495"/>
              <a:gd name="T61" fmla="*/ 49 h 529"/>
              <a:gd name="T62" fmla="*/ 493 w 495"/>
              <a:gd name="T63" fmla="*/ 25 h 529"/>
              <a:gd name="T64" fmla="*/ 494 w 495"/>
              <a:gd name="T65" fmla="*/ 0 h 529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w 495"/>
              <a:gd name="T100" fmla="*/ 0 h 529"/>
              <a:gd name="T101" fmla="*/ 495 w 495"/>
              <a:gd name="T102" fmla="*/ 529 h 529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T99" t="T100" r="T101" b="T102"/>
            <a:pathLst>
              <a:path w="495" h="529">
                <a:moveTo>
                  <a:pt x="0" y="528"/>
                </a:moveTo>
                <a:lnTo>
                  <a:pt x="2" y="504"/>
                </a:lnTo>
                <a:lnTo>
                  <a:pt x="6" y="479"/>
                </a:lnTo>
                <a:lnTo>
                  <a:pt x="12" y="455"/>
                </a:lnTo>
                <a:lnTo>
                  <a:pt x="21" y="431"/>
                </a:lnTo>
                <a:lnTo>
                  <a:pt x="32" y="409"/>
                </a:lnTo>
                <a:lnTo>
                  <a:pt x="45" y="387"/>
                </a:lnTo>
                <a:lnTo>
                  <a:pt x="60" y="366"/>
                </a:lnTo>
                <a:lnTo>
                  <a:pt x="77" y="347"/>
                </a:lnTo>
                <a:lnTo>
                  <a:pt x="95" y="329"/>
                </a:lnTo>
                <a:lnTo>
                  <a:pt x="114" y="313"/>
                </a:lnTo>
                <a:lnTo>
                  <a:pt x="135" y="299"/>
                </a:lnTo>
                <a:lnTo>
                  <a:pt x="156" y="287"/>
                </a:lnTo>
                <a:lnTo>
                  <a:pt x="178" y="277"/>
                </a:lnTo>
                <a:lnTo>
                  <a:pt x="201" y="270"/>
                </a:lnTo>
                <a:lnTo>
                  <a:pt x="224" y="266"/>
                </a:lnTo>
                <a:lnTo>
                  <a:pt x="247" y="264"/>
                </a:lnTo>
                <a:lnTo>
                  <a:pt x="270" y="262"/>
                </a:lnTo>
                <a:lnTo>
                  <a:pt x="293" y="258"/>
                </a:lnTo>
                <a:lnTo>
                  <a:pt x="315" y="251"/>
                </a:lnTo>
                <a:lnTo>
                  <a:pt x="337" y="241"/>
                </a:lnTo>
                <a:lnTo>
                  <a:pt x="359" y="229"/>
                </a:lnTo>
                <a:lnTo>
                  <a:pt x="379" y="215"/>
                </a:lnTo>
                <a:lnTo>
                  <a:pt x="398" y="200"/>
                </a:lnTo>
                <a:lnTo>
                  <a:pt x="417" y="182"/>
                </a:lnTo>
                <a:lnTo>
                  <a:pt x="433" y="163"/>
                </a:lnTo>
                <a:lnTo>
                  <a:pt x="448" y="141"/>
                </a:lnTo>
                <a:lnTo>
                  <a:pt x="462" y="120"/>
                </a:lnTo>
                <a:lnTo>
                  <a:pt x="473" y="97"/>
                </a:lnTo>
                <a:lnTo>
                  <a:pt x="482" y="74"/>
                </a:lnTo>
                <a:lnTo>
                  <a:pt x="489" y="49"/>
                </a:lnTo>
                <a:lnTo>
                  <a:pt x="493" y="25"/>
                </a:lnTo>
                <a:lnTo>
                  <a:pt x="494" y="0"/>
                </a:lnTo>
              </a:path>
            </a:pathLst>
          </a:custGeom>
          <a:noFill/>
          <a:ln w="25400" cap="rnd">
            <a:solidFill>
              <a:schemeClr val="tx1"/>
            </a:solidFill>
            <a:round/>
            <a:headEnd type="stealth" w="med" len="med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19471" name="AutoShape 19"/>
          <p:cNvSpPr>
            <a:spLocks noChangeArrowheads="1"/>
          </p:cNvSpPr>
          <p:nvPr/>
        </p:nvSpPr>
        <p:spPr bwMode="auto">
          <a:xfrm>
            <a:off x="1601788" y="3049588"/>
            <a:ext cx="377825" cy="377825"/>
          </a:xfrm>
          <a:prstGeom prst="cube">
            <a:avLst>
              <a:gd name="adj" fmla="val 24898"/>
            </a:avLst>
          </a:prstGeom>
          <a:solidFill>
            <a:schemeClr val="accent2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9472" name="AutoShape 20"/>
          <p:cNvSpPr>
            <a:spLocks noChangeArrowheads="1"/>
          </p:cNvSpPr>
          <p:nvPr/>
        </p:nvSpPr>
        <p:spPr bwMode="auto">
          <a:xfrm>
            <a:off x="5640388" y="3659188"/>
            <a:ext cx="377825" cy="377825"/>
          </a:xfrm>
          <a:prstGeom prst="cube">
            <a:avLst>
              <a:gd name="adj" fmla="val 24898"/>
            </a:avLst>
          </a:prstGeom>
          <a:solidFill>
            <a:schemeClr val="accent2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9473" name="Freeform 21"/>
          <p:cNvSpPr>
            <a:spLocks/>
          </p:cNvSpPr>
          <p:nvPr/>
        </p:nvSpPr>
        <p:spPr bwMode="auto">
          <a:xfrm>
            <a:off x="5876925" y="3057525"/>
            <a:ext cx="1135063" cy="601663"/>
          </a:xfrm>
          <a:custGeom>
            <a:avLst/>
            <a:gdLst>
              <a:gd name="T0" fmla="*/ 0 w 715"/>
              <a:gd name="T1" fmla="*/ 378 h 379"/>
              <a:gd name="T2" fmla="*/ 1 w 715"/>
              <a:gd name="T3" fmla="*/ 360 h 379"/>
              <a:gd name="T4" fmla="*/ 5 w 715"/>
              <a:gd name="T5" fmla="*/ 343 h 379"/>
              <a:gd name="T6" fmla="*/ 9 w 715"/>
              <a:gd name="T7" fmla="*/ 325 h 379"/>
              <a:gd name="T8" fmla="*/ 16 w 715"/>
              <a:gd name="T9" fmla="*/ 307 h 379"/>
              <a:gd name="T10" fmla="*/ 25 w 715"/>
              <a:gd name="T11" fmla="*/ 290 h 379"/>
              <a:gd name="T12" fmla="*/ 35 w 715"/>
              <a:gd name="T13" fmla="*/ 273 h 379"/>
              <a:gd name="T14" fmla="*/ 48 w 715"/>
              <a:gd name="T15" fmla="*/ 256 h 379"/>
              <a:gd name="T16" fmla="*/ 62 w 715"/>
              <a:gd name="T17" fmla="*/ 239 h 379"/>
              <a:gd name="T18" fmla="*/ 77 w 715"/>
              <a:gd name="T19" fmla="*/ 223 h 379"/>
              <a:gd name="T20" fmla="*/ 94 w 715"/>
              <a:gd name="T21" fmla="*/ 207 h 379"/>
              <a:gd name="T22" fmla="*/ 112 w 715"/>
              <a:gd name="T23" fmla="*/ 191 h 379"/>
              <a:gd name="T24" fmla="*/ 132 w 715"/>
              <a:gd name="T25" fmla="*/ 175 h 379"/>
              <a:gd name="T26" fmla="*/ 153 w 715"/>
              <a:gd name="T27" fmla="*/ 160 h 379"/>
              <a:gd name="T28" fmla="*/ 175 w 715"/>
              <a:gd name="T29" fmla="*/ 146 h 379"/>
              <a:gd name="T30" fmla="*/ 199 w 715"/>
              <a:gd name="T31" fmla="*/ 132 h 379"/>
              <a:gd name="T32" fmla="*/ 223 w 715"/>
              <a:gd name="T33" fmla="*/ 118 h 379"/>
              <a:gd name="T34" fmla="*/ 248 w 715"/>
              <a:gd name="T35" fmla="*/ 105 h 379"/>
              <a:gd name="T36" fmla="*/ 276 w 715"/>
              <a:gd name="T37" fmla="*/ 93 h 379"/>
              <a:gd name="T38" fmla="*/ 303 w 715"/>
              <a:gd name="T39" fmla="*/ 81 h 379"/>
              <a:gd name="T40" fmla="*/ 331 w 715"/>
              <a:gd name="T41" fmla="*/ 70 h 379"/>
              <a:gd name="T42" fmla="*/ 360 w 715"/>
              <a:gd name="T43" fmla="*/ 59 h 379"/>
              <a:gd name="T44" fmla="*/ 390 w 715"/>
              <a:gd name="T45" fmla="*/ 50 h 379"/>
              <a:gd name="T46" fmla="*/ 421 w 715"/>
              <a:gd name="T47" fmla="*/ 41 h 379"/>
              <a:gd name="T48" fmla="*/ 452 w 715"/>
              <a:gd name="T49" fmla="*/ 33 h 379"/>
              <a:gd name="T50" fmla="*/ 484 w 715"/>
              <a:gd name="T51" fmla="*/ 25 h 379"/>
              <a:gd name="T52" fmla="*/ 516 w 715"/>
              <a:gd name="T53" fmla="*/ 19 h 379"/>
              <a:gd name="T54" fmla="*/ 548 w 715"/>
              <a:gd name="T55" fmla="*/ 13 h 379"/>
              <a:gd name="T56" fmla="*/ 581 w 715"/>
              <a:gd name="T57" fmla="*/ 8 h 379"/>
              <a:gd name="T58" fmla="*/ 614 w 715"/>
              <a:gd name="T59" fmla="*/ 5 h 379"/>
              <a:gd name="T60" fmla="*/ 648 w 715"/>
              <a:gd name="T61" fmla="*/ 2 h 379"/>
              <a:gd name="T62" fmla="*/ 681 w 715"/>
              <a:gd name="T63" fmla="*/ 1 h 379"/>
              <a:gd name="T64" fmla="*/ 714 w 715"/>
              <a:gd name="T65" fmla="*/ 0 h 379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w 715"/>
              <a:gd name="T100" fmla="*/ 0 h 379"/>
              <a:gd name="T101" fmla="*/ 715 w 715"/>
              <a:gd name="T102" fmla="*/ 379 h 379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T99" t="T100" r="T101" b="T102"/>
            <a:pathLst>
              <a:path w="715" h="379">
                <a:moveTo>
                  <a:pt x="0" y="378"/>
                </a:moveTo>
                <a:lnTo>
                  <a:pt x="1" y="360"/>
                </a:lnTo>
                <a:lnTo>
                  <a:pt x="5" y="343"/>
                </a:lnTo>
                <a:lnTo>
                  <a:pt x="9" y="325"/>
                </a:lnTo>
                <a:lnTo>
                  <a:pt x="16" y="307"/>
                </a:lnTo>
                <a:lnTo>
                  <a:pt x="25" y="290"/>
                </a:lnTo>
                <a:lnTo>
                  <a:pt x="35" y="273"/>
                </a:lnTo>
                <a:lnTo>
                  <a:pt x="48" y="256"/>
                </a:lnTo>
                <a:lnTo>
                  <a:pt x="62" y="239"/>
                </a:lnTo>
                <a:lnTo>
                  <a:pt x="77" y="223"/>
                </a:lnTo>
                <a:lnTo>
                  <a:pt x="94" y="207"/>
                </a:lnTo>
                <a:lnTo>
                  <a:pt x="112" y="191"/>
                </a:lnTo>
                <a:lnTo>
                  <a:pt x="132" y="175"/>
                </a:lnTo>
                <a:lnTo>
                  <a:pt x="153" y="160"/>
                </a:lnTo>
                <a:lnTo>
                  <a:pt x="175" y="146"/>
                </a:lnTo>
                <a:lnTo>
                  <a:pt x="199" y="132"/>
                </a:lnTo>
                <a:lnTo>
                  <a:pt x="223" y="118"/>
                </a:lnTo>
                <a:lnTo>
                  <a:pt x="248" y="105"/>
                </a:lnTo>
                <a:lnTo>
                  <a:pt x="276" y="93"/>
                </a:lnTo>
                <a:lnTo>
                  <a:pt x="303" y="81"/>
                </a:lnTo>
                <a:lnTo>
                  <a:pt x="331" y="70"/>
                </a:lnTo>
                <a:lnTo>
                  <a:pt x="360" y="59"/>
                </a:lnTo>
                <a:lnTo>
                  <a:pt x="390" y="50"/>
                </a:lnTo>
                <a:lnTo>
                  <a:pt x="421" y="41"/>
                </a:lnTo>
                <a:lnTo>
                  <a:pt x="452" y="33"/>
                </a:lnTo>
                <a:lnTo>
                  <a:pt x="484" y="25"/>
                </a:lnTo>
                <a:lnTo>
                  <a:pt x="516" y="19"/>
                </a:lnTo>
                <a:lnTo>
                  <a:pt x="548" y="13"/>
                </a:lnTo>
                <a:lnTo>
                  <a:pt x="581" y="8"/>
                </a:lnTo>
                <a:lnTo>
                  <a:pt x="614" y="5"/>
                </a:lnTo>
                <a:lnTo>
                  <a:pt x="648" y="2"/>
                </a:lnTo>
                <a:lnTo>
                  <a:pt x="681" y="1"/>
                </a:lnTo>
                <a:lnTo>
                  <a:pt x="714" y="0"/>
                </a:lnTo>
              </a:path>
            </a:pathLst>
          </a:custGeom>
          <a:noFill/>
          <a:ln w="25400" cap="rnd">
            <a:solidFill>
              <a:schemeClr val="tx1"/>
            </a:solidFill>
            <a:round/>
            <a:headEnd type="stealth" w="med" len="med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19474" name="AutoShape 22"/>
          <p:cNvSpPr>
            <a:spLocks noChangeArrowheads="1"/>
          </p:cNvSpPr>
          <p:nvPr/>
        </p:nvSpPr>
        <p:spPr bwMode="auto">
          <a:xfrm>
            <a:off x="3735388" y="2592388"/>
            <a:ext cx="377825" cy="377825"/>
          </a:xfrm>
          <a:prstGeom prst="cube">
            <a:avLst>
              <a:gd name="adj" fmla="val 24898"/>
            </a:avLst>
          </a:prstGeom>
          <a:solidFill>
            <a:srgbClr val="FF0000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9475" name="Rectangle 23"/>
          <p:cNvSpPr>
            <a:spLocks noChangeArrowheads="1"/>
          </p:cNvSpPr>
          <p:nvPr/>
        </p:nvSpPr>
        <p:spPr bwMode="auto">
          <a:xfrm>
            <a:off x="2667000" y="1676400"/>
            <a:ext cx="61595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en-US">
                <a:solidFill>
                  <a:srgbClr val="0000FF"/>
                </a:solidFill>
              </a:rPr>
              <a:t>M</a:t>
            </a:r>
            <a:r>
              <a:rPr lang="en-US" baseline="-25000">
                <a:solidFill>
                  <a:srgbClr val="0000FF"/>
                </a:solidFill>
              </a:rPr>
              <a:t>1</a:t>
            </a:r>
          </a:p>
        </p:txBody>
      </p:sp>
      <p:sp>
        <p:nvSpPr>
          <p:cNvPr id="19476" name="Rectangle 24"/>
          <p:cNvSpPr>
            <a:spLocks noChangeArrowheads="1"/>
          </p:cNvSpPr>
          <p:nvPr/>
        </p:nvSpPr>
        <p:spPr bwMode="auto">
          <a:xfrm>
            <a:off x="6096000" y="1447800"/>
            <a:ext cx="61595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en-US">
                <a:solidFill>
                  <a:srgbClr val="0000FF"/>
                </a:solidFill>
              </a:rPr>
              <a:t>M</a:t>
            </a:r>
            <a:r>
              <a:rPr lang="en-US" baseline="-25000">
                <a:solidFill>
                  <a:srgbClr val="0000FF"/>
                </a:solidFill>
              </a:rPr>
              <a:t>2</a:t>
            </a:r>
          </a:p>
        </p:txBody>
      </p:sp>
      <p:sp>
        <p:nvSpPr>
          <p:cNvPr id="19477" name="Rectangle 25"/>
          <p:cNvSpPr>
            <a:spLocks noChangeArrowheads="1"/>
          </p:cNvSpPr>
          <p:nvPr/>
        </p:nvSpPr>
        <p:spPr bwMode="auto">
          <a:xfrm>
            <a:off x="7162800" y="3276600"/>
            <a:ext cx="61595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en-US">
                <a:solidFill>
                  <a:srgbClr val="0000FF"/>
                </a:solidFill>
              </a:rPr>
              <a:t>M</a:t>
            </a:r>
            <a:r>
              <a:rPr lang="en-US" baseline="-25000">
                <a:solidFill>
                  <a:srgbClr val="0000FF"/>
                </a:solidFill>
              </a:rPr>
              <a:t>3</a:t>
            </a:r>
          </a:p>
        </p:txBody>
      </p:sp>
      <p:sp>
        <p:nvSpPr>
          <p:cNvPr id="19478" name="Rectangle 26"/>
          <p:cNvSpPr>
            <a:spLocks noChangeArrowheads="1"/>
          </p:cNvSpPr>
          <p:nvPr/>
        </p:nvSpPr>
        <p:spPr bwMode="auto">
          <a:xfrm>
            <a:off x="5597525" y="4232275"/>
            <a:ext cx="3394075" cy="873125"/>
          </a:xfrm>
          <a:prstGeom prst="rect">
            <a:avLst/>
          </a:prstGeom>
          <a:solidFill>
            <a:schemeClr val="bg2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en-US"/>
              <a:t>On every tick, </a:t>
            </a:r>
            <a:br>
              <a:rPr lang="en-US"/>
            </a:br>
            <a:r>
              <a:rPr lang="en-US"/>
              <a:t>M</a:t>
            </a:r>
            <a:r>
              <a:rPr lang="en-US" baseline="-25000"/>
              <a:t>i </a:t>
            </a:r>
            <a:r>
              <a:rPr lang="en-US"/>
              <a:t>and C</a:t>
            </a:r>
            <a:r>
              <a:rPr lang="en-US" baseline="-25000"/>
              <a:t>1</a:t>
            </a:r>
            <a:r>
              <a:rPr lang="en-US"/>
              <a:t> changes </a:t>
            </a:r>
          </a:p>
        </p:txBody>
      </p:sp>
      <p:sp>
        <p:nvSpPr>
          <p:cNvPr id="19479" name="AutoShape 27"/>
          <p:cNvSpPr>
            <a:spLocks noChangeArrowheads="1"/>
          </p:cNvSpPr>
          <p:nvPr/>
        </p:nvSpPr>
        <p:spPr bwMode="auto">
          <a:xfrm>
            <a:off x="5183188" y="1830388"/>
            <a:ext cx="377825" cy="377825"/>
          </a:xfrm>
          <a:prstGeom prst="cube">
            <a:avLst>
              <a:gd name="adj" fmla="val 24898"/>
            </a:avLst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9480" name="AutoShape 28"/>
          <p:cNvSpPr>
            <a:spLocks noChangeArrowheads="1"/>
          </p:cNvSpPr>
          <p:nvPr/>
        </p:nvSpPr>
        <p:spPr bwMode="auto">
          <a:xfrm>
            <a:off x="6326188" y="2973388"/>
            <a:ext cx="377825" cy="377825"/>
          </a:xfrm>
          <a:prstGeom prst="cube">
            <a:avLst>
              <a:gd name="adj" fmla="val 24898"/>
            </a:avLst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9481" name="AutoShape 29"/>
          <p:cNvSpPr>
            <a:spLocks noChangeArrowheads="1"/>
          </p:cNvSpPr>
          <p:nvPr/>
        </p:nvSpPr>
        <p:spPr bwMode="auto">
          <a:xfrm>
            <a:off x="1296988" y="2363788"/>
            <a:ext cx="377825" cy="377825"/>
          </a:xfrm>
          <a:prstGeom prst="cube">
            <a:avLst>
              <a:gd name="adj" fmla="val 24898"/>
            </a:avLst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9482" name="Rectangle 30"/>
          <p:cNvSpPr>
            <a:spLocks noChangeArrowheads="1"/>
          </p:cNvSpPr>
          <p:nvPr/>
        </p:nvSpPr>
        <p:spPr bwMode="auto">
          <a:xfrm>
            <a:off x="1577975" y="4343400"/>
            <a:ext cx="14319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en-US">
                <a:solidFill>
                  <a:srgbClr val="0000FF"/>
                </a:solidFill>
              </a:rPr>
              <a:t>camera</a:t>
            </a:r>
          </a:p>
        </p:txBody>
      </p:sp>
      <p:sp>
        <p:nvSpPr>
          <p:cNvPr id="19483" name="Rectangle 31"/>
          <p:cNvSpPr>
            <a:spLocks noChangeArrowheads="1"/>
          </p:cNvSpPr>
          <p:nvPr/>
        </p:nvSpPr>
        <p:spPr bwMode="auto">
          <a:xfrm>
            <a:off x="4038600" y="2133600"/>
            <a:ext cx="576263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en-US">
                <a:solidFill>
                  <a:srgbClr val="0000FF"/>
                </a:solidFill>
              </a:rPr>
              <a:t>C</a:t>
            </a:r>
            <a:r>
              <a:rPr lang="en-US" baseline="-25000">
                <a:solidFill>
                  <a:srgbClr val="0000FF"/>
                </a:solidFill>
              </a:rPr>
              <a:t>1</a:t>
            </a:r>
          </a:p>
        </p:txBody>
      </p:sp>
      <p:sp>
        <p:nvSpPr>
          <p:cNvPr id="19484" name="Rectangle 32"/>
          <p:cNvSpPr>
            <a:spLocks noChangeArrowheads="1"/>
          </p:cNvSpPr>
          <p:nvPr/>
        </p:nvSpPr>
        <p:spPr bwMode="auto">
          <a:xfrm>
            <a:off x="2233613" y="2438400"/>
            <a:ext cx="1431925" cy="860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en-US">
                <a:solidFill>
                  <a:srgbClr val="0000FF"/>
                </a:solidFill>
              </a:rPr>
              <a:t>new </a:t>
            </a:r>
            <a:br>
              <a:rPr lang="en-US">
                <a:solidFill>
                  <a:srgbClr val="0000FF"/>
                </a:solidFill>
              </a:rPr>
            </a:br>
            <a:r>
              <a:rPr lang="en-US">
                <a:solidFill>
                  <a:srgbClr val="0000FF"/>
                </a:solidFill>
              </a:rPr>
              <a:t>camera</a:t>
            </a:r>
          </a:p>
        </p:txBody>
      </p:sp>
      <p:sp>
        <p:nvSpPr>
          <p:cNvPr id="19485" name="Line 33"/>
          <p:cNvSpPr>
            <a:spLocks noChangeShapeType="1"/>
          </p:cNvSpPr>
          <p:nvPr/>
        </p:nvSpPr>
        <p:spPr bwMode="auto">
          <a:xfrm>
            <a:off x="3352800" y="2743200"/>
            <a:ext cx="3048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none" w="sm" len="sm"/>
            <a:tailEnd type="stealth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9486" name="Rectangle 34"/>
          <p:cNvSpPr>
            <a:spLocks noChangeArrowheads="1"/>
          </p:cNvSpPr>
          <p:nvPr/>
        </p:nvSpPr>
        <p:spPr bwMode="auto">
          <a:xfrm>
            <a:off x="546100" y="5638800"/>
            <a:ext cx="828675" cy="488950"/>
          </a:xfrm>
          <a:prstGeom prst="rect">
            <a:avLst/>
          </a:prstGeom>
          <a:solidFill>
            <a:schemeClr val="bg2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en-US"/>
              <a:t>DO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ChangeArrowheads="1"/>
          </p:cNvSpPr>
          <p:nvPr/>
        </p:nvSpPr>
        <p:spPr bwMode="auto">
          <a:xfrm>
            <a:off x="1143000" y="1219200"/>
            <a:ext cx="6835775" cy="3733800"/>
          </a:xfrm>
          <a:prstGeom prst="rect">
            <a:avLst/>
          </a:prstGeom>
          <a:solidFill>
            <a:srgbClr val="F0FD23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lIns="92075" tIns="46038" rIns="92075" bIns="46038" anchor="ctr"/>
          <a:lstStyle/>
          <a:p>
            <a:endParaRPr lang="en-US" sz="1800" b="0"/>
          </a:p>
        </p:txBody>
      </p:sp>
      <p:sp>
        <p:nvSpPr>
          <p:cNvPr id="37891" name="AutoShape 3"/>
          <p:cNvSpPr>
            <a:spLocks noGrp="1" noChangeArrowheads="1"/>
          </p:cNvSpPr>
          <p:nvPr>
            <p:ph type="title"/>
          </p:nvPr>
        </p:nvSpPr>
        <p:spPr>
          <a:xfrm>
            <a:off x="228600" y="277813"/>
            <a:ext cx="8664575" cy="704850"/>
          </a:xfrm>
          <a:ln cap="flat"/>
        </p:spPr>
        <p:txBody>
          <a:bodyPr/>
          <a:lstStyle/>
          <a:p>
            <a:pPr>
              <a:defRPr/>
            </a:pPr>
            <a:r>
              <a:rPr lang="en-US" smtClean="0"/>
              <a:t>What if We Want </a:t>
            </a:r>
            <a:r>
              <a:rPr lang="en-US" smtClean="0">
                <a:solidFill>
                  <a:srgbClr val="0000FF"/>
                </a:solidFill>
              </a:rPr>
              <a:t>M</a:t>
            </a:r>
            <a:r>
              <a:rPr lang="en-US" baseline="-25000" smtClean="0">
                <a:solidFill>
                  <a:srgbClr val="0000FF"/>
                </a:solidFill>
              </a:rPr>
              <a:t>2 </a:t>
            </a:r>
            <a:r>
              <a:rPr lang="en-US" smtClean="0"/>
              <a:t>To Be The Viewpoint </a:t>
            </a:r>
          </a:p>
        </p:txBody>
      </p:sp>
      <p:sp>
        <p:nvSpPr>
          <p:cNvPr id="20484" name="AutoShape 4"/>
          <p:cNvSpPr>
            <a:spLocks noChangeArrowheads="1"/>
          </p:cNvSpPr>
          <p:nvPr/>
        </p:nvSpPr>
        <p:spPr bwMode="auto">
          <a:xfrm>
            <a:off x="4649788" y="2516188"/>
            <a:ext cx="377825" cy="377825"/>
          </a:xfrm>
          <a:prstGeom prst="cube">
            <a:avLst>
              <a:gd name="adj" fmla="val 24898"/>
            </a:avLst>
          </a:prstGeom>
          <a:solidFill>
            <a:schemeClr val="accent2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485" name="AutoShape 5"/>
          <p:cNvSpPr>
            <a:spLocks noChangeArrowheads="1"/>
          </p:cNvSpPr>
          <p:nvPr/>
        </p:nvSpPr>
        <p:spPr bwMode="auto">
          <a:xfrm>
            <a:off x="3049588" y="4497388"/>
            <a:ext cx="377825" cy="377825"/>
          </a:xfrm>
          <a:prstGeom prst="cube">
            <a:avLst>
              <a:gd name="adj" fmla="val 24898"/>
            </a:avLst>
          </a:prstGeom>
          <a:solidFill>
            <a:srgbClr val="FF0000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486" name="AutoShape 6"/>
          <p:cNvSpPr>
            <a:spLocks noChangeArrowheads="1"/>
          </p:cNvSpPr>
          <p:nvPr/>
        </p:nvSpPr>
        <p:spPr bwMode="auto">
          <a:xfrm>
            <a:off x="7011988" y="2897188"/>
            <a:ext cx="377825" cy="377825"/>
          </a:xfrm>
          <a:prstGeom prst="cube">
            <a:avLst>
              <a:gd name="adj" fmla="val 24898"/>
            </a:avLst>
          </a:prstGeom>
          <a:solidFill>
            <a:schemeClr val="accent2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487" name="AutoShape 7"/>
          <p:cNvSpPr>
            <a:spLocks noChangeArrowheads="1"/>
          </p:cNvSpPr>
          <p:nvPr/>
        </p:nvSpPr>
        <p:spPr bwMode="auto">
          <a:xfrm>
            <a:off x="2211388" y="1982788"/>
            <a:ext cx="377825" cy="377825"/>
          </a:xfrm>
          <a:prstGeom prst="cube">
            <a:avLst>
              <a:gd name="adj" fmla="val 24898"/>
            </a:avLst>
          </a:prstGeom>
          <a:solidFill>
            <a:schemeClr val="accent2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488" name="Freeform 8"/>
          <p:cNvSpPr>
            <a:spLocks/>
          </p:cNvSpPr>
          <p:nvPr/>
        </p:nvSpPr>
        <p:spPr bwMode="auto">
          <a:xfrm>
            <a:off x="1447800" y="2209800"/>
            <a:ext cx="893763" cy="1020763"/>
          </a:xfrm>
          <a:custGeom>
            <a:avLst/>
            <a:gdLst>
              <a:gd name="T0" fmla="*/ 144 w 563"/>
              <a:gd name="T1" fmla="*/ 642 h 643"/>
              <a:gd name="T2" fmla="*/ 131 w 563"/>
              <a:gd name="T3" fmla="*/ 640 h 643"/>
              <a:gd name="T4" fmla="*/ 117 w 563"/>
              <a:gd name="T5" fmla="*/ 635 h 643"/>
              <a:gd name="T6" fmla="*/ 104 w 563"/>
              <a:gd name="T7" fmla="*/ 627 h 643"/>
              <a:gd name="T8" fmla="*/ 91 w 563"/>
              <a:gd name="T9" fmla="*/ 614 h 643"/>
              <a:gd name="T10" fmla="*/ 78 w 563"/>
              <a:gd name="T11" fmla="*/ 600 h 643"/>
              <a:gd name="T12" fmla="*/ 67 w 563"/>
              <a:gd name="T13" fmla="*/ 582 h 643"/>
              <a:gd name="T14" fmla="*/ 56 w 563"/>
              <a:gd name="T15" fmla="*/ 564 h 643"/>
              <a:gd name="T16" fmla="*/ 45 w 563"/>
              <a:gd name="T17" fmla="*/ 542 h 643"/>
              <a:gd name="T18" fmla="*/ 35 w 563"/>
              <a:gd name="T19" fmla="*/ 519 h 643"/>
              <a:gd name="T20" fmla="*/ 27 w 563"/>
              <a:gd name="T21" fmla="*/ 493 h 643"/>
              <a:gd name="T22" fmla="*/ 19 w 563"/>
              <a:gd name="T23" fmla="*/ 467 h 643"/>
              <a:gd name="T24" fmla="*/ 13 w 563"/>
              <a:gd name="T25" fmla="*/ 439 h 643"/>
              <a:gd name="T26" fmla="*/ 7 w 563"/>
              <a:gd name="T27" fmla="*/ 410 h 643"/>
              <a:gd name="T28" fmla="*/ 4 w 563"/>
              <a:gd name="T29" fmla="*/ 381 h 643"/>
              <a:gd name="T30" fmla="*/ 1 w 563"/>
              <a:gd name="T31" fmla="*/ 351 h 643"/>
              <a:gd name="T32" fmla="*/ 0 w 563"/>
              <a:gd name="T33" fmla="*/ 321 h 643"/>
              <a:gd name="T34" fmla="*/ 1 w 563"/>
              <a:gd name="T35" fmla="*/ 306 h 643"/>
              <a:gd name="T36" fmla="*/ 4 w 563"/>
              <a:gd name="T37" fmla="*/ 291 h 643"/>
              <a:gd name="T38" fmla="*/ 7 w 563"/>
              <a:gd name="T39" fmla="*/ 276 h 643"/>
              <a:gd name="T40" fmla="*/ 13 w 563"/>
              <a:gd name="T41" fmla="*/ 261 h 643"/>
              <a:gd name="T42" fmla="*/ 20 w 563"/>
              <a:gd name="T43" fmla="*/ 247 h 643"/>
              <a:gd name="T44" fmla="*/ 28 w 563"/>
              <a:gd name="T45" fmla="*/ 231 h 643"/>
              <a:gd name="T46" fmla="*/ 38 w 563"/>
              <a:gd name="T47" fmla="*/ 217 h 643"/>
              <a:gd name="T48" fmla="*/ 49 w 563"/>
              <a:gd name="T49" fmla="*/ 203 h 643"/>
              <a:gd name="T50" fmla="*/ 60 w 563"/>
              <a:gd name="T51" fmla="*/ 189 h 643"/>
              <a:gd name="T52" fmla="*/ 74 w 563"/>
              <a:gd name="T53" fmla="*/ 176 h 643"/>
              <a:gd name="T54" fmla="*/ 88 w 563"/>
              <a:gd name="T55" fmla="*/ 162 h 643"/>
              <a:gd name="T56" fmla="*/ 104 w 563"/>
              <a:gd name="T57" fmla="*/ 149 h 643"/>
              <a:gd name="T58" fmla="*/ 121 w 563"/>
              <a:gd name="T59" fmla="*/ 136 h 643"/>
              <a:gd name="T60" fmla="*/ 138 w 563"/>
              <a:gd name="T61" fmla="*/ 123 h 643"/>
              <a:gd name="T62" fmla="*/ 157 w 563"/>
              <a:gd name="T63" fmla="*/ 112 h 643"/>
              <a:gd name="T64" fmla="*/ 176 w 563"/>
              <a:gd name="T65" fmla="*/ 101 h 643"/>
              <a:gd name="T66" fmla="*/ 217 w 563"/>
              <a:gd name="T67" fmla="*/ 79 h 643"/>
              <a:gd name="T68" fmla="*/ 260 w 563"/>
              <a:gd name="T69" fmla="*/ 60 h 643"/>
              <a:gd name="T70" fmla="*/ 307 w 563"/>
              <a:gd name="T71" fmla="*/ 42 h 643"/>
              <a:gd name="T72" fmla="*/ 356 w 563"/>
              <a:gd name="T73" fmla="*/ 28 h 643"/>
              <a:gd name="T74" fmla="*/ 406 w 563"/>
              <a:gd name="T75" fmla="*/ 15 h 643"/>
              <a:gd name="T76" fmla="*/ 458 w 563"/>
              <a:gd name="T77" fmla="*/ 7 h 643"/>
              <a:gd name="T78" fmla="*/ 510 w 563"/>
              <a:gd name="T79" fmla="*/ 2 h 643"/>
              <a:gd name="T80" fmla="*/ 562 w 563"/>
              <a:gd name="T81" fmla="*/ 0 h 643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w 563"/>
              <a:gd name="T124" fmla="*/ 0 h 643"/>
              <a:gd name="T125" fmla="*/ 563 w 563"/>
              <a:gd name="T126" fmla="*/ 643 h 643"/>
            </a:gdLst>
            <a:ahLst/>
            <a:cxnLst>
              <a:cxn ang="T82">
                <a:pos x="T0" y="T1"/>
              </a:cxn>
              <a:cxn ang="T83">
                <a:pos x="T2" y="T3"/>
              </a:cxn>
              <a:cxn ang="T84">
                <a:pos x="T4" y="T5"/>
              </a:cxn>
              <a:cxn ang="T85">
                <a:pos x="T6" y="T7"/>
              </a:cxn>
              <a:cxn ang="T86">
                <a:pos x="T8" y="T9"/>
              </a:cxn>
              <a:cxn ang="T87">
                <a:pos x="T10" y="T11"/>
              </a:cxn>
              <a:cxn ang="T88">
                <a:pos x="T12" y="T13"/>
              </a:cxn>
              <a:cxn ang="T89">
                <a:pos x="T14" y="T15"/>
              </a:cxn>
              <a:cxn ang="T90">
                <a:pos x="T16" y="T17"/>
              </a:cxn>
              <a:cxn ang="T91">
                <a:pos x="T18" y="T19"/>
              </a:cxn>
              <a:cxn ang="T92">
                <a:pos x="T20" y="T21"/>
              </a:cxn>
              <a:cxn ang="T93">
                <a:pos x="T22" y="T23"/>
              </a:cxn>
              <a:cxn ang="T94">
                <a:pos x="T24" y="T25"/>
              </a:cxn>
              <a:cxn ang="T95">
                <a:pos x="T26" y="T27"/>
              </a:cxn>
              <a:cxn ang="T96">
                <a:pos x="T28" y="T29"/>
              </a:cxn>
              <a:cxn ang="T97">
                <a:pos x="T30" y="T31"/>
              </a:cxn>
              <a:cxn ang="T98">
                <a:pos x="T32" y="T33"/>
              </a:cxn>
              <a:cxn ang="T99">
                <a:pos x="T34" y="T35"/>
              </a:cxn>
              <a:cxn ang="T100">
                <a:pos x="T36" y="T37"/>
              </a:cxn>
              <a:cxn ang="T101">
                <a:pos x="T38" y="T39"/>
              </a:cxn>
              <a:cxn ang="T102">
                <a:pos x="T40" y="T41"/>
              </a:cxn>
              <a:cxn ang="T103">
                <a:pos x="T42" y="T43"/>
              </a:cxn>
              <a:cxn ang="T104">
                <a:pos x="T44" y="T45"/>
              </a:cxn>
              <a:cxn ang="T105">
                <a:pos x="T46" y="T47"/>
              </a:cxn>
              <a:cxn ang="T106">
                <a:pos x="T48" y="T49"/>
              </a:cxn>
              <a:cxn ang="T107">
                <a:pos x="T50" y="T51"/>
              </a:cxn>
              <a:cxn ang="T108">
                <a:pos x="T52" y="T53"/>
              </a:cxn>
              <a:cxn ang="T109">
                <a:pos x="T54" y="T55"/>
              </a:cxn>
              <a:cxn ang="T110">
                <a:pos x="T56" y="T57"/>
              </a:cxn>
              <a:cxn ang="T111">
                <a:pos x="T58" y="T59"/>
              </a:cxn>
              <a:cxn ang="T112">
                <a:pos x="T60" y="T61"/>
              </a:cxn>
              <a:cxn ang="T113">
                <a:pos x="T62" y="T63"/>
              </a:cxn>
              <a:cxn ang="T114">
                <a:pos x="T64" y="T65"/>
              </a:cxn>
              <a:cxn ang="T115">
                <a:pos x="T66" y="T67"/>
              </a:cxn>
              <a:cxn ang="T116">
                <a:pos x="T68" y="T69"/>
              </a:cxn>
              <a:cxn ang="T117">
                <a:pos x="T70" y="T71"/>
              </a:cxn>
              <a:cxn ang="T118">
                <a:pos x="T72" y="T73"/>
              </a:cxn>
              <a:cxn ang="T119">
                <a:pos x="T74" y="T75"/>
              </a:cxn>
              <a:cxn ang="T120">
                <a:pos x="T76" y="T77"/>
              </a:cxn>
              <a:cxn ang="T121">
                <a:pos x="T78" y="T79"/>
              </a:cxn>
              <a:cxn ang="T122">
                <a:pos x="T80" y="T81"/>
              </a:cxn>
            </a:cxnLst>
            <a:rect l="T123" t="T124" r="T125" b="T126"/>
            <a:pathLst>
              <a:path w="563" h="643">
                <a:moveTo>
                  <a:pt x="144" y="642"/>
                </a:moveTo>
                <a:lnTo>
                  <a:pt x="131" y="640"/>
                </a:lnTo>
                <a:lnTo>
                  <a:pt x="117" y="635"/>
                </a:lnTo>
                <a:lnTo>
                  <a:pt x="104" y="627"/>
                </a:lnTo>
                <a:lnTo>
                  <a:pt x="91" y="614"/>
                </a:lnTo>
                <a:lnTo>
                  <a:pt x="78" y="600"/>
                </a:lnTo>
                <a:lnTo>
                  <a:pt x="67" y="582"/>
                </a:lnTo>
                <a:lnTo>
                  <a:pt x="56" y="564"/>
                </a:lnTo>
                <a:lnTo>
                  <a:pt x="45" y="542"/>
                </a:lnTo>
                <a:lnTo>
                  <a:pt x="35" y="519"/>
                </a:lnTo>
                <a:lnTo>
                  <a:pt x="27" y="493"/>
                </a:lnTo>
                <a:lnTo>
                  <a:pt x="19" y="467"/>
                </a:lnTo>
                <a:lnTo>
                  <a:pt x="13" y="439"/>
                </a:lnTo>
                <a:lnTo>
                  <a:pt x="7" y="410"/>
                </a:lnTo>
                <a:lnTo>
                  <a:pt x="4" y="381"/>
                </a:lnTo>
                <a:lnTo>
                  <a:pt x="1" y="351"/>
                </a:lnTo>
                <a:lnTo>
                  <a:pt x="0" y="321"/>
                </a:lnTo>
                <a:lnTo>
                  <a:pt x="1" y="306"/>
                </a:lnTo>
                <a:lnTo>
                  <a:pt x="4" y="291"/>
                </a:lnTo>
                <a:lnTo>
                  <a:pt x="7" y="276"/>
                </a:lnTo>
                <a:lnTo>
                  <a:pt x="13" y="261"/>
                </a:lnTo>
                <a:lnTo>
                  <a:pt x="20" y="247"/>
                </a:lnTo>
                <a:lnTo>
                  <a:pt x="28" y="231"/>
                </a:lnTo>
                <a:lnTo>
                  <a:pt x="38" y="217"/>
                </a:lnTo>
                <a:lnTo>
                  <a:pt x="49" y="203"/>
                </a:lnTo>
                <a:lnTo>
                  <a:pt x="60" y="189"/>
                </a:lnTo>
                <a:lnTo>
                  <a:pt x="74" y="176"/>
                </a:lnTo>
                <a:lnTo>
                  <a:pt x="88" y="162"/>
                </a:lnTo>
                <a:lnTo>
                  <a:pt x="104" y="149"/>
                </a:lnTo>
                <a:lnTo>
                  <a:pt x="121" y="136"/>
                </a:lnTo>
                <a:lnTo>
                  <a:pt x="138" y="123"/>
                </a:lnTo>
                <a:lnTo>
                  <a:pt x="157" y="112"/>
                </a:lnTo>
                <a:lnTo>
                  <a:pt x="176" y="101"/>
                </a:lnTo>
                <a:lnTo>
                  <a:pt x="217" y="79"/>
                </a:lnTo>
                <a:lnTo>
                  <a:pt x="260" y="60"/>
                </a:lnTo>
                <a:lnTo>
                  <a:pt x="307" y="42"/>
                </a:lnTo>
                <a:lnTo>
                  <a:pt x="356" y="28"/>
                </a:lnTo>
                <a:lnTo>
                  <a:pt x="406" y="15"/>
                </a:lnTo>
                <a:lnTo>
                  <a:pt x="458" y="7"/>
                </a:lnTo>
                <a:lnTo>
                  <a:pt x="510" y="2"/>
                </a:lnTo>
                <a:lnTo>
                  <a:pt x="562" y="0"/>
                </a:lnTo>
              </a:path>
            </a:pathLst>
          </a:custGeom>
          <a:noFill/>
          <a:ln w="25400" cap="rnd">
            <a:solidFill>
              <a:schemeClr val="tx1"/>
            </a:solidFill>
            <a:round/>
            <a:headEnd type="stealth" w="med" len="med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20489" name="AutoShape 9"/>
          <p:cNvSpPr>
            <a:spLocks noChangeArrowheads="1"/>
          </p:cNvSpPr>
          <p:nvPr/>
        </p:nvSpPr>
        <p:spPr bwMode="auto">
          <a:xfrm>
            <a:off x="5564188" y="1449388"/>
            <a:ext cx="377825" cy="377825"/>
          </a:xfrm>
          <a:prstGeom prst="cube">
            <a:avLst>
              <a:gd name="adj" fmla="val 24898"/>
            </a:avLst>
          </a:prstGeom>
          <a:solidFill>
            <a:schemeClr val="accent2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490" name="Freeform 10"/>
          <p:cNvSpPr>
            <a:spLocks/>
          </p:cNvSpPr>
          <p:nvPr/>
        </p:nvSpPr>
        <p:spPr bwMode="auto">
          <a:xfrm>
            <a:off x="4886325" y="1676400"/>
            <a:ext cx="785813" cy="839788"/>
          </a:xfrm>
          <a:custGeom>
            <a:avLst/>
            <a:gdLst>
              <a:gd name="T0" fmla="*/ 0 w 495"/>
              <a:gd name="T1" fmla="*/ 528 h 529"/>
              <a:gd name="T2" fmla="*/ 2 w 495"/>
              <a:gd name="T3" fmla="*/ 504 h 529"/>
              <a:gd name="T4" fmla="*/ 6 w 495"/>
              <a:gd name="T5" fmla="*/ 479 h 529"/>
              <a:gd name="T6" fmla="*/ 12 w 495"/>
              <a:gd name="T7" fmla="*/ 455 h 529"/>
              <a:gd name="T8" fmla="*/ 21 w 495"/>
              <a:gd name="T9" fmla="*/ 431 h 529"/>
              <a:gd name="T10" fmla="*/ 32 w 495"/>
              <a:gd name="T11" fmla="*/ 409 h 529"/>
              <a:gd name="T12" fmla="*/ 45 w 495"/>
              <a:gd name="T13" fmla="*/ 387 h 529"/>
              <a:gd name="T14" fmla="*/ 60 w 495"/>
              <a:gd name="T15" fmla="*/ 366 h 529"/>
              <a:gd name="T16" fmla="*/ 77 w 495"/>
              <a:gd name="T17" fmla="*/ 347 h 529"/>
              <a:gd name="T18" fmla="*/ 95 w 495"/>
              <a:gd name="T19" fmla="*/ 329 h 529"/>
              <a:gd name="T20" fmla="*/ 114 w 495"/>
              <a:gd name="T21" fmla="*/ 313 h 529"/>
              <a:gd name="T22" fmla="*/ 135 w 495"/>
              <a:gd name="T23" fmla="*/ 299 h 529"/>
              <a:gd name="T24" fmla="*/ 156 w 495"/>
              <a:gd name="T25" fmla="*/ 287 h 529"/>
              <a:gd name="T26" fmla="*/ 178 w 495"/>
              <a:gd name="T27" fmla="*/ 277 h 529"/>
              <a:gd name="T28" fmla="*/ 201 w 495"/>
              <a:gd name="T29" fmla="*/ 270 h 529"/>
              <a:gd name="T30" fmla="*/ 224 w 495"/>
              <a:gd name="T31" fmla="*/ 266 h 529"/>
              <a:gd name="T32" fmla="*/ 247 w 495"/>
              <a:gd name="T33" fmla="*/ 264 h 529"/>
              <a:gd name="T34" fmla="*/ 270 w 495"/>
              <a:gd name="T35" fmla="*/ 262 h 529"/>
              <a:gd name="T36" fmla="*/ 293 w 495"/>
              <a:gd name="T37" fmla="*/ 258 h 529"/>
              <a:gd name="T38" fmla="*/ 315 w 495"/>
              <a:gd name="T39" fmla="*/ 251 h 529"/>
              <a:gd name="T40" fmla="*/ 337 w 495"/>
              <a:gd name="T41" fmla="*/ 241 h 529"/>
              <a:gd name="T42" fmla="*/ 359 w 495"/>
              <a:gd name="T43" fmla="*/ 229 h 529"/>
              <a:gd name="T44" fmla="*/ 379 w 495"/>
              <a:gd name="T45" fmla="*/ 215 h 529"/>
              <a:gd name="T46" fmla="*/ 398 w 495"/>
              <a:gd name="T47" fmla="*/ 200 h 529"/>
              <a:gd name="T48" fmla="*/ 417 w 495"/>
              <a:gd name="T49" fmla="*/ 182 h 529"/>
              <a:gd name="T50" fmla="*/ 433 w 495"/>
              <a:gd name="T51" fmla="*/ 163 h 529"/>
              <a:gd name="T52" fmla="*/ 448 w 495"/>
              <a:gd name="T53" fmla="*/ 141 h 529"/>
              <a:gd name="T54" fmla="*/ 462 w 495"/>
              <a:gd name="T55" fmla="*/ 120 h 529"/>
              <a:gd name="T56" fmla="*/ 473 w 495"/>
              <a:gd name="T57" fmla="*/ 97 h 529"/>
              <a:gd name="T58" fmla="*/ 482 w 495"/>
              <a:gd name="T59" fmla="*/ 74 h 529"/>
              <a:gd name="T60" fmla="*/ 489 w 495"/>
              <a:gd name="T61" fmla="*/ 49 h 529"/>
              <a:gd name="T62" fmla="*/ 493 w 495"/>
              <a:gd name="T63" fmla="*/ 25 h 529"/>
              <a:gd name="T64" fmla="*/ 494 w 495"/>
              <a:gd name="T65" fmla="*/ 0 h 529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w 495"/>
              <a:gd name="T100" fmla="*/ 0 h 529"/>
              <a:gd name="T101" fmla="*/ 495 w 495"/>
              <a:gd name="T102" fmla="*/ 529 h 529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T99" t="T100" r="T101" b="T102"/>
            <a:pathLst>
              <a:path w="495" h="529">
                <a:moveTo>
                  <a:pt x="0" y="528"/>
                </a:moveTo>
                <a:lnTo>
                  <a:pt x="2" y="504"/>
                </a:lnTo>
                <a:lnTo>
                  <a:pt x="6" y="479"/>
                </a:lnTo>
                <a:lnTo>
                  <a:pt x="12" y="455"/>
                </a:lnTo>
                <a:lnTo>
                  <a:pt x="21" y="431"/>
                </a:lnTo>
                <a:lnTo>
                  <a:pt x="32" y="409"/>
                </a:lnTo>
                <a:lnTo>
                  <a:pt x="45" y="387"/>
                </a:lnTo>
                <a:lnTo>
                  <a:pt x="60" y="366"/>
                </a:lnTo>
                <a:lnTo>
                  <a:pt x="77" y="347"/>
                </a:lnTo>
                <a:lnTo>
                  <a:pt x="95" y="329"/>
                </a:lnTo>
                <a:lnTo>
                  <a:pt x="114" y="313"/>
                </a:lnTo>
                <a:lnTo>
                  <a:pt x="135" y="299"/>
                </a:lnTo>
                <a:lnTo>
                  <a:pt x="156" y="287"/>
                </a:lnTo>
                <a:lnTo>
                  <a:pt x="178" y="277"/>
                </a:lnTo>
                <a:lnTo>
                  <a:pt x="201" y="270"/>
                </a:lnTo>
                <a:lnTo>
                  <a:pt x="224" y="266"/>
                </a:lnTo>
                <a:lnTo>
                  <a:pt x="247" y="264"/>
                </a:lnTo>
                <a:lnTo>
                  <a:pt x="270" y="262"/>
                </a:lnTo>
                <a:lnTo>
                  <a:pt x="293" y="258"/>
                </a:lnTo>
                <a:lnTo>
                  <a:pt x="315" y="251"/>
                </a:lnTo>
                <a:lnTo>
                  <a:pt x="337" y="241"/>
                </a:lnTo>
                <a:lnTo>
                  <a:pt x="359" y="229"/>
                </a:lnTo>
                <a:lnTo>
                  <a:pt x="379" y="215"/>
                </a:lnTo>
                <a:lnTo>
                  <a:pt x="398" y="200"/>
                </a:lnTo>
                <a:lnTo>
                  <a:pt x="417" y="182"/>
                </a:lnTo>
                <a:lnTo>
                  <a:pt x="433" y="163"/>
                </a:lnTo>
                <a:lnTo>
                  <a:pt x="448" y="141"/>
                </a:lnTo>
                <a:lnTo>
                  <a:pt x="462" y="120"/>
                </a:lnTo>
                <a:lnTo>
                  <a:pt x="473" y="97"/>
                </a:lnTo>
                <a:lnTo>
                  <a:pt x="482" y="74"/>
                </a:lnTo>
                <a:lnTo>
                  <a:pt x="489" y="49"/>
                </a:lnTo>
                <a:lnTo>
                  <a:pt x="493" y="25"/>
                </a:lnTo>
                <a:lnTo>
                  <a:pt x="494" y="0"/>
                </a:lnTo>
              </a:path>
            </a:pathLst>
          </a:custGeom>
          <a:noFill/>
          <a:ln w="25400" cap="rnd">
            <a:solidFill>
              <a:schemeClr val="tx1"/>
            </a:solidFill>
            <a:round/>
            <a:headEnd type="stealth" w="med" len="med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20491" name="AutoShape 11"/>
          <p:cNvSpPr>
            <a:spLocks noChangeArrowheads="1"/>
          </p:cNvSpPr>
          <p:nvPr/>
        </p:nvSpPr>
        <p:spPr bwMode="auto">
          <a:xfrm>
            <a:off x="1601788" y="3125788"/>
            <a:ext cx="377825" cy="377825"/>
          </a:xfrm>
          <a:prstGeom prst="cube">
            <a:avLst>
              <a:gd name="adj" fmla="val 24898"/>
            </a:avLst>
          </a:prstGeom>
          <a:solidFill>
            <a:schemeClr val="accent2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492" name="AutoShape 12"/>
          <p:cNvSpPr>
            <a:spLocks noChangeArrowheads="1"/>
          </p:cNvSpPr>
          <p:nvPr/>
        </p:nvSpPr>
        <p:spPr bwMode="auto">
          <a:xfrm>
            <a:off x="5640388" y="3735388"/>
            <a:ext cx="377825" cy="377825"/>
          </a:xfrm>
          <a:prstGeom prst="cube">
            <a:avLst>
              <a:gd name="adj" fmla="val 24898"/>
            </a:avLst>
          </a:prstGeom>
          <a:solidFill>
            <a:schemeClr val="accent2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493" name="Freeform 13"/>
          <p:cNvSpPr>
            <a:spLocks/>
          </p:cNvSpPr>
          <p:nvPr/>
        </p:nvSpPr>
        <p:spPr bwMode="auto">
          <a:xfrm>
            <a:off x="5876925" y="3133725"/>
            <a:ext cx="1135063" cy="601663"/>
          </a:xfrm>
          <a:custGeom>
            <a:avLst/>
            <a:gdLst>
              <a:gd name="T0" fmla="*/ 0 w 715"/>
              <a:gd name="T1" fmla="*/ 378 h 379"/>
              <a:gd name="T2" fmla="*/ 1 w 715"/>
              <a:gd name="T3" fmla="*/ 360 h 379"/>
              <a:gd name="T4" fmla="*/ 5 w 715"/>
              <a:gd name="T5" fmla="*/ 343 h 379"/>
              <a:gd name="T6" fmla="*/ 9 w 715"/>
              <a:gd name="T7" fmla="*/ 325 h 379"/>
              <a:gd name="T8" fmla="*/ 16 w 715"/>
              <a:gd name="T9" fmla="*/ 307 h 379"/>
              <a:gd name="T10" fmla="*/ 25 w 715"/>
              <a:gd name="T11" fmla="*/ 290 h 379"/>
              <a:gd name="T12" fmla="*/ 35 w 715"/>
              <a:gd name="T13" fmla="*/ 273 h 379"/>
              <a:gd name="T14" fmla="*/ 48 w 715"/>
              <a:gd name="T15" fmla="*/ 256 h 379"/>
              <a:gd name="T16" fmla="*/ 62 w 715"/>
              <a:gd name="T17" fmla="*/ 239 h 379"/>
              <a:gd name="T18" fmla="*/ 77 w 715"/>
              <a:gd name="T19" fmla="*/ 223 h 379"/>
              <a:gd name="T20" fmla="*/ 94 w 715"/>
              <a:gd name="T21" fmla="*/ 207 h 379"/>
              <a:gd name="T22" fmla="*/ 112 w 715"/>
              <a:gd name="T23" fmla="*/ 191 h 379"/>
              <a:gd name="T24" fmla="*/ 132 w 715"/>
              <a:gd name="T25" fmla="*/ 175 h 379"/>
              <a:gd name="T26" fmla="*/ 153 w 715"/>
              <a:gd name="T27" fmla="*/ 160 h 379"/>
              <a:gd name="T28" fmla="*/ 175 w 715"/>
              <a:gd name="T29" fmla="*/ 146 h 379"/>
              <a:gd name="T30" fmla="*/ 199 w 715"/>
              <a:gd name="T31" fmla="*/ 132 h 379"/>
              <a:gd name="T32" fmla="*/ 223 w 715"/>
              <a:gd name="T33" fmla="*/ 118 h 379"/>
              <a:gd name="T34" fmla="*/ 248 w 715"/>
              <a:gd name="T35" fmla="*/ 105 h 379"/>
              <a:gd name="T36" fmla="*/ 276 w 715"/>
              <a:gd name="T37" fmla="*/ 93 h 379"/>
              <a:gd name="T38" fmla="*/ 303 w 715"/>
              <a:gd name="T39" fmla="*/ 81 h 379"/>
              <a:gd name="T40" fmla="*/ 331 w 715"/>
              <a:gd name="T41" fmla="*/ 70 h 379"/>
              <a:gd name="T42" fmla="*/ 360 w 715"/>
              <a:gd name="T43" fmla="*/ 59 h 379"/>
              <a:gd name="T44" fmla="*/ 390 w 715"/>
              <a:gd name="T45" fmla="*/ 50 h 379"/>
              <a:gd name="T46" fmla="*/ 421 w 715"/>
              <a:gd name="T47" fmla="*/ 41 h 379"/>
              <a:gd name="T48" fmla="*/ 452 w 715"/>
              <a:gd name="T49" fmla="*/ 33 h 379"/>
              <a:gd name="T50" fmla="*/ 484 w 715"/>
              <a:gd name="T51" fmla="*/ 25 h 379"/>
              <a:gd name="T52" fmla="*/ 516 w 715"/>
              <a:gd name="T53" fmla="*/ 19 h 379"/>
              <a:gd name="T54" fmla="*/ 548 w 715"/>
              <a:gd name="T55" fmla="*/ 13 h 379"/>
              <a:gd name="T56" fmla="*/ 581 w 715"/>
              <a:gd name="T57" fmla="*/ 8 h 379"/>
              <a:gd name="T58" fmla="*/ 614 w 715"/>
              <a:gd name="T59" fmla="*/ 5 h 379"/>
              <a:gd name="T60" fmla="*/ 648 w 715"/>
              <a:gd name="T61" fmla="*/ 2 h 379"/>
              <a:gd name="T62" fmla="*/ 681 w 715"/>
              <a:gd name="T63" fmla="*/ 1 h 379"/>
              <a:gd name="T64" fmla="*/ 714 w 715"/>
              <a:gd name="T65" fmla="*/ 0 h 379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w 715"/>
              <a:gd name="T100" fmla="*/ 0 h 379"/>
              <a:gd name="T101" fmla="*/ 715 w 715"/>
              <a:gd name="T102" fmla="*/ 379 h 379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T99" t="T100" r="T101" b="T102"/>
            <a:pathLst>
              <a:path w="715" h="379">
                <a:moveTo>
                  <a:pt x="0" y="378"/>
                </a:moveTo>
                <a:lnTo>
                  <a:pt x="1" y="360"/>
                </a:lnTo>
                <a:lnTo>
                  <a:pt x="5" y="343"/>
                </a:lnTo>
                <a:lnTo>
                  <a:pt x="9" y="325"/>
                </a:lnTo>
                <a:lnTo>
                  <a:pt x="16" y="307"/>
                </a:lnTo>
                <a:lnTo>
                  <a:pt x="25" y="290"/>
                </a:lnTo>
                <a:lnTo>
                  <a:pt x="35" y="273"/>
                </a:lnTo>
                <a:lnTo>
                  <a:pt x="48" y="256"/>
                </a:lnTo>
                <a:lnTo>
                  <a:pt x="62" y="239"/>
                </a:lnTo>
                <a:lnTo>
                  <a:pt x="77" y="223"/>
                </a:lnTo>
                <a:lnTo>
                  <a:pt x="94" y="207"/>
                </a:lnTo>
                <a:lnTo>
                  <a:pt x="112" y="191"/>
                </a:lnTo>
                <a:lnTo>
                  <a:pt x="132" y="175"/>
                </a:lnTo>
                <a:lnTo>
                  <a:pt x="153" y="160"/>
                </a:lnTo>
                <a:lnTo>
                  <a:pt x="175" y="146"/>
                </a:lnTo>
                <a:lnTo>
                  <a:pt x="199" y="132"/>
                </a:lnTo>
                <a:lnTo>
                  <a:pt x="223" y="118"/>
                </a:lnTo>
                <a:lnTo>
                  <a:pt x="248" y="105"/>
                </a:lnTo>
                <a:lnTo>
                  <a:pt x="276" y="93"/>
                </a:lnTo>
                <a:lnTo>
                  <a:pt x="303" y="81"/>
                </a:lnTo>
                <a:lnTo>
                  <a:pt x="331" y="70"/>
                </a:lnTo>
                <a:lnTo>
                  <a:pt x="360" y="59"/>
                </a:lnTo>
                <a:lnTo>
                  <a:pt x="390" y="50"/>
                </a:lnTo>
                <a:lnTo>
                  <a:pt x="421" y="41"/>
                </a:lnTo>
                <a:lnTo>
                  <a:pt x="452" y="33"/>
                </a:lnTo>
                <a:lnTo>
                  <a:pt x="484" y="25"/>
                </a:lnTo>
                <a:lnTo>
                  <a:pt x="516" y="19"/>
                </a:lnTo>
                <a:lnTo>
                  <a:pt x="548" y="13"/>
                </a:lnTo>
                <a:lnTo>
                  <a:pt x="581" y="8"/>
                </a:lnTo>
                <a:lnTo>
                  <a:pt x="614" y="5"/>
                </a:lnTo>
                <a:lnTo>
                  <a:pt x="648" y="2"/>
                </a:lnTo>
                <a:lnTo>
                  <a:pt x="681" y="1"/>
                </a:lnTo>
                <a:lnTo>
                  <a:pt x="714" y="0"/>
                </a:lnTo>
              </a:path>
            </a:pathLst>
          </a:custGeom>
          <a:noFill/>
          <a:ln w="25400" cap="rnd">
            <a:solidFill>
              <a:schemeClr val="tx1"/>
            </a:solidFill>
            <a:round/>
            <a:headEnd type="stealth" w="med" len="med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20494" name="AutoShape 14"/>
          <p:cNvSpPr>
            <a:spLocks noChangeArrowheads="1"/>
          </p:cNvSpPr>
          <p:nvPr/>
        </p:nvSpPr>
        <p:spPr bwMode="auto">
          <a:xfrm>
            <a:off x="3735388" y="2668588"/>
            <a:ext cx="377825" cy="377825"/>
          </a:xfrm>
          <a:prstGeom prst="cube">
            <a:avLst>
              <a:gd name="adj" fmla="val 24898"/>
            </a:avLst>
          </a:prstGeom>
          <a:solidFill>
            <a:srgbClr val="FF0000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495" name="Freeform 15"/>
          <p:cNvSpPr>
            <a:spLocks/>
          </p:cNvSpPr>
          <p:nvPr/>
        </p:nvSpPr>
        <p:spPr bwMode="auto">
          <a:xfrm>
            <a:off x="3429000" y="2905125"/>
            <a:ext cx="306388" cy="1733550"/>
          </a:xfrm>
          <a:custGeom>
            <a:avLst/>
            <a:gdLst>
              <a:gd name="T0" fmla="*/ 192 w 193"/>
              <a:gd name="T1" fmla="*/ 0 h 1092"/>
              <a:gd name="T2" fmla="*/ 183 w 193"/>
              <a:gd name="T3" fmla="*/ 3 h 1092"/>
              <a:gd name="T4" fmla="*/ 174 w 193"/>
              <a:gd name="T5" fmla="*/ 12 h 1092"/>
              <a:gd name="T6" fmla="*/ 165 w 193"/>
              <a:gd name="T7" fmla="*/ 26 h 1092"/>
              <a:gd name="T8" fmla="*/ 157 w 193"/>
              <a:gd name="T9" fmla="*/ 47 h 1092"/>
              <a:gd name="T10" fmla="*/ 149 w 193"/>
              <a:gd name="T11" fmla="*/ 72 h 1092"/>
              <a:gd name="T12" fmla="*/ 141 w 193"/>
              <a:gd name="T13" fmla="*/ 101 h 1092"/>
              <a:gd name="T14" fmla="*/ 133 w 193"/>
              <a:gd name="T15" fmla="*/ 135 h 1092"/>
              <a:gd name="T16" fmla="*/ 126 w 193"/>
              <a:gd name="T17" fmla="*/ 171 h 1092"/>
              <a:gd name="T18" fmla="*/ 120 w 193"/>
              <a:gd name="T19" fmla="*/ 210 h 1092"/>
              <a:gd name="T20" fmla="*/ 114 w 193"/>
              <a:gd name="T21" fmla="*/ 254 h 1092"/>
              <a:gd name="T22" fmla="*/ 109 w 193"/>
              <a:gd name="T23" fmla="*/ 299 h 1092"/>
              <a:gd name="T24" fmla="*/ 104 w 193"/>
              <a:gd name="T25" fmla="*/ 345 h 1092"/>
              <a:gd name="T26" fmla="*/ 101 w 193"/>
              <a:gd name="T27" fmla="*/ 393 h 1092"/>
              <a:gd name="T28" fmla="*/ 98 w 193"/>
              <a:gd name="T29" fmla="*/ 444 h 1092"/>
              <a:gd name="T30" fmla="*/ 97 w 193"/>
              <a:gd name="T31" fmla="*/ 495 h 1092"/>
              <a:gd name="T32" fmla="*/ 96 w 193"/>
              <a:gd name="T33" fmla="*/ 546 h 1092"/>
              <a:gd name="T34" fmla="*/ 95 w 193"/>
              <a:gd name="T35" fmla="*/ 596 h 1092"/>
              <a:gd name="T36" fmla="*/ 94 w 193"/>
              <a:gd name="T37" fmla="*/ 647 h 1092"/>
              <a:gd name="T38" fmla="*/ 91 w 193"/>
              <a:gd name="T39" fmla="*/ 698 h 1092"/>
              <a:gd name="T40" fmla="*/ 88 w 193"/>
              <a:gd name="T41" fmla="*/ 747 h 1092"/>
              <a:gd name="T42" fmla="*/ 83 w 193"/>
              <a:gd name="T43" fmla="*/ 794 h 1092"/>
              <a:gd name="T44" fmla="*/ 78 w 193"/>
              <a:gd name="T45" fmla="*/ 838 h 1092"/>
              <a:gd name="T46" fmla="*/ 73 w 193"/>
              <a:gd name="T47" fmla="*/ 881 h 1092"/>
              <a:gd name="T48" fmla="*/ 66 w 193"/>
              <a:gd name="T49" fmla="*/ 922 h 1092"/>
              <a:gd name="T50" fmla="*/ 59 w 193"/>
              <a:gd name="T51" fmla="*/ 958 h 1092"/>
              <a:gd name="T52" fmla="*/ 52 w 193"/>
              <a:gd name="T53" fmla="*/ 990 h 1092"/>
              <a:gd name="T54" fmla="*/ 44 w 193"/>
              <a:gd name="T55" fmla="*/ 1020 h 1092"/>
              <a:gd name="T56" fmla="*/ 35 w 193"/>
              <a:gd name="T57" fmla="*/ 1044 h 1092"/>
              <a:gd name="T58" fmla="*/ 27 w 193"/>
              <a:gd name="T59" fmla="*/ 1065 h 1092"/>
              <a:gd name="T60" fmla="*/ 18 w 193"/>
              <a:gd name="T61" fmla="*/ 1079 h 1092"/>
              <a:gd name="T62" fmla="*/ 9 w 193"/>
              <a:gd name="T63" fmla="*/ 1088 h 1092"/>
              <a:gd name="T64" fmla="*/ 0 w 193"/>
              <a:gd name="T65" fmla="*/ 1091 h 1092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w 193"/>
              <a:gd name="T100" fmla="*/ 0 h 1092"/>
              <a:gd name="T101" fmla="*/ 193 w 193"/>
              <a:gd name="T102" fmla="*/ 1092 h 1092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T99" t="T100" r="T101" b="T102"/>
            <a:pathLst>
              <a:path w="193" h="1092">
                <a:moveTo>
                  <a:pt x="192" y="0"/>
                </a:moveTo>
                <a:lnTo>
                  <a:pt x="183" y="3"/>
                </a:lnTo>
                <a:lnTo>
                  <a:pt x="174" y="12"/>
                </a:lnTo>
                <a:lnTo>
                  <a:pt x="165" y="26"/>
                </a:lnTo>
                <a:lnTo>
                  <a:pt x="157" y="47"/>
                </a:lnTo>
                <a:lnTo>
                  <a:pt x="149" y="72"/>
                </a:lnTo>
                <a:lnTo>
                  <a:pt x="141" y="101"/>
                </a:lnTo>
                <a:lnTo>
                  <a:pt x="133" y="135"/>
                </a:lnTo>
                <a:lnTo>
                  <a:pt x="126" y="171"/>
                </a:lnTo>
                <a:lnTo>
                  <a:pt x="120" y="210"/>
                </a:lnTo>
                <a:lnTo>
                  <a:pt x="114" y="254"/>
                </a:lnTo>
                <a:lnTo>
                  <a:pt x="109" y="299"/>
                </a:lnTo>
                <a:lnTo>
                  <a:pt x="104" y="345"/>
                </a:lnTo>
                <a:lnTo>
                  <a:pt x="101" y="393"/>
                </a:lnTo>
                <a:lnTo>
                  <a:pt x="98" y="444"/>
                </a:lnTo>
                <a:lnTo>
                  <a:pt x="97" y="495"/>
                </a:lnTo>
                <a:lnTo>
                  <a:pt x="96" y="546"/>
                </a:lnTo>
                <a:lnTo>
                  <a:pt x="95" y="596"/>
                </a:lnTo>
                <a:lnTo>
                  <a:pt x="94" y="647"/>
                </a:lnTo>
                <a:lnTo>
                  <a:pt x="91" y="698"/>
                </a:lnTo>
                <a:lnTo>
                  <a:pt x="88" y="747"/>
                </a:lnTo>
                <a:lnTo>
                  <a:pt x="83" y="794"/>
                </a:lnTo>
                <a:lnTo>
                  <a:pt x="78" y="838"/>
                </a:lnTo>
                <a:lnTo>
                  <a:pt x="73" y="881"/>
                </a:lnTo>
                <a:lnTo>
                  <a:pt x="66" y="922"/>
                </a:lnTo>
                <a:lnTo>
                  <a:pt x="59" y="958"/>
                </a:lnTo>
                <a:lnTo>
                  <a:pt x="52" y="990"/>
                </a:lnTo>
                <a:lnTo>
                  <a:pt x="44" y="1020"/>
                </a:lnTo>
                <a:lnTo>
                  <a:pt x="35" y="1044"/>
                </a:lnTo>
                <a:lnTo>
                  <a:pt x="27" y="1065"/>
                </a:lnTo>
                <a:lnTo>
                  <a:pt x="18" y="1079"/>
                </a:lnTo>
                <a:lnTo>
                  <a:pt x="9" y="1088"/>
                </a:lnTo>
                <a:lnTo>
                  <a:pt x="0" y="1091"/>
                </a:lnTo>
              </a:path>
            </a:pathLst>
          </a:custGeom>
          <a:noFill/>
          <a:ln w="25400" cap="rnd">
            <a:solidFill>
              <a:schemeClr val="tx1"/>
            </a:solidFill>
            <a:round/>
            <a:headEnd type="stealth" w="med" len="med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20496" name="Rectangle 16"/>
          <p:cNvSpPr>
            <a:spLocks noChangeArrowheads="1"/>
          </p:cNvSpPr>
          <p:nvPr/>
        </p:nvSpPr>
        <p:spPr bwMode="auto">
          <a:xfrm>
            <a:off x="2667000" y="1752600"/>
            <a:ext cx="61595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en-US">
                <a:solidFill>
                  <a:srgbClr val="0000FF"/>
                </a:solidFill>
              </a:rPr>
              <a:t>M</a:t>
            </a:r>
            <a:r>
              <a:rPr lang="en-US" baseline="-25000">
                <a:solidFill>
                  <a:srgbClr val="0000FF"/>
                </a:solidFill>
              </a:rPr>
              <a:t>1</a:t>
            </a:r>
          </a:p>
        </p:txBody>
      </p:sp>
      <p:sp>
        <p:nvSpPr>
          <p:cNvPr id="20497" name="Rectangle 17"/>
          <p:cNvSpPr>
            <a:spLocks noChangeArrowheads="1"/>
          </p:cNvSpPr>
          <p:nvPr/>
        </p:nvSpPr>
        <p:spPr bwMode="auto">
          <a:xfrm>
            <a:off x="6096000" y="1524000"/>
            <a:ext cx="61595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en-US">
                <a:solidFill>
                  <a:srgbClr val="0000FF"/>
                </a:solidFill>
              </a:rPr>
              <a:t>M</a:t>
            </a:r>
            <a:r>
              <a:rPr lang="en-US" baseline="-25000">
                <a:solidFill>
                  <a:srgbClr val="0000FF"/>
                </a:solidFill>
              </a:rPr>
              <a:t>2</a:t>
            </a:r>
          </a:p>
        </p:txBody>
      </p:sp>
      <p:sp>
        <p:nvSpPr>
          <p:cNvPr id="20498" name="Rectangle 18"/>
          <p:cNvSpPr>
            <a:spLocks noChangeArrowheads="1"/>
          </p:cNvSpPr>
          <p:nvPr/>
        </p:nvSpPr>
        <p:spPr bwMode="auto">
          <a:xfrm>
            <a:off x="3676650" y="4343400"/>
            <a:ext cx="576263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en-US">
                <a:solidFill>
                  <a:srgbClr val="0000FF"/>
                </a:solidFill>
              </a:rPr>
              <a:t>C</a:t>
            </a:r>
            <a:r>
              <a:rPr lang="en-US" baseline="-25000">
                <a:solidFill>
                  <a:srgbClr val="0000FF"/>
                </a:solidFill>
              </a:rPr>
              <a:t>1</a:t>
            </a:r>
          </a:p>
        </p:txBody>
      </p:sp>
      <p:sp>
        <p:nvSpPr>
          <p:cNvPr id="20499" name="Rectangle 19"/>
          <p:cNvSpPr>
            <a:spLocks noChangeArrowheads="1"/>
          </p:cNvSpPr>
          <p:nvPr/>
        </p:nvSpPr>
        <p:spPr bwMode="auto">
          <a:xfrm>
            <a:off x="7162800" y="3352800"/>
            <a:ext cx="61595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en-US">
                <a:solidFill>
                  <a:srgbClr val="0000FF"/>
                </a:solidFill>
              </a:rPr>
              <a:t>M</a:t>
            </a:r>
            <a:r>
              <a:rPr lang="en-US" baseline="-25000">
                <a:solidFill>
                  <a:srgbClr val="0000FF"/>
                </a:solidFill>
              </a:rPr>
              <a:t>3</a:t>
            </a:r>
          </a:p>
        </p:txBody>
      </p:sp>
      <p:sp>
        <p:nvSpPr>
          <p:cNvPr id="20500" name="AutoShape 20"/>
          <p:cNvSpPr>
            <a:spLocks noChangeArrowheads="1"/>
          </p:cNvSpPr>
          <p:nvPr/>
        </p:nvSpPr>
        <p:spPr bwMode="auto">
          <a:xfrm>
            <a:off x="6326188" y="3049588"/>
            <a:ext cx="377825" cy="377825"/>
          </a:xfrm>
          <a:prstGeom prst="cube">
            <a:avLst>
              <a:gd name="adj" fmla="val 24898"/>
            </a:avLst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501" name="AutoShape 21"/>
          <p:cNvSpPr>
            <a:spLocks noChangeArrowheads="1"/>
          </p:cNvSpPr>
          <p:nvPr/>
        </p:nvSpPr>
        <p:spPr bwMode="auto">
          <a:xfrm>
            <a:off x="3430588" y="3506788"/>
            <a:ext cx="377825" cy="377825"/>
          </a:xfrm>
          <a:prstGeom prst="cube">
            <a:avLst>
              <a:gd name="adj" fmla="val 24898"/>
            </a:avLst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502" name="AutoShape 22"/>
          <p:cNvSpPr>
            <a:spLocks noChangeArrowheads="1"/>
          </p:cNvSpPr>
          <p:nvPr/>
        </p:nvSpPr>
        <p:spPr bwMode="auto">
          <a:xfrm>
            <a:off x="1449388" y="2287588"/>
            <a:ext cx="377825" cy="377825"/>
          </a:xfrm>
          <a:prstGeom prst="cube">
            <a:avLst>
              <a:gd name="adj" fmla="val 24898"/>
            </a:avLst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503" name="AutoShape 23"/>
          <p:cNvSpPr>
            <a:spLocks noChangeArrowheads="1"/>
          </p:cNvSpPr>
          <p:nvPr/>
        </p:nvSpPr>
        <p:spPr bwMode="auto">
          <a:xfrm>
            <a:off x="5106988" y="1906588"/>
            <a:ext cx="377825" cy="377825"/>
          </a:xfrm>
          <a:prstGeom prst="cube">
            <a:avLst>
              <a:gd name="adj" fmla="val 24898"/>
            </a:avLst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7912" name="AutoShape 24"/>
          <p:cNvSpPr>
            <a:spLocks noChangeArrowheads="1"/>
          </p:cNvSpPr>
          <p:nvPr/>
        </p:nvSpPr>
        <p:spPr bwMode="auto">
          <a:xfrm>
            <a:off x="252413" y="5181600"/>
            <a:ext cx="8662987" cy="1487488"/>
          </a:xfrm>
          <a:prstGeom prst="roundRect">
            <a:avLst>
              <a:gd name="adj" fmla="val 12380"/>
            </a:avLst>
          </a:prstGeom>
          <a:solidFill>
            <a:srgbClr val="FEFE83"/>
          </a:solidFill>
          <a:ln w="12700">
            <a:solidFill>
              <a:schemeClr val="tx1"/>
            </a:solidFill>
            <a:round/>
            <a:headEnd/>
            <a:tailEnd/>
          </a:ln>
          <a:effectLst>
            <a:outerShdw dist="107763" dir="2700000" algn="ctr" rotWithShape="0">
              <a:schemeClr val="tx1">
                <a:alpha val="50000"/>
              </a:schemeClr>
            </a:outerShdw>
          </a:effectLst>
        </p:spPr>
        <p:txBody>
          <a:bodyPr lIns="92075" tIns="46038" rIns="92075" bIns="46038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defRPr/>
            </a:pPr>
            <a:r>
              <a:rPr lang="en-US"/>
              <a:t>Draw point p</a:t>
            </a:r>
            <a:r>
              <a:rPr lang="en-US" b="0"/>
              <a:t> </a:t>
            </a:r>
            <a:r>
              <a:rPr lang="en-US"/>
              <a:t>in</a:t>
            </a:r>
            <a:r>
              <a:rPr lang="en-US" b="0"/>
              <a:t> </a:t>
            </a:r>
            <a:r>
              <a:rPr lang="en-US"/>
              <a:t>Object 1 at p*M</a:t>
            </a:r>
            <a:r>
              <a:rPr lang="en-US" baseline="-25000"/>
              <a:t>1</a:t>
            </a:r>
            <a:r>
              <a:rPr lang="en-US"/>
              <a:t>*?</a:t>
            </a:r>
            <a:br>
              <a:rPr lang="en-US"/>
            </a:br>
            <a:r>
              <a:rPr lang="en-US"/>
              <a:t>Draw point p</a:t>
            </a:r>
            <a:r>
              <a:rPr lang="en-US" b="0"/>
              <a:t> </a:t>
            </a:r>
            <a:r>
              <a:rPr lang="en-US"/>
              <a:t>in</a:t>
            </a:r>
            <a:r>
              <a:rPr lang="en-US" b="0"/>
              <a:t> </a:t>
            </a:r>
            <a:r>
              <a:rPr lang="en-US"/>
              <a:t>Object 2 at p*M</a:t>
            </a:r>
            <a:r>
              <a:rPr lang="en-US" baseline="-25000"/>
              <a:t>2</a:t>
            </a:r>
            <a:r>
              <a:rPr lang="en-US"/>
              <a:t>*?</a:t>
            </a:r>
          </a:p>
          <a:p>
            <a:pPr>
              <a:lnSpc>
                <a:spcPct val="100000"/>
              </a:lnSpc>
              <a:spcBef>
                <a:spcPct val="0"/>
              </a:spcBef>
              <a:defRPr/>
            </a:pPr>
            <a:r>
              <a:rPr lang="en-US"/>
              <a:t>Draw point p</a:t>
            </a:r>
            <a:r>
              <a:rPr lang="en-US" b="0"/>
              <a:t> </a:t>
            </a:r>
            <a:r>
              <a:rPr lang="en-US"/>
              <a:t>in</a:t>
            </a:r>
            <a:r>
              <a:rPr lang="en-US" b="0"/>
              <a:t> </a:t>
            </a:r>
            <a:r>
              <a:rPr lang="en-US"/>
              <a:t>Object 3 at p*M</a:t>
            </a:r>
            <a:r>
              <a:rPr lang="en-US" baseline="-25000"/>
              <a:t>3</a:t>
            </a:r>
            <a:r>
              <a:rPr lang="en-US"/>
              <a:t>*?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AutoShape 2"/>
          <p:cNvSpPr>
            <a:spLocks noGrp="1" noChangeArrowheads="1"/>
          </p:cNvSpPr>
          <p:nvPr>
            <p:ph type="title"/>
          </p:nvPr>
        </p:nvSpPr>
        <p:spPr>
          <a:xfrm>
            <a:off x="219075" y="277813"/>
            <a:ext cx="8683625" cy="704850"/>
          </a:xfrm>
          <a:ln cap="flat"/>
        </p:spPr>
        <p:txBody>
          <a:bodyPr/>
          <a:lstStyle/>
          <a:p>
            <a:pPr>
              <a:defRPr/>
            </a:pPr>
            <a:r>
              <a:rPr lang="en-US" smtClean="0"/>
              <a:t>What’s a Camera?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57213" y="1498600"/>
            <a:ext cx="8358187" cy="2270125"/>
          </a:xfrm>
          <a:noFill/>
        </p:spPr>
        <p:txBody>
          <a:bodyPr/>
          <a:lstStyle/>
          <a:p>
            <a:r>
              <a:rPr lang="en-US" smtClean="0"/>
              <a:t>Just </a:t>
            </a:r>
            <a:r>
              <a:rPr lang="en-US" smtClean="0">
                <a:solidFill>
                  <a:srgbClr val="0000FF"/>
                </a:solidFill>
              </a:rPr>
              <a:t>a location</a:t>
            </a:r>
            <a:r>
              <a:rPr lang="en-US" smtClean="0"/>
              <a:t> from which </a:t>
            </a:r>
            <a:r>
              <a:rPr lang="en-US" smtClean="0">
                <a:solidFill>
                  <a:srgbClr val="0000FF"/>
                </a:solidFill>
              </a:rPr>
              <a:t>to view the world</a:t>
            </a:r>
            <a:r>
              <a:rPr lang="en-US" smtClean="0"/>
              <a:t>.</a:t>
            </a:r>
          </a:p>
          <a:p>
            <a:pPr>
              <a:buFontTx/>
              <a:buNone/>
            </a:pPr>
            <a:endParaRPr lang="en-US" smtClean="0"/>
          </a:p>
          <a:p>
            <a:r>
              <a:rPr lang="en-US" smtClean="0"/>
              <a:t>From the point of view of the camera, it’s </a:t>
            </a:r>
            <a:r>
              <a:rPr lang="en-US" smtClean="0">
                <a:solidFill>
                  <a:srgbClr val="0000FF"/>
                </a:solidFill>
              </a:rPr>
              <a:t>located at [0.0.0]</a:t>
            </a:r>
            <a:r>
              <a:rPr lang="en-US" smtClean="0"/>
              <a:t> looking down the </a:t>
            </a:r>
            <a:r>
              <a:rPr lang="en-US" smtClean="0">
                <a:solidFill>
                  <a:srgbClr val="FF0000"/>
                </a:solidFill>
              </a:rPr>
              <a:t>NEGATIVE</a:t>
            </a:r>
            <a:r>
              <a:rPr lang="en-US" smtClean="0"/>
              <a:t> </a:t>
            </a:r>
            <a:r>
              <a:rPr lang="en-US" smtClean="0">
                <a:solidFill>
                  <a:srgbClr val="0000FF"/>
                </a:solidFill>
              </a:rPr>
              <a:t>z-axis</a:t>
            </a:r>
            <a:r>
              <a:rPr lang="en-US" smtClean="0"/>
              <a:t>.</a:t>
            </a:r>
          </a:p>
        </p:txBody>
      </p:sp>
      <p:sp>
        <p:nvSpPr>
          <p:cNvPr id="5124" name="AutoShape 4"/>
          <p:cNvSpPr>
            <a:spLocks noChangeArrowheads="1"/>
          </p:cNvSpPr>
          <p:nvPr/>
        </p:nvSpPr>
        <p:spPr bwMode="auto">
          <a:xfrm>
            <a:off x="349250" y="5638800"/>
            <a:ext cx="8543925" cy="519113"/>
          </a:xfrm>
          <a:prstGeom prst="roundRect">
            <a:avLst>
              <a:gd name="adj" fmla="val 12380"/>
            </a:avLst>
          </a:prstGeom>
          <a:solidFill>
            <a:srgbClr val="C0C0C0"/>
          </a:solidFill>
          <a:ln w="12700">
            <a:solidFill>
              <a:schemeClr val="tx1"/>
            </a:solidFill>
            <a:round/>
            <a:headEnd/>
            <a:tailEnd/>
          </a:ln>
          <a:effectLst>
            <a:outerShdw dist="107763" dir="2700000" algn="ctr" rotWithShape="0">
              <a:schemeClr val="tx1">
                <a:alpha val="50000"/>
              </a:schemeClr>
            </a:outerShdw>
          </a:effectLst>
        </p:spPr>
        <p:txBody>
          <a:bodyPr lIns="92075" tIns="46038" rIns="92075" bIns="46038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/>
              <a:t>A Camera is a Viewpoint...</a:t>
            </a:r>
          </a:p>
        </p:txBody>
      </p:sp>
      <p:sp>
        <p:nvSpPr>
          <p:cNvPr id="3077" name="Line 5"/>
          <p:cNvSpPr>
            <a:spLocks noChangeShapeType="1"/>
          </p:cNvSpPr>
          <p:nvPr/>
        </p:nvSpPr>
        <p:spPr bwMode="auto">
          <a:xfrm flipV="1">
            <a:off x="4267200" y="4572000"/>
            <a:ext cx="609600" cy="19050"/>
          </a:xfrm>
          <a:prstGeom prst="line">
            <a:avLst/>
          </a:prstGeom>
          <a:noFill/>
          <a:ln w="50800">
            <a:solidFill>
              <a:srgbClr val="FF0000"/>
            </a:solidFill>
            <a:round/>
            <a:headEnd type="none" w="sm" len="sm"/>
            <a:tailEnd type="stealth" w="med" len="lg"/>
          </a:ln>
        </p:spPr>
        <p:txBody>
          <a:bodyPr/>
          <a:lstStyle/>
          <a:p>
            <a:endParaRPr lang="en-US"/>
          </a:p>
        </p:txBody>
      </p:sp>
      <p:sp>
        <p:nvSpPr>
          <p:cNvPr id="3078" name="Line 6"/>
          <p:cNvSpPr>
            <a:spLocks noChangeShapeType="1"/>
          </p:cNvSpPr>
          <p:nvPr/>
        </p:nvSpPr>
        <p:spPr bwMode="auto">
          <a:xfrm flipV="1">
            <a:off x="4267200" y="3962400"/>
            <a:ext cx="0" cy="628650"/>
          </a:xfrm>
          <a:prstGeom prst="line">
            <a:avLst/>
          </a:prstGeom>
          <a:noFill/>
          <a:ln w="50800">
            <a:solidFill>
              <a:srgbClr val="FF0000"/>
            </a:solidFill>
            <a:round/>
            <a:headEnd type="none" w="sm" len="sm"/>
            <a:tailEnd type="stealth" w="med" len="lg"/>
          </a:ln>
        </p:spPr>
        <p:txBody>
          <a:bodyPr/>
          <a:lstStyle/>
          <a:p>
            <a:endParaRPr lang="en-US"/>
          </a:p>
        </p:txBody>
      </p:sp>
      <p:sp>
        <p:nvSpPr>
          <p:cNvPr id="3079" name="Line 7"/>
          <p:cNvSpPr>
            <a:spLocks noChangeShapeType="1"/>
          </p:cNvSpPr>
          <p:nvPr/>
        </p:nvSpPr>
        <p:spPr bwMode="auto">
          <a:xfrm flipH="1">
            <a:off x="4010025" y="4586288"/>
            <a:ext cx="263525" cy="442912"/>
          </a:xfrm>
          <a:prstGeom prst="line">
            <a:avLst/>
          </a:prstGeom>
          <a:noFill/>
          <a:ln w="50800">
            <a:solidFill>
              <a:srgbClr val="FF0000"/>
            </a:solidFill>
            <a:round/>
            <a:headEnd type="none" w="sm" len="sm"/>
            <a:tailEnd type="stealth" w="med" len="lg"/>
          </a:ln>
        </p:spPr>
        <p:txBody>
          <a:bodyPr/>
          <a:lstStyle/>
          <a:p>
            <a:endParaRPr lang="en-US"/>
          </a:p>
        </p:txBody>
      </p:sp>
      <p:sp>
        <p:nvSpPr>
          <p:cNvPr id="3080" name="Rectangle 8"/>
          <p:cNvSpPr>
            <a:spLocks noChangeArrowheads="1"/>
          </p:cNvSpPr>
          <p:nvPr/>
        </p:nvSpPr>
        <p:spPr bwMode="auto">
          <a:xfrm>
            <a:off x="4743450" y="4375150"/>
            <a:ext cx="1250950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r>
              <a:rPr lang="en-US" sz="1800"/>
              <a:t>x-axis</a:t>
            </a:r>
          </a:p>
        </p:txBody>
      </p:sp>
      <p:sp>
        <p:nvSpPr>
          <p:cNvPr id="3081" name="Rectangle 9"/>
          <p:cNvSpPr>
            <a:spLocks noChangeArrowheads="1"/>
          </p:cNvSpPr>
          <p:nvPr/>
        </p:nvSpPr>
        <p:spPr bwMode="auto">
          <a:xfrm>
            <a:off x="3581400" y="3581400"/>
            <a:ext cx="1250950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r>
              <a:rPr lang="en-US" sz="1800"/>
              <a:t>y-axis</a:t>
            </a:r>
          </a:p>
        </p:txBody>
      </p:sp>
      <p:sp>
        <p:nvSpPr>
          <p:cNvPr id="3082" name="Rectangle 10"/>
          <p:cNvSpPr>
            <a:spLocks noChangeArrowheads="1"/>
          </p:cNvSpPr>
          <p:nvPr/>
        </p:nvSpPr>
        <p:spPr bwMode="auto">
          <a:xfrm>
            <a:off x="3276600" y="5070475"/>
            <a:ext cx="1250950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r>
              <a:rPr lang="en-US" sz="1800"/>
              <a:t>z-axis</a:t>
            </a:r>
          </a:p>
        </p:txBody>
      </p:sp>
      <p:sp>
        <p:nvSpPr>
          <p:cNvPr id="3083" name="Line 11"/>
          <p:cNvSpPr>
            <a:spLocks noChangeShapeType="1"/>
          </p:cNvSpPr>
          <p:nvPr/>
        </p:nvSpPr>
        <p:spPr bwMode="auto">
          <a:xfrm flipV="1">
            <a:off x="4281488" y="4033838"/>
            <a:ext cx="298450" cy="547687"/>
          </a:xfrm>
          <a:prstGeom prst="line">
            <a:avLst/>
          </a:prstGeom>
          <a:noFill/>
          <a:ln w="50800">
            <a:solidFill>
              <a:srgbClr val="0000FF"/>
            </a:solidFill>
            <a:prstDash val="sysDot"/>
            <a:round/>
            <a:headEnd type="none" w="sm" len="sm"/>
            <a:tailEnd type="stealth" w="med" len="lg"/>
          </a:ln>
        </p:spPr>
        <p:txBody>
          <a:bodyPr/>
          <a:lstStyle/>
          <a:p>
            <a:endParaRPr lang="en-US"/>
          </a:p>
        </p:txBody>
      </p:sp>
      <p:sp>
        <p:nvSpPr>
          <p:cNvPr id="3084" name="Line 12"/>
          <p:cNvSpPr>
            <a:spLocks noChangeShapeType="1"/>
          </p:cNvSpPr>
          <p:nvPr/>
        </p:nvSpPr>
        <p:spPr bwMode="auto">
          <a:xfrm flipH="1">
            <a:off x="4648200" y="3810000"/>
            <a:ext cx="2362200" cy="366713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stealth" w="med" len="lg"/>
          </a:ln>
        </p:spPr>
        <p:txBody>
          <a:bodyPr/>
          <a:lstStyle/>
          <a:p>
            <a:endParaRPr lang="en-US"/>
          </a:p>
        </p:txBody>
      </p:sp>
      <p:sp>
        <p:nvSpPr>
          <p:cNvPr id="3085" name="Rectangle 13"/>
          <p:cNvSpPr>
            <a:spLocks noChangeArrowheads="1"/>
          </p:cNvSpPr>
          <p:nvPr/>
        </p:nvSpPr>
        <p:spPr bwMode="auto">
          <a:xfrm>
            <a:off x="6858000" y="3505200"/>
            <a:ext cx="2012950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r>
              <a:rPr lang="en-US" sz="2000" b="0"/>
              <a:t>direction the camera is looking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ChangeArrowheads="1"/>
          </p:cNvSpPr>
          <p:nvPr/>
        </p:nvSpPr>
        <p:spPr bwMode="auto">
          <a:xfrm>
            <a:off x="1143000" y="1219200"/>
            <a:ext cx="6835775" cy="3733800"/>
          </a:xfrm>
          <a:prstGeom prst="rect">
            <a:avLst/>
          </a:prstGeom>
          <a:solidFill>
            <a:srgbClr val="F0FD23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lIns="92075" tIns="46038" rIns="92075" bIns="46038" anchor="ctr"/>
          <a:lstStyle/>
          <a:p>
            <a:endParaRPr lang="en-US" sz="1800" b="0"/>
          </a:p>
        </p:txBody>
      </p:sp>
      <p:sp>
        <p:nvSpPr>
          <p:cNvPr id="39939" name="AutoShape 3"/>
          <p:cNvSpPr>
            <a:spLocks noGrp="1" noChangeArrowheads="1"/>
          </p:cNvSpPr>
          <p:nvPr>
            <p:ph type="title"/>
          </p:nvPr>
        </p:nvSpPr>
        <p:spPr>
          <a:xfrm>
            <a:off x="228600" y="277813"/>
            <a:ext cx="8664575" cy="704850"/>
          </a:xfrm>
          <a:ln cap="flat"/>
        </p:spPr>
        <p:txBody>
          <a:bodyPr/>
          <a:lstStyle/>
          <a:p>
            <a:pPr>
              <a:defRPr/>
            </a:pPr>
            <a:r>
              <a:rPr lang="en-US" dirty="0" smtClean="0"/>
              <a:t>What if We Want </a:t>
            </a:r>
            <a:r>
              <a:rPr lang="en-US" dirty="0" smtClean="0">
                <a:solidFill>
                  <a:srgbClr val="0000FF"/>
                </a:solidFill>
              </a:rPr>
              <a:t>M</a:t>
            </a:r>
            <a:r>
              <a:rPr lang="en-US" baseline="-25000" dirty="0" smtClean="0">
                <a:solidFill>
                  <a:srgbClr val="0000FF"/>
                </a:solidFill>
              </a:rPr>
              <a:t>2 </a:t>
            </a:r>
            <a:r>
              <a:rPr lang="en-US" dirty="0" smtClean="0"/>
              <a:t>To Be The Viewpoint?</a:t>
            </a:r>
          </a:p>
        </p:txBody>
      </p:sp>
      <p:sp>
        <p:nvSpPr>
          <p:cNvPr id="21508" name="AutoShape 4"/>
          <p:cNvSpPr>
            <a:spLocks noChangeArrowheads="1"/>
          </p:cNvSpPr>
          <p:nvPr/>
        </p:nvSpPr>
        <p:spPr bwMode="auto">
          <a:xfrm>
            <a:off x="4649788" y="2516188"/>
            <a:ext cx="377825" cy="377825"/>
          </a:xfrm>
          <a:prstGeom prst="cube">
            <a:avLst>
              <a:gd name="adj" fmla="val 24898"/>
            </a:avLst>
          </a:prstGeom>
          <a:solidFill>
            <a:schemeClr val="accent2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1509" name="AutoShape 5"/>
          <p:cNvSpPr>
            <a:spLocks noChangeArrowheads="1"/>
          </p:cNvSpPr>
          <p:nvPr/>
        </p:nvSpPr>
        <p:spPr bwMode="auto">
          <a:xfrm>
            <a:off x="3049588" y="4497388"/>
            <a:ext cx="377825" cy="377825"/>
          </a:xfrm>
          <a:prstGeom prst="cube">
            <a:avLst>
              <a:gd name="adj" fmla="val 24898"/>
            </a:avLst>
          </a:prstGeom>
          <a:solidFill>
            <a:srgbClr val="FF0000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1510" name="AutoShape 6"/>
          <p:cNvSpPr>
            <a:spLocks noChangeArrowheads="1"/>
          </p:cNvSpPr>
          <p:nvPr/>
        </p:nvSpPr>
        <p:spPr bwMode="auto">
          <a:xfrm>
            <a:off x="7011988" y="2897188"/>
            <a:ext cx="377825" cy="377825"/>
          </a:xfrm>
          <a:prstGeom prst="cube">
            <a:avLst>
              <a:gd name="adj" fmla="val 24898"/>
            </a:avLst>
          </a:prstGeom>
          <a:solidFill>
            <a:schemeClr val="accent2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1511" name="AutoShape 7"/>
          <p:cNvSpPr>
            <a:spLocks noChangeArrowheads="1"/>
          </p:cNvSpPr>
          <p:nvPr/>
        </p:nvSpPr>
        <p:spPr bwMode="auto">
          <a:xfrm>
            <a:off x="2211388" y="1982788"/>
            <a:ext cx="377825" cy="377825"/>
          </a:xfrm>
          <a:prstGeom prst="cube">
            <a:avLst>
              <a:gd name="adj" fmla="val 24898"/>
            </a:avLst>
          </a:prstGeom>
          <a:solidFill>
            <a:schemeClr val="accent2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1512" name="Freeform 8"/>
          <p:cNvSpPr>
            <a:spLocks/>
          </p:cNvSpPr>
          <p:nvPr/>
        </p:nvSpPr>
        <p:spPr bwMode="auto">
          <a:xfrm>
            <a:off x="1447800" y="2209800"/>
            <a:ext cx="893763" cy="1020763"/>
          </a:xfrm>
          <a:custGeom>
            <a:avLst/>
            <a:gdLst>
              <a:gd name="T0" fmla="*/ 144 w 563"/>
              <a:gd name="T1" fmla="*/ 642 h 643"/>
              <a:gd name="T2" fmla="*/ 131 w 563"/>
              <a:gd name="T3" fmla="*/ 640 h 643"/>
              <a:gd name="T4" fmla="*/ 117 w 563"/>
              <a:gd name="T5" fmla="*/ 635 h 643"/>
              <a:gd name="T6" fmla="*/ 104 w 563"/>
              <a:gd name="T7" fmla="*/ 627 h 643"/>
              <a:gd name="T8" fmla="*/ 91 w 563"/>
              <a:gd name="T9" fmla="*/ 614 h 643"/>
              <a:gd name="T10" fmla="*/ 78 w 563"/>
              <a:gd name="T11" fmla="*/ 600 h 643"/>
              <a:gd name="T12" fmla="*/ 67 w 563"/>
              <a:gd name="T13" fmla="*/ 582 h 643"/>
              <a:gd name="T14" fmla="*/ 56 w 563"/>
              <a:gd name="T15" fmla="*/ 564 h 643"/>
              <a:gd name="T16" fmla="*/ 45 w 563"/>
              <a:gd name="T17" fmla="*/ 542 h 643"/>
              <a:gd name="T18" fmla="*/ 35 w 563"/>
              <a:gd name="T19" fmla="*/ 519 h 643"/>
              <a:gd name="T20" fmla="*/ 27 w 563"/>
              <a:gd name="T21" fmla="*/ 493 h 643"/>
              <a:gd name="T22" fmla="*/ 19 w 563"/>
              <a:gd name="T23" fmla="*/ 467 h 643"/>
              <a:gd name="T24" fmla="*/ 13 w 563"/>
              <a:gd name="T25" fmla="*/ 439 h 643"/>
              <a:gd name="T26" fmla="*/ 7 w 563"/>
              <a:gd name="T27" fmla="*/ 410 h 643"/>
              <a:gd name="T28" fmla="*/ 4 w 563"/>
              <a:gd name="T29" fmla="*/ 381 h 643"/>
              <a:gd name="T30" fmla="*/ 1 w 563"/>
              <a:gd name="T31" fmla="*/ 351 h 643"/>
              <a:gd name="T32" fmla="*/ 0 w 563"/>
              <a:gd name="T33" fmla="*/ 321 h 643"/>
              <a:gd name="T34" fmla="*/ 1 w 563"/>
              <a:gd name="T35" fmla="*/ 306 h 643"/>
              <a:gd name="T36" fmla="*/ 4 w 563"/>
              <a:gd name="T37" fmla="*/ 291 h 643"/>
              <a:gd name="T38" fmla="*/ 7 w 563"/>
              <a:gd name="T39" fmla="*/ 276 h 643"/>
              <a:gd name="T40" fmla="*/ 13 w 563"/>
              <a:gd name="T41" fmla="*/ 261 h 643"/>
              <a:gd name="T42" fmla="*/ 20 w 563"/>
              <a:gd name="T43" fmla="*/ 247 h 643"/>
              <a:gd name="T44" fmla="*/ 28 w 563"/>
              <a:gd name="T45" fmla="*/ 231 h 643"/>
              <a:gd name="T46" fmla="*/ 38 w 563"/>
              <a:gd name="T47" fmla="*/ 217 h 643"/>
              <a:gd name="T48" fmla="*/ 49 w 563"/>
              <a:gd name="T49" fmla="*/ 203 h 643"/>
              <a:gd name="T50" fmla="*/ 60 w 563"/>
              <a:gd name="T51" fmla="*/ 189 h 643"/>
              <a:gd name="T52" fmla="*/ 74 w 563"/>
              <a:gd name="T53" fmla="*/ 176 h 643"/>
              <a:gd name="T54" fmla="*/ 88 w 563"/>
              <a:gd name="T55" fmla="*/ 162 h 643"/>
              <a:gd name="T56" fmla="*/ 104 w 563"/>
              <a:gd name="T57" fmla="*/ 149 h 643"/>
              <a:gd name="T58" fmla="*/ 121 w 563"/>
              <a:gd name="T59" fmla="*/ 136 h 643"/>
              <a:gd name="T60" fmla="*/ 138 w 563"/>
              <a:gd name="T61" fmla="*/ 123 h 643"/>
              <a:gd name="T62" fmla="*/ 157 w 563"/>
              <a:gd name="T63" fmla="*/ 112 h 643"/>
              <a:gd name="T64" fmla="*/ 176 w 563"/>
              <a:gd name="T65" fmla="*/ 101 h 643"/>
              <a:gd name="T66" fmla="*/ 217 w 563"/>
              <a:gd name="T67" fmla="*/ 79 h 643"/>
              <a:gd name="T68" fmla="*/ 260 w 563"/>
              <a:gd name="T69" fmla="*/ 60 h 643"/>
              <a:gd name="T70" fmla="*/ 307 w 563"/>
              <a:gd name="T71" fmla="*/ 42 h 643"/>
              <a:gd name="T72" fmla="*/ 356 w 563"/>
              <a:gd name="T73" fmla="*/ 28 h 643"/>
              <a:gd name="T74" fmla="*/ 406 w 563"/>
              <a:gd name="T75" fmla="*/ 15 h 643"/>
              <a:gd name="T76" fmla="*/ 458 w 563"/>
              <a:gd name="T77" fmla="*/ 7 h 643"/>
              <a:gd name="T78" fmla="*/ 510 w 563"/>
              <a:gd name="T79" fmla="*/ 2 h 643"/>
              <a:gd name="T80" fmla="*/ 562 w 563"/>
              <a:gd name="T81" fmla="*/ 0 h 643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w 563"/>
              <a:gd name="T124" fmla="*/ 0 h 643"/>
              <a:gd name="T125" fmla="*/ 563 w 563"/>
              <a:gd name="T126" fmla="*/ 643 h 643"/>
            </a:gdLst>
            <a:ahLst/>
            <a:cxnLst>
              <a:cxn ang="T82">
                <a:pos x="T0" y="T1"/>
              </a:cxn>
              <a:cxn ang="T83">
                <a:pos x="T2" y="T3"/>
              </a:cxn>
              <a:cxn ang="T84">
                <a:pos x="T4" y="T5"/>
              </a:cxn>
              <a:cxn ang="T85">
                <a:pos x="T6" y="T7"/>
              </a:cxn>
              <a:cxn ang="T86">
                <a:pos x="T8" y="T9"/>
              </a:cxn>
              <a:cxn ang="T87">
                <a:pos x="T10" y="T11"/>
              </a:cxn>
              <a:cxn ang="T88">
                <a:pos x="T12" y="T13"/>
              </a:cxn>
              <a:cxn ang="T89">
                <a:pos x="T14" y="T15"/>
              </a:cxn>
              <a:cxn ang="T90">
                <a:pos x="T16" y="T17"/>
              </a:cxn>
              <a:cxn ang="T91">
                <a:pos x="T18" y="T19"/>
              </a:cxn>
              <a:cxn ang="T92">
                <a:pos x="T20" y="T21"/>
              </a:cxn>
              <a:cxn ang="T93">
                <a:pos x="T22" y="T23"/>
              </a:cxn>
              <a:cxn ang="T94">
                <a:pos x="T24" y="T25"/>
              </a:cxn>
              <a:cxn ang="T95">
                <a:pos x="T26" y="T27"/>
              </a:cxn>
              <a:cxn ang="T96">
                <a:pos x="T28" y="T29"/>
              </a:cxn>
              <a:cxn ang="T97">
                <a:pos x="T30" y="T31"/>
              </a:cxn>
              <a:cxn ang="T98">
                <a:pos x="T32" y="T33"/>
              </a:cxn>
              <a:cxn ang="T99">
                <a:pos x="T34" y="T35"/>
              </a:cxn>
              <a:cxn ang="T100">
                <a:pos x="T36" y="T37"/>
              </a:cxn>
              <a:cxn ang="T101">
                <a:pos x="T38" y="T39"/>
              </a:cxn>
              <a:cxn ang="T102">
                <a:pos x="T40" y="T41"/>
              </a:cxn>
              <a:cxn ang="T103">
                <a:pos x="T42" y="T43"/>
              </a:cxn>
              <a:cxn ang="T104">
                <a:pos x="T44" y="T45"/>
              </a:cxn>
              <a:cxn ang="T105">
                <a:pos x="T46" y="T47"/>
              </a:cxn>
              <a:cxn ang="T106">
                <a:pos x="T48" y="T49"/>
              </a:cxn>
              <a:cxn ang="T107">
                <a:pos x="T50" y="T51"/>
              </a:cxn>
              <a:cxn ang="T108">
                <a:pos x="T52" y="T53"/>
              </a:cxn>
              <a:cxn ang="T109">
                <a:pos x="T54" y="T55"/>
              </a:cxn>
              <a:cxn ang="T110">
                <a:pos x="T56" y="T57"/>
              </a:cxn>
              <a:cxn ang="T111">
                <a:pos x="T58" y="T59"/>
              </a:cxn>
              <a:cxn ang="T112">
                <a:pos x="T60" y="T61"/>
              </a:cxn>
              <a:cxn ang="T113">
                <a:pos x="T62" y="T63"/>
              </a:cxn>
              <a:cxn ang="T114">
                <a:pos x="T64" y="T65"/>
              </a:cxn>
              <a:cxn ang="T115">
                <a:pos x="T66" y="T67"/>
              </a:cxn>
              <a:cxn ang="T116">
                <a:pos x="T68" y="T69"/>
              </a:cxn>
              <a:cxn ang="T117">
                <a:pos x="T70" y="T71"/>
              </a:cxn>
              <a:cxn ang="T118">
                <a:pos x="T72" y="T73"/>
              </a:cxn>
              <a:cxn ang="T119">
                <a:pos x="T74" y="T75"/>
              </a:cxn>
              <a:cxn ang="T120">
                <a:pos x="T76" y="T77"/>
              </a:cxn>
              <a:cxn ang="T121">
                <a:pos x="T78" y="T79"/>
              </a:cxn>
              <a:cxn ang="T122">
                <a:pos x="T80" y="T81"/>
              </a:cxn>
            </a:cxnLst>
            <a:rect l="T123" t="T124" r="T125" b="T126"/>
            <a:pathLst>
              <a:path w="563" h="643">
                <a:moveTo>
                  <a:pt x="144" y="642"/>
                </a:moveTo>
                <a:lnTo>
                  <a:pt x="131" y="640"/>
                </a:lnTo>
                <a:lnTo>
                  <a:pt x="117" y="635"/>
                </a:lnTo>
                <a:lnTo>
                  <a:pt x="104" y="627"/>
                </a:lnTo>
                <a:lnTo>
                  <a:pt x="91" y="614"/>
                </a:lnTo>
                <a:lnTo>
                  <a:pt x="78" y="600"/>
                </a:lnTo>
                <a:lnTo>
                  <a:pt x="67" y="582"/>
                </a:lnTo>
                <a:lnTo>
                  <a:pt x="56" y="564"/>
                </a:lnTo>
                <a:lnTo>
                  <a:pt x="45" y="542"/>
                </a:lnTo>
                <a:lnTo>
                  <a:pt x="35" y="519"/>
                </a:lnTo>
                <a:lnTo>
                  <a:pt x="27" y="493"/>
                </a:lnTo>
                <a:lnTo>
                  <a:pt x="19" y="467"/>
                </a:lnTo>
                <a:lnTo>
                  <a:pt x="13" y="439"/>
                </a:lnTo>
                <a:lnTo>
                  <a:pt x="7" y="410"/>
                </a:lnTo>
                <a:lnTo>
                  <a:pt x="4" y="381"/>
                </a:lnTo>
                <a:lnTo>
                  <a:pt x="1" y="351"/>
                </a:lnTo>
                <a:lnTo>
                  <a:pt x="0" y="321"/>
                </a:lnTo>
                <a:lnTo>
                  <a:pt x="1" y="306"/>
                </a:lnTo>
                <a:lnTo>
                  <a:pt x="4" y="291"/>
                </a:lnTo>
                <a:lnTo>
                  <a:pt x="7" y="276"/>
                </a:lnTo>
                <a:lnTo>
                  <a:pt x="13" y="261"/>
                </a:lnTo>
                <a:lnTo>
                  <a:pt x="20" y="247"/>
                </a:lnTo>
                <a:lnTo>
                  <a:pt x="28" y="231"/>
                </a:lnTo>
                <a:lnTo>
                  <a:pt x="38" y="217"/>
                </a:lnTo>
                <a:lnTo>
                  <a:pt x="49" y="203"/>
                </a:lnTo>
                <a:lnTo>
                  <a:pt x="60" y="189"/>
                </a:lnTo>
                <a:lnTo>
                  <a:pt x="74" y="176"/>
                </a:lnTo>
                <a:lnTo>
                  <a:pt x="88" y="162"/>
                </a:lnTo>
                <a:lnTo>
                  <a:pt x="104" y="149"/>
                </a:lnTo>
                <a:lnTo>
                  <a:pt x="121" y="136"/>
                </a:lnTo>
                <a:lnTo>
                  <a:pt x="138" y="123"/>
                </a:lnTo>
                <a:lnTo>
                  <a:pt x="157" y="112"/>
                </a:lnTo>
                <a:lnTo>
                  <a:pt x="176" y="101"/>
                </a:lnTo>
                <a:lnTo>
                  <a:pt x="217" y="79"/>
                </a:lnTo>
                <a:lnTo>
                  <a:pt x="260" y="60"/>
                </a:lnTo>
                <a:lnTo>
                  <a:pt x="307" y="42"/>
                </a:lnTo>
                <a:lnTo>
                  <a:pt x="356" y="28"/>
                </a:lnTo>
                <a:lnTo>
                  <a:pt x="406" y="15"/>
                </a:lnTo>
                <a:lnTo>
                  <a:pt x="458" y="7"/>
                </a:lnTo>
                <a:lnTo>
                  <a:pt x="510" y="2"/>
                </a:lnTo>
                <a:lnTo>
                  <a:pt x="562" y="0"/>
                </a:lnTo>
              </a:path>
            </a:pathLst>
          </a:custGeom>
          <a:noFill/>
          <a:ln w="25400" cap="rnd">
            <a:solidFill>
              <a:schemeClr val="tx1"/>
            </a:solidFill>
            <a:round/>
            <a:headEnd type="stealth" w="med" len="med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21513" name="AutoShape 9"/>
          <p:cNvSpPr>
            <a:spLocks noChangeArrowheads="1"/>
          </p:cNvSpPr>
          <p:nvPr/>
        </p:nvSpPr>
        <p:spPr bwMode="auto">
          <a:xfrm>
            <a:off x="5564188" y="1449388"/>
            <a:ext cx="377825" cy="377825"/>
          </a:xfrm>
          <a:prstGeom prst="cube">
            <a:avLst>
              <a:gd name="adj" fmla="val 24898"/>
            </a:avLst>
          </a:prstGeom>
          <a:solidFill>
            <a:schemeClr val="accent2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1514" name="Freeform 10"/>
          <p:cNvSpPr>
            <a:spLocks/>
          </p:cNvSpPr>
          <p:nvPr/>
        </p:nvSpPr>
        <p:spPr bwMode="auto">
          <a:xfrm>
            <a:off x="4886325" y="1676400"/>
            <a:ext cx="785813" cy="839788"/>
          </a:xfrm>
          <a:custGeom>
            <a:avLst/>
            <a:gdLst>
              <a:gd name="T0" fmla="*/ 0 w 495"/>
              <a:gd name="T1" fmla="*/ 528 h 529"/>
              <a:gd name="T2" fmla="*/ 2 w 495"/>
              <a:gd name="T3" fmla="*/ 504 h 529"/>
              <a:gd name="T4" fmla="*/ 6 w 495"/>
              <a:gd name="T5" fmla="*/ 479 h 529"/>
              <a:gd name="T6" fmla="*/ 12 w 495"/>
              <a:gd name="T7" fmla="*/ 455 h 529"/>
              <a:gd name="T8" fmla="*/ 21 w 495"/>
              <a:gd name="T9" fmla="*/ 431 h 529"/>
              <a:gd name="T10" fmla="*/ 32 w 495"/>
              <a:gd name="T11" fmla="*/ 409 h 529"/>
              <a:gd name="T12" fmla="*/ 45 w 495"/>
              <a:gd name="T13" fmla="*/ 387 h 529"/>
              <a:gd name="T14" fmla="*/ 60 w 495"/>
              <a:gd name="T15" fmla="*/ 366 h 529"/>
              <a:gd name="T16" fmla="*/ 77 w 495"/>
              <a:gd name="T17" fmla="*/ 347 h 529"/>
              <a:gd name="T18" fmla="*/ 95 w 495"/>
              <a:gd name="T19" fmla="*/ 329 h 529"/>
              <a:gd name="T20" fmla="*/ 114 w 495"/>
              <a:gd name="T21" fmla="*/ 313 h 529"/>
              <a:gd name="T22" fmla="*/ 135 w 495"/>
              <a:gd name="T23" fmla="*/ 299 h 529"/>
              <a:gd name="T24" fmla="*/ 156 w 495"/>
              <a:gd name="T25" fmla="*/ 287 h 529"/>
              <a:gd name="T26" fmla="*/ 178 w 495"/>
              <a:gd name="T27" fmla="*/ 277 h 529"/>
              <a:gd name="T28" fmla="*/ 201 w 495"/>
              <a:gd name="T29" fmla="*/ 270 h 529"/>
              <a:gd name="T30" fmla="*/ 224 w 495"/>
              <a:gd name="T31" fmla="*/ 266 h 529"/>
              <a:gd name="T32" fmla="*/ 247 w 495"/>
              <a:gd name="T33" fmla="*/ 264 h 529"/>
              <a:gd name="T34" fmla="*/ 270 w 495"/>
              <a:gd name="T35" fmla="*/ 262 h 529"/>
              <a:gd name="T36" fmla="*/ 293 w 495"/>
              <a:gd name="T37" fmla="*/ 258 h 529"/>
              <a:gd name="T38" fmla="*/ 315 w 495"/>
              <a:gd name="T39" fmla="*/ 251 h 529"/>
              <a:gd name="T40" fmla="*/ 337 w 495"/>
              <a:gd name="T41" fmla="*/ 241 h 529"/>
              <a:gd name="T42" fmla="*/ 359 w 495"/>
              <a:gd name="T43" fmla="*/ 229 h 529"/>
              <a:gd name="T44" fmla="*/ 379 w 495"/>
              <a:gd name="T45" fmla="*/ 215 h 529"/>
              <a:gd name="T46" fmla="*/ 398 w 495"/>
              <a:gd name="T47" fmla="*/ 200 h 529"/>
              <a:gd name="T48" fmla="*/ 417 w 495"/>
              <a:gd name="T49" fmla="*/ 182 h 529"/>
              <a:gd name="T50" fmla="*/ 433 w 495"/>
              <a:gd name="T51" fmla="*/ 163 h 529"/>
              <a:gd name="T52" fmla="*/ 448 w 495"/>
              <a:gd name="T53" fmla="*/ 141 h 529"/>
              <a:gd name="T54" fmla="*/ 462 w 495"/>
              <a:gd name="T55" fmla="*/ 120 h 529"/>
              <a:gd name="T56" fmla="*/ 473 w 495"/>
              <a:gd name="T57" fmla="*/ 97 h 529"/>
              <a:gd name="T58" fmla="*/ 482 w 495"/>
              <a:gd name="T59" fmla="*/ 74 h 529"/>
              <a:gd name="T60" fmla="*/ 489 w 495"/>
              <a:gd name="T61" fmla="*/ 49 h 529"/>
              <a:gd name="T62" fmla="*/ 493 w 495"/>
              <a:gd name="T63" fmla="*/ 25 h 529"/>
              <a:gd name="T64" fmla="*/ 494 w 495"/>
              <a:gd name="T65" fmla="*/ 0 h 529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w 495"/>
              <a:gd name="T100" fmla="*/ 0 h 529"/>
              <a:gd name="T101" fmla="*/ 495 w 495"/>
              <a:gd name="T102" fmla="*/ 529 h 529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T99" t="T100" r="T101" b="T102"/>
            <a:pathLst>
              <a:path w="495" h="529">
                <a:moveTo>
                  <a:pt x="0" y="528"/>
                </a:moveTo>
                <a:lnTo>
                  <a:pt x="2" y="504"/>
                </a:lnTo>
                <a:lnTo>
                  <a:pt x="6" y="479"/>
                </a:lnTo>
                <a:lnTo>
                  <a:pt x="12" y="455"/>
                </a:lnTo>
                <a:lnTo>
                  <a:pt x="21" y="431"/>
                </a:lnTo>
                <a:lnTo>
                  <a:pt x="32" y="409"/>
                </a:lnTo>
                <a:lnTo>
                  <a:pt x="45" y="387"/>
                </a:lnTo>
                <a:lnTo>
                  <a:pt x="60" y="366"/>
                </a:lnTo>
                <a:lnTo>
                  <a:pt x="77" y="347"/>
                </a:lnTo>
                <a:lnTo>
                  <a:pt x="95" y="329"/>
                </a:lnTo>
                <a:lnTo>
                  <a:pt x="114" y="313"/>
                </a:lnTo>
                <a:lnTo>
                  <a:pt x="135" y="299"/>
                </a:lnTo>
                <a:lnTo>
                  <a:pt x="156" y="287"/>
                </a:lnTo>
                <a:lnTo>
                  <a:pt x="178" y="277"/>
                </a:lnTo>
                <a:lnTo>
                  <a:pt x="201" y="270"/>
                </a:lnTo>
                <a:lnTo>
                  <a:pt x="224" y="266"/>
                </a:lnTo>
                <a:lnTo>
                  <a:pt x="247" y="264"/>
                </a:lnTo>
                <a:lnTo>
                  <a:pt x="270" y="262"/>
                </a:lnTo>
                <a:lnTo>
                  <a:pt x="293" y="258"/>
                </a:lnTo>
                <a:lnTo>
                  <a:pt x="315" y="251"/>
                </a:lnTo>
                <a:lnTo>
                  <a:pt x="337" y="241"/>
                </a:lnTo>
                <a:lnTo>
                  <a:pt x="359" y="229"/>
                </a:lnTo>
                <a:lnTo>
                  <a:pt x="379" y="215"/>
                </a:lnTo>
                <a:lnTo>
                  <a:pt x="398" y="200"/>
                </a:lnTo>
                <a:lnTo>
                  <a:pt x="417" y="182"/>
                </a:lnTo>
                <a:lnTo>
                  <a:pt x="433" y="163"/>
                </a:lnTo>
                <a:lnTo>
                  <a:pt x="448" y="141"/>
                </a:lnTo>
                <a:lnTo>
                  <a:pt x="462" y="120"/>
                </a:lnTo>
                <a:lnTo>
                  <a:pt x="473" y="97"/>
                </a:lnTo>
                <a:lnTo>
                  <a:pt x="482" y="74"/>
                </a:lnTo>
                <a:lnTo>
                  <a:pt x="489" y="49"/>
                </a:lnTo>
                <a:lnTo>
                  <a:pt x="493" y="25"/>
                </a:lnTo>
                <a:lnTo>
                  <a:pt x="494" y="0"/>
                </a:lnTo>
              </a:path>
            </a:pathLst>
          </a:custGeom>
          <a:noFill/>
          <a:ln w="25400" cap="rnd">
            <a:solidFill>
              <a:schemeClr val="tx1"/>
            </a:solidFill>
            <a:round/>
            <a:headEnd type="stealth" w="med" len="med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21515" name="AutoShape 11"/>
          <p:cNvSpPr>
            <a:spLocks noChangeArrowheads="1"/>
          </p:cNvSpPr>
          <p:nvPr/>
        </p:nvSpPr>
        <p:spPr bwMode="auto">
          <a:xfrm>
            <a:off x="1601788" y="3125788"/>
            <a:ext cx="377825" cy="377825"/>
          </a:xfrm>
          <a:prstGeom prst="cube">
            <a:avLst>
              <a:gd name="adj" fmla="val 24898"/>
            </a:avLst>
          </a:prstGeom>
          <a:solidFill>
            <a:schemeClr val="accent2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1516" name="AutoShape 12"/>
          <p:cNvSpPr>
            <a:spLocks noChangeArrowheads="1"/>
          </p:cNvSpPr>
          <p:nvPr/>
        </p:nvSpPr>
        <p:spPr bwMode="auto">
          <a:xfrm>
            <a:off x="5640388" y="3735388"/>
            <a:ext cx="377825" cy="377825"/>
          </a:xfrm>
          <a:prstGeom prst="cube">
            <a:avLst>
              <a:gd name="adj" fmla="val 24898"/>
            </a:avLst>
          </a:prstGeom>
          <a:solidFill>
            <a:schemeClr val="accent2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1517" name="Freeform 13"/>
          <p:cNvSpPr>
            <a:spLocks/>
          </p:cNvSpPr>
          <p:nvPr/>
        </p:nvSpPr>
        <p:spPr bwMode="auto">
          <a:xfrm>
            <a:off x="5876925" y="3133725"/>
            <a:ext cx="1135063" cy="601663"/>
          </a:xfrm>
          <a:custGeom>
            <a:avLst/>
            <a:gdLst>
              <a:gd name="T0" fmla="*/ 0 w 715"/>
              <a:gd name="T1" fmla="*/ 378 h 379"/>
              <a:gd name="T2" fmla="*/ 1 w 715"/>
              <a:gd name="T3" fmla="*/ 360 h 379"/>
              <a:gd name="T4" fmla="*/ 5 w 715"/>
              <a:gd name="T5" fmla="*/ 343 h 379"/>
              <a:gd name="T6" fmla="*/ 9 w 715"/>
              <a:gd name="T7" fmla="*/ 325 h 379"/>
              <a:gd name="T8" fmla="*/ 16 w 715"/>
              <a:gd name="T9" fmla="*/ 307 h 379"/>
              <a:gd name="T10" fmla="*/ 25 w 715"/>
              <a:gd name="T11" fmla="*/ 290 h 379"/>
              <a:gd name="T12" fmla="*/ 35 w 715"/>
              <a:gd name="T13" fmla="*/ 273 h 379"/>
              <a:gd name="T14" fmla="*/ 48 w 715"/>
              <a:gd name="T15" fmla="*/ 256 h 379"/>
              <a:gd name="T16" fmla="*/ 62 w 715"/>
              <a:gd name="T17" fmla="*/ 239 h 379"/>
              <a:gd name="T18" fmla="*/ 77 w 715"/>
              <a:gd name="T19" fmla="*/ 223 h 379"/>
              <a:gd name="T20" fmla="*/ 94 w 715"/>
              <a:gd name="T21" fmla="*/ 207 h 379"/>
              <a:gd name="T22" fmla="*/ 112 w 715"/>
              <a:gd name="T23" fmla="*/ 191 h 379"/>
              <a:gd name="T24" fmla="*/ 132 w 715"/>
              <a:gd name="T25" fmla="*/ 175 h 379"/>
              <a:gd name="T26" fmla="*/ 153 w 715"/>
              <a:gd name="T27" fmla="*/ 160 h 379"/>
              <a:gd name="T28" fmla="*/ 175 w 715"/>
              <a:gd name="T29" fmla="*/ 146 h 379"/>
              <a:gd name="T30" fmla="*/ 199 w 715"/>
              <a:gd name="T31" fmla="*/ 132 h 379"/>
              <a:gd name="T32" fmla="*/ 223 w 715"/>
              <a:gd name="T33" fmla="*/ 118 h 379"/>
              <a:gd name="T34" fmla="*/ 248 w 715"/>
              <a:gd name="T35" fmla="*/ 105 h 379"/>
              <a:gd name="T36" fmla="*/ 276 w 715"/>
              <a:gd name="T37" fmla="*/ 93 h 379"/>
              <a:gd name="T38" fmla="*/ 303 w 715"/>
              <a:gd name="T39" fmla="*/ 81 h 379"/>
              <a:gd name="T40" fmla="*/ 331 w 715"/>
              <a:gd name="T41" fmla="*/ 70 h 379"/>
              <a:gd name="T42" fmla="*/ 360 w 715"/>
              <a:gd name="T43" fmla="*/ 59 h 379"/>
              <a:gd name="T44" fmla="*/ 390 w 715"/>
              <a:gd name="T45" fmla="*/ 50 h 379"/>
              <a:gd name="T46" fmla="*/ 421 w 715"/>
              <a:gd name="T47" fmla="*/ 41 h 379"/>
              <a:gd name="T48" fmla="*/ 452 w 715"/>
              <a:gd name="T49" fmla="*/ 33 h 379"/>
              <a:gd name="T50" fmla="*/ 484 w 715"/>
              <a:gd name="T51" fmla="*/ 25 h 379"/>
              <a:gd name="T52" fmla="*/ 516 w 715"/>
              <a:gd name="T53" fmla="*/ 19 h 379"/>
              <a:gd name="T54" fmla="*/ 548 w 715"/>
              <a:gd name="T55" fmla="*/ 13 h 379"/>
              <a:gd name="T56" fmla="*/ 581 w 715"/>
              <a:gd name="T57" fmla="*/ 8 h 379"/>
              <a:gd name="T58" fmla="*/ 614 w 715"/>
              <a:gd name="T59" fmla="*/ 5 h 379"/>
              <a:gd name="T60" fmla="*/ 648 w 715"/>
              <a:gd name="T61" fmla="*/ 2 h 379"/>
              <a:gd name="T62" fmla="*/ 681 w 715"/>
              <a:gd name="T63" fmla="*/ 1 h 379"/>
              <a:gd name="T64" fmla="*/ 714 w 715"/>
              <a:gd name="T65" fmla="*/ 0 h 379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w 715"/>
              <a:gd name="T100" fmla="*/ 0 h 379"/>
              <a:gd name="T101" fmla="*/ 715 w 715"/>
              <a:gd name="T102" fmla="*/ 379 h 379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T99" t="T100" r="T101" b="T102"/>
            <a:pathLst>
              <a:path w="715" h="379">
                <a:moveTo>
                  <a:pt x="0" y="378"/>
                </a:moveTo>
                <a:lnTo>
                  <a:pt x="1" y="360"/>
                </a:lnTo>
                <a:lnTo>
                  <a:pt x="5" y="343"/>
                </a:lnTo>
                <a:lnTo>
                  <a:pt x="9" y="325"/>
                </a:lnTo>
                <a:lnTo>
                  <a:pt x="16" y="307"/>
                </a:lnTo>
                <a:lnTo>
                  <a:pt x="25" y="290"/>
                </a:lnTo>
                <a:lnTo>
                  <a:pt x="35" y="273"/>
                </a:lnTo>
                <a:lnTo>
                  <a:pt x="48" y="256"/>
                </a:lnTo>
                <a:lnTo>
                  <a:pt x="62" y="239"/>
                </a:lnTo>
                <a:lnTo>
                  <a:pt x="77" y="223"/>
                </a:lnTo>
                <a:lnTo>
                  <a:pt x="94" y="207"/>
                </a:lnTo>
                <a:lnTo>
                  <a:pt x="112" y="191"/>
                </a:lnTo>
                <a:lnTo>
                  <a:pt x="132" y="175"/>
                </a:lnTo>
                <a:lnTo>
                  <a:pt x="153" y="160"/>
                </a:lnTo>
                <a:lnTo>
                  <a:pt x="175" y="146"/>
                </a:lnTo>
                <a:lnTo>
                  <a:pt x="199" y="132"/>
                </a:lnTo>
                <a:lnTo>
                  <a:pt x="223" y="118"/>
                </a:lnTo>
                <a:lnTo>
                  <a:pt x="248" y="105"/>
                </a:lnTo>
                <a:lnTo>
                  <a:pt x="276" y="93"/>
                </a:lnTo>
                <a:lnTo>
                  <a:pt x="303" y="81"/>
                </a:lnTo>
                <a:lnTo>
                  <a:pt x="331" y="70"/>
                </a:lnTo>
                <a:lnTo>
                  <a:pt x="360" y="59"/>
                </a:lnTo>
                <a:lnTo>
                  <a:pt x="390" y="50"/>
                </a:lnTo>
                <a:lnTo>
                  <a:pt x="421" y="41"/>
                </a:lnTo>
                <a:lnTo>
                  <a:pt x="452" y="33"/>
                </a:lnTo>
                <a:lnTo>
                  <a:pt x="484" y="25"/>
                </a:lnTo>
                <a:lnTo>
                  <a:pt x="516" y="19"/>
                </a:lnTo>
                <a:lnTo>
                  <a:pt x="548" y="13"/>
                </a:lnTo>
                <a:lnTo>
                  <a:pt x="581" y="8"/>
                </a:lnTo>
                <a:lnTo>
                  <a:pt x="614" y="5"/>
                </a:lnTo>
                <a:lnTo>
                  <a:pt x="648" y="2"/>
                </a:lnTo>
                <a:lnTo>
                  <a:pt x="681" y="1"/>
                </a:lnTo>
                <a:lnTo>
                  <a:pt x="714" y="0"/>
                </a:lnTo>
              </a:path>
            </a:pathLst>
          </a:custGeom>
          <a:noFill/>
          <a:ln w="25400" cap="rnd">
            <a:solidFill>
              <a:schemeClr val="tx1"/>
            </a:solidFill>
            <a:round/>
            <a:headEnd type="stealth" w="med" len="med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21518" name="AutoShape 14"/>
          <p:cNvSpPr>
            <a:spLocks noChangeArrowheads="1"/>
          </p:cNvSpPr>
          <p:nvPr/>
        </p:nvSpPr>
        <p:spPr bwMode="auto">
          <a:xfrm>
            <a:off x="3735388" y="2668588"/>
            <a:ext cx="377825" cy="377825"/>
          </a:xfrm>
          <a:prstGeom prst="cube">
            <a:avLst>
              <a:gd name="adj" fmla="val 24898"/>
            </a:avLst>
          </a:prstGeom>
          <a:solidFill>
            <a:srgbClr val="FF0000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1519" name="Freeform 15"/>
          <p:cNvSpPr>
            <a:spLocks/>
          </p:cNvSpPr>
          <p:nvPr/>
        </p:nvSpPr>
        <p:spPr bwMode="auto">
          <a:xfrm>
            <a:off x="3429000" y="2905125"/>
            <a:ext cx="306388" cy="1733550"/>
          </a:xfrm>
          <a:custGeom>
            <a:avLst/>
            <a:gdLst>
              <a:gd name="T0" fmla="*/ 192 w 193"/>
              <a:gd name="T1" fmla="*/ 0 h 1092"/>
              <a:gd name="T2" fmla="*/ 183 w 193"/>
              <a:gd name="T3" fmla="*/ 3 h 1092"/>
              <a:gd name="T4" fmla="*/ 174 w 193"/>
              <a:gd name="T5" fmla="*/ 12 h 1092"/>
              <a:gd name="T6" fmla="*/ 165 w 193"/>
              <a:gd name="T7" fmla="*/ 26 h 1092"/>
              <a:gd name="T8" fmla="*/ 157 w 193"/>
              <a:gd name="T9" fmla="*/ 47 h 1092"/>
              <a:gd name="T10" fmla="*/ 149 w 193"/>
              <a:gd name="T11" fmla="*/ 72 h 1092"/>
              <a:gd name="T12" fmla="*/ 141 w 193"/>
              <a:gd name="T13" fmla="*/ 101 h 1092"/>
              <a:gd name="T14" fmla="*/ 133 w 193"/>
              <a:gd name="T15" fmla="*/ 135 h 1092"/>
              <a:gd name="T16" fmla="*/ 126 w 193"/>
              <a:gd name="T17" fmla="*/ 171 h 1092"/>
              <a:gd name="T18" fmla="*/ 120 w 193"/>
              <a:gd name="T19" fmla="*/ 210 h 1092"/>
              <a:gd name="T20" fmla="*/ 114 w 193"/>
              <a:gd name="T21" fmla="*/ 254 h 1092"/>
              <a:gd name="T22" fmla="*/ 109 w 193"/>
              <a:gd name="T23" fmla="*/ 299 h 1092"/>
              <a:gd name="T24" fmla="*/ 104 w 193"/>
              <a:gd name="T25" fmla="*/ 345 h 1092"/>
              <a:gd name="T26" fmla="*/ 101 w 193"/>
              <a:gd name="T27" fmla="*/ 393 h 1092"/>
              <a:gd name="T28" fmla="*/ 98 w 193"/>
              <a:gd name="T29" fmla="*/ 444 h 1092"/>
              <a:gd name="T30" fmla="*/ 97 w 193"/>
              <a:gd name="T31" fmla="*/ 495 h 1092"/>
              <a:gd name="T32" fmla="*/ 96 w 193"/>
              <a:gd name="T33" fmla="*/ 546 h 1092"/>
              <a:gd name="T34" fmla="*/ 95 w 193"/>
              <a:gd name="T35" fmla="*/ 596 h 1092"/>
              <a:gd name="T36" fmla="*/ 94 w 193"/>
              <a:gd name="T37" fmla="*/ 647 h 1092"/>
              <a:gd name="T38" fmla="*/ 91 w 193"/>
              <a:gd name="T39" fmla="*/ 698 h 1092"/>
              <a:gd name="T40" fmla="*/ 88 w 193"/>
              <a:gd name="T41" fmla="*/ 747 h 1092"/>
              <a:gd name="T42" fmla="*/ 83 w 193"/>
              <a:gd name="T43" fmla="*/ 794 h 1092"/>
              <a:gd name="T44" fmla="*/ 78 w 193"/>
              <a:gd name="T45" fmla="*/ 838 h 1092"/>
              <a:gd name="T46" fmla="*/ 73 w 193"/>
              <a:gd name="T47" fmla="*/ 881 h 1092"/>
              <a:gd name="T48" fmla="*/ 66 w 193"/>
              <a:gd name="T49" fmla="*/ 922 h 1092"/>
              <a:gd name="T50" fmla="*/ 59 w 193"/>
              <a:gd name="T51" fmla="*/ 958 h 1092"/>
              <a:gd name="T52" fmla="*/ 52 w 193"/>
              <a:gd name="T53" fmla="*/ 990 h 1092"/>
              <a:gd name="T54" fmla="*/ 44 w 193"/>
              <a:gd name="T55" fmla="*/ 1020 h 1092"/>
              <a:gd name="T56" fmla="*/ 35 w 193"/>
              <a:gd name="T57" fmla="*/ 1044 h 1092"/>
              <a:gd name="T58" fmla="*/ 27 w 193"/>
              <a:gd name="T59" fmla="*/ 1065 h 1092"/>
              <a:gd name="T60" fmla="*/ 18 w 193"/>
              <a:gd name="T61" fmla="*/ 1079 h 1092"/>
              <a:gd name="T62" fmla="*/ 9 w 193"/>
              <a:gd name="T63" fmla="*/ 1088 h 1092"/>
              <a:gd name="T64" fmla="*/ 0 w 193"/>
              <a:gd name="T65" fmla="*/ 1091 h 1092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w 193"/>
              <a:gd name="T100" fmla="*/ 0 h 1092"/>
              <a:gd name="T101" fmla="*/ 193 w 193"/>
              <a:gd name="T102" fmla="*/ 1092 h 1092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T99" t="T100" r="T101" b="T102"/>
            <a:pathLst>
              <a:path w="193" h="1092">
                <a:moveTo>
                  <a:pt x="192" y="0"/>
                </a:moveTo>
                <a:lnTo>
                  <a:pt x="183" y="3"/>
                </a:lnTo>
                <a:lnTo>
                  <a:pt x="174" y="12"/>
                </a:lnTo>
                <a:lnTo>
                  <a:pt x="165" y="26"/>
                </a:lnTo>
                <a:lnTo>
                  <a:pt x="157" y="47"/>
                </a:lnTo>
                <a:lnTo>
                  <a:pt x="149" y="72"/>
                </a:lnTo>
                <a:lnTo>
                  <a:pt x="141" y="101"/>
                </a:lnTo>
                <a:lnTo>
                  <a:pt x="133" y="135"/>
                </a:lnTo>
                <a:lnTo>
                  <a:pt x="126" y="171"/>
                </a:lnTo>
                <a:lnTo>
                  <a:pt x="120" y="210"/>
                </a:lnTo>
                <a:lnTo>
                  <a:pt x="114" y="254"/>
                </a:lnTo>
                <a:lnTo>
                  <a:pt x="109" y="299"/>
                </a:lnTo>
                <a:lnTo>
                  <a:pt x="104" y="345"/>
                </a:lnTo>
                <a:lnTo>
                  <a:pt x="101" y="393"/>
                </a:lnTo>
                <a:lnTo>
                  <a:pt x="98" y="444"/>
                </a:lnTo>
                <a:lnTo>
                  <a:pt x="97" y="495"/>
                </a:lnTo>
                <a:lnTo>
                  <a:pt x="96" y="546"/>
                </a:lnTo>
                <a:lnTo>
                  <a:pt x="95" y="596"/>
                </a:lnTo>
                <a:lnTo>
                  <a:pt x="94" y="647"/>
                </a:lnTo>
                <a:lnTo>
                  <a:pt x="91" y="698"/>
                </a:lnTo>
                <a:lnTo>
                  <a:pt x="88" y="747"/>
                </a:lnTo>
                <a:lnTo>
                  <a:pt x="83" y="794"/>
                </a:lnTo>
                <a:lnTo>
                  <a:pt x="78" y="838"/>
                </a:lnTo>
                <a:lnTo>
                  <a:pt x="73" y="881"/>
                </a:lnTo>
                <a:lnTo>
                  <a:pt x="66" y="922"/>
                </a:lnTo>
                <a:lnTo>
                  <a:pt x="59" y="958"/>
                </a:lnTo>
                <a:lnTo>
                  <a:pt x="52" y="990"/>
                </a:lnTo>
                <a:lnTo>
                  <a:pt x="44" y="1020"/>
                </a:lnTo>
                <a:lnTo>
                  <a:pt x="35" y="1044"/>
                </a:lnTo>
                <a:lnTo>
                  <a:pt x="27" y="1065"/>
                </a:lnTo>
                <a:lnTo>
                  <a:pt x="18" y="1079"/>
                </a:lnTo>
                <a:lnTo>
                  <a:pt x="9" y="1088"/>
                </a:lnTo>
                <a:lnTo>
                  <a:pt x="0" y="1091"/>
                </a:lnTo>
              </a:path>
            </a:pathLst>
          </a:custGeom>
          <a:noFill/>
          <a:ln w="25400" cap="rnd">
            <a:solidFill>
              <a:schemeClr val="tx1"/>
            </a:solidFill>
            <a:round/>
            <a:headEnd type="stealth" w="med" len="med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21520" name="Rectangle 16"/>
          <p:cNvSpPr>
            <a:spLocks noChangeArrowheads="1"/>
          </p:cNvSpPr>
          <p:nvPr/>
        </p:nvSpPr>
        <p:spPr bwMode="auto">
          <a:xfrm>
            <a:off x="2667000" y="1752600"/>
            <a:ext cx="61595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en-US">
                <a:solidFill>
                  <a:srgbClr val="0000FF"/>
                </a:solidFill>
              </a:rPr>
              <a:t>M</a:t>
            </a:r>
            <a:r>
              <a:rPr lang="en-US" baseline="-25000">
                <a:solidFill>
                  <a:srgbClr val="0000FF"/>
                </a:solidFill>
              </a:rPr>
              <a:t>1</a:t>
            </a:r>
          </a:p>
        </p:txBody>
      </p:sp>
      <p:sp>
        <p:nvSpPr>
          <p:cNvPr id="21521" name="Rectangle 17"/>
          <p:cNvSpPr>
            <a:spLocks noChangeArrowheads="1"/>
          </p:cNvSpPr>
          <p:nvPr/>
        </p:nvSpPr>
        <p:spPr bwMode="auto">
          <a:xfrm>
            <a:off x="6096000" y="1524000"/>
            <a:ext cx="61595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en-US">
                <a:solidFill>
                  <a:srgbClr val="0000FF"/>
                </a:solidFill>
              </a:rPr>
              <a:t>M</a:t>
            </a:r>
            <a:r>
              <a:rPr lang="en-US" baseline="-25000">
                <a:solidFill>
                  <a:srgbClr val="0000FF"/>
                </a:solidFill>
              </a:rPr>
              <a:t>2</a:t>
            </a:r>
          </a:p>
        </p:txBody>
      </p:sp>
      <p:sp>
        <p:nvSpPr>
          <p:cNvPr id="21522" name="Rectangle 18"/>
          <p:cNvSpPr>
            <a:spLocks noChangeArrowheads="1"/>
          </p:cNvSpPr>
          <p:nvPr/>
        </p:nvSpPr>
        <p:spPr bwMode="auto">
          <a:xfrm>
            <a:off x="3676650" y="4343400"/>
            <a:ext cx="576263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en-US">
                <a:solidFill>
                  <a:srgbClr val="0000FF"/>
                </a:solidFill>
              </a:rPr>
              <a:t>C</a:t>
            </a:r>
            <a:r>
              <a:rPr lang="en-US" baseline="-25000">
                <a:solidFill>
                  <a:srgbClr val="0000FF"/>
                </a:solidFill>
              </a:rPr>
              <a:t>1</a:t>
            </a:r>
          </a:p>
        </p:txBody>
      </p:sp>
      <p:sp>
        <p:nvSpPr>
          <p:cNvPr id="21523" name="Rectangle 19"/>
          <p:cNvSpPr>
            <a:spLocks noChangeArrowheads="1"/>
          </p:cNvSpPr>
          <p:nvPr/>
        </p:nvSpPr>
        <p:spPr bwMode="auto">
          <a:xfrm>
            <a:off x="7162800" y="3352800"/>
            <a:ext cx="61595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en-US">
                <a:solidFill>
                  <a:srgbClr val="0000FF"/>
                </a:solidFill>
              </a:rPr>
              <a:t>M</a:t>
            </a:r>
            <a:r>
              <a:rPr lang="en-US" baseline="-25000">
                <a:solidFill>
                  <a:srgbClr val="0000FF"/>
                </a:solidFill>
              </a:rPr>
              <a:t>3</a:t>
            </a:r>
          </a:p>
        </p:txBody>
      </p:sp>
      <p:sp>
        <p:nvSpPr>
          <p:cNvPr id="21524" name="AutoShape 20"/>
          <p:cNvSpPr>
            <a:spLocks noChangeArrowheads="1"/>
          </p:cNvSpPr>
          <p:nvPr/>
        </p:nvSpPr>
        <p:spPr bwMode="auto">
          <a:xfrm>
            <a:off x="6326188" y="3049588"/>
            <a:ext cx="377825" cy="377825"/>
          </a:xfrm>
          <a:prstGeom prst="cube">
            <a:avLst>
              <a:gd name="adj" fmla="val 24898"/>
            </a:avLst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1525" name="AutoShape 21"/>
          <p:cNvSpPr>
            <a:spLocks noChangeArrowheads="1"/>
          </p:cNvSpPr>
          <p:nvPr/>
        </p:nvSpPr>
        <p:spPr bwMode="auto">
          <a:xfrm>
            <a:off x="3430588" y="3506788"/>
            <a:ext cx="377825" cy="377825"/>
          </a:xfrm>
          <a:prstGeom prst="cube">
            <a:avLst>
              <a:gd name="adj" fmla="val 24898"/>
            </a:avLst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1526" name="AutoShape 22"/>
          <p:cNvSpPr>
            <a:spLocks noChangeArrowheads="1"/>
          </p:cNvSpPr>
          <p:nvPr/>
        </p:nvSpPr>
        <p:spPr bwMode="auto">
          <a:xfrm>
            <a:off x="1449388" y="2287588"/>
            <a:ext cx="377825" cy="377825"/>
          </a:xfrm>
          <a:prstGeom prst="cube">
            <a:avLst>
              <a:gd name="adj" fmla="val 24898"/>
            </a:avLst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1527" name="AutoShape 23"/>
          <p:cNvSpPr>
            <a:spLocks noChangeArrowheads="1"/>
          </p:cNvSpPr>
          <p:nvPr/>
        </p:nvSpPr>
        <p:spPr bwMode="auto">
          <a:xfrm>
            <a:off x="5106988" y="1906588"/>
            <a:ext cx="377825" cy="377825"/>
          </a:xfrm>
          <a:prstGeom prst="cube">
            <a:avLst>
              <a:gd name="adj" fmla="val 24898"/>
            </a:avLst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9960" name="AutoShape 24"/>
          <p:cNvSpPr>
            <a:spLocks noChangeArrowheads="1"/>
          </p:cNvSpPr>
          <p:nvPr/>
        </p:nvSpPr>
        <p:spPr bwMode="auto">
          <a:xfrm>
            <a:off x="252413" y="5181600"/>
            <a:ext cx="8662987" cy="1487488"/>
          </a:xfrm>
          <a:prstGeom prst="roundRect">
            <a:avLst>
              <a:gd name="adj" fmla="val 12380"/>
            </a:avLst>
          </a:prstGeom>
          <a:solidFill>
            <a:srgbClr val="FEFE83"/>
          </a:solidFill>
          <a:ln w="12700">
            <a:solidFill>
              <a:schemeClr val="tx1"/>
            </a:solidFill>
            <a:round/>
            <a:headEnd/>
            <a:tailEnd/>
          </a:ln>
          <a:effectLst>
            <a:outerShdw dist="107763" dir="2700000" algn="ctr" rotWithShape="0">
              <a:schemeClr val="tx1">
                <a:alpha val="50000"/>
              </a:schemeClr>
            </a:outerShdw>
          </a:effectLst>
        </p:spPr>
        <p:txBody>
          <a:bodyPr lIns="92075" tIns="46038" rIns="92075" bIns="46038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defRPr/>
            </a:pPr>
            <a:r>
              <a:rPr lang="en-US"/>
              <a:t>Draw point p</a:t>
            </a:r>
            <a:r>
              <a:rPr lang="en-US" b="0"/>
              <a:t> </a:t>
            </a:r>
            <a:r>
              <a:rPr lang="en-US"/>
              <a:t>in</a:t>
            </a:r>
            <a:r>
              <a:rPr lang="en-US" b="0"/>
              <a:t> </a:t>
            </a:r>
            <a:r>
              <a:rPr lang="en-US"/>
              <a:t>Object 1 at p*M</a:t>
            </a:r>
            <a:r>
              <a:rPr lang="en-US" baseline="-25000"/>
              <a:t>1</a:t>
            </a:r>
            <a:r>
              <a:rPr lang="en-US"/>
              <a:t>*</a:t>
            </a:r>
            <a:r>
              <a:rPr lang="en-US">
                <a:solidFill>
                  <a:srgbClr val="0000FF"/>
                </a:solidFill>
              </a:rPr>
              <a:t>M</a:t>
            </a:r>
            <a:r>
              <a:rPr lang="en-US" baseline="-25000">
                <a:solidFill>
                  <a:srgbClr val="0000FF"/>
                </a:solidFill>
              </a:rPr>
              <a:t>2</a:t>
            </a:r>
            <a:r>
              <a:rPr lang="en-US" baseline="-25000"/>
              <a:t> </a:t>
            </a:r>
            <a:br>
              <a:rPr lang="en-US" baseline="-25000"/>
            </a:br>
            <a:r>
              <a:rPr lang="en-US"/>
              <a:t>Draw point p</a:t>
            </a:r>
            <a:r>
              <a:rPr lang="en-US" b="0"/>
              <a:t> </a:t>
            </a:r>
            <a:r>
              <a:rPr lang="en-US"/>
              <a:t>in</a:t>
            </a:r>
            <a:r>
              <a:rPr lang="en-US" b="0"/>
              <a:t> </a:t>
            </a:r>
            <a:r>
              <a:rPr lang="en-US"/>
              <a:t>Object 2 at p*M</a:t>
            </a:r>
            <a:r>
              <a:rPr lang="en-US" baseline="-25000"/>
              <a:t>2</a:t>
            </a:r>
            <a:r>
              <a:rPr lang="en-US"/>
              <a:t>*</a:t>
            </a:r>
            <a:r>
              <a:rPr lang="en-US">
                <a:solidFill>
                  <a:srgbClr val="0000FF"/>
                </a:solidFill>
              </a:rPr>
              <a:t>M</a:t>
            </a:r>
            <a:r>
              <a:rPr lang="en-US" baseline="-25000">
                <a:solidFill>
                  <a:srgbClr val="0000FF"/>
                </a:solidFill>
              </a:rPr>
              <a:t>2</a:t>
            </a:r>
            <a:endParaRPr lang="en-US"/>
          </a:p>
          <a:p>
            <a:pPr>
              <a:lnSpc>
                <a:spcPct val="100000"/>
              </a:lnSpc>
              <a:spcBef>
                <a:spcPct val="0"/>
              </a:spcBef>
              <a:defRPr/>
            </a:pPr>
            <a:r>
              <a:rPr lang="en-US"/>
              <a:t>Draw point p</a:t>
            </a:r>
            <a:r>
              <a:rPr lang="en-US" b="0"/>
              <a:t> </a:t>
            </a:r>
            <a:r>
              <a:rPr lang="en-US"/>
              <a:t>in</a:t>
            </a:r>
            <a:r>
              <a:rPr lang="en-US" b="0"/>
              <a:t> </a:t>
            </a:r>
            <a:r>
              <a:rPr lang="en-US"/>
              <a:t>Object 3 at p*M</a:t>
            </a:r>
            <a:r>
              <a:rPr lang="en-US" baseline="-25000"/>
              <a:t>3</a:t>
            </a:r>
            <a:r>
              <a:rPr lang="en-US"/>
              <a:t>*</a:t>
            </a:r>
            <a:r>
              <a:rPr lang="en-US">
                <a:solidFill>
                  <a:srgbClr val="0000FF"/>
                </a:solidFill>
              </a:rPr>
              <a:t>M</a:t>
            </a:r>
            <a:r>
              <a:rPr lang="en-US" baseline="-25000">
                <a:solidFill>
                  <a:srgbClr val="0000FF"/>
                </a:solidFill>
              </a:rPr>
              <a:t>2</a:t>
            </a:r>
          </a:p>
        </p:txBody>
      </p:sp>
      <p:sp>
        <p:nvSpPr>
          <p:cNvPr id="21529" name="Rectangle 25"/>
          <p:cNvSpPr>
            <a:spLocks noChangeArrowheads="1"/>
          </p:cNvSpPr>
          <p:nvPr/>
        </p:nvSpPr>
        <p:spPr bwMode="auto">
          <a:xfrm>
            <a:off x="7439025" y="5062538"/>
            <a:ext cx="400050" cy="35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en-US" baseline="-25000"/>
              <a:t>-1</a:t>
            </a:r>
          </a:p>
        </p:txBody>
      </p:sp>
      <p:sp>
        <p:nvSpPr>
          <p:cNvPr id="21530" name="Rectangle 26"/>
          <p:cNvSpPr>
            <a:spLocks noChangeArrowheads="1"/>
          </p:cNvSpPr>
          <p:nvPr/>
        </p:nvSpPr>
        <p:spPr bwMode="auto">
          <a:xfrm>
            <a:off x="7439025" y="5529263"/>
            <a:ext cx="400050" cy="35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en-US" baseline="-25000"/>
              <a:t>-1</a:t>
            </a:r>
          </a:p>
        </p:txBody>
      </p:sp>
      <p:sp>
        <p:nvSpPr>
          <p:cNvPr id="21531" name="Rectangle 27"/>
          <p:cNvSpPr>
            <a:spLocks noChangeArrowheads="1"/>
          </p:cNvSpPr>
          <p:nvPr/>
        </p:nvSpPr>
        <p:spPr bwMode="auto">
          <a:xfrm>
            <a:off x="7448550" y="5981700"/>
            <a:ext cx="400050" cy="35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en-US" baseline="-25000"/>
              <a:t>-1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AutoShape 2"/>
          <p:cNvSpPr>
            <a:spLocks noGrp="1" noChangeArrowheads="1"/>
          </p:cNvSpPr>
          <p:nvPr>
            <p:ph type="title"/>
          </p:nvPr>
        </p:nvSpPr>
        <p:spPr>
          <a:xfrm>
            <a:off x="228600" y="277813"/>
            <a:ext cx="8664575" cy="704850"/>
          </a:xfrm>
          <a:ln cap="flat"/>
        </p:spPr>
        <p:txBody>
          <a:bodyPr/>
          <a:lstStyle/>
          <a:p>
            <a:pPr>
              <a:defRPr/>
            </a:pPr>
            <a:r>
              <a:rPr lang="en-US" smtClean="0"/>
              <a:t>Is Seeing From Many Viewpoints Useful?</a:t>
            </a:r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447800"/>
            <a:ext cx="8691563" cy="1501775"/>
          </a:xfrm>
          <a:noFill/>
        </p:spPr>
        <p:txBody>
          <a:bodyPr/>
          <a:lstStyle/>
          <a:p>
            <a:r>
              <a:rPr lang="en-US" smtClean="0"/>
              <a:t>Seeing from a flying bird…</a:t>
            </a:r>
          </a:p>
          <a:p>
            <a:r>
              <a:rPr lang="en-US" smtClean="0"/>
              <a:t>Seeing from a missile camera…</a:t>
            </a:r>
          </a:p>
          <a:p>
            <a:r>
              <a:rPr lang="en-US" smtClean="0"/>
              <a:t>Seeing from a stadium camera…</a:t>
            </a:r>
          </a:p>
        </p:txBody>
      </p:sp>
      <p:sp>
        <p:nvSpPr>
          <p:cNvPr id="41988" name="AutoShape 4"/>
          <p:cNvSpPr>
            <a:spLocks noChangeArrowheads="1"/>
          </p:cNvSpPr>
          <p:nvPr/>
        </p:nvSpPr>
        <p:spPr bwMode="auto">
          <a:xfrm>
            <a:off x="252413" y="5181600"/>
            <a:ext cx="8662987" cy="1485900"/>
          </a:xfrm>
          <a:prstGeom prst="roundRect">
            <a:avLst>
              <a:gd name="adj" fmla="val 12380"/>
            </a:avLst>
          </a:prstGeom>
          <a:solidFill>
            <a:srgbClr val="FEFE83"/>
          </a:solidFill>
          <a:ln w="12700">
            <a:solidFill>
              <a:schemeClr val="tx1"/>
            </a:solidFill>
            <a:round/>
            <a:headEnd/>
            <a:tailEnd/>
          </a:ln>
          <a:effectLst>
            <a:outerShdw dist="107763" dir="2700000" algn="ctr" rotWithShape="0">
              <a:schemeClr val="tx1">
                <a:alpha val="50000"/>
              </a:schemeClr>
            </a:outerShdw>
          </a:effectLst>
        </p:spPr>
        <p:txBody>
          <a:bodyPr lIns="92075" tIns="46038" rIns="92075" bIns="46038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defRPr/>
            </a:pPr>
            <a:r>
              <a:rPr lang="en-US"/>
              <a:t>All you have to do is change which </a:t>
            </a:r>
          </a:p>
          <a:p>
            <a:pPr>
              <a:lnSpc>
                <a:spcPct val="100000"/>
              </a:lnSpc>
              <a:spcBef>
                <a:spcPct val="0"/>
              </a:spcBef>
              <a:defRPr/>
            </a:pPr>
            <a:r>
              <a:rPr lang="en-US"/>
              <a:t>transformation you place </a:t>
            </a:r>
            <a:br>
              <a:rPr lang="en-US"/>
            </a:br>
            <a:r>
              <a:rPr lang="en-US"/>
              <a:t>on the top of OpenGL stack.</a:t>
            </a:r>
            <a:r>
              <a:rPr lang="en-US" baseline="-2500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987" grpId="0" build="p" autoUpdateAnimBg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AutoShape 2"/>
          <p:cNvSpPr>
            <a:spLocks noGrp="1" noChangeArrowheads="1"/>
          </p:cNvSpPr>
          <p:nvPr>
            <p:ph type="title"/>
          </p:nvPr>
        </p:nvSpPr>
        <p:spPr>
          <a:xfrm>
            <a:off x="228600" y="277813"/>
            <a:ext cx="8664575" cy="704850"/>
          </a:xfrm>
          <a:ln cap="flat"/>
        </p:spPr>
        <p:txBody>
          <a:bodyPr/>
          <a:lstStyle/>
          <a:p>
            <a:pPr>
              <a:defRPr/>
            </a:pPr>
            <a:r>
              <a:rPr lang="en-US" smtClean="0"/>
              <a:t>Summary: The transformation pipeline…</a:t>
            </a:r>
          </a:p>
        </p:txBody>
      </p:sp>
      <p:sp>
        <p:nvSpPr>
          <p:cNvPr id="440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447800"/>
            <a:ext cx="8691563" cy="1501775"/>
          </a:xfrm>
          <a:noFill/>
        </p:spPr>
        <p:txBody>
          <a:bodyPr/>
          <a:lstStyle/>
          <a:p>
            <a:r>
              <a:rPr lang="en-US" smtClean="0"/>
              <a:t>Given: object</a:t>
            </a:r>
            <a:r>
              <a:rPr lang="en-US" baseline="-25000" smtClean="0"/>
              <a:t>1</a:t>
            </a:r>
            <a:r>
              <a:rPr lang="en-US" smtClean="0"/>
              <a:t> at </a:t>
            </a:r>
            <a:r>
              <a:rPr lang="en-US" smtClean="0">
                <a:solidFill>
                  <a:srgbClr val="FF0000"/>
                </a:solidFill>
              </a:rPr>
              <a:t>M</a:t>
            </a:r>
            <a:r>
              <a:rPr lang="en-US" baseline="-25000" smtClean="0">
                <a:solidFill>
                  <a:srgbClr val="FF0000"/>
                </a:solidFill>
              </a:rPr>
              <a:t>1</a:t>
            </a:r>
            <a:r>
              <a:rPr lang="en-US" smtClean="0"/>
              <a:t> and object</a:t>
            </a:r>
            <a:r>
              <a:rPr lang="en-US" baseline="-25000" smtClean="0"/>
              <a:t>2</a:t>
            </a:r>
            <a:r>
              <a:rPr lang="en-US" smtClean="0"/>
              <a:t> at </a:t>
            </a:r>
            <a:r>
              <a:rPr lang="en-US" smtClean="0">
                <a:solidFill>
                  <a:srgbClr val="FF0000"/>
                </a:solidFill>
              </a:rPr>
              <a:t>M</a:t>
            </a:r>
            <a:r>
              <a:rPr lang="en-US" baseline="-25000" smtClean="0">
                <a:solidFill>
                  <a:srgbClr val="FF0000"/>
                </a:solidFill>
              </a:rPr>
              <a:t>2</a:t>
            </a:r>
            <a:r>
              <a:rPr lang="en-US" smtClean="0"/>
              <a:t>. </a:t>
            </a:r>
          </a:p>
          <a:p>
            <a:r>
              <a:rPr lang="en-US" smtClean="0"/>
              <a:t>To draw point p of </a:t>
            </a:r>
            <a:r>
              <a:rPr lang="en-US" smtClean="0">
                <a:solidFill>
                  <a:srgbClr val="FF0000"/>
                </a:solidFill>
              </a:rPr>
              <a:t>M</a:t>
            </a:r>
            <a:r>
              <a:rPr lang="en-US" baseline="-25000" smtClean="0">
                <a:solidFill>
                  <a:srgbClr val="FF0000"/>
                </a:solidFill>
              </a:rPr>
              <a:t>1</a:t>
            </a:r>
            <a:r>
              <a:rPr lang="en-US" smtClean="0"/>
              <a:t> as seen by object</a:t>
            </a:r>
            <a:r>
              <a:rPr lang="en-US" baseline="-25000" smtClean="0"/>
              <a:t>2</a:t>
            </a:r>
            <a:r>
              <a:rPr lang="en-US" smtClean="0"/>
              <a:t> at </a:t>
            </a:r>
            <a:r>
              <a:rPr lang="en-US" smtClean="0">
                <a:solidFill>
                  <a:srgbClr val="FF0000"/>
                </a:solidFill>
              </a:rPr>
              <a:t>M</a:t>
            </a:r>
            <a:r>
              <a:rPr lang="en-US" baseline="-25000" smtClean="0">
                <a:solidFill>
                  <a:srgbClr val="FF0000"/>
                </a:solidFill>
              </a:rPr>
              <a:t>2</a:t>
            </a:r>
            <a:r>
              <a:rPr lang="en-US" smtClean="0"/>
              <a:t>.</a:t>
            </a:r>
          </a:p>
          <a:p>
            <a:endParaRPr lang="en-US" smtClean="0"/>
          </a:p>
        </p:txBody>
      </p:sp>
      <p:sp>
        <p:nvSpPr>
          <p:cNvPr id="44036" name="AutoShape 4"/>
          <p:cNvSpPr>
            <a:spLocks noChangeArrowheads="1"/>
          </p:cNvSpPr>
          <p:nvPr/>
        </p:nvSpPr>
        <p:spPr bwMode="auto">
          <a:xfrm>
            <a:off x="228600" y="2895600"/>
            <a:ext cx="8596313" cy="566738"/>
          </a:xfrm>
          <a:prstGeom prst="roundRect">
            <a:avLst>
              <a:gd name="adj" fmla="val 12380"/>
            </a:avLst>
          </a:prstGeom>
          <a:solidFill>
            <a:srgbClr val="FEFE83"/>
          </a:solidFill>
          <a:ln w="12700">
            <a:solidFill>
              <a:schemeClr val="tx1"/>
            </a:solidFill>
            <a:round/>
            <a:headEnd/>
            <a:tailEnd/>
          </a:ln>
          <a:effectLst>
            <a:outerShdw dist="107763" dir="2700000" algn="ctr" rotWithShape="0">
              <a:schemeClr val="tx1">
                <a:alpha val="50000"/>
              </a:schemeClr>
            </a:outerShdw>
          </a:effectLst>
        </p:spPr>
        <p:txBody>
          <a:bodyPr lIns="92075" tIns="46038" rIns="92075" bIns="46038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defRPr/>
            </a:pPr>
            <a:r>
              <a:rPr lang="en-US"/>
              <a:t>Transform by </a:t>
            </a:r>
            <a:r>
              <a:rPr lang="en-US">
                <a:solidFill>
                  <a:srgbClr val="FF0000"/>
                </a:solidFill>
              </a:rPr>
              <a:t>M</a:t>
            </a:r>
            <a:r>
              <a:rPr lang="en-US" baseline="-25000">
                <a:solidFill>
                  <a:srgbClr val="FF0000"/>
                </a:solidFill>
              </a:rPr>
              <a:t>1</a:t>
            </a:r>
            <a:r>
              <a:rPr lang="en-US">
                <a:solidFill>
                  <a:srgbClr val="FF0000"/>
                </a:solidFill>
              </a:rPr>
              <a:t>*M</a:t>
            </a:r>
            <a:r>
              <a:rPr lang="en-US" baseline="-25000">
                <a:solidFill>
                  <a:srgbClr val="FF0000"/>
                </a:solidFill>
              </a:rPr>
              <a:t>2</a:t>
            </a:r>
            <a:r>
              <a:rPr lang="en-US" baseline="-25000"/>
              <a:t> </a:t>
            </a:r>
          </a:p>
        </p:txBody>
      </p:sp>
      <p:sp>
        <p:nvSpPr>
          <p:cNvPr id="23557" name="Rectangle 5"/>
          <p:cNvSpPr>
            <a:spLocks noChangeArrowheads="1"/>
          </p:cNvSpPr>
          <p:nvPr/>
        </p:nvSpPr>
        <p:spPr bwMode="auto">
          <a:xfrm>
            <a:off x="5991225" y="2790825"/>
            <a:ext cx="400050" cy="35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en-US" baseline="-25000">
                <a:solidFill>
                  <a:srgbClr val="FF0000"/>
                </a:solidFill>
              </a:rPr>
              <a:t>-1</a:t>
            </a:r>
          </a:p>
        </p:txBody>
      </p:sp>
      <p:sp>
        <p:nvSpPr>
          <p:cNvPr id="44038" name="Rectangle 6"/>
          <p:cNvSpPr>
            <a:spLocks noChangeArrowheads="1"/>
          </p:cNvSpPr>
          <p:nvPr/>
        </p:nvSpPr>
        <p:spPr bwMode="auto">
          <a:xfrm>
            <a:off x="228600" y="3832225"/>
            <a:ext cx="8691563" cy="1501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pPr marL="342900" indent="-342900" algn="l">
              <a:spcBef>
                <a:spcPct val="30000"/>
              </a:spcBef>
              <a:buClr>
                <a:schemeClr val="tx1"/>
              </a:buClr>
              <a:buFontTx/>
              <a:buChar char="•"/>
            </a:pPr>
            <a:r>
              <a:rPr lang="en-US"/>
              <a:t>Given: object</a:t>
            </a:r>
            <a:r>
              <a:rPr lang="en-US" baseline="-25000"/>
              <a:t>1</a:t>
            </a:r>
            <a:r>
              <a:rPr lang="en-US"/>
              <a:t> at </a:t>
            </a:r>
            <a:r>
              <a:rPr lang="en-US">
                <a:solidFill>
                  <a:srgbClr val="FF0000"/>
                </a:solidFill>
              </a:rPr>
              <a:t>M</a:t>
            </a:r>
            <a:r>
              <a:rPr lang="en-US" baseline="-25000">
                <a:solidFill>
                  <a:srgbClr val="FF0000"/>
                </a:solidFill>
              </a:rPr>
              <a:t>1</a:t>
            </a:r>
            <a:r>
              <a:rPr lang="en-US"/>
              <a:t> and camera at </a:t>
            </a:r>
            <a:r>
              <a:rPr lang="en-US">
                <a:solidFill>
                  <a:srgbClr val="FF0000"/>
                </a:solidFill>
              </a:rPr>
              <a:t>C</a:t>
            </a:r>
            <a:r>
              <a:rPr lang="en-US" baseline="-25000">
                <a:solidFill>
                  <a:srgbClr val="FF0000"/>
                </a:solidFill>
              </a:rPr>
              <a:t>1</a:t>
            </a:r>
            <a:r>
              <a:rPr lang="en-US"/>
              <a:t>. </a:t>
            </a:r>
          </a:p>
          <a:p>
            <a:pPr marL="342900" indent="-342900" algn="l">
              <a:spcBef>
                <a:spcPct val="30000"/>
              </a:spcBef>
              <a:buClr>
                <a:schemeClr val="tx1"/>
              </a:buClr>
              <a:buFontTx/>
              <a:buChar char="•"/>
            </a:pPr>
            <a:r>
              <a:rPr lang="en-US"/>
              <a:t>To draw point p of </a:t>
            </a:r>
            <a:r>
              <a:rPr lang="en-US">
                <a:solidFill>
                  <a:srgbClr val="FF0000"/>
                </a:solidFill>
              </a:rPr>
              <a:t>M</a:t>
            </a:r>
            <a:r>
              <a:rPr lang="en-US" baseline="-25000">
                <a:solidFill>
                  <a:srgbClr val="FF0000"/>
                </a:solidFill>
              </a:rPr>
              <a:t>1</a:t>
            </a:r>
            <a:r>
              <a:rPr lang="en-US"/>
              <a:t> as seen by the camera.</a:t>
            </a:r>
          </a:p>
          <a:p>
            <a:pPr marL="342900" indent="-342900" algn="l">
              <a:spcBef>
                <a:spcPct val="30000"/>
              </a:spcBef>
              <a:buClr>
                <a:schemeClr val="tx1"/>
              </a:buClr>
              <a:buFontTx/>
              <a:buChar char="•"/>
            </a:pPr>
            <a:endParaRPr lang="en-US"/>
          </a:p>
        </p:txBody>
      </p:sp>
      <p:grpSp>
        <p:nvGrpSpPr>
          <p:cNvPr id="23559" name="Group 9"/>
          <p:cNvGrpSpPr>
            <a:grpSpLocks/>
          </p:cNvGrpSpPr>
          <p:nvPr/>
        </p:nvGrpSpPr>
        <p:grpSpPr bwMode="auto">
          <a:xfrm>
            <a:off x="285750" y="5057775"/>
            <a:ext cx="8596313" cy="723900"/>
            <a:chOff x="180" y="3186"/>
            <a:chExt cx="5415" cy="456"/>
          </a:xfrm>
        </p:grpSpPr>
        <p:sp>
          <p:nvSpPr>
            <p:cNvPr id="44039" name="AutoShape 7"/>
            <p:cNvSpPr>
              <a:spLocks noChangeArrowheads="1"/>
            </p:cNvSpPr>
            <p:nvPr/>
          </p:nvSpPr>
          <p:spPr bwMode="auto">
            <a:xfrm>
              <a:off x="180" y="3285"/>
              <a:ext cx="5415" cy="357"/>
            </a:xfrm>
            <a:prstGeom prst="roundRect">
              <a:avLst>
                <a:gd name="adj" fmla="val 12380"/>
              </a:avLst>
            </a:prstGeom>
            <a:solidFill>
              <a:srgbClr val="FEFE83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>
              <a:outerShdw dist="107763" dir="2700000" algn="ctr" rotWithShape="0">
                <a:schemeClr val="tx1">
                  <a:alpha val="50000"/>
                </a:schemeClr>
              </a:outerShdw>
            </a:effectLst>
          </p:spPr>
          <p:txBody>
            <a:bodyPr lIns="92075" tIns="46038" rIns="92075" bIns="46038">
              <a:spAutoFit/>
            </a:bodyPr>
            <a:lstStyle/>
            <a:p>
              <a:pPr>
                <a:lnSpc>
                  <a:spcPct val="100000"/>
                </a:lnSpc>
                <a:spcBef>
                  <a:spcPct val="0"/>
                </a:spcBef>
                <a:defRPr/>
              </a:pPr>
              <a:r>
                <a:rPr lang="en-US"/>
                <a:t>Transform by </a:t>
              </a:r>
              <a:r>
                <a:rPr lang="en-US">
                  <a:solidFill>
                    <a:srgbClr val="FF0000"/>
                  </a:solidFill>
                </a:rPr>
                <a:t>M</a:t>
              </a:r>
              <a:r>
                <a:rPr lang="en-US" baseline="-25000">
                  <a:solidFill>
                    <a:srgbClr val="FF0000"/>
                  </a:solidFill>
                </a:rPr>
                <a:t>1</a:t>
              </a:r>
              <a:r>
                <a:rPr lang="en-US">
                  <a:solidFill>
                    <a:srgbClr val="FF0000"/>
                  </a:solidFill>
                </a:rPr>
                <a:t>*C</a:t>
              </a:r>
              <a:r>
                <a:rPr lang="en-US" baseline="-25000">
                  <a:solidFill>
                    <a:srgbClr val="FF0000"/>
                  </a:solidFill>
                </a:rPr>
                <a:t>1</a:t>
              </a:r>
              <a:r>
                <a:rPr lang="en-US" baseline="-25000"/>
                <a:t> </a:t>
              </a:r>
            </a:p>
          </p:txBody>
        </p:sp>
        <p:sp>
          <p:nvSpPr>
            <p:cNvPr id="23562" name="Rectangle 8"/>
            <p:cNvSpPr>
              <a:spLocks noChangeArrowheads="1"/>
            </p:cNvSpPr>
            <p:nvPr/>
          </p:nvSpPr>
          <p:spPr bwMode="auto">
            <a:xfrm>
              <a:off x="3798" y="3186"/>
              <a:ext cx="252" cy="2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2075" tIns="46038" rIns="92075" bIns="46038">
              <a:spAutoFit/>
            </a:bodyPr>
            <a:lstStyle/>
            <a:p>
              <a:r>
                <a:rPr lang="en-US" baseline="-25000">
                  <a:solidFill>
                    <a:srgbClr val="FF0000"/>
                  </a:solidFill>
                </a:rPr>
                <a:t>-1</a:t>
              </a:r>
            </a:p>
          </p:txBody>
        </p:sp>
      </p:grpSp>
      <p:sp>
        <p:nvSpPr>
          <p:cNvPr id="44042" name="AutoShape 10"/>
          <p:cNvSpPr>
            <a:spLocks noChangeArrowheads="1"/>
          </p:cNvSpPr>
          <p:nvPr/>
        </p:nvSpPr>
        <p:spPr bwMode="auto">
          <a:xfrm>
            <a:off x="304800" y="6172200"/>
            <a:ext cx="8543925" cy="519113"/>
          </a:xfrm>
          <a:prstGeom prst="roundRect">
            <a:avLst>
              <a:gd name="adj" fmla="val 12380"/>
            </a:avLst>
          </a:prstGeom>
          <a:solidFill>
            <a:srgbClr val="C0C0C0"/>
          </a:solidFill>
          <a:ln w="12700">
            <a:solidFill>
              <a:schemeClr val="tx1"/>
            </a:solidFill>
            <a:round/>
            <a:headEnd/>
            <a:tailEnd/>
          </a:ln>
          <a:effectLst>
            <a:outerShdw dist="107763" dir="2700000" algn="ctr" rotWithShape="0">
              <a:schemeClr val="tx1">
                <a:alpha val="50000"/>
              </a:schemeClr>
            </a:outerShdw>
          </a:effectLst>
        </p:spPr>
        <p:txBody>
          <a:bodyPr lIns="92075" tIns="46038" rIns="92075" bIns="46038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/>
              <a:t>So anything can be a camera!!!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0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0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0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0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035" grpId="0" build="p" autoUpdateAnimBg="0"/>
      <p:bldP spid="44038" grpId="0" build="p" autoUpdateAnimBg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AutoShape 2"/>
          <p:cNvSpPr>
            <a:spLocks noGrp="1" noChangeArrowheads="1"/>
          </p:cNvSpPr>
          <p:nvPr>
            <p:ph type="title"/>
          </p:nvPr>
        </p:nvSpPr>
        <p:spPr>
          <a:xfrm>
            <a:off x="228600" y="277813"/>
            <a:ext cx="8664575" cy="704850"/>
          </a:xfrm>
          <a:ln cap="flat"/>
        </p:spPr>
        <p:txBody>
          <a:bodyPr/>
          <a:lstStyle/>
          <a:p>
            <a:pPr>
              <a:defRPr/>
            </a:pPr>
            <a:r>
              <a:rPr lang="en-US" smtClean="0"/>
              <a:t>Do we need an Actual Camera Object?</a:t>
            </a:r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447800"/>
            <a:ext cx="8691563" cy="5048250"/>
          </a:xfrm>
          <a:noFill/>
        </p:spPr>
        <p:txBody>
          <a:bodyPr/>
          <a:lstStyle/>
          <a:p>
            <a:r>
              <a:rPr lang="en-US" smtClean="0"/>
              <a:t>Not for </a:t>
            </a:r>
            <a:r>
              <a:rPr lang="en-US" smtClean="0">
                <a:solidFill>
                  <a:srgbClr val="0000FF"/>
                </a:solidFill>
              </a:rPr>
              <a:t>first person</a:t>
            </a:r>
            <a:r>
              <a:rPr lang="en-US" smtClean="0"/>
              <a:t> games.</a:t>
            </a:r>
          </a:p>
          <a:p>
            <a:r>
              <a:rPr lang="en-US" smtClean="0">
                <a:solidFill>
                  <a:srgbClr val="0000FF"/>
                </a:solidFill>
              </a:rPr>
              <a:t>Third person</a:t>
            </a:r>
            <a:r>
              <a:rPr lang="en-US" smtClean="0"/>
              <a:t> games allows the camera to back up </a:t>
            </a:r>
            <a:r>
              <a:rPr lang="en-US" smtClean="0">
                <a:solidFill>
                  <a:srgbClr val="FF0000"/>
                </a:solidFill>
              </a:rPr>
              <a:t>some distance behind an object it is tracking</a:t>
            </a:r>
            <a:r>
              <a:rPr lang="en-US" smtClean="0"/>
              <a:t>; e.g., player or vehicle.</a:t>
            </a:r>
          </a:p>
          <a:p>
            <a:pPr lvl="2"/>
            <a:r>
              <a:rPr lang="en-US" smtClean="0"/>
              <a:t>Camera transformation is </a:t>
            </a:r>
            <a:r>
              <a:rPr lang="en-US" smtClean="0">
                <a:solidFill>
                  <a:srgbClr val="0000FF"/>
                </a:solidFill>
              </a:rPr>
              <a:t>other object’s transformation</a:t>
            </a:r>
            <a:r>
              <a:rPr lang="en-US" smtClean="0"/>
              <a:t> </a:t>
            </a:r>
            <a:r>
              <a:rPr lang="en-US" smtClean="0">
                <a:solidFill>
                  <a:srgbClr val="FF0000"/>
                </a:solidFill>
              </a:rPr>
              <a:t>PLUS</a:t>
            </a:r>
            <a:r>
              <a:rPr lang="en-US" smtClean="0"/>
              <a:t> </a:t>
            </a:r>
            <a:r>
              <a:rPr lang="en-US" smtClean="0">
                <a:solidFill>
                  <a:srgbClr val="0000FF"/>
                </a:solidFill>
              </a:rPr>
              <a:t>an additional translation (</a:t>
            </a:r>
            <a:r>
              <a:rPr lang="en-US" smtClean="0">
                <a:solidFill>
                  <a:schemeClr val="bg2"/>
                </a:solidFill>
              </a:rPr>
              <a:t>raise up</a:t>
            </a:r>
            <a:r>
              <a:rPr lang="en-US" smtClean="0">
                <a:solidFill>
                  <a:srgbClr val="0000FF"/>
                </a:solidFill>
              </a:rPr>
              <a:t>) </a:t>
            </a:r>
            <a:r>
              <a:rPr lang="en-US" smtClean="0">
                <a:solidFill>
                  <a:srgbClr val="FF0000"/>
                </a:solidFill>
              </a:rPr>
              <a:t>PLUS</a:t>
            </a:r>
            <a:r>
              <a:rPr lang="en-US" smtClean="0">
                <a:solidFill>
                  <a:srgbClr val="0000FF"/>
                </a:solidFill>
              </a:rPr>
              <a:t> a vertical rotation (</a:t>
            </a:r>
            <a:r>
              <a:rPr lang="en-US" smtClean="0">
                <a:solidFill>
                  <a:schemeClr val="bg2"/>
                </a:solidFill>
              </a:rPr>
              <a:t>look down</a:t>
            </a:r>
            <a:r>
              <a:rPr lang="en-US" smtClean="0">
                <a:solidFill>
                  <a:srgbClr val="0000FF"/>
                </a:solidFill>
              </a:rPr>
              <a:t>)</a:t>
            </a:r>
            <a:r>
              <a:rPr lang="en-US" smtClean="0"/>
              <a:t>.</a:t>
            </a:r>
          </a:p>
          <a:p>
            <a:r>
              <a:rPr lang="en-US" smtClean="0"/>
              <a:t>Camera can also </a:t>
            </a:r>
            <a:r>
              <a:rPr lang="en-US" smtClean="0">
                <a:solidFill>
                  <a:srgbClr val="0000FF"/>
                </a:solidFill>
              </a:rPr>
              <a:t>provide lag</a:t>
            </a:r>
            <a:r>
              <a:rPr lang="en-US" smtClean="0"/>
              <a:t> and deal with the fact that </a:t>
            </a:r>
            <a:r>
              <a:rPr lang="en-US" smtClean="0">
                <a:solidFill>
                  <a:srgbClr val="FF0000"/>
                </a:solidFill>
              </a:rPr>
              <a:t>camera should NOT go into walls</a:t>
            </a:r>
            <a:r>
              <a:rPr lang="en-US" smtClean="0"/>
              <a:t>.</a:t>
            </a:r>
          </a:p>
          <a:p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60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60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60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60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083" grpId="0" build="p" autoUpdateAnimBg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AutoShape 2"/>
          <p:cNvSpPr>
            <a:spLocks noGrp="1" noChangeArrowheads="1"/>
          </p:cNvSpPr>
          <p:nvPr>
            <p:ph type="title"/>
          </p:nvPr>
        </p:nvSpPr>
        <p:spPr>
          <a:xfrm>
            <a:off x="152400" y="152400"/>
            <a:ext cx="8893175" cy="703263"/>
          </a:xfrm>
          <a:ln cap="flat"/>
        </p:spPr>
        <p:txBody>
          <a:bodyPr/>
          <a:lstStyle/>
          <a:p>
            <a:pPr>
              <a:defRPr/>
            </a:pPr>
            <a:r>
              <a:rPr lang="en-US" smtClean="0"/>
              <a:t>One Implemention: Ask Camera to put C</a:t>
            </a:r>
            <a:r>
              <a:rPr lang="en-US" baseline="30000" smtClean="0"/>
              <a:t>-1</a:t>
            </a:r>
            <a:r>
              <a:rPr lang="en-US" smtClean="0"/>
              <a:t> on Stack</a:t>
            </a:r>
          </a:p>
        </p:txBody>
      </p:sp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219200"/>
            <a:ext cx="8691563" cy="5181600"/>
          </a:xfrm>
          <a:noFill/>
        </p:spPr>
        <p:txBody>
          <a:bodyPr/>
          <a:lstStyle/>
          <a:p>
            <a:pPr>
              <a:lnSpc>
                <a:spcPct val="70000"/>
              </a:lnSpc>
              <a:buFontTx/>
              <a:buNone/>
            </a:pPr>
            <a:r>
              <a:rPr lang="en-US" sz="2000" smtClean="0"/>
              <a:t>void </a:t>
            </a:r>
            <a:r>
              <a:rPr lang="en-US" sz="2000" smtClean="0">
                <a:solidFill>
                  <a:srgbClr val="FF0000"/>
                </a:solidFill>
              </a:rPr>
              <a:t>Camera</a:t>
            </a:r>
            <a:r>
              <a:rPr lang="en-US" sz="2000" smtClean="0"/>
              <a:t>::</a:t>
            </a:r>
            <a:r>
              <a:rPr lang="en-US" sz="2000" smtClean="0">
                <a:solidFill>
                  <a:srgbClr val="0000FF"/>
                </a:solidFill>
              </a:rPr>
              <a:t>beginCamera</a:t>
            </a:r>
            <a:r>
              <a:rPr lang="en-US" sz="2000" smtClean="0"/>
              <a:t> () {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en-US" sz="2000" smtClean="0"/>
              <a:t>	glPushMatrix ();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en-US" sz="2000" smtClean="0"/>
              <a:t>		glRotated (-xRotation, 1.0, 0.0, 0.0); //Rotate around x-axis...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en-US" sz="2000" smtClean="0"/>
              <a:t>		glTranslated (-offset.x, -offset.y, -offset.z);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en-US" sz="2000" smtClean="0"/>
              <a:t>		target-&gt;</a:t>
            </a:r>
            <a:r>
              <a:rPr lang="en-US" sz="2000" smtClean="0">
                <a:solidFill>
                  <a:srgbClr val="0000FF"/>
                </a:solidFill>
              </a:rPr>
              <a:t>beginCamera</a:t>
            </a:r>
            <a:r>
              <a:rPr lang="en-US" sz="2000" smtClean="0"/>
              <a:t> (); //Target could be player…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en-US" sz="2000" smtClean="0"/>
              <a:t>}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en-US" sz="2000" smtClean="0"/>
              <a:t>void </a:t>
            </a:r>
            <a:r>
              <a:rPr lang="en-US" sz="2000" smtClean="0">
                <a:solidFill>
                  <a:srgbClr val="FF0000"/>
                </a:solidFill>
              </a:rPr>
              <a:t>Camera</a:t>
            </a:r>
            <a:r>
              <a:rPr lang="en-US" sz="2000" smtClean="0"/>
              <a:t>::</a:t>
            </a:r>
            <a:r>
              <a:rPr lang="en-US" sz="2000" smtClean="0">
                <a:solidFill>
                  <a:srgbClr val="0000FF"/>
                </a:solidFill>
              </a:rPr>
              <a:t>endCamera</a:t>
            </a:r>
            <a:r>
              <a:rPr lang="en-US" sz="2000" smtClean="0"/>
              <a:t> () {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en-US" sz="2000" smtClean="0"/>
              <a:t>		target-&gt;</a:t>
            </a:r>
            <a:r>
              <a:rPr lang="en-US" sz="2000" smtClean="0">
                <a:solidFill>
                  <a:srgbClr val="0000FF"/>
                </a:solidFill>
              </a:rPr>
              <a:t>endCamera</a:t>
            </a:r>
            <a:r>
              <a:rPr lang="en-US" sz="2000" smtClean="0"/>
              <a:t> (); //Match indentation in beginCamera.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en-US" sz="2000" smtClean="0"/>
              <a:t>	glPopMatrix (); //Match indentation in pushCamera.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en-US" sz="2000" smtClean="0"/>
              <a:t>}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en-US" sz="2000" smtClean="0"/>
              <a:t>void </a:t>
            </a:r>
            <a:r>
              <a:rPr lang="en-US" sz="2000" smtClean="0">
                <a:solidFill>
                  <a:srgbClr val="FF0000"/>
                </a:solidFill>
              </a:rPr>
              <a:t>Player</a:t>
            </a:r>
            <a:r>
              <a:rPr lang="en-US" sz="2000" smtClean="0"/>
              <a:t>::</a:t>
            </a:r>
            <a:r>
              <a:rPr lang="en-US" sz="2000" smtClean="0">
                <a:solidFill>
                  <a:srgbClr val="0000FF"/>
                </a:solidFill>
              </a:rPr>
              <a:t>beginCamera</a:t>
            </a:r>
            <a:r>
              <a:rPr lang="en-US" sz="2000" smtClean="0"/>
              <a:t> () {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en-US" sz="2000" smtClean="0"/>
              <a:t>	glPushMatrix ();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en-US" sz="2000" smtClean="0"/>
              <a:t>		glMultMatrixd (playerMatrix.inverse);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en-US" sz="2000" smtClean="0"/>
              <a:t>}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en-US" sz="2000" smtClean="0"/>
              <a:t>void </a:t>
            </a:r>
            <a:r>
              <a:rPr lang="en-US" sz="2000" smtClean="0">
                <a:solidFill>
                  <a:srgbClr val="FF0000"/>
                </a:solidFill>
              </a:rPr>
              <a:t>Player</a:t>
            </a:r>
            <a:r>
              <a:rPr lang="en-US" sz="2000" smtClean="0"/>
              <a:t>::</a:t>
            </a:r>
            <a:r>
              <a:rPr lang="en-US" sz="2000" smtClean="0">
                <a:solidFill>
                  <a:srgbClr val="0000FF"/>
                </a:solidFill>
              </a:rPr>
              <a:t>endCamera</a:t>
            </a:r>
            <a:r>
              <a:rPr lang="en-US" sz="2000" smtClean="0"/>
              <a:t> () {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en-US" sz="2000" smtClean="0"/>
              <a:t>	glPopMatrix (); //Match indentation in beginCamera.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en-US" sz="2000" smtClean="0"/>
              <a:t>}</a:t>
            </a:r>
          </a:p>
        </p:txBody>
      </p:sp>
      <p:sp>
        <p:nvSpPr>
          <p:cNvPr id="25604" name="Rectangle 4"/>
          <p:cNvSpPr>
            <a:spLocks noChangeArrowheads="1"/>
          </p:cNvSpPr>
          <p:nvPr/>
        </p:nvSpPr>
        <p:spPr bwMode="auto">
          <a:xfrm>
            <a:off x="5781675" y="4191000"/>
            <a:ext cx="2982913" cy="1257300"/>
          </a:xfrm>
          <a:prstGeom prst="rect">
            <a:avLst/>
          </a:prstGeom>
          <a:solidFill>
            <a:srgbClr val="FEFE83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en-US"/>
              <a:t>Next slide</a:t>
            </a:r>
            <a:br>
              <a:rPr lang="en-US"/>
            </a:br>
            <a:r>
              <a:rPr lang="en-US"/>
              <a:t>explains what</a:t>
            </a:r>
            <a:br>
              <a:rPr lang="en-US"/>
            </a:br>
            <a:r>
              <a:rPr lang="en-US"/>
              <a:t>all this is doing.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131" grpId="0" build="p" autoUpdateAnimBg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AutoShape 2"/>
          <p:cNvSpPr>
            <a:spLocks noGrp="1" noChangeArrowheads="1"/>
          </p:cNvSpPr>
          <p:nvPr>
            <p:ph type="title"/>
          </p:nvPr>
        </p:nvSpPr>
        <p:spPr>
          <a:xfrm>
            <a:off x="228600" y="277813"/>
            <a:ext cx="8664575" cy="704850"/>
          </a:xfrm>
          <a:ln cap="flat"/>
        </p:spPr>
        <p:txBody>
          <a:bodyPr/>
          <a:lstStyle/>
          <a:p>
            <a:pPr>
              <a:defRPr/>
            </a:pPr>
            <a:r>
              <a:rPr lang="en-US" smtClean="0"/>
              <a:t>This is Placing Camera inverse C</a:t>
            </a:r>
            <a:r>
              <a:rPr lang="en-US" baseline="30000" smtClean="0"/>
              <a:t>-1</a:t>
            </a:r>
            <a:r>
              <a:rPr lang="en-US" smtClean="0"/>
              <a:t> on Stack</a:t>
            </a:r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3471863"/>
            <a:ext cx="8915400" cy="2014537"/>
          </a:xfrm>
          <a:noFill/>
        </p:spPr>
        <p:txBody>
          <a:bodyPr/>
          <a:lstStyle/>
          <a:p>
            <a:pPr>
              <a:buFontTx/>
              <a:buNone/>
            </a:pPr>
            <a:r>
              <a:rPr lang="en-US" sz="2400" smtClean="0"/>
              <a:t>glPushMatrix ();	                       </a:t>
            </a:r>
            <a:r>
              <a:rPr lang="en-US" smtClean="0"/>
              <a:t>//</a:t>
            </a:r>
            <a:r>
              <a:rPr lang="en-US" smtClean="0">
                <a:solidFill>
                  <a:srgbClr val="0000FF"/>
                </a:solidFill>
              </a:rPr>
              <a:t>Assuming stack was I</a:t>
            </a:r>
          </a:p>
          <a:p>
            <a:pPr>
              <a:buFontTx/>
              <a:buNone/>
            </a:pPr>
            <a:r>
              <a:rPr lang="en-US" sz="2400" smtClean="0"/>
              <a:t>glRotated (-xRotation, 1.0, 0.0, 0.0);</a:t>
            </a:r>
            <a:r>
              <a:rPr lang="en-US" smtClean="0"/>
              <a:t>           //</a:t>
            </a:r>
            <a:r>
              <a:rPr lang="en-US" smtClean="0">
                <a:solidFill>
                  <a:srgbClr val="0000FF"/>
                </a:solidFill>
              </a:rPr>
              <a:t>Stack: R</a:t>
            </a:r>
            <a:r>
              <a:rPr lang="en-US" baseline="30000" smtClean="0">
                <a:solidFill>
                  <a:srgbClr val="0000FF"/>
                </a:solidFill>
              </a:rPr>
              <a:t>-1</a:t>
            </a:r>
          </a:p>
          <a:p>
            <a:pPr>
              <a:buFontTx/>
              <a:buNone/>
            </a:pPr>
            <a:r>
              <a:rPr lang="en-US" sz="2400" smtClean="0"/>
              <a:t>glTranslated (-offset.x, -offset.y, -offset.z);</a:t>
            </a:r>
            <a:r>
              <a:rPr lang="en-US" smtClean="0"/>
              <a:t> //</a:t>
            </a:r>
            <a:r>
              <a:rPr lang="en-US" smtClean="0">
                <a:solidFill>
                  <a:srgbClr val="0000FF"/>
                </a:solidFill>
              </a:rPr>
              <a:t>Stack: T</a:t>
            </a:r>
            <a:r>
              <a:rPr lang="en-US" baseline="30000" smtClean="0">
                <a:solidFill>
                  <a:srgbClr val="0000FF"/>
                </a:solidFill>
              </a:rPr>
              <a:t>-1</a:t>
            </a:r>
            <a:r>
              <a:rPr lang="en-US" smtClean="0">
                <a:solidFill>
                  <a:srgbClr val="0000FF"/>
                </a:solidFill>
              </a:rPr>
              <a:t>R</a:t>
            </a:r>
            <a:r>
              <a:rPr lang="en-US" baseline="30000" smtClean="0">
                <a:solidFill>
                  <a:srgbClr val="0000FF"/>
                </a:solidFill>
              </a:rPr>
              <a:t>-1</a:t>
            </a:r>
          </a:p>
          <a:p>
            <a:pPr>
              <a:buFontTx/>
              <a:buNone/>
            </a:pPr>
            <a:r>
              <a:rPr lang="en-US" sz="2400" smtClean="0"/>
              <a:t>glMultMatrixd (playerMatrix.inverse);</a:t>
            </a:r>
            <a:r>
              <a:rPr lang="en-US" smtClean="0"/>
              <a:t>    //</a:t>
            </a:r>
            <a:r>
              <a:rPr lang="en-US" smtClean="0">
                <a:solidFill>
                  <a:srgbClr val="0000FF"/>
                </a:solidFill>
              </a:rPr>
              <a:t>Stack: W</a:t>
            </a:r>
            <a:r>
              <a:rPr lang="en-US" baseline="30000" smtClean="0">
                <a:solidFill>
                  <a:srgbClr val="0000FF"/>
                </a:solidFill>
              </a:rPr>
              <a:t>-1</a:t>
            </a:r>
            <a:r>
              <a:rPr lang="en-US" smtClean="0">
                <a:solidFill>
                  <a:srgbClr val="0000FF"/>
                </a:solidFill>
              </a:rPr>
              <a:t>T</a:t>
            </a:r>
            <a:r>
              <a:rPr lang="en-US" baseline="30000" smtClean="0">
                <a:solidFill>
                  <a:srgbClr val="0000FF"/>
                </a:solidFill>
              </a:rPr>
              <a:t>-1</a:t>
            </a:r>
            <a:r>
              <a:rPr lang="en-US" smtClean="0">
                <a:solidFill>
                  <a:srgbClr val="0000FF"/>
                </a:solidFill>
              </a:rPr>
              <a:t>R</a:t>
            </a:r>
            <a:r>
              <a:rPr lang="en-US" baseline="30000" smtClean="0">
                <a:solidFill>
                  <a:srgbClr val="0000FF"/>
                </a:solidFill>
              </a:rPr>
              <a:t>-1</a:t>
            </a:r>
          </a:p>
        </p:txBody>
      </p:sp>
      <p:sp>
        <p:nvSpPr>
          <p:cNvPr id="50180" name="AutoShape 4"/>
          <p:cNvSpPr>
            <a:spLocks noChangeArrowheads="1"/>
          </p:cNvSpPr>
          <p:nvPr/>
        </p:nvSpPr>
        <p:spPr bwMode="auto">
          <a:xfrm>
            <a:off x="304800" y="6172200"/>
            <a:ext cx="8543925" cy="517525"/>
          </a:xfrm>
          <a:prstGeom prst="roundRect">
            <a:avLst>
              <a:gd name="adj" fmla="val 12380"/>
            </a:avLst>
          </a:prstGeom>
          <a:solidFill>
            <a:srgbClr val="C0C0C0"/>
          </a:solidFill>
          <a:ln w="12700">
            <a:solidFill>
              <a:schemeClr val="tx1"/>
            </a:solidFill>
            <a:round/>
            <a:headEnd/>
            <a:tailEnd/>
          </a:ln>
          <a:effectLst>
            <a:outerShdw dist="107763" dir="2700000" algn="ctr" rotWithShape="0">
              <a:schemeClr val="tx1">
                <a:alpha val="50000"/>
              </a:schemeClr>
            </a:outerShdw>
          </a:effectLst>
        </p:spPr>
        <p:txBody>
          <a:bodyPr lIns="92075" tIns="46038" rIns="92075" bIns="46038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dirty="0"/>
              <a:t>Actually placing C</a:t>
            </a:r>
            <a:r>
              <a:rPr lang="en-US" baseline="30000" dirty="0"/>
              <a:t>-1</a:t>
            </a:r>
            <a:r>
              <a:rPr lang="en-US" dirty="0"/>
              <a:t>= W</a:t>
            </a:r>
            <a:r>
              <a:rPr lang="en-US" baseline="30000" dirty="0"/>
              <a:t>-1</a:t>
            </a:r>
            <a:r>
              <a:rPr lang="en-US" dirty="0"/>
              <a:t>T</a:t>
            </a:r>
            <a:r>
              <a:rPr lang="en-US" baseline="30000" dirty="0"/>
              <a:t>-1</a:t>
            </a:r>
            <a:r>
              <a:rPr lang="en-US" dirty="0"/>
              <a:t>R</a:t>
            </a:r>
            <a:r>
              <a:rPr lang="en-US" baseline="30000" dirty="0"/>
              <a:t>-1</a:t>
            </a:r>
            <a:r>
              <a:rPr lang="en-US" dirty="0"/>
              <a:t> on the stack…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50181" name="Rectangle 5"/>
          <p:cNvSpPr>
            <a:spLocks noChangeArrowheads="1"/>
          </p:cNvSpPr>
          <p:nvPr/>
        </p:nvSpPr>
        <p:spPr bwMode="auto">
          <a:xfrm>
            <a:off x="228600" y="1447800"/>
            <a:ext cx="8691563" cy="1501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pPr marL="342900" indent="-342900" algn="l">
              <a:spcBef>
                <a:spcPct val="30000"/>
              </a:spcBef>
              <a:buClr>
                <a:schemeClr val="tx1"/>
              </a:buClr>
              <a:buFontTx/>
              <a:buChar char="•"/>
            </a:pPr>
            <a:r>
              <a:rPr lang="en-US"/>
              <a:t>Let “look down” be R.</a:t>
            </a:r>
          </a:p>
          <a:p>
            <a:pPr marL="342900" indent="-342900" algn="l">
              <a:spcBef>
                <a:spcPct val="30000"/>
              </a:spcBef>
              <a:buClr>
                <a:schemeClr val="tx1"/>
              </a:buClr>
              <a:buFontTx/>
              <a:buChar char="•"/>
            </a:pPr>
            <a:r>
              <a:rPr lang="en-US"/>
              <a:t>Let “up” offsets be T.</a:t>
            </a:r>
          </a:p>
          <a:p>
            <a:pPr marL="342900" indent="-342900" algn="l">
              <a:spcBef>
                <a:spcPct val="30000"/>
              </a:spcBef>
              <a:buClr>
                <a:schemeClr val="tx1"/>
              </a:buClr>
              <a:buFontTx/>
              <a:buChar char="•"/>
            </a:pPr>
            <a:r>
              <a:rPr lang="en-US"/>
              <a:t>Let player matrix be W.</a:t>
            </a:r>
          </a:p>
        </p:txBody>
      </p:sp>
      <p:sp>
        <p:nvSpPr>
          <p:cNvPr id="26630" name="Rectangle 6"/>
          <p:cNvSpPr>
            <a:spLocks noChangeArrowheads="1"/>
          </p:cNvSpPr>
          <p:nvPr/>
        </p:nvSpPr>
        <p:spPr bwMode="auto">
          <a:xfrm>
            <a:off x="5445125" y="1447800"/>
            <a:ext cx="3638550" cy="873125"/>
          </a:xfrm>
          <a:prstGeom prst="rect">
            <a:avLst/>
          </a:prstGeom>
          <a:solidFill>
            <a:schemeClr val="bg2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en-US"/>
              <a:t>playerMatrix is a </a:t>
            </a:r>
            <a:br>
              <a:rPr lang="en-US"/>
            </a:br>
            <a:r>
              <a:rPr lang="en-US"/>
              <a:t>dual transformation </a:t>
            </a:r>
          </a:p>
        </p:txBody>
      </p:sp>
      <p:sp>
        <p:nvSpPr>
          <p:cNvPr id="7" name="AutoShape 4"/>
          <p:cNvSpPr>
            <a:spLocks noChangeArrowheads="1"/>
          </p:cNvSpPr>
          <p:nvPr/>
        </p:nvSpPr>
        <p:spPr bwMode="auto">
          <a:xfrm>
            <a:off x="5257800" y="2514600"/>
            <a:ext cx="3657600" cy="517525"/>
          </a:xfrm>
          <a:prstGeom prst="roundRect">
            <a:avLst>
              <a:gd name="adj" fmla="val 12380"/>
            </a:avLst>
          </a:prstGeom>
          <a:solidFill>
            <a:srgbClr val="C0C0C0"/>
          </a:solidFill>
          <a:ln w="12700">
            <a:solidFill>
              <a:schemeClr val="tx1"/>
            </a:solidFill>
            <a:round/>
            <a:headEnd/>
            <a:tailEnd/>
          </a:ln>
          <a:effectLst>
            <a:outerShdw dist="107763" dir="2700000" algn="ctr" rotWithShape="0">
              <a:schemeClr val="tx1">
                <a:alpha val="50000"/>
              </a:schemeClr>
            </a:outerShdw>
          </a:effectLst>
        </p:spPr>
        <p:txBody>
          <a:bodyPr lIns="92075" tIns="46038" rIns="92075" bIns="46038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dirty="0">
                <a:solidFill>
                  <a:srgbClr val="FF0000"/>
                </a:solidFill>
              </a:rPr>
              <a:t>Want C = </a:t>
            </a:r>
            <a:r>
              <a:rPr lang="en-US" dirty="0" err="1">
                <a:solidFill>
                  <a:srgbClr val="FF0000"/>
                </a:solidFill>
              </a:rPr>
              <a:t>R</a:t>
            </a:r>
            <a:r>
              <a:rPr lang="en-US" baseline="-25000" dirty="0" err="1">
                <a:solidFill>
                  <a:srgbClr val="FF0000"/>
                </a:solidFill>
              </a:rPr>
              <a:t>down</a:t>
            </a:r>
            <a:r>
              <a:rPr lang="en-US" dirty="0" err="1">
                <a:solidFill>
                  <a:srgbClr val="FF0000"/>
                </a:solidFill>
              </a:rPr>
              <a:t>T</a:t>
            </a:r>
            <a:r>
              <a:rPr lang="en-US" baseline="-25000" dirty="0" err="1">
                <a:solidFill>
                  <a:srgbClr val="FF0000"/>
                </a:solidFill>
              </a:rPr>
              <a:t>up</a:t>
            </a:r>
            <a:r>
              <a:rPr lang="en-US" dirty="0" err="1">
                <a:solidFill>
                  <a:srgbClr val="FF0000"/>
                </a:solidFill>
              </a:rPr>
              <a:t>W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6632" name="Rectangle 6"/>
          <p:cNvSpPr>
            <a:spLocks noChangeArrowheads="1"/>
          </p:cNvSpPr>
          <p:nvPr/>
        </p:nvSpPr>
        <p:spPr bwMode="auto">
          <a:xfrm>
            <a:off x="4343400" y="5538788"/>
            <a:ext cx="4721225" cy="481012"/>
          </a:xfrm>
          <a:prstGeom prst="rect">
            <a:avLst/>
          </a:prstGeom>
          <a:solidFill>
            <a:srgbClr val="FEFE83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en-US"/>
              <a:t>flip back to previous slide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1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18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18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179" grpId="0" build="p" autoUpdateAnimBg="0"/>
      <p:bldP spid="50181" grpId="0" build="p" autoUpdateAnimBg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AutoShape 2"/>
          <p:cNvSpPr>
            <a:spLocks noGrp="1" noChangeArrowheads="1"/>
          </p:cNvSpPr>
          <p:nvPr>
            <p:ph type="title"/>
          </p:nvPr>
        </p:nvSpPr>
        <p:spPr>
          <a:xfrm>
            <a:off x="228600" y="277813"/>
            <a:ext cx="8664575" cy="641350"/>
          </a:xfrm>
          <a:ln cap="flat"/>
        </p:spPr>
        <p:txBody>
          <a:bodyPr/>
          <a:lstStyle/>
          <a:p>
            <a:pPr>
              <a:defRPr/>
            </a:pPr>
            <a:r>
              <a:rPr lang="en-US" dirty="0" smtClean="0">
                <a:solidFill>
                  <a:srgbClr val="0000FF"/>
                </a:solidFill>
              </a:rPr>
              <a:t>If we needed C</a:t>
            </a:r>
            <a:r>
              <a:rPr lang="en-US" dirty="0" smtClean="0"/>
              <a:t>, how could we compute it?</a:t>
            </a:r>
          </a:p>
        </p:txBody>
      </p:sp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2022475"/>
            <a:ext cx="8915400" cy="3560763"/>
          </a:xfrm>
          <a:noFill/>
        </p:spPr>
        <p:txBody>
          <a:bodyPr/>
          <a:lstStyle/>
          <a:p>
            <a:pPr>
              <a:buFontTx/>
              <a:buNone/>
            </a:pPr>
            <a:r>
              <a:rPr lang="en-US" sz="2400" smtClean="0">
                <a:solidFill>
                  <a:srgbClr val="0000FF"/>
                </a:solidFill>
              </a:rPr>
              <a:t>buildCameraC</a:t>
            </a:r>
            <a:r>
              <a:rPr lang="en-US" sz="2400" smtClean="0"/>
              <a:t> (Transformation &amp;C) {</a:t>
            </a:r>
          </a:p>
          <a:p>
            <a:pPr lvl="1"/>
            <a:r>
              <a:rPr lang="en-US" sz="2400" smtClean="0"/>
              <a:t>glPushIdentity ();				    //</a:t>
            </a:r>
            <a:r>
              <a:rPr lang="en-US" sz="2400" smtClean="0">
                <a:solidFill>
                  <a:srgbClr val="0000FF"/>
                </a:solidFill>
              </a:rPr>
              <a:t>Stack: I</a:t>
            </a:r>
            <a:endParaRPr lang="en-US" sz="2400" baseline="30000" smtClean="0">
              <a:solidFill>
                <a:srgbClr val="0000FF"/>
              </a:solidFill>
            </a:endParaRPr>
          </a:p>
          <a:p>
            <a:pPr lvl="3"/>
            <a:r>
              <a:rPr lang="en-US" sz="2400" smtClean="0"/>
              <a:t>glMultMatrixd (playerMatrix.normal ()); //</a:t>
            </a:r>
            <a:r>
              <a:rPr lang="en-US" sz="2400" smtClean="0">
                <a:solidFill>
                  <a:srgbClr val="0000FF"/>
                </a:solidFill>
              </a:rPr>
              <a:t>Stack: W</a:t>
            </a:r>
          </a:p>
          <a:p>
            <a:pPr lvl="3"/>
            <a:r>
              <a:rPr lang="en-US" sz="2400" smtClean="0"/>
              <a:t>glTranslated (..T..); 		              //</a:t>
            </a:r>
            <a:r>
              <a:rPr lang="en-US" sz="2400" smtClean="0">
                <a:solidFill>
                  <a:srgbClr val="0000FF"/>
                </a:solidFill>
              </a:rPr>
              <a:t>Stack: TW</a:t>
            </a:r>
          </a:p>
          <a:p>
            <a:pPr lvl="3"/>
            <a:r>
              <a:rPr lang="en-US" sz="2400" smtClean="0"/>
              <a:t>glRotated (..R..);                                      //</a:t>
            </a:r>
            <a:r>
              <a:rPr lang="en-US" sz="2400" smtClean="0">
                <a:solidFill>
                  <a:srgbClr val="0000FF"/>
                </a:solidFill>
              </a:rPr>
              <a:t>Stack: RTW</a:t>
            </a:r>
          </a:p>
          <a:p>
            <a:pPr lvl="3"/>
            <a:r>
              <a:rPr lang="en-US" sz="2400" smtClean="0"/>
              <a:t>glGetMatrixd (C);</a:t>
            </a:r>
          </a:p>
          <a:p>
            <a:pPr lvl="1"/>
            <a:r>
              <a:rPr lang="en-US" sz="2400" smtClean="0"/>
              <a:t>glPopMatrix ();</a:t>
            </a:r>
          </a:p>
          <a:p>
            <a:pPr>
              <a:buFontTx/>
              <a:buNone/>
            </a:pPr>
            <a:r>
              <a:rPr lang="en-US" sz="2400" smtClean="0"/>
              <a:t>}</a:t>
            </a:r>
          </a:p>
        </p:txBody>
      </p:sp>
      <p:sp>
        <p:nvSpPr>
          <p:cNvPr id="52228" name="AutoShape 4"/>
          <p:cNvSpPr>
            <a:spLocks noChangeArrowheads="1"/>
          </p:cNvSpPr>
          <p:nvPr/>
        </p:nvSpPr>
        <p:spPr bwMode="auto">
          <a:xfrm>
            <a:off x="304800" y="6172200"/>
            <a:ext cx="8543925" cy="519113"/>
          </a:xfrm>
          <a:prstGeom prst="roundRect">
            <a:avLst>
              <a:gd name="adj" fmla="val 12380"/>
            </a:avLst>
          </a:prstGeom>
          <a:solidFill>
            <a:srgbClr val="C0C0C0"/>
          </a:solidFill>
          <a:ln w="12700">
            <a:solidFill>
              <a:schemeClr val="tx1"/>
            </a:solidFill>
            <a:round/>
            <a:headEnd/>
            <a:tailEnd/>
          </a:ln>
          <a:effectLst>
            <a:outerShdw dist="107763" dir="2700000" algn="ctr" rotWithShape="0">
              <a:schemeClr val="tx1">
                <a:alpha val="50000"/>
              </a:schemeClr>
            </a:outerShdw>
          </a:effectLst>
        </p:spPr>
        <p:txBody>
          <a:bodyPr lIns="92075" tIns="46038" rIns="92075" bIns="46038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dirty="0"/>
              <a:t>Remember: C = RTM</a:t>
            </a:r>
          </a:p>
        </p:txBody>
      </p:sp>
      <p:sp>
        <p:nvSpPr>
          <p:cNvPr id="27653" name="Rectangle 5"/>
          <p:cNvSpPr>
            <a:spLocks noChangeArrowheads="1"/>
          </p:cNvSpPr>
          <p:nvPr/>
        </p:nvSpPr>
        <p:spPr bwMode="auto">
          <a:xfrm>
            <a:off x="5410200" y="1108075"/>
            <a:ext cx="3638550" cy="873125"/>
          </a:xfrm>
          <a:prstGeom prst="rect">
            <a:avLst/>
          </a:prstGeom>
          <a:solidFill>
            <a:schemeClr val="bg2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en-US"/>
              <a:t>playerMatrix is a</a:t>
            </a:r>
            <a:br>
              <a:rPr lang="en-US"/>
            </a:br>
            <a:r>
              <a:rPr lang="en-US"/>
              <a:t>dual transformation </a:t>
            </a:r>
          </a:p>
        </p:txBody>
      </p:sp>
      <p:sp>
        <p:nvSpPr>
          <p:cNvPr id="27654" name="Line 6"/>
          <p:cNvSpPr>
            <a:spLocks noChangeShapeType="1"/>
          </p:cNvSpPr>
          <p:nvPr/>
        </p:nvSpPr>
        <p:spPr bwMode="auto">
          <a:xfrm>
            <a:off x="3352800" y="4689475"/>
            <a:ext cx="2590800" cy="53340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 type="stealth" w="med" len="lg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27655" name="Rectangle 7"/>
          <p:cNvSpPr>
            <a:spLocks noChangeArrowheads="1"/>
          </p:cNvSpPr>
          <p:nvPr/>
        </p:nvSpPr>
        <p:spPr bwMode="auto">
          <a:xfrm>
            <a:off x="2971800" y="5146675"/>
            <a:ext cx="6091238" cy="873125"/>
          </a:xfrm>
          <a:prstGeom prst="rect">
            <a:avLst/>
          </a:prstGeom>
          <a:solidFill>
            <a:srgbClr val="FEFE83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en-US"/>
              <a:t>This extracts matrix</a:t>
            </a:r>
            <a:br>
              <a:rPr lang="en-US"/>
            </a:br>
            <a:r>
              <a:rPr lang="en-US"/>
              <a:t>from the stack without changing it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227" grpId="0" build="p" autoUpdateAnimBg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AutoShape 2"/>
          <p:cNvSpPr>
            <a:spLocks noGrp="1" noChangeArrowheads="1"/>
          </p:cNvSpPr>
          <p:nvPr>
            <p:ph type="title"/>
          </p:nvPr>
        </p:nvSpPr>
        <p:spPr>
          <a:xfrm>
            <a:off x="228600" y="277813"/>
            <a:ext cx="8664575" cy="703262"/>
          </a:xfrm>
          <a:ln cap="flat"/>
        </p:spPr>
        <p:txBody>
          <a:bodyPr/>
          <a:lstStyle/>
          <a:p>
            <a:pPr>
              <a:defRPr/>
            </a:pPr>
            <a:r>
              <a:rPr lang="en-US" dirty="0" smtClean="0"/>
              <a:t>Or, equivalently VIA EXTENSIONS TO OpenGL</a:t>
            </a:r>
          </a:p>
        </p:txBody>
      </p:sp>
      <p:sp>
        <p:nvSpPr>
          <p:cNvPr id="542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2098675"/>
            <a:ext cx="8915400" cy="2684463"/>
          </a:xfrm>
          <a:noFill/>
        </p:spPr>
        <p:txBody>
          <a:bodyPr/>
          <a:lstStyle/>
          <a:p>
            <a:pPr>
              <a:buFontTx/>
              <a:buNone/>
            </a:pPr>
            <a:r>
              <a:rPr lang="en-US" sz="2400" dirty="0" err="1" smtClean="0">
                <a:solidFill>
                  <a:srgbClr val="0000FF"/>
                </a:solidFill>
              </a:rPr>
              <a:t>buildCameraC</a:t>
            </a:r>
            <a:r>
              <a:rPr lang="en-US" sz="2400" dirty="0" smtClean="0"/>
              <a:t> (Transformation &amp;C) {</a:t>
            </a:r>
          </a:p>
          <a:p>
            <a:pPr lvl="1"/>
            <a:r>
              <a:rPr lang="en-US" sz="2400" dirty="0" err="1" smtClean="0"/>
              <a:t>glPushMatrixd</a:t>
            </a:r>
            <a:r>
              <a:rPr lang="en-US" sz="2400" dirty="0" smtClean="0"/>
              <a:t> (</a:t>
            </a:r>
            <a:r>
              <a:rPr lang="en-US" sz="2400" dirty="0" err="1" smtClean="0"/>
              <a:t>playerMatrix.normal</a:t>
            </a:r>
            <a:r>
              <a:rPr lang="en-US" sz="2400" dirty="0" smtClean="0"/>
              <a:t> ()); //</a:t>
            </a:r>
            <a:r>
              <a:rPr lang="en-US" sz="2400" dirty="0" smtClean="0">
                <a:solidFill>
                  <a:srgbClr val="0000FF"/>
                </a:solidFill>
              </a:rPr>
              <a:t>Stack: W</a:t>
            </a:r>
          </a:p>
          <a:p>
            <a:pPr lvl="3"/>
            <a:r>
              <a:rPr lang="en-US" sz="2400" dirty="0" err="1" smtClean="0"/>
              <a:t>glTranslated</a:t>
            </a:r>
            <a:r>
              <a:rPr lang="en-US" sz="2400" dirty="0" smtClean="0"/>
              <a:t> (..T..); 		          //</a:t>
            </a:r>
            <a:r>
              <a:rPr lang="en-US" sz="2400" dirty="0" smtClean="0">
                <a:solidFill>
                  <a:srgbClr val="0000FF"/>
                </a:solidFill>
              </a:rPr>
              <a:t>Stack: TW</a:t>
            </a:r>
          </a:p>
          <a:p>
            <a:pPr lvl="3"/>
            <a:r>
              <a:rPr lang="en-US" sz="2400" dirty="0" err="1" smtClean="0"/>
              <a:t>glRotated</a:t>
            </a:r>
            <a:r>
              <a:rPr lang="en-US" sz="2400" dirty="0" smtClean="0"/>
              <a:t> (..R..);                                  //</a:t>
            </a:r>
            <a:r>
              <a:rPr lang="en-US" sz="2400" dirty="0" smtClean="0">
                <a:solidFill>
                  <a:srgbClr val="0000FF"/>
                </a:solidFill>
              </a:rPr>
              <a:t>Stack: RTW</a:t>
            </a:r>
          </a:p>
          <a:p>
            <a:pPr lvl="1"/>
            <a:r>
              <a:rPr lang="en-US" sz="2400" dirty="0" err="1" smtClean="0"/>
              <a:t>glPopMatrixd</a:t>
            </a:r>
            <a:r>
              <a:rPr lang="en-US" sz="2400" dirty="0" smtClean="0"/>
              <a:t> (C);</a:t>
            </a:r>
          </a:p>
          <a:p>
            <a:pPr>
              <a:buFontTx/>
              <a:buNone/>
            </a:pPr>
            <a:r>
              <a:rPr lang="en-US" sz="2400" dirty="0" smtClean="0"/>
              <a:t>}</a:t>
            </a:r>
          </a:p>
        </p:txBody>
      </p:sp>
      <p:sp>
        <p:nvSpPr>
          <p:cNvPr id="54276" name="AutoShape 4"/>
          <p:cNvSpPr>
            <a:spLocks noChangeArrowheads="1"/>
          </p:cNvSpPr>
          <p:nvPr/>
        </p:nvSpPr>
        <p:spPr bwMode="auto">
          <a:xfrm>
            <a:off x="304800" y="6172200"/>
            <a:ext cx="8543925" cy="519113"/>
          </a:xfrm>
          <a:prstGeom prst="roundRect">
            <a:avLst>
              <a:gd name="adj" fmla="val 12380"/>
            </a:avLst>
          </a:prstGeom>
          <a:solidFill>
            <a:srgbClr val="C0C0C0"/>
          </a:solidFill>
          <a:ln w="12700">
            <a:solidFill>
              <a:schemeClr val="tx1"/>
            </a:solidFill>
            <a:round/>
            <a:headEnd/>
            <a:tailEnd/>
          </a:ln>
          <a:effectLst>
            <a:outerShdw dist="107763" dir="2700000" algn="ctr" rotWithShape="0">
              <a:schemeClr val="tx1">
                <a:alpha val="50000"/>
              </a:schemeClr>
            </a:outerShdw>
          </a:effectLst>
        </p:spPr>
        <p:txBody>
          <a:bodyPr lIns="92075" tIns="46038" rIns="92075" bIns="46038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/>
              <a:t>Computing C = RTM</a:t>
            </a:r>
          </a:p>
        </p:txBody>
      </p:sp>
      <p:sp>
        <p:nvSpPr>
          <p:cNvPr id="28677" name="Rectangle 5"/>
          <p:cNvSpPr>
            <a:spLocks noChangeArrowheads="1"/>
          </p:cNvSpPr>
          <p:nvPr/>
        </p:nvSpPr>
        <p:spPr bwMode="auto">
          <a:xfrm>
            <a:off x="5410200" y="1143000"/>
            <a:ext cx="3638550" cy="873125"/>
          </a:xfrm>
          <a:prstGeom prst="rect">
            <a:avLst/>
          </a:prstGeom>
          <a:solidFill>
            <a:schemeClr val="bg2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en-US"/>
              <a:t>playerMatrix is a </a:t>
            </a:r>
            <a:br>
              <a:rPr lang="en-US"/>
            </a:br>
            <a:r>
              <a:rPr lang="en-US"/>
              <a:t>dual transformation </a:t>
            </a:r>
          </a:p>
        </p:txBody>
      </p:sp>
      <p:sp>
        <p:nvSpPr>
          <p:cNvPr id="28678" name="Line 6"/>
          <p:cNvSpPr>
            <a:spLocks noChangeShapeType="1"/>
          </p:cNvSpPr>
          <p:nvPr/>
        </p:nvSpPr>
        <p:spPr bwMode="auto">
          <a:xfrm>
            <a:off x="2362200" y="4460875"/>
            <a:ext cx="3581400" cy="838200"/>
          </a:xfrm>
          <a:prstGeom prst="line">
            <a:avLst/>
          </a:prstGeom>
          <a:noFill/>
          <a:ln w="50800">
            <a:solidFill>
              <a:srgbClr val="FF0000"/>
            </a:solidFill>
            <a:round/>
            <a:headEnd type="stealth" w="med" len="lg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28679" name="Rectangle 7"/>
          <p:cNvSpPr>
            <a:spLocks noChangeArrowheads="1"/>
          </p:cNvSpPr>
          <p:nvPr/>
        </p:nvSpPr>
        <p:spPr bwMode="auto">
          <a:xfrm>
            <a:off x="3332163" y="5222875"/>
            <a:ext cx="5380037" cy="873125"/>
          </a:xfrm>
          <a:prstGeom prst="rect">
            <a:avLst/>
          </a:prstGeom>
          <a:solidFill>
            <a:srgbClr val="FEFE83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en-US" dirty="0"/>
              <a:t>This extracts matrix</a:t>
            </a:r>
            <a:br>
              <a:rPr lang="en-US" dirty="0"/>
            </a:br>
            <a:r>
              <a:rPr lang="en-US" dirty="0"/>
              <a:t>from the stack and pops it too </a:t>
            </a:r>
          </a:p>
        </p:txBody>
      </p:sp>
      <p:sp>
        <p:nvSpPr>
          <p:cNvPr id="8" name="Line 6"/>
          <p:cNvSpPr>
            <a:spLocks noChangeShapeType="1"/>
          </p:cNvSpPr>
          <p:nvPr/>
        </p:nvSpPr>
        <p:spPr bwMode="auto">
          <a:xfrm>
            <a:off x="2971800" y="2971800"/>
            <a:ext cx="3668109" cy="1271826"/>
          </a:xfrm>
          <a:prstGeom prst="line">
            <a:avLst/>
          </a:prstGeom>
          <a:noFill/>
          <a:ln w="50800">
            <a:solidFill>
              <a:srgbClr val="FF0000"/>
            </a:solidFill>
            <a:round/>
            <a:headEnd type="stealth" w="med" len="lg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9" name="Rectangle 7"/>
          <p:cNvSpPr>
            <a:spLocks noChangeArrowheads="1"/>
          </p:cNvSpPr>
          <p:nvPr/>
        </p:nvSpPr>
        <p:spPr bwMode="auto">
          <a:xfrm>
            <a:off x="4028472" y="4167426"/>
            <a:ext cx="4658328" cy="480774"/>
          </a:xfrm>
          <a:prstGeom prst="rect">
            <a:avLst/>
          </a:prstGeom>
          <a:solidFill>
            <a:srgbClr val="FEFE83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square" lIns="92075" tIns="46038" rIns="92075" bIns="46038">
            <a:spAutoFit/>
          </a:bodyPr>
          <a:lstStyle/>
          <a:p>
            <a:r>
              <a:rPr lang="en-US" dirty="0"/>
              <a:t>This </a:t>
            </a:r>
            <a:r>
              <a:rPr lang="en-US" dirty="0" smtClean="0"/>
              <a:t>is like push and load</a:t>
            </a:r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275" grpId="0" build="p" autoUpdateAnimBg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AutoShape 2"/>
          <p:cNvSpPr>
            <a:spLocks noGrp="1" noChangeArrowheads="1"/>
          </p:cNvSpPr>
          <p:nvPr>
            <p:ph type="title"/>
          </p:nvPr>
        </p:nvSpPr>
        <p:spPr>
          <a:xfrm>
            <a:off x="228600" y="277813"/>
            <a:ext cx="8664575" cy="703262"/>
          </a:xfrm>
          <a:ln cap="flat"/>
        </p:spPr>
        <p:txBody>
          <a:bodyPr/>
          <a:lstStyle/>
          <a:p>
            <a:pPr>
              <a:defRPr/>
            </a:pPr>
            <a:r>
              <a:rPr lang="en-US" dirty="0" smtClean="0"/>
              <a:t>Or, </a:t>
            </a:r>
            <a:r>
              <a:rPr lang="en-US" dirty="0" smtClean="0"/>
              <a:t>Alternatively (Using </a:t>
            </a:r>
            <a:r>
              <a:rPr lang="en-US" dirty="0" smtClean="0"/>
              <a:t>a DUAL Transformation)</a:t>
            </a:r>
          </a:p>
        </p:txBody>
      </p:sp>
      <p:sp>
        <p:nvSpPr>
          <p:cNvPr id="563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828800"/>
            <a:ext cx="8915400" cy="4729163"/>
          </a:xfrm>
          <a:noFill/>
        </p:spPr>
        <p:txBody>
          <a:bodyPr/>
          <a:lstStyle/>
          <a:p>
            <a:pPr>
              <a:buFontTx/>
              <a:buNone/>
            </a:pPr>
            <a:r>
              <a:rPr lang="en-US" sz="2400" dirty="0" smtClean="0">
                <a:solidFill>
                  <a:srgbClr val="FF0000"/>
                </a:solidFill>
              </a:rPr>
              <a:t>class</a:t>
            </a:r>
            <a:r>
              <a:rPr lang="en-US" sz="2400" dirty="0" smtClean="0"/>
              <a:t> </a:t>
            </a:r>
            <a:r>
              <a:rPr lang="en-US" sz="2400" dirty="0" smtClean="0">
                <a:solidFill>
                  <a:srgbClr val="0000FF"/>
                </a:solidFill>
              </a:rPr>
              <a:t>Camera</a:t>
            </a:r>
            <a:r>
              <a:rPr lang="en-US" sz="2400" dirty="0" smtClean="0"/>
              <a:t> {</a:t>
            </a:r>
          </a:p>
          <a:p>
            <a:pPr>
              <a:buFontTx/>
              <a:buNone/>
            </a:pPr>
            <a:r>
              <a:rPr lang="en-US" sz="2400" dirty="0" smtClean="0"/>
              <a:t>	</a:t>
            </a:r>
            <a:r>
              <a:rPr lang="en-US" sz="2400" dirty="0" err="1" smtClean="0">
                <a:solidFill>
                  <a:srgbClr val="0000FF"/>
                </a:solidFill>
              </a:rPr>
              <a:t>DualTransformation</a:t>
            </a:r>
            <a:r>
              <a:rPr lang="en-US" sz="2400" dirty="0" smtClean="0"/>
              <a:t> </a:t>
            </a:r>
            <a:r>
              <a:rPr lang="en-US" sz="2400" dirty="0" err="1" smtClean="0"/>
              <a:t>cameraMatrix</a:t>
            </a:r>
            <a:r>
              <a:rPr lang="en-US" sz="2400" dirty="0" smtClean="0"/>
              <a:t>;</a:t>
            </a:r>
          </a:p>
          <a:p>
            <a:pPr>
              <a:buFontTx/>
              <a:buNone/>
            </a:pPr>
            <a:endParaRPr lang="en-US" sz="1400" dirty="0" smtClean="0"/>
          </a:p>
          <a:p>
            <a:pPr>
              <a:buFontTx/>
              <a:buNone/>
            </a:pPr>
            <a:r>
              <a:rPr lang="en-US" sz="2400" dirty="0" smtClean="0"/>
              <a:t>	void </a:t>
            </a:r>
            <a:r>
              <a:rPr lang="en-US" sz="2400" dirty="0" err="1" smtClean="0">
                <a:solidFill>
                  <a:srgbClr val="0000FF"/>
                </a:solidFill>
              </a:rPr>
              <a:t>buildMatrix</a:t>
            </a:r>
            <a:r>
              <a:rPr lang="en-US" sz="2400" dirty="0" smtClean="0"/>
              <a:t> () {</a:t>
            </a:r>
          </a:p>
          <a:p>
            <a:pPr lvl="1"/>
            <a:r>
              <a:rPr lang="en-US" sz="2400" dirty="0" err="1" smtClean="0"/>
              <a:t>cameraMatrix</a:t>
            </a:r>
            <a:r>
              <a:rPr lang="en-US" sz="2400" dirty="0" smtClean="0"/>
              <a:t> = </a:t>
            </a:r>
            <a:r>
              <a:rPr lang="en-US" sz="2400" dirty="0" err="1" smtClean="0"/>
              <a:t>playerMatrix</a:t>
            </a:r>
            <a:r>
              <a:rPr lang="en-US" sz="2400" dirty="0" smtClean="0"/>
              <a:t>; //W and inverse</a:t>
            </a:r>
          </a:p>
          <a:p>
            <a:pPr lvl="1"/>
            <a:r>
              <a:rPr lang="en-US" sz="2400" dirty="0" err="1" smtClean="0"/>
              <a:t>cameraMatrix.</a:t>
            </a:r>
            <a:r>
              <a:rPr lang="en-US" sz="2400" dirty="0" err="1" smtClean="0">
                <a:solidFill>
                  <a:srgbClr val="FF0000"/>
                </a:solidFill>
              </a:rPr>
              <a:t>preTranslateBy</a:t>
            </a:r>
            <a:r>
              <a:rPr lang="en-US" sz="2400" dirty="0" smtClean="0"/>
              <a:t> (..T..);  //TW and inverse</a:t>
            </a:r>
          </a:p>
          <a:p>
            <a:pPr lvl="1"/>
            <a:r>
              <a:rPr lang="en-US" sz="2400" dirty="0" err="1" smtClean="0"/>
              <a:t>cameraMatrix.</a:t>
            </a:r>
            <a:r>
              <a:rPr lang="en-US" sz="2400" dirty="0" err="1" smtClean="0">
                <a:solidFill>
                  <a:srgbClr val="FF0000"/>
                </a:solidFill>
              </a:rPr>
              <a:t>preRotateBy</a:t>
            </a:r>
            <a:r>
              <a:rPr lang="en-US" sz="2400" dirty="0" smtClean="0"/>
              <a:t> (..R..); //RTW and inverse</a:t>
            </a:r>
          </a:p>
          <a:p>
            <a:pPr>
              <a:buFontTx/>
              <a:buNone/>
            </a:pPr>
            <a:r>
              <a:rPr lang="en-US" sz="2400" dirty="0" smtClean="0"/>
              <a:t>	}</a:t>
            </a:r>
          </a:p>
          <a:p>
            <a:pPr>
              <a:buFontTx/>
              <a:buNone/>
            </a:pPr>
            <a:endParaRPr lang="en-US" sz="2400" dirty="0" smtClean="0"/>
          </a:p>
          <a:p>
            <a:pPr>
              <a:buFontTx/>
              <a:buNone/>
            </a:pPr>
            <a:r>
              <a:rPr lang="en-US" sz="2400" dirty="0" smtClean="0"/>
              <a:t>	Point </a:t>
            </a:r>
            <a:r>
              <a:rPr lang="en-US" sz="2400" dirty="0" smtClean="0">
                <a:solidFill>
                  <a:srgbClr val="0000FF"/>
                </a:solidFill>
              </a:rPr>
              <a:t>position</a:t>
            </a:r>
            <a:r>
              <a:rPr lang="en-US" sz="2400" dirty="0" smtClean="0"/>
              <a:t> () {</a:t>
            </a:r>
            <a:r>
              <a:rPr lang="en-US" sz="2000" dirty="0" smtClean="0"/>
              <a:t>return Point (0,0,0) * </a:t>
            </a:r>
            <a:r>
              <a:rPr lang="en-US" sz="2000" dirty="0" err="1" smtClean="0"/>
              <a:t>cameraMatrix.</a:t>
            </a:r>
            <a:r>
              <a:rPr lang="en-US" sz="2000" dirty="0" err="1" smtClean="0">
                <a:solidFill>
                  <a:srgbClr val="FF0000"/>
                </a:solidFill>
              </a:rPr>
              <a:t>normal</a:t>
            </a:r>
            <a:r>
              <a:rPr lang="en-US" sz="2000" dirty="0" smtClean="0"/>
              <a:t> ();</a:t>
            </a:r>
            <a:r>
              <a:rPr lang="en-US" sz="2400" dirty="0" smtClean="0"/>
              <a:t>}</a:t>
            </a:r>
          </a:p>
          <a:p>
            <a:pPr>
              <a:buFontTx/>
              <a:buNone/>
            </a:pPr>
            <a:r>
              <a:rPr lang="en-US" sz="2400" dirty="0" smtClean="0"/>
              <a:t>}</a:t>
            </a:r>
          </a:p>
        </p:txBody>
      </p:sp>
      <p:sp>
        <p:nvSpPr>
          <p:cNvPr id="29700" name="Rectangle 4"/>
          <p:cNvSpPr>
            <a:spLocks noChangeArrowheads="1"/>
          </p:cNvSpPr>
          <p:nvPr/>
        </p:nvSpPr>
        <p:spPr bwMode="auto">
          <a:xfrm>
            <a:off x="4191000" y="1143000"/>
            <a:ext cx="4776788" cy="1087438"/>
          </a:xfrm>
          <a:prstGeom prst="rect">
            <a:avLst/>
          </a:prstGeom>
          <a:solidFill>
            <a:srgbClr val="FEFE83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C = cameraMatrix.normal ()</a:t>
            </a:r>
          </a:p>
          <a:p>
            <a:pPr>
              <a:spcBef>
                <a:spcPct val="50000"/>
              </a:spcBef>
            </a:pPr>
            <a:r>
              <a:rPr lang="en-US"/>
              <a:t>C</a:t>
            </a:r>
            <a:r>
              <a:rPr lang="en-US" baseline="30000"/>
              <a:t>-1</a:t>
            </a:r>
            <a:r>
              <a:rPr lang="en-US"/>
              <a:t> = cameraMatrix.inverse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63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63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63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63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63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63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632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632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632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323" grpId="0" build="p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AutoShape 2"/>
          <p:cNvSpPr>
            <a:spLocks noGrp="1" noChangeArrowheads="1"/>
          </p:cNvSpPr>
          <p:nvPr>
            <p:ph type="title"/>
          </p:nvPr>
        </p:nvSpPr>
        <p:spPr>
          <a:xfrm>
            <a:off x="219075" y="277813"/>
            <a:ext cx="8683625" cy="704850"/>
          </a:xfrm>
          <a:ln cap="flat"/>
        </p:spPr>
        <p:txBody>
          <a:bodyPr/>
          <a:lstStyle/>
          <a:p>
            <a:pPr>
              <a:defRPr/>
            </a:pPr>
            <a:r>
              <a:rPr lang="en-US" smtClean="0"/>
              <a:t>What’s a Camera?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349375"/>
            <a:ext cx="8610600" cy="4441825"/>
          </a:xfrm>
          <a:noFill/>
        </p:spPr>
        <p:txBody>
          <a:bodyPr/>
          <a:lstStyle/>
          <a:p>
            <a:r>
              <a:rPr lang="en-US" smtClean="0"/>
              <a:t>If the camera were attached to the center of a unit box, we could talk about box points like</a:t>
            </a:r>
          </a:p>
          <a:p>
            <a:pPr lvl="2"/>
            <a:r>
              <a:rPr lang="en-US" smtClean="0"/>
              <a:t>the </a:t>
            </a:r>
            <a:r>
              <a:rPr lang="en-US" smtClean="0">
                <a:solidFill>
                  <a:srgbClr val="0000FF"/>
                </a:solidFill>
              </a:rPr>
              <a:t>center of the box</a:t>
            </a:r>
            <a:r>
              <a:rPr lang="en-US" smtClean="0"/>
              <a:t>; it’s </a:t>
            </a:r>
            <a:r>
              <a:rPr lang="en-US" smtClean="0">
                <a:solidFill>
                  <a:srgbClr val="FF0000"/>
                </a:solidFill>
              </a:rPr>
              <a:t>[0,0,0]</a:t>
            </a:r>
          </a:p>
          <a:p>
            <a:pPr lvl="2"/>
            <a:r>
              <a:rPr lang="en-US" smtClean="0"/>
              <a:t>the </a:t>
            </a:r>
            <a:r>
              <a:rPr lang="en-US" smtClean="0">
                <a:solidFill>
                  <a:srgbClr val="0000FF"/>
                </a:solidFill>
              </a:rPr>
              <a:t>center of the face in the camera’s forward direction</a:t>
            </a:r>
            <a:r>
              <a:rPr lang="en-US" smtClean="0"/>
              <a:t>; it’s, </a:t>
            </a:r>
            <a:r>
              <a:rPr lang="en-US" smtClean="0">
                <a:solidFill>
                  <a:srgbClr val="FF0000"/>
                </a:solidFill>
              </a:rPr>
              <a:t>[0,0,-0.5]</a:t>
            </a:r>
          </a:p>
          <a:p>
            <a:pPr lvl="2"/>
            <a:r>
              <a:rPr lang="en-US" smtClean="0"/>
              <a:t>the </a:t>
            </a:r>
            <a:r>
              <a:rPr lang="en-US" smtClean="0">
                <a:solidFill>
                  <a:srgbClr val="0000FF"/>
                </a:solidFill>
              </a:rPr>
              <a:t>right top corner point at the back of the camera</a:t>
            </a:r>
            <a:r>
              <a:rPr lang="en-US" smtClean="0"/>
              <a:t>; it’s </a:t>
            </a:r>
            <a:r>
              <a:rPr lang="en-US" smtClean="0">
                <a:solidFill>
                  <a:srgbClr val="FF0000"/>
                </a:solidFill>
              </a:rPr>
              <a:t>[0.5,0.5,0.5]</a:t>
            </a:r>
          </a:p>
          <a:p>
            <a:pPr>
              <a:buFontTx/>
              <a:buNone/>
            </a:pPr>
            <a:endParaRPr lang="en-US" sz="900" smtClean="0"/>
          </a:p>
          <a:p>
            <a:r>
              <a:rPr lang="en-US" smtClean="0"/>
              <a:t>These are all in the </a:t>
            </a:r>
            <a:r>
              <a:rPr lang="en-US" smtClean="0">
                <a:solidFill>
                  <a:srgbClr val="0000FF"/>
                </a:solidFill>
              </a:rPr>
              <a:t>camera’s</a:t>
            </a:r>
            <a:r>
              <a:rPr lang="en-US" smtClean="0">
                <a:solidFill>
                  <a:srgbClr val="FF0000"/>
                </a:solidFill>
              </a:rPr>
              <a:t> local </a:t>
            </a:r>
            <a:r>
              <a:rPr lang="en-US" smtClean="0">
                <a:solidFill>
                  <a:srgbClr val="0000FF"/>
                </a:solidFill>
              </a:rPr>
              <a:t>coordinates</a:t>
            </a:r>
            <a:r>
              <a:rPr lang="en-US" smtClean="0">
                <a:solidFill>
                  <a:srgbClr val="FF0000"/>
                </a:solidFill>
              </a:rPr>
              <a:t>; </a:t>
            </a:r>
            <a:r>
              <a:rPr lang="en-US" smtClean="0"/>
              <a:t>also called</a:t>
            </a:r>
            <a:r>
              <a:rPr lang="en-US" smtClean="0">
                <a:solidFill>
                  <a:srgbClr val="FF0000"/>
                </a:solidFill>
              </a:rPr>
              <a:t> camera coordinates</a:t>
            </a:r>
            <a:r>
              <a:rPr lang="en-US" smtClean="0"/>
              <a:t>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AutoShape 2"/>
          <p:cNvSpPr>
            <a:spLocks noGrp="1" noChangeArrowheads="1"/>
          </p:cNvSpPr>
          <p:nvPr>
            <p:ph type="title"/>
          </p:nvPr>
        </p:nvSpPr>
        <p:spPr>
          <a:xfrm>
            <a:off x="219075" y="271463"/>
            <a:ext cx="8682038" cy="703262"/>
          </a:xfrm>
          <a:ln cap="flat"/>
        </p:spPr>
        <p:txBody>
          <a:bodyPr/>
          <a:lstStyle/>
          <a:p>
            <a:pPr>
              <a:defRPr/>
            </a:pPr>
            <a:r>
              <a:rPr lang="en-US" smtClean="0"/>
              <a:t>What’s a World?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71463" y="1295400"/>
            <a:ext cx="8634412" cy="1628775"/>
          </a:xfrm>
          <a:noFill/>
        </p:spPr>
        <p:txBody>
          <a:bodyPr/>
          <a:lstStyle/>
          <a:p>
            <a:r>
              <a:rPr lang="en-US" smtClean="0"/>
              <a:t>A </a:t>
            </a:r>
            <a:r>
              <a:rPr lang="en-US" smtClean="0">
                <a:solidFill>
                  <a:srgbClr val="FF0000"/>
                </a:solidFill>
              </a:rPr>
              <a:t>world</a:t>
            </a:r>
            <a:r>
              <a:rPr lang="en-US" smtClean="0"/>
              <a:t> is a container for objects; the actual location of their points are said to be in </a:t>
            </a:r>
            <a:r>
              <a:rPr lang="en-US" smtClean="0">
                <a:solidFill>
                  <a:srgbClr val="FF0000"/>
                </a:solidFill>
              </a:rPr>
              <a:t>world coordinates</a:t>
            </a:r>
            <a:r>
              <a:rPr lang="en-US" smtClean="0"/>
              <a:t>. The </a:t>
            </a:r>
            <a:r>
              <a:rPr lang="en-US" smtClean="0">
                <a:solidFill>
                  <a:srgbClr val="FF0000"/>
                </a:solidFill>
              </a:rPr>
              <a:t>origin</a:t>
            </a:r>
            <a:r>
              <a:rPr lang="en-US" smtClean="0"/>
              <a:t> of the world is location [0.0.0].</a:t>
            </a:r>
          </a:p>
        </p:txBody>
      </p:sp>
      <p:sp>
        <p:nvSpPr>
          <p:cNvPr id="5124" name="Rectangle 4"/>
          <p:cNvSpPr>
            <a:spLocks noChangeArrowheads="1"/>
          </p:cNvSpPr>
          <p:nvPr/>
        </p:nvSpPr>
        <p:spPr bwMode="auto">
          <a:xfrm>
            <a:off x="990600" y="3176588"/>
            <a:ext cx="7239000" cy="3082925"/>
          </a:xfrm>
          <a:prstGeom prst="rect">
            <a:avLst/>
          </a:prstGeom>
          <a:solidFill>
            <a:srgbClr val="F0FD23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125" name="AutoShape 5"/>
          <p:cNvSpPr>
            <a:spLocks noChangeArrowheads="1"/>
          </p:cNvSpPr>
          <p:nvPr/>
        </p:nvSpPr>
        <p:spPr bwMode="auto">
          <a:xfrm>
            <a:off x="1828800" y="4090988"/>
            <a:ext cx="377825" cy="377825"/>
          </a:xfrm>
          <a:prstGeom prst="cube">
            <a:avLst>
              <a:gd name="adj" fmla="val 24898"/>
            </a:avLst>
          </a:prstGeom>
          <a:solidFill>
            <a:schemeClr val="accent2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126" name="AutoShape 6"/>
          <p:cNvSpPr>
            <a:spLocks noChangeArrowheads="1"/>
          </p:cNvSpPr>
          <p:nvPr/>
        </p:nvSpPr>
        <p:spPr bwMode="auto">
          <a:xfrm>
            <a:off x="2819400" y="3405188"/>
            <a:ext cx="225425" cy="225425"/>
          </a:xfrm>
          <a:prstGeom prst="cube">
            <a:avLst>
              <a:gd name="adj" fmla="val 24898"/>
            </a:avLst>
          </a:prstGeom>
          <a:solidFill>
            <a:schemeClr val="accent2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127" name="Rectangle 7"/>
          <p:cNvSpPr>
            <a:spLocks noChangeArrowheads="1"/>
          </p:cNvSpPr>
          <p:nvPr/>
        </p:nvSpPr>
        <p:spPr bwMode="auto">
          <a:xfrm>
            <a:off x="4616450" y="5421313"/>
            <a:ext cx="1250950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r>
              <a:rPr lang="en-US" sz="1800"/>
              <a:t>x-axis</a:t>
            </a:r>
          </a:p>
        </p:txBody>
      </p:sp>
      <p:sp>
        <p:nvSpPr>
          <p:cNvPr id="5128" name="Rectangle 8"/>
          <p:cNvSpPr>
            <a:spLocks noChangeArrowheads="1"/>
          </p:cNvSpPr>
          <p:nvPr/>
        </p:nvSpPr>
        <p:spPr bwMode="auto">
          <a:xfrm>
            <a:off x="2451100" y="5421313"/>
            <a:ext cx="1936750" cy="58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r>
              <a:rPr lang="en-US" sz="1800"/>
              <a:t>y-axis</a:t>
            </a:r>
            <a:br>
              <a:rPr lang="en-US" sz="1800"/>
            </a:br>
            <a:r>
              <a:rPr lang="en-US" sz="1800"/>
              <a:t>(pointing out)</a:t>
            </a:r>
          </a:p>
        </p:txBody>
      </p:sp>
      <p:sp>
        <p:nvSpPr>
          <p:cNvPr id="5129" name="Rectangle 9"/>
          <p:cNvSpPr>
            <a:spLocks noChangeArrowheads="1"/>
          </p:cNvSpPr>
          <p:nvPr/>
        </p:nvSpPr>
        <p:spPr bwMode="auto">
          <a:xfrm>
            <a:off x="3902075" y="5932488"/>
            <a:ext cx="1250950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r>
              <a:rPr lang="en-US" sz="1800"/>
              <a:t>z-axis</a:t>
            </a:r>
          </a:p>
        </p:txBody>
      </p:sp>
      <p:sp>
        <p:nvSpPr>
          <p:cNvPr id="5130" name="Line 10"/>
          <p:cNvSpPr>
            <a:spLocks noChangeShapeType="1"/>
          </p:cNvSpPr>
          <p:nvPr/>
        </p:nvSpPr>
        <p:spPr bwMode="auto">
          <a:xfrm flipV="1">
            <a:off x="4464050" y="5602288"/>
            <a:ext cx="304800" cy="9525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 type="none" w="sm" len="sm"/>
            <a:tailEnd type="stealth" w="med" len="lg"/>
          </a:ln>
        </p:spPr>
        <p:txBody>
          <a:bodyPr/>
          <a:lstStyle/>
          <a:p>
            <a:endParaRPr lang="en-US"/>
          </a:p>
        </p:txBody>
      </p:sp>
      <p:sp>
        <p:nvSpPr>
          <p:cNvPr id="5131" name="Line 11"/>
          <p:cNvSpPr>
            <a:spLocks noChangeShapeType="1"/>
          </p:cNvSpPr>
          <p:nvPr/>
        </p:nvSpPr>
        <p:spPr bwMode="auto">
          <a:xfrm>
            <a:off x="4464050" y="5556250"/>
            <a:ext cx="0" cy="357188"/>
          </a:xfrm>
          <a:prstGeom prst="line">
            <a:avLst/>
          </a:prstGeom>
          <a:noFill/>
          <a:ln w="12700">
            <a:solidFill>
              <a:srgbClr val="FF0000"/>
            </a:solidFill>
            <a:round/>
            <a:headEnd type="none" w="sm" len="sm"/>
            <a:tailEnd type="stealth" w="med" len="lg"/>
          </a:ln>
        </p:spPr>
        <p:txBody>
          <a:bodyPr/>
          <a:lstStyle/>
          <a:p>
            <a:endParaRPr lang="en-US"/>
          </a:p>
        </p:txBody>
      </p:sp>
      <p:sp>
        <p:nvSpPr>
          <p:cNvPr id="5132" name="Oval 12"/>
          <p:cNvSpPr>
            <a:spLocks noChangeArrowheads="1"/>
          </p:cNvSpPr>
          <p:nvPr/>
        </p:nvSpPr>
        <p:spPr bwMode="auto">
          <a:xfrm>
            <a:off x="4402138" y="5549900"/>
            <a:ext cx="119062" cy="119063"/>
          </a:xfrm>
          <a:prstGeom prst="ellipse">
            <a:avLst/>
          </a:prstGeom>
          <a:solidFill>
            <a:schemeClr val="tx1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133" name="Rectangle 13"/>
          <p:cNvSpPr>
            <a:spLocks noChangeArrowheads="1"/>
          </p:cNvSpPr>
          <p:nvPr/>
        </p:nvSpPr>
        <p:spPr bwMode="auto">
          <a:xfrm>
            <a:off x="6096000" y="3328988"/>
            <a:ext cx="1936750" cy="64135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r>
              <a:rPr lang="en-US" sz="2000"/>
              <a:t>a top view of the world</a:t>
            </a:r>
          </a:p>
        </p:txBody>
      </p:sp>
      <p:sp>
        <p:nvSpPr>
          <p:cNvPr id="5134" name="Rectangle 14"/>
          <p:cNvSpPr>
            <a:spLocks noChangeArrowheads="1"/>
          </p:cNvSpPr>
          <p:nvPr/>
        </p:nvSpPr>
        <p:spPr bwMode="auto">
          <a:xfrm>
            <a:off x="5638800" y="4395788"/>
            <a:ext cx="1936750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r>
              <a:rPr lang="en-US" sz="1800">
                <a:solidFill>
                  <a:srgbClr val="FF0000"/>
                </a:solidFill>
              </a:rPr>
              <a:t>origin</a:t>
            </a:r>
          </a:p>
        </p:txBody>
      </p:sp>
      <p:sp>
        <p:nvSpPr>
          <p:cNvPr id="5135" name="Line 15"/>
          <p:cNvSpPr>
            <a:spLocks noChangeShapeType="1"/>
          </p:cNvSpPr>
          <p:nvPr/>
        </p:nvSpPr>
        <p:spPr bwMode="auto">
          <a:xfrm flipH="1">
            <a:off x="4495800" y="4624388"/>
            <a:ext cx="1676400" cy="87312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stealth" w="med" len="lg"/>
          </a:ln>
        </p:spPr>
        <p:txBody>
          <a:bodyPr/>
          <a:lstStyle/>
          <a:p>
            <a:endParaRPr lang="en-US"/>
          </a:p>
        </p:txBody>
      </p:sp>
      <p:sp>
        <p:nvSpPr>
          <p:cNvPr id="5136" name="Oval 16"/>
          <p:cNvSpPr>
            <a:spLocks noChangeArrowheads="1"/>
          </p:cNvSpPr>
          <p:nvPr/>
        </p:nvSpPr>
        <p:spPr bwMode="auto">
          <a:xfrm>
            <a:off x="3352800" y="4167188"/>
            <a:ext cx="228600" cy="228600"/>
          </a:xfrm>
          <a:prstGeom prst="ellipse">
            <a:avLst/>
          </a:prstGeom>
          <a:solidFill>
            <a:schemeClr val="tx1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137" name="Rectangle 17"/>
          <p:cNvSpPr>
            <a:spLocks noChangeArrowheads="1"/>
          </p:cNvSpPr>
          <p:nvPr/>
        </p:nvSpPr>
        <p:spPr bwMode="auto">
          <a:xfrm>
            <a:off x="4114800" y="3481388"/>
            <a:ext cx="1936750" cy="835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r>
              <a:rPr lang="en-US" sz="1800">
                <a:solidFill>
                  <a:srgbClr val="FF0000"/>
                </a:solidFill>
              </a:rPr>
              <a:t>objects</a:t>
            </a:r>
            <a:r>
              <a:rPr lang="en-US" sz="1800"/>
              <a:t> and </a:t>
            </a:r>
            <a:r>
              <a:rPr lang="en-US" sz="1800">
                <a:solidFill>
                  <a:srgbClr val="FF0000"/>
                </a:solidFill>
              </a:rPr>
              <a:t>points</a:t>
            </a:r>
            <a:r>
              <a:rPr lang="en-US" sz="1800"/>
              <a:t> in the world</a:t>
            </a:r>
          </a:p>
        </p:txBody>
      </p:sp>
      <p:sp>
        <p:nvSpPr>
          <p:cNvPr id="5138" name="Line 18"/>
          <p:cNvSpPr>
            <a:spLocks noChangeShapeType="1"/>
          </p:cNvSpPr>
          <p:nvPr/>
        </p:nvSpPr>
        <p:spPr bwMode="auto">
          <a:xfrm flipH="1" flipV="1">
            <a:off x="3124200" y="3538538"/>
            <a:ext cx="1219200" cy="9048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stealth" w="med" len="lg"/>
          </a:ln>
        </p:spPr>
        <p:txBody>
          <a:bodyPr/>
          <a:lstStyle/>
          <a:p>
            <a:endParaRPr lang="en-US"/>
          </a:p>
        </p:txBody>
      </p:sp>
      <p:sp>
        <p:nvSpPr>
          <p:cNvPr id="5139" name="Line 19"/>
          <p:cNvSpPr>
            <a:spLocks noChangeShapeType="1"/>
          </p:cNvSpPr>
          <p:nvPr/>
        </p:nvSpPr>
        <p:spPr bwMode="auto">
          <a:xfrm flipH="1">
            <a:off x="2362200" y="3786188"/>
            <a:ext cx="1981200" cy="457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stealth" w="med" len="lg"/>
          </a:ln>
        </p:spPr>
        <p:txBody>
          <a:bodyPr/>
          <a:lstStyle/>
          <a:p>
            <a:endParaRPr lang="en-US"/>
          </a:p>
        </p:txBody>
      </p:sp>
      <p:sp>
        <p:nvSpPr>
          <p:cNvPr id="5140" name="Line 20"/>
          <p:cNvSpPr>
            <a:spLocks noChangeShapeType="1"/>
          </p:cNvSpPr>
          <p:nvPr/>
        </p:nvSpPr>
        <p:spPr bwMode="auto">
          <a:xfrm flipH="1">
            <a:off x="3581400" y="3938588"/>
            <a:ext cx="762000" cy="3048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stealth" w="med" len="lg"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AutoShape 2"/>
          <p:cNvSpPr>
            <a:spLocks noGrp="1" noChangeArrowheads="1"/>
          </p:cNvSpPr>
          <p:nvPr>
            <p:ph type="title"/>
          </p:nvPr>
        </p:nvSpPr>
        <p:spPr>
          <a:xfrm>
            <a:off x="228600" y="277813"/>
            <a:ext cx="8662988" cy="703262"/>
          </a:xfrm>
          <a:ln cap="flat"/>
        </p:spPr>
        <p:txBody>
          <a:bodyPr/>
          <a:lstStyle/>
          <a:p>
            <a:pPr>
              <a:defRPr/>
            </a:pPr>
            <a:r>
              <a:rPr lang="en-US" smtClean="0"/>
              <a:t>Two Categories of Objects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371600"/>
            <a:ext cx="8915400" cy="4422775"/>
          </a:xfrm>
          <a:noFill/>
        </p:spPr>
        <p:txBody>
          <a:bodyPr/>
          <a:lstStyle/>
          <a:p>
            <a:r>
              <a:rPr lang="en-US" smtClean="0">
                <a:solidFill>
                  <a:srgbClr val="0000FF"/>
                </a:solidFill>
              </a:rPr>
              <a:t>Dynamic objects</a:t>
            </a:r>
            <a:r>
              <a:rPr lang="en-US" smtClean="0"/>
              <a:t> are </a:t>
            </a:r>
            <a:r>
              <a:rPr lang="en-US" smtClean="0">
                <a:solidFill>
                  <a:srgbClr val="FF0000"/>
                </a:solidFill>
              </a:rPr>
              <a:t>those that CAN move</a:t>
            </a:r>
            <a:r>
              <a:rPr lang="en-US" smtClean="0"/>
              <a:t>; </a:t>
            </a:r>
          </a:p>
          <a:p>
            <a:pPr lvl="2"/>
            <a:r>
              <a:rPr lang="en-US" smtClean="0"/>
              <a:t>Described in their own</a:t>
            </a:r>
            <a:r>
              <a:rPr lang="en-US" smtClean="0">
                <a:solidFill>
                  <a:srgbClr val="FF0000"/>
                </a:solidFill>
              </a:rPr>
              <a:t> </a:t>
            </a:r>
            <a:r>
              <a:rPr lang="en-US" smtClean="0">
                <a:solidFill>
                  <a:srgbClr val="0000FF"/>
                </a:solidFill>
              </a:rPr>
              <a:t>local coordinates</a:t>
            </a:r>
            <a:r>
              <a:rPr lang="en-US" smtClean="0"/>
              <a:t>. </a:t>
            </a:r>
          </a:p>
          <a:p>
            <a:pPr lvl="2"/>
            <a:r>
              <a:rPr lang="en-US" smtClean="0"/>
              <a:t>Each has a </a:t>
            </a:r>
            <a:r>
              <a:rPr lang="en-US" smtClean="0">
                <a:solidFill>
                  <a:srgbClr val="FF0000"/>
                </a:solidFill>
              </a:rPr>
              <a:t>local to world</a:t>
            </a:r>
            <a:r>
              <a:rPr lang="en-US" smtClean="0"/>
              <a:t> </a:t>
            </a:r>
            <a:r>
              <a:rPr lang="en-US" smtClean="0">
                <a:solidFill>
                  <a:srgbClr val="FF0000"/>
                </a:solidFill>
              </a:rPr>
              <a:t>transformation</a:t>
            </a:r>
            <a:r>
              <a:rPr lang="en-US" smtClean="0"/>
              <a:t> </a:t>
            </a:r>
            <a:r>
              <a:rPr lang="en-US" smtClean="0">
                <a:solidFill>
                  <a:srgbClr val="0000FF"/>
                </a:solidFill>
              </a:rPr>
              <a:t>M</a:t>
            </a:r>
            <a:r>
              <a:rPr lang="en-US" smtClean="0"/>
              <a:t> describing where to move it to in the world.</a:t>
            </a:r>
          </a:p>
          <a:p>
            <a:pPr lvl="2">
              <a:buFontTx/>
              <a:buNone/>
            </a:pPr>
            <a:endParaRPr lang="en-US" sz="1800" smtClean="0"/>
          </a:p>
          <a:p>
            <a:r>
              <a:rPr lang="en-US" smtClean="0">
                <a:solidFill>
                  <a:srgbClr val="0000FF"/>
                </a:solidFill>
              </a:rPr>
              <a:t>Static objects</a:t>
            </a:r>
            <a:r>
              <a:rPr lang="en-US" smtClean="0"/>
              <a:t> are </a:t>
            </a:r>
            <a:r>
              <a:rPr lang="en-US" smtClean="0">
                <a:solidFill>
                  <a:srgbClr val="FF0000"/>
                </a:solidFill>
              </a:rPr>
              <a:t>those that never move</a:t>
            </a:r>
            <a:r>
              <a:rPr lang="en-US" smtClean="0"/>
              <a:t>; </a:t>
            </a:r>
          </a:p>
          <a:p>
            <a:pPr lvl="2"/>
            <a:r>
              <a:rPr lang="en-US" smtClean="0"/>
              <a:t>Described in</a:t>
            </a:r>
            <a:r>
              <a:rPr lang="en-US" smtClean="0">
                <a:solidFill>
                  <a:srgbClr val="FF0000"/>
                </a:solidFill>
              </a:rPr>
              <a:t> </a:t>
            </a:r>
            <a:r>
              <a:rPr lang="en-US" smtClean="0">
                <a:solidFill>
                  <a:srgbClr val="0000FF"/>
                </a:solidFill>
              </a:rPr>
              <a:t>world coordinates</a:t>
            </a:r>
            <a:r>
              <a:rPr lang="en-US" smtClean="0"/>
              <a:t>.</a:t>
            </a:r>
          </a:p>
          <a:p>
            <a:pPr lvl="2"/>
            <a:r>
              <a:rPr lang="en-US" smtClean="0"/>
              <a:t>Don’t need a transformation</a:t>
            </a:r>
            <a:r>
              <a:rPr lang="en-US" smtClean="0">
                <a:solidFill>
                  <a:srgbClr val="FF0000"/>
                </a:solidFill>
              </a:rPr>
              <a:t> </a:t>
            </a:r>
            <a:r>
              <a:rPr lang="en-US" smtClean="0"/>
              <a:t>but if they did, it is implied to be the</a:t>
            </a:r>
            <a:r>
              <a:rPr lang="en-US" smtClean="0">
                <a:solidFill>
                  <a:srgbClr val="FF0000"/>
                </a:solidFill>
              </a:rPr>
              <a:t> identity</a:t>
            </a:r>
            <a:r>
              <a:rPr lang="en-US" smtClean="0">
                <a:solidFill>
                  <a:srgbClr val="0000FF"/>
                </a:solidFill>
              </a:rPr>
              <a:t> I</a:t>
            </a:r>
            <a:r>
              <a:rPr lang="en-US" smtClean="0">
                <a:solidFill>
                  <a:srgbClr val="FF0000"/>
                </a:solidFill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7" grpId="0" build="p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AutoShape 2"/>
          <p:cNvSpPr>
            <a:spLocks noGrp="1" noChangeArrowheads="1"/>
          </p:cNvSpPr>
          <p:nvPr>
            <p:ph type="title"/>
          </p:nvPr>
        </p:nvSpPr>
        <p:spPr>
          <a:xfrm>
            <a:off x="233363" y="282575"/>
            <a:ext cx="8653462" cy="565150"/>
          </a:xfrm>
          <a:ln cap="flat"/>
        </p:spPr>
        <p:txBody>
          <a:bodyPr/>
          <a:lstStyle/>
          <a:p>
            <a:pPr>
              <a:lnSpc>
                <a:spcPct val="100000"/>
              </a:lnSpc>
              <a:defRPr/>
            </a:pPr>
            <a:r>
              <a:rPr lang="en-US" smtClean="0"/>
              <a:t>A Sample World</a:t>
            </a:r>
          </a:p>
        </p:txBody>
      </p:sp>
      <p:sp>
        <p:nvSpPr>
          <p:cNvPr id="7171" name="Rectangle 3"/>
          <p:cNvSpPr>
            <a:spLocks noChangeArrowheads="1"/>
          </p:cNvSpPr>
          <p:nvPr/>
        </p:nvSpPr>
        <p:spPr bwMode="auto">
          <a:xfrm>
            <a:off x="1143000" y="1295400"/>
            <a:ext cx="6835775" cy="4038600"/>
          </a:xfrm>
          <a:prstGeom prst="rect">
            <a:avLst/>
          </a:prstGeom>
          <a:solidFill>
            <a:srgbClr val="F0FD23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172" name="AutoShape 4"/>
          <p:cNvSpPr>
            <a:spLocks noChangeArrowheads="1"/>
          </p:cNvSpPr>
          <p:nvPr/>
        </p:nvSpPr>
        <p:spPr bwMode="auto">
          <a:xfrm>
            <a:off x="7011988" y="3049588"/>
            <a:ext cx="377825" cy="377825"/>
          </a:xfrm>
          <a:prstGeom prst="cube">
            <a:avLst>
              <a:gd name="adj" fmla="val 24898"/>
            </a:avLst>
          </a:prstGeom>
          <a:solidFill>
            <a:schemeClr val="accent2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173" name="AutoShape 5"/>
          <p:cNvSpPr>
            <a:spLocks noChangeArrowheads="1"/>
          </p:cNvSpPr>
          <p:nvPr/>
        </p:nvSpPr>
        <p:spPr bwMode="auto">
          <a:xfrm>
            <a:off x="2211388" y="2135188"/>
            <a:ext cx="377825" cy="377825"/>
          </a:xfrm>
          <a:prstGeom prst="cube">
            <a:avLst>
              <a:gd name="adj" fmla="val 24898"/>
            </a:avLst>
          </a:prstGeom>
          <a:solidFill>
            <a:schemeClr val="accent2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174" name="AutoShape 6"/>
          <p:cNvSpPr>
            <a:spLocks noChangeArrowheads="1"/>
          </p:cNvSpPr>
          <p:nvPr/>
        </p:nvSpPr>
        <p:spPr bwMode="auto">
          <a:xfrm>
            <a:off x="5564188" y="1601788"/>
            <a:ext cx="377825" cy="377825"/>
          </a:xfrm>
          <a:prstGeom prst="cube">
            <a:avLst>
              <a:gd name="adj" fmla="val 24898"/>
            </a:avLst>
          </a:prstGeom>
          <a:solidFill>
            <a:schemeClr val="accent2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175" name="Rectangle 7"/>
          <p:cNvSpPr>
            <a:spLocks noChangeArrowheads="1"/>
          </p:cNvSpPr>
          <p:nvPr/>
        </p:nvSpPr>
        <p:spPr bwMode="auto">
          <a:xfrm>
            <a:off x="2667000" y="1905000"/>
            <a:ext cx="61595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en-US">
                <a:solidFill>
                  <a:srgbClr val="0000FF"/>
                </a:solidFill>
              </a:rPr>
              <a:t>M</a:t>
            </a:r>
            <a:r>
              <a:rPr lang="en-US" baseline="-25000">
                <a:solidFill>
                  <a:srgbClr val="0000FF"/>
                </a:solidFill>
              </a:rPr>
              <a:t>1</a:t>
            </a:r>
          </a:p>
        </p:txBody>
      </p:sp>
      <p:sp>
        <p:nvSpPr>
          <p:cNvPr id="7176" name="Rectangle 8"/>
          <p:cNvSpPr>
            <a:spLocks noChangeArrowheads="1"/>
          </p:cNvSpPr>
          <p:nvPr/>
        </p:nvSpPr>
        <p:spPr bwMode="auto">
          <a:xfrm>
            <a:off x="6096000" y="1676400"/>
            <a:ext cx="61595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en-US">
                <a:solidFill>
                  <a:srgbClr val="0000FF"/>
                </a:solidFill>
              </a:rPr>
              <a:t>M</a:t>
            </a:r>
            <a:r>
              <a:rPr lang="en-US" baseline="-25000">
                <a:solidFill>
                  <a:srgbClr val="0000FF"/>
                </a:solidFill>
              </a:rPr>
              <a:t>2</a:t>
            </a:r>
          </a:p>
        </p:txBody>
      </p:sp>
      <p:sp>
        <p:nvSpPr>
          <p:cNvPr id="7177" name="Rectangle 9"/>
          <p:cNvSpPr>
            <a:spLocks noChangeArrowheads="1"/>
          </p:cNvSpPr>
          <p:nvPr/>
        </p:nvSpPr>
        <p:spPr bwMode="auto">
          <a:xfrm>
            <a:off x="3565525" y="4629150"/>
            <a:ext cx="3567113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en-US">
                <a:solidFill>
                  <a:srgbClr val="0000FF"/>
                </a:solidFill>
              </a:rPr>
              <a:t>camera at the origin</a:t>
            </a:r>
          </a:p>
        </p:txBody>
      </p:sp>
      <p:sp>
        <p:nvSpPr>
          <p:cNvPr id="7178" name="Rectangle 10"/>
          <p:cNvSpPr>
            <a:spLocks noChangeArrowheads="1"/>
          </p:cNvSpPr>
          <p:nvPr/>
        </p:nvSpPr>
        <p:spPr bwMode="auto">
          <a:xfrm>
            <a:off x="7162800" y="3505200"/>
            <a:ext cx="61595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en-US">
                <a:solidFill>
                  <a:srgbClr val="0000FF"/>
                </a:solidFill>
              </a:rPr>
              <a:t>M</a:t>
            </a:r>
            <a:r>
              <a:rPr lang="en-US" baseline="-25000">
                <a:solidFill>
                  <a:srgbClr val="0000FF"/>
                </a:solidFill>
              </a:rPr>
              <a:t>3</a:t>
            </a:r>
          </a:p>
        </p:txBody>
      </p:sp>
      <p:sp>
        <p:nvSpPr>
          <p:cNvPr id="7179" name="AutoShape 11"/>
          <p:cNvSpPr>
            <a:spLocks noChangeArrowheads="1"/>
          </p:cNvSpPr>
          <p:nvPr/>
        </p:nvSpPr>
        <p:spPr bwMode="auto">
          <a:xfrm>
            <a:off x="4649788" y="2668588"/>
            <a:ext cx="377825" cy="377825"/>
          </a:xfrm>
          <a:prstGeom prst="cube">
            <a:avLst>
              <a:gd name="adj" fmla="val 24898"/>
            </a:avLst>
          </a:prstGeom>
          <a:solidFill>
            <a:schemeClr val="bg2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180" name="AutoShape 12"/>
          <p:cNvSpPr>
            <a:spLocks noChangeArrowheads="1"/>
          </p:cNvSpPr>
          <p:nvPr/>
        </p:nvSpPr>
        <p:spPr bwMode="auto">
          <a:xfrm>
            <a:off x="1601788" y="3278188"/>
            <a:ext cx="377825" cy="377825"/>
          </a:xfrm>
          <a:prstGeom prst="cube">
            <a:avLst>
              <a:gd name="adj" fmla="val 24898"/>
            </a:avLst>
          </a:prstGeom>
          <a:solidFill>
            <a:schemeClr val="bg2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181" name="AutoShape 13"/>
          <p:cNvSpPr>
            <a:spLocks noChangeArrowheads="1"/>
          </p:cNvSpPr>
          <p:nvPr/>
        </p:nvSpPr>
        <p:spPr bwMode="auto">
          <a:xfrm>
            <a:off x="3048000" y="6022975"/>
            <a:ext cx="377825" cy="377825"/>
          </a:xfrm>
          <a:prstGeom prst="cube">
            <a:avLst>
              <a:gd name="adj" fmla="val 24898"/>
            </a:avLst>
          </a:prstGeom>
          <a:solidFill>
            <a:schemeClr val="accent2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182" name="Rectangle 14"/>
          <p:cNvSpPr>
            <a:spLocks noChangeArrowheads="1"/>
          </p:cNvSpPr>
          <p:nvPr/>
        </p:nvSpPr>
        <p:spPr bwMode="auto">
          <a:xfrm>
            <a:off x="3549650" y="5980113"/>
            <a:ext cx="2571750" cy="420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algn="l"/>
            <a:r>
              <a:rPr lang="en-US" sz="2400"/>
              <a:t>dynamic objects</a:t>
            </a:r>
          </a:p>
        </p:txBody>
      </p:sp>
      <p:sp>
        <p:nvSpPr>
          <p:cNvPr id="7183" name="AutoShape 15"/>
          <p:cNvSpPr>
            <a:spLocks noChangeArrowheads="1"/>
          </p:cNvSpPr>
          <p:nvPr/>
        </p:nvSpPr>
        <p:spPr bwMode="auto">
          <a:xfrm>
            <a:off x="6278563" y="6022975"/>
            <a:ext cx="377825" cy="377825"/>
          </a:xfrm>
          <a:prstGeom prst="cube">
            <a:avLst>
              <a:gd name="adj" fmla="val 24898"/>
            </a:avLst>
          </a:prstGeom>
          <a:solidFill>
            <a:schemeClr val="bg2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184" name="Rectangle 16"/>
          <p:cNvSpPr>
            <a:spLocks noChangeArrowheads="1"/>
          </p:cNvSpPr>
          <p:nvPr/>
        </p:nvSpPr>
        <p:spPr bwMode="auto">
          <a:xfrm>
            <a:off x="6783388" y="5980113"/>
            <a:ext cx="2132012" cy="420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algn="l"/>
            <a:r>
              <a:rPr lang="en-US" sz="2400"/>
              <a:t>static objects</a:t>
            </a:r>
          </a:p>
        </p:txBody>
      </p:sp>
      <p:sp>
        <p:nvSpPr>
          <p:cNvPr id="7185" name="Rectangle 17"/>
          <p:cNvSpPr>
            <a:spLocks noChangeArrowheads="1"/>
          </p:cNvSpPr>
          <p:nvPr/>
        </p:nvSpPr>
        <p:spPr bwMode="auto">
          <a:xfrm>
            <a:off x="2133600" y="3200400"/>
            <a:ext cx="417513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en-US">
                <a:solidFill>
                  <a:srgbClr val="0000FF"/>
                </a:solidFill>
              </a:rPr>
              <a:t>I</a:t>
            </a:r>
            <a:r>
              <a:rPr lang="en-US" baseline="-25000">
                <a:solidFill>
                  <a:srgbClr val="0000FF"/>
                </a:solidFill>
              </a:rPr>
              <a:t>4</a:t>
            </a:r>
          </a:p>
        </p:txBody>
      </p:sp>
      <p:sp>
        <p:nvSpPr>
          <p:cNvPr id="7186" name="Rectangle 18"/>
          <p:cNvSpPr>
            <a:spLocks noChangeArrowheads="1"/>
          </p:cNvSpPr>
          <p:nvPr/>
        </p:nvSpPr>
        <p:spPr bwMode="auto">
          <a:xfrm>
            <a:off x="5145088" y="2647950"/>
            <a:ext cx="417512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en-US">
                <a:solidFill>
                  <a:srgbClr val="0000FF"/>
                </a:solidFill>
              </a:rPr>
              <a:t>I</a:t>
            </a:r>
            <a:r>
              <a:rPr lang="en-US" baseline="-25000">
                <a:solidFill>
                  <a:srgbClr val="0000FF"/>
                </a:solidFill>
              </a:rPr>
              <a:t>5</a:t>
            </a:r>
          </a:p>
        </p:txBody>
      </p:sp>
      <p:sp>
        <p:nvSpPr>
          <p:cNvPr id="7187" name="Line 19"/>
          <p:cNvSpPr>
            <a:spLocks noChangeShapeType="1"/>
          </p:cNvSpPr>
          <p:nvPr/>
        </p:nvSpPr>
        <p:spPr bwMode="auto">
          <a:xfrm flipV="1">
            <a:off x="3309938" y="4100513"/>
            <a:ext cx="533400" cy="738187"/>
          </a:xfrm>
          <a:prstGeom prst="line">
            <a:avLst/>
          </a:prstGeom>
          <a:noFill/>
          <a:ln w="25400">
            <a:solidFill>
              <a:schemeClr val="tx1"/>
            </a:solidFill>
            <a:prstDash val="sysDot"/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7188" name="Line 20"/>
          <p:cNvSpPr>
            <a:spLocks noChangeShapeType="1"/>
          </p:cNvSpPr>
          <p:nvPr/>
        </p:nvSpPr>
        <p:spPr bwMode="auto">
          <a:xfrm flipH="1" flipV="1">
            <a:off x="2624138" y="4100513"/>
            <a:ext cx="533400" cy="738187"/>
          </a:xfrm>
          <a:prstGeom prst="line">
            <a:avLst/>
          </a:prstGeom>
          <a:noFill/>
          <a:ln w="25400">
            <a:solidFill>
              <a:schemeClr val="tx1"/>
            </a:solidFill>
            <a:prstDash val="sysDot"/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7189" name="AutoShape 21"/>
          <p:cNvSpPr>
            <a:spLocks noChangeArrowheads="1"/>
          </p:cNvSpPr>
          <p:nvPr/>
        </p:nvSpPr>
        <p:spPr bwMode="auto">
          <a:xfrm>
            <a:off x="3049588" y="4649788"/>
            <a:ext cx="377825" cy="377825"/>
          </a:xfrm>
          <a:prstGeom prst="cube">
            <a:avLst>
              <a:gd name="adj" fmla="val 24898"/>
            </a:avLst>
          </a:prstGeom>
          <a:solidFill>
            <a:srgbClr val="FF0000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190" name="AutoShape 22"/>
          <p:cNvSpPr>
            <a:spLocks noChangeArrowheads="1"/>
          </p:cNvSpPr>
          <p:nvPr/>
        </p:nvSpPr>
        <p:spPr bwMode="auto">
          <a:xfrm>
            <a:off x="755650" y="6022975"/>
            <a:ext cx="377825" cy="377825"/>
          </a:xfrm>
          <a:prstGeom prst="cube">
            <a:avLst>
              <a:gd name="adj" fmla="val 24898"/>
            </a:avLst>
          </a:prstGeom>
          <a:solidFill>
            <a:srgbClr val="FF0000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191" name="Rectangle 23"/>
          <p:cNvSpPr>
            <a:spLocks noChangeArrowheads="1"/>
          </p:cNvSpPr>
          <p:nvPr/>
        </p:nvSpPr>
        <p:spPr bwMode="auto">
          <a:xfrm>
            <a:off x="1260475" y="5980113"/>
            <a:ext cx="1254125" cy="420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algn="l"/>
            <a:r>
              <a:rPr lang="en-US" sz="2400"/>
              <a:t>camera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AutoShape 2"/>
          <p:cNvSpPr>
            <a:spLocks noGrp="1" noChangeArrowheads="1"/>
          </p:cNvSpPr>
          <p:nvPr>
            <p:ph type="title"/>
          </p:nvPr>
        </p:nvSpPr>
        <p:spPr>
          <a:xfrm>
            <a:off x="228600" y="277813"/>
            <a:ext cx="8662988" cy="703262"/>
          </a:xfrm>
          <a:ln cap="flat"/>
        </p:spPr>
        <p:txBody>
          <a:bodyPr/>
          <a:lstStyle/>
          <a:p>
            <a:pPr>
              <a:defRPr/>
            </a:pPr>
            <a:r>
              <a:rPr lang="en-US" smtClean="0"/>
              <a:t>Drawing Objects </a:t>
            </a:r>
            <a:r>
              <a:rPr lang="en-US" smtClean="0">
                <a:solidFill>
                  <a:srgbClr val="FF0000"/>
                </a:solidFill>
              </a:rPr>
              <a:t>with Camera at Origin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371600"/>
            <a:ext cx="8915400" cy="3960813"/>
          </a:xfrm>
          <a:noFill/>
        </p:spPr>
        <p:txBody>
          <a:bodyPr/>
          <a:lstStyle/>
          <a:p>
            <a:r>
              <a:rPr lang="en-US" smtClean="0">
                <a:solidFill>
                  <a:srgbClr val="0000FF"/>
                </a:solidFill>
              </a:rPr>
              <a:t>Dynamic objects</a:t>
            </a:r>
            <a:r>
              <a:rPr lang="en-US" smtClean="0"/>
              <a:t>: //Assuming they are unit cubes</a:t>
            </a:r>
          </a:p>
          <a:p>
            <a:pPr lvl="2">
              <a:buFontTx/>
              <a:buNone/>
            </a:pPr>
            <a:r>
              <a:rPr lang="en-US" smtClean="0"/>
              <a:t>	Push </a:t>
            </a:r>
            <a:r>
              <a:rPr lang="en-US" smtClean="0">
                <a:solidFill>
                  <a:srgbClr val="FF0000"/>
                </a:solidFill>
              </a:rPr>
              <a:t>M</a:t>
            </a:r>
            <a:r>
              <a:rPr lang="en-US" smtClean="0"/>
              <a:t>; //Local to world transformation</a:t>
            </a:r>
          </a:p>
          <a:p>
            <a:pPr lvl="4">
              <a:spcBef>
                <a:spcPct val="0"/>
              </a:spcBef>
              <a:buFontTx/>
              <a:buNone/>
            </a:pPr>
            <a:r>
              <a:rPr lang="en-US" smtClean="0"/>
              <a:t>Draw </a:t>
            </a:r>
            <a:r>
              <a:rPr lang="en-US" smtClean="0">
                <a:solidFill>
                  <a:srgbClr val="FF0000"/>
                </a:solidFill>
              </a:rPr>
              <a:t>unit cube</a:t>
            </a:r>
            <a:r>
              <a:rPr lang="en-US" smtClean="0"/>
              <a:t>; </a:t>
            </a:r>
            <a:r>
              <a:rPr lang="en-US" smtClean="0">
                <a:solidFill>
                  <a:srgbClr val="0000FF"/>
                </a:solidFill>
              </a:rPr>
              <a:t>//range -0.5 to +0.5</a:t>
            </a:r>
          </a:p>
          <a:p>
            <a:pPr lvl="2">
              <a:spcBef>
                <a:spcPct val="0"/>
              </a:spcBef>
              <a:buFontTx/>
              <a:buNone/>
            </a:pPr>
            <a:r>
              <a:rPr lang="en-US" smtClean="0"/>
              <a:t>	Pop</a:t>
            </a:r>
          </a:p>
          <a:p>
            <a:pPr lvl="2">
              <a:buFontTx/>
              <a:buNone/>
            </a:pPr>
            <a:endParaRPr lang="en-US" sz="1200" smtClean="0"/>
          </a:p>
          <a:p>
            <a:r>
              <a:rPr lang="en-US" smtClean="0">
                <a:solidFill>
                  <a:srgbClr val="0000FF"/>
                </a:solidFill>
              </a:rPr>
              <a:t>Static objects</a:t>
            </a:r>
            <a:r>
              <a:rPr lang="en-US" smtClean="0"/>
              <a:t>:</a:t>
            </a:r>
          </a:p>
          <a:p>
            <a:pPr lvl="2">
              <a:buFontTx/>
              <a:buNone/>
            </a:pPr>
            <a:r>
              <a:rPr lang="en-US" smtClean="0"/>
              <a:t>	Push I; //Implied local to world transformation</a:t>
            </a:r>
          </a:p>
          <a:p>
            <a:pPr lvl="4">
              <a:spcBef>
                <a:spcPct val="0"/>
              </a:spcBef>
              <a:buFontTx/>
              <a:buNone/>
            </a:pPr>
            <a:r>
              <a:rPr lang="en-US" smtClean="0"/>
              <a:t>Draw </a:t>
            </a:r>
            <a:r>
              <a:rPr lang="en-US" smtClean="0">
                <a:solidFill>
                  <a:srgbClr val="FF0000"/>
                </a:solidFill>
              </a:rPr>
              <a:t>global cube</a:t>
            </a:r>
            <a:r>
              <a:rPr lang="en-US" smtClean="0"/>
              <a:t>; </a:t>
            </a:r>
            <a:r>
              <a:rPr lang="en-US" smtClean="0">
                <a:solidFill>
                  <a:srgbClr val="0000FF"/>
                </a:solidFill>
              </a:rPr>
              <a:t>//unrestricted range</a:t>
            </a:r>
          </a:p>
          <a:p>
            <a:pPr lvl="2">
              <a:spcBef>
                <a:spcPct val="0"/>
              </a:spcBef>
              <a:buFontTx/>
              <a:buNone/>
            </a:pPr>
            <a:r>
              <a:rPr lang="en-US" smtClean="0"/>
              <a:t>	Pop</a:t>
            </a:r>
          </a:p>
        </p:txBody>
      </p:sp>
      <p:sp>
        <p:nvSpPr>
          <p:cNvPr id="15364" name="AutoShape 4"/>
          <p:cNvSpPr>
            <a:spLocks noChangeArrowheads="1"/>
          </p:cNvSpPr>
          <p:nvPr/>
        </p:nvSpPr>
        <p:spPr bwMode="auto">
          <a:xfrm>
            <a:off x="334963" y="5624513"/>
            <a:ext cx="8574087" cy="933450"/>
          </a:xfrm>
          <a:prstGeom prst="roundRect">
            <a:avLst>
              <a:gd name="adj" fmla="val 12380"/>
            </a:avLst>
          </a:prstGeom>
          <a:solidFill>
            <a:srgbClr val="C0C0C0"/>
          </a:solidFill>
          <a:ln w="12700">
            <a:solidFill>
              <a:schemeClr val="tx1"/>
            </a:solidFill>
            <a:round/>
            <a:headEnd/>
            <a:tailEnd/>
          </a:ln>
          <a:effectLst>
            <a:outerShdw dist="107763" dir="2700000" algn="ctr" rotWithShape="0">
              <a:schemeClr val="tx1">
                <a:alpha val="50000"/>
              </a:schemeClr>
            </a:outerShdw>
          </a:effectLst>
        </p:spPr>
        <p:txBody>
          <a:bodyPr lIns="92075" tIns="46038" rIns="92075" bIns="46038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/>
              <a:t>Renderer automatically transforms </a:t>
            </a:r>
            <a:br>
              <a:rPr lang="en-US"/>
            </a:br>
            <a:r>
              <a:rPr lang="en-US"/>
              <a:t>each point by the matrix on the stack...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3" grpId="0" build="p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AutoShape 2"/>
          <p:cNvSpPr>
            <a:spLocks noGrp="1" noChangeArrowheads="1"/>
          </p:cNvSpPr>
          <p:nvPr>
            <p:ph type="title"/>
          </p:nvPr>
        </p:nvSpPr>
        <p:spPr>
          <a:xfrm>
            <a:off x="228600" y="277813"/>
            <a:ext cx="8662988" cy="703262"/>
          </a:xfrm>
          <a:ln cap="flat"/>
        </p:spPr>
        <p:txBody>
          <a:bodyPr/>
          <a:lstStyle/>
          <a:p>
            <a:pPr>
              <a:defRPr/>
            </a:pPr>
            <a:r>
              <a:rPr lang="en-US" smtClean="0"/>
              <a:t>Drawing Objects </a:t>
            </a:r>
            <a:r>
              <a:rPr lang="en-US" smtClean="0">
                <a:solidFill>
                  <a:srgbClr val="FF0000"/>
                </a:solidFill>
              </a:rPr>
              <a:t>with Camera at Origin</a:t>
            </a:r>
          </a:p>
        </p:txBody>
      </p:sp>
      <p:sp>
        <p:nvSpPr>
          <p:cNvPr id="15364" name="AutoShape 4"/>
          <p:cNvSpPr>
            <a:spLocks noChangeArrowheads="1"/>
          </p:cNvSpPr>
          <p:nvPr/>
        </p:nvSpPr>
        <p:spPr bwMode="auto">
          <a:xfrm>
            <a:off x="334963" y="5715000"/>
            <a:ext cx="8574087" cy="517525"/>
          </a:xfrm>
          <a:prstGeom prst="roundRect">
            <a:avLst>
              <a:gd name="adj" fmla="val 12380"/>
            </a:avLst>
          </a:prstGeom>
          <a:solidFill>
            <a:srgbClr val="C0C0C0"/>
          </a:solidFill>
          <a:ln w="12700">
            <a:solidFill>
              <a:schemeClr val="tx1"/>
            </a:solidFill>
            <a:round/>
            <a:headEnd/>
            <a:tailEnd/>
          </a:ln>
          <a:effectLst>
            <a:outerShdw dist="107763" dir="2700000" algn="ctr" rotWithShape="0">
              <a:schemeClr val="tx1">
                <a:alpha val="50000"/>
              </a:schemeClr>
            </a:outerShdw>
          </a:effectLst>
        </p:spPr>
        <p:txBody>
          <a:bodyPr lIns="92075" tIns="46038" rIns="92075" bIns="46038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dirty="0"/>
              <a:t>Note: Assumes mode is model-view matrix…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371600"/>
            <a:ext cx="8915400" cy="4254500"/>
          </a:xfrm>
          <a:noFill/>
        </p:spPr>
        <p:txBody>
          <a:bodyPr/>
          <a:lstStyle/>
          <a:p>
            <a:r>
              <a:rPr lang="en-US" smtClean="0">
                <a:solidFill>
                  <a:srgbClr val="0000FF"/>
                </a:solidFill>
              </a:rPr>
              <a:t>Dynamic objects</a:t>
            </a:r>
            <a:r>
              <a:rPr lang="en-US" smtClean="0"/>
              <a:t>: //Assuming they are unit cubes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en-US" sz="2000" smtClean="0"/>
              <a:t>		</a:t>
            </a:r>
            <a:r>
              <a:rPr lang="en-US" smtClean="0"/>
              <a:t>glPushMatrix ();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en-US" smtClean="0"/>
              <a:t>			glMultMatrixd (</a:t>
            </a:r>
            <a:r>
              <a:rPr lang="en-US" smtClean="0">
                <a:solidFill>
                  <a:srgbClr val="FF0000"/>
                </a:solidFill>
              </a:rPr>
              <a:t>M</a:t>
            </a:r>
            <a:r>
              <a:rPr lang="en-US" smtClean="0"/>
              <a:t>); //Local to world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en-US" smtClean="0"/>
              <a:t>			Draw </a:t>
            </a:r>
            <a:r>
              <a:rPr lang="en-US" smtClean="0">
                <a:solidFill>
                  <a:srgbClr val="FF0000"/>
                </a:solidFill>
              </a:rPr>
              <a:t>unit cube</a:t>
            </a:r>
            <a:r>
              <a:rPr lang="en-US" smtClean="0"/>
              <a:t>; </a:t>
            </a:r>
            <a:r>
              <a:rPr lang="en-US" smtClean="0">
                <a:solidFill>
                  <a:srgbClr val="0000FF"/>
                </a:solidFill>
              </a:rPr>
              <a:t>//range -0.5 to +0.5</a:t>
            </a:r>
            <a:endParaRPr lang="en-US" smtClean="0"/>
          </a:p>
          <a:p>
            <a:pPr>
              <a:lnSpc>
                <a:spcPct val="70000"/>
              </a:lnSpc>
              <a:buFontTx/>
              <a:buNone/>
            </a:pPr>
            <a:r>
              <a:rPr lang="en-US" smtClean="0"/>
              <a:t>		glPopMatrix (); </a:t>
            </a:r>
          </a:p>
          <a:p>
            <a:pPr lvl="2">
              <a:buFontTx/>
              <a:buNone/>
            </a:pPr>
            <a:endParaRPr lang="en-US" sz="1200" smtClean="0"/>
          </a:p>
          <a:p>
            <a:r>
              <a:rPr lang="en-US" smtClean="0">
                <a:solidFill>
                  <a:srgbClr val="0000FF"/>
                </a:solidFill>
              </a:rPr>
              <a:t>Static objects</a:t>
            </a:r>
            <a:r>
              <a:rPr lang="en-US" smtClean="0"/>
              <a:t>: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en-US" smtClean="0"/>
              <a:t>	</a:t>
            </a:r>
            <a:r>
              <a:rPr lang="en-US" sz="2000" smtClean="0"/>
              <a:t>	</a:t>
            </a:r>
            <a:r>
              <a:rPr lang="en-US" smtClean="0"/>
              <a:t>glPushMatrix (); //Allow draw to change stack.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en-US" smtClean="0"/>
              <a:t> 			Draw </a:t>
            </a:r>
            <a:r>
              <a:rPr lang="en-US" smtClean="0">
                <a:solidFill>
                  <a:srgbClr val="FF0000"/>
                </a:solidFill>
              </a:rPr>
              <a:t>global cube</a:t>
            </a:r>
            <a:r>
              <a:rPr lang="en-US" smtClean="0"/>
              <a:t>; </a:t>
            </a:r>
            <a:r>
              <a:rPr lang="en-US" smtClean="0">
                <a:solidFill>
                  <a:srgbClr val="0000FF"/>
                </a:solidFill>
              </a:rPr>
              <a:t>// unrestricted range</a:t>
            </a:r>
            <a:endParaRPr lang="en-US" smtClean="0"/>
          </a:p>
          <a:p>
            <a:pPr>
              <a:lnSpc>
                <a:spcPct val="70000"/>
              </a:lnSpc>
              <a:buFontTx/>
              <a:buNone/>
            </a:pPr>
            <a:r>
              <a:rPr lang="en-US" smtClean="0"/>
              <a:t>		glPopMatrix ();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3" grpId="0" build="p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AutoShape 2"/>
          <p:cNvSpPr>
            <a:spLocks noGrp="1" noChangeArrowheads="1"/>
          </p:cNvSpPr>
          <p:nvPr>
            <p:ph type="title"/>
          </p:nvPr>
        </p:nvSpPr>
        <p:spPr>
          <a:xfrm>
            <a:off x="233363" y="282575"/>
            <a:ext cx="8653462" cy="565150"/>
          </a:xfrm>
          <a:ln cap="flat"/>
        </p:spPr>
        <p:txBody>
          <a:bodyPr/>
          <a:lstStyle/>
          <a:p>
            <a:pPr>
              <a:lnSpc>
                <a:spcPct val="100000"/>
              </a:lnSpc>
              <a:defRPr/>
            </a:pPr>
            <a:r>
              <a:rPr lang="en-US" smtClean="0"/>
              <a:t>How Do We Move the Camera?</a:t>
            </a:r>
          </a:p>
        </p:txBody>
      </p:sp>
      <p:sp>
        <p:nvSpPr>
          <p:cNvPr id="10243" name="Rectangle 3"/>
          <p:cNvSpPr>
            <a:spLocks noChangeArrowheads="1"/>
          </p:cNvSpPr>
          <p:nvPr/>
        </p:nvSpPr>
        <p:spPr bwMode="auto">
          <a:xfrm>
            <a:off x="304800" y="1219200"/>
            <a:ext cx="8458200" cy="4038600"/>
          </a:xfrm>
          <a:prstGeom prst="rect">
            <a:avLst/>
          </a:prstGeom>
          <a:solidFill>
            <a:srgbClr val="F0FD23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244" name="Rectangle 4"/>
          <p:cNvSpPr>
            <a:spLocks noChangeArrowheads="1"/>
          </p:cNvSpPr>
          <p:nvPr/>
        </p:nvSpPr>
        <p:spPr bwMode="auto">
          <a:xfrm>
            <a:off x="2316163" y="1828800"/>
            <a:ext cx="1350962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en-US">
                <a:solidFill>
                  <a:srgbClr val="0000FF"/>
                </a:solidFill>
              </a:rPr>
              <a:t>point 2</a:t>
            </a:r>
          </a:p>
        </p:txBody>
      </p:sp>
      <p:sp>
        <p:nvSpPr>
          <p:cNvPr id="10245" name="Rectangle 5"/>
          <p:cNvSpPr>
            <a:spLocks noChangeArrowheads="1"/>
          </p:cNvSpPr>
          <p:nvPr/>
        </p:nvSpPr>
        <p:spPr bwMode="auto">
          <a:xfrm>
            <a:off x="3587750" y="4552950"/>
            <a:ext cx="3567113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en-US">
                <a:solidFill>
                  <a:srgbClr val="0000FF"/>
                </a:solidFill>
              </a:rPr>
              <a:t>camera at the origin</a:t>
            </a:r>
          </a:p>
        </p:txBody>
      </p:sp>
      <p:sp>
        <p:nvSpPr>
          <p:cNvPr id="10246" name="Line 6"/>
          <p:cNvSpPr>
            <a:spLocks noChangeShapeType="1"/>
          </p:cNvSpPr>
          <p:nvPr/>
        </p:nvSpPr>
        <p:spPr bwMode="auto">
          <a:xfrm flipV="1">
            <a:off x="3332163" y="4024313"/>
            <a:ext cx="533400" cy="738187"/>
          </a:xfrm>
          <a:prstGeom prst="line">
            <a:avLst/>
          </a:prstGeom>
          <a:noFill/>
          <a:ln w="25400">
            <a:solidFill>
              <a:schemeClr val="tx1"/>
            </a:solidFill>
            <a:prstDash val="sysDot"/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10247" name="Line 7"/>
          <p:cNvSpPr>
            <a:spLocks noChangeShapeType="1"/>
          </p:cNvSpPr>
          <p:nvPr/>
        </p:nvSpPr>
        <p:spPr bwMode="auto">
          <a:xfrm flipH="1" flipV="1">
            <a:off x="2646363" y="4024313"/>
            <a:ext cx="533400" cy="738187"/>
          </a:xfrm>
          <a:prstGeom prst="line">
            <a:avLst/>
          </a:prstGeom>
          <a:noFill/>
          <a:ln w="25400">
            <a:solidFill>
              <a:schemeClr val="tx1"/>
            </a:solidFill>
            <a:prstDash val="sysDot"/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10248" name="Rectangle 8"/>
          <p:cNvSpPr>
            <a:spLocks noChangeArrowheads="1"/>
          </p:cNvSpPr>
          <p:nvPr/>
        </p:nvSpPr>
        <p:spPr bwMode="auto">
          <a:xfrm>
            <a:off x="663575" y="5715000"/>
            <a:ext cx="7783513" cy="476250"/>
          </a:xfrm>
          <a:prstGeom prst="rect">
            <a:avLst/>
          </a:prstGeom>
          <a:solidFill>
            <a:srgbClr val="C0C0C0"/>
          </a:solidFill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en-US"/>
              <a:t>Let </a:t>
            </a:r>
            <a:r>
              <a:rPr lang="en-US">
                <a:solidFill>
                  <a:srgbClr val="0000FF"/>
                </a:solidFill>
              </a:rPr>
              <a:t>C</a:t>
            </a:r>
            <a:r>
              <a:rPr lang="en-US"/>
              <a:t> represent the camera’s transformation.</a:t>
            </a:r>
          </a:p>
        </p:txBody>
      </p:sp>
      <p:sp>
        <p:nvSpPr>
          <p:cNvPr id="10249" name="Oval 9"/>
          <p:cNvSpPr>
            <a:spLocks noChangeArrowheads="1"/>
          </p:cNvSpPr>
          <p:nvPr/>
        </p:nvSpPr>
        <p:spPr bwMode="auto">
          <a:xfrm>
            <a:off x="1927225" y="1981200"/>
            <a:ext cx="228600" cy="228600"/>
          </a:xfrm>
          <a:prstGeom prst="ellipse">
            <a:avLst/>
          </a:prstGeom>
          <a:solidFill>
            <a:schemeClr val="tx1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250" name="Rectangle 10"/>
          <p:cNvSpPr>
            <a:spLocks noChangeArrowheads="1"/>
          </p:cNvSpPr>
          <p:nvPr/>
        </p:nvSpPr>
        <p:spPr bwMode="auto">
          <a:xfrm>
            <a:off x="6219825" y="1371600"/>
            <a:ext cx="1350963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en-US">
                <a:solidFill>
                  <a:srgbClr val="0000FF"/>
                </a:solidFill>
              </a:rPr>
              <a:t>point 1</a:t>
            </a:r>
          </a:p>
        </p:txBody>
      </p:sp>
      <p:sp>
        <p:nvSpPr>
          <p:cNvPr id="10251" name="Oval 11"/>
          <p:cNvSpPr>
            <a:spLocks noChangeArrowheads="1"/>
          </p:cNvSpPr>
          <p:nvPr/>
        </p:nvSpPr>
        <p:spPr bwMode="auto">
          <a:xfrm>
            <a:off x="5832475" y="1524000"/>
            <a:ext cx="228600" cy="228600"/>
          </a:xfrm>
          <a:prstGeom prst="ellipse">
            <a:avLst/>
          </a:prstGeom>
          <a:solidFill>
            <a:schemeClr val="tx1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252" name="Rectangle 12"/>
          <p:cNvSpPr>
            <a:spLocks noChangeArrowheads="1"/>
          </p:cNvSpPr>
          <p:nvPr/>
        </p:nvSpPr>
        <p:spPr bwMode="auto">
          <a:xfrm>
            <a:off x="3616325" y="3105150"/>
            <a:ext cx="507047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en-US">
                <a:solidFill>
                  <a:srgbClr val="0000FF"/>
                </a:solidFill>
              </a:rPr>
              <a:t>camera after moving using C</a:t>
            </a:r>
          </a:p>
        </p:txBody>
      </p:sp>
      <p:sp>
        <p:nvSpPr>
          <p:cNvPr id="10253" name="Line 13"/>
          <p:cNvSpPr>
            <a:spLocks noChangeShapeType="1"/>
          </p:cNvSpPr>
          <p:nvPr/>
        </p:nvSpPr>
        <p:spPr bwMode="auto">
          <a:xfrm flipV="1">
            <a:off x="3332163" y="2651125"/>
            <a:ext cx="533400" cy="738188"/>
          </a:xfrm>
          <a:prstGeom prst="line">
            <a:avLst/>
          </a:prstGeom>
          <a:noFill/>
          <a:ln w="25400">
            <a:solidFill>
              <a:schemeClr val="tx1"/>
            </a:solidFill>
            <a:prstDash val="sysDot"/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10254" name="Line 14"/>
          <p:cNvSpPr>
            <a:spLocks noChangeShapeType="1"/>
          </p:cNvSpPr>
          <p:nvPr/>
        </p:nvSpPr>
        <p:spPr bwMode="auto">
          <a:xfrm flipH="1" flipV="1">
            <a:off x="2646363" y="2651125"/>
            <a:ext cx="533400" cy="738188"/>
          </a:xfrm>
          <a:prstGeom prst="line">
            <a:avLst/>
          </a:prstGeom>
          <a:noFill/>
          <a:ln w="25400">
            <a:solidFill>
              <a:schemeClr val="tx1"/>
            </a:solidFill>
            <a:prstDash val="sysDot"/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10255" name="AutoShape 15"/>
          <p:cNvSpPr>
            <a:spLocks noChangeArrowheads="1"/>
          </p:cNvSpPr>
          <p:nvPr/>
        </p:nvSpPr>
        <p:spPr bwMode="auto">
          <a:xfrm>
            <a:off x="3071813" y="3200400"/>
            <a:ext cx="377825" cy="377825"/>
          </a:xfrm>
          <a:prstGeom prst="cube">
            <a:avLst>
              <a:gd name="adj" fmla="val 24898"/>
            </a:avLst>
          </a:prstGeom>
          <a:solidFill>
            <a:srgbClr val="FF0000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256" name="Rectangle 16"/>
          <p:cNvSpPr>
            <a:spLocks noChangeArrowheads="1"/>
          </p:cNvSpPr>
          <p:nvPr/>
        </p:nvSpPr>
        <p:spPr bwMode="auto">
          <a:xfrm>
            <a:off x="1905000" y="3810000"/>
            <a:ext cx="4413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en-US">
                <a:solidFill>
                  <a:srgbClr val="0000FF"/>
                </a:solidFill>
              </a:rPr>
              <a:t>C</a:t>
            </a:r>
          </a:p>
        </p:txBody>
      </p:sp>
      <p:sp>
        <p:nvSpPr>
          <p:cNvPr id="10257" name="Freeform 17"/>
          <p:cNvSpPr>
            <a:spLocks/>
          </p:cNvSpPr>
          <p:nvPr/>
        </p:nvSpPr>
        <p:spPr bwMode="auto">
          <a:xfrm>
            <a:off x="2435225" y="3406775"/>
            <a:ext cx="738188" cy="1370013"/>
          </a:xfrm>
          <a:custGeom>
            <a:avLst/>
            <a:gdLst>
              <a:gd name="T0" fmla="*/ 464 w 465"/>
              <a:gd name="T1" fmla="*/ 862 h 863"/>
              <a:gd name="T2" fmla="*/ 379 w 465"/>
              <a:gd name="T3" fmla="*/ 805 h 863"/>
              <a:gd name="T4" fmla="*/ 297 w 465"/>
              <a:gd name="T5" fmla="*/ 748 h 863"/>
              <a:gd name="T6" fmla="*/ 219 w 465"/>
              <a:gd name="T7" fmla="*/ 691 h 863"/>
              <a:gd name="T8" fmla="*/ 184 w 465"/>
              <a:gd name="T9" fmla="*/ 663 h 863"/>
              <a:gd name="T10" fmla="*/ 150 w 465"/>
              <a:gd name="T11" fmla="*/ 635 h 863"/>
              <a:gd name="T12" fmla="*/ 119 w 465"/>
              <a:gd name="T13" fmla="*/ 606 h 863"/>
              <a:gd name="T14" fmla="*/ 91 w 465"/>
              <a:gd name="T15" fmla="*/ 578 h 863"/>
              <a:gd name="T16" fmla="*/ 66 w 465"/>
              <a:gd name="T17" fmla="*/ 550 h 863"/>
              <a:gd name="T18" fmla="*/ 44 w 465"/>
              <a:gd name="T19" fmla="*/ 522 h 863"/>
              <a:gd name="T20" fmla="*/ 27 w 465"/>
              <a:gd name="T21" fmla="*/ 495 h 863"/>
              <a:gd name="T22" fmla="*/ 13 w 465"/>
              <a:gd name="T23" fmla="*/ 468 h 863"/>
              <a:gd name="T24" fmla="*/ 4 w 465"/>
              <a:gd name="T25" fmla="*/ 440 h 863"/>
              <a:gd name="T26" fmla="*/ 0 w 465"/>
              <a:gd name="T27" fmla="*/ 413 h 863"/>
              <a:gd name="T28" fmla="*/ 0 w 465"/>
              <a:gd name="T29" fmla="*/ 386 h 863"/>
              <a:gd name="T30" fmla="*/ 5 w 465"/>
              <a:gd name="T31" fmla="*/ 360 h 863"/>
              <a:gd name="T32" fmla="*/ 15 w 465"/>
              <a:gd name="T33" fmla="*/ 333 h 863"/>
              <a:gd name="T34" fmla="*/ 29 w 465"/>
              <a:gd name="T35" fmla="*/ 307 h 863"/>
              <a:gd name="T36" fmla="*/ 47 w 465"/>
              <a:gd name="T37" fmla="*/ 281 h 863"/>
              <a:gd name="T38" fmla="*/ 68 w 465"/>
              <a:gd name="T39" fmla="*/ 255 h 863"/>
              <a:gd name="T40" fmla="*/ 93 w 465"/>
              <a:gd name="T41" fmla="*/ 229 h 863"/>
              <a:gd name="T42" fmla="*/ 120 w 465"/>
              <a:gd name="T43" fmla="*/ 204 h 863"/>
              <a:gd name="T44" fmla="*/ 150 w 465"/>
              <a:gd name="T45" fmla="*/ 178 h 863"/>
              <a:gd name="T46" fmla="*/ 182 w 465"/>
              <a:gd name="T47" fmla="*/ 152 h 863"/>
              <a:gd name="T48" fmla="*/ 252 w 465"/>
              <a:gd name="T49" fmla="*/ 102 h 863"/>
              <a:gd name="T50" fmla="*/ 326 w 465"/>
              <a:gd name="T51" fmla="*/ 51 h 863"/>
              <a:gd name="T52" fmla="*/ 404 w 465"/>
              <a:gd name="T53" fmla="*/ 0 h 863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w 465"/>
              <a:gd name="T82" fmla="*/ 0 h 863"/>
              <a:gd name="T83" fmla="*/ 465 w 465"/>
              <a:gd name="T84" fmla="*/ 863 h 863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T81" t="T82" r="T83" b="T84"/>
            <a:pathLst>
              <a:path w="465" h="863">
                <a:moveTo>
                  <a:pt x="464" y="862"/>
                </a:moveTo>
                <a:lnTo>
                  <a:pt x="379" y="805"/>
                </a:lnTo>
                <a:lnTo>
                  <a:pt x="297" y="748"/>
                </a:lnTo>
                <a:lnTo>
                  <a:pt x="219" y="691"/>
                </a:lnTo>
                <a:lnTo>
                  <a:pt x="184" y="663"/>
                </a:lnTo>
                <a:lnTo>
                  <a:pt x="150" y="635"/>
                </a:lnTo>
                <a:lnTo>
                  <a:pt x="119" y="606"/>
                </a:lnTo>
                <a:lnTo>
                  <a:pt x="91" y="578"/>
                </a:lnTo>
                <a:lnTo>
                  <a:pt x="66" y="550"/>
                </a:lnTo>
                <a:lnTo>
                  <a:pt x="44" y="522"/>
                </a:lnTo>
                <a:lnTo>
                  <a:pt x="27" y="495"/>
                </a:lnTo>
                <a:lnTo>
                  <a:pt x="13" y="468"/>
                </a:lnTo>
                <a:lnTo>
                  <a:pt x="4" y="440"/>
                </a:lnTo>
                <a:lnTo>
                  <a:pt x="0" y="413"/>
                </a:lnTo>
                <a:lnTo>
                  <a:pt x="0" y="386"/>
                </a:lnTo>
                <a:lnTo>
                  <a:pt x="5" y="360"/>
                </a:lnTo>
                <a:lnTo>
                  <a:pt x="15" y="333"/>
                </a:lnTo>
                <a:lnTo>
                  <a:pt x="29" y="307"/>
                </a:lnTo>
                <a:lnTo>
                  <a:pt x="47" y="281"/>
                </a:lnTo>
                <a:lnTo>
                  <a:pt x="68" y="255"/>
                </a:lnTo>
                <a:lnTo>
                  <a:pt x="93" y="229"/>
                </a:lnTo>
                <a:lnTo>
                  <a:pt x="120" y="204"/>
                </a:lnTo>
                <a:lnTo>
                  <a:pt x="150" y="178"/>
                </a:lnTo>
                <a:lnTo>
                  <a:pt x="182" y="152"/>
                </a:lnTo>
                <a:lnTo>
                  <a:pt x="252" y="102"/>
                </a:lnTo>
                <a:lnTo>
                  <a:pt x="326" y="51"/>
                </a:lnTo>
                <a:lnTo>
                  <a:pt x="404" y="0"/>
                </a:lnTo>
              </a:path>
            </a:pathLst>
          </a:custGeom>
          <a:noFill/>
          <a:ln w="50800" cap="rnd">
            <a:solidFill>
              <a:srgbClr val="0000FF"/>
            </a:solidFill>
            <a:round/>
            <a:headEnd type="none" w="sm" len="sm"/>
            <a:tailEnd type="stealth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0258" name="AutoShape 18"/>
          <p:cNvSpPr>
            <a:spLocks noChangeArrowheads="1"/>
          </p:cNvSpPr>
          <p:nvPr/>
        </p:nvSpPr>
        <p:spPr bwMode="auto">
          <a:xfrm>
            <a:off x="3071813" y="4573588"/>
            <a:ext cx="377825" cy="377825"/>
          </a:xfrm>
          <a:prstGeom prst="cube">
            <a:avLst>
              <a:gd name="adj" fmla="val 24898"/>
            </a:avLst>
          </a:prstGeom>
          <a:solidFill>
            <a:srgbClr val="FF0000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t02">
  <a:themeElements>
    <a:clrScheme name="">
      <a:dk1>
        <a:srgbClr val="000000"/>
      </a:dk1>
      <a:lt1>
        <a:srgbClr val="FFFFFF"/>
      </a:lt1>
      <a:dk2>
        <a:srgbClr val="181BE5"/>
      </a:dk2>
      <a:lt2>
        <a:srgbClr val="FF00FF"/>
      </a:lt2>
      <a:accent1>
        <a:srgbClr val="33FFFF"/>
      </a:accent1>
      <a:accent2>
        <a:srgbClr val="99FFCC"/>
      </a:accent2>
      <a:accent3>
        <a:srgbClr val="FFFFFF"/>
      </a:accent3>
      <a:accent4>
        <a:srgbClr val="000000"/>
      </a:accent4>
      <a:accent5>
        <a:srgbClr val="ADFFFF"/>
      </a:accent5>
      <a:accent6>
        <a:srgbClr val="8AE7B9"/>
      </a:accent6>
      <a:hlink>
        <a:srgbClr val="77D7F7"/>
      </a:hlink>
      <a:folHlink>
        <a:srgbClr val="F73700"/>
      </a:folHlink>
    </a:clrScheme>
    <a:fontScheme name="st02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0C0C0"/>
        </a:solidFill>
        <a:ln w="9525" cap="flat" cmpd="sng" algn="ctr">
          <a:noFill/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90000"/>
          </a:lnSpc>
          <a:spcBef>
            <a:spcPct val="40000"/>
          </a:spcBef>
          <a:spcAft>
            <a:spcPct val="0"/>
          </a:spcAft>
          <a:buClrTx/>
          <a:buSzTx/>
          <a:buFontTx/>
          <a:buNone/>
          <a:tabLst/>
          <a:defRPr kumimoji="0" lang="en-US" sz="2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0C0C0"/>
        </a:solidFill>
        <a:ln w="9525" cap="flat" cmpd="sng" algn="ctr">
          <a:noFill/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90000"/>
          </a:lnSpc>
          <a:spcBef>
            <a:spcPct val="40000"/>
          </a:spcBef>
          <a:spcAft>
            <a:spcPct val="0"/>
          </a:spcAft>
          <a:buClrTx/>
          <a:buSzTx/>
          <a:buFontTx/>
          <a:buNone/>
          <a:tabLst/>
          <a:defRPr kumimoji="0" lang="en-US" sz="2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st02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02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02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02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02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02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02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G:\Courses\Introduction to Smalltalk\Notes\st02.ppt</Template>
  <TotalTime>63372865</TotalTime>
  <Pages>3</Pages>
  <Words>1064</Words>
  <Application>Microsoft PowerPoint 4.0</Application>
  <PresentationFormat>Letter Paper (8.5x11 in)</PresentationFormat>
  <Paragraphs>294</Paragraphs>
  <Slides>28</Slides>
  <Notes>28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29" baseType="lpstr">
      <vt:lpstr>st02</vt:lpstr>
      <vt:lpstr>95.4002</vt:lpstr>
      <vt:lpstr>What’s a Camera?</vt:lpstr>
      <vt:lpstr>What’s a Camera?</vt:lpstr>
      <vt:lpstr>What’s a World?</vt:lpstr>
      <vt:lpstr>Two Categories of Objects</vt:lpstr>
      <vt:lpstr>A Sample World</vt:lpstr>
      <vt:lpstr>Drawing Objects with Camera at Origin</vt:lpstr>
      <vt:lpstr>Drawing Objects with Camera at Origin</vt:lpstr>
      <vt:lpstr>How Do We Move the Camera?</vt:lpstr>
      <vt:lpstr>How Do We Move the Camera Back?</vt:lpstr>
      <vt:lpstr>What If We Move the Points Back Instead?</vt:lpstr>
      <vt:lpstr>Compare?</vt:lpstr>
      <vt:lpstr>Does it Work for Any C?</vt:lpstr>
      <vt:lpstr>Conclusion?</vt:lpstr>
      <vt:lpstr>Conclusion?</vt:lpstr>
      <vt:lpstr>Drawing Objects with Camera at C</vt:lpstr>
      <vt:lpstr>What’s a Camera, AGAIN?</vt:lpstr>
      <vt:lpstr>Review: Showing The World From Camera at C1? </vt:lpstr>
      <vt:lpstr>What if We Want M2 To Be The Viewpoint </vt:lpstr>
      <vt:lpstr>What if We Want M2 To Be The Viewpoint?</vt:lpstr>
      <vt:lpstr>Is Seeing From Many Viewpoints Useful?</vt:lpstr>
      <vt:lpstr>Summary: The transformation pipeline…</vt:lpstr>
      <vt:lpstr>Do we need an Actual Camera Object?</vt:lpstr>
      <vt:lpstr>One Implemention: Ask Camera to put C-1 on Stack</vt:lpstr>
      <vt:lpstr>This is Placing Camera inverse C-1 on Stack</vt:lpstr>
      <vt:lpstr>If we needed C, how could we compute it?</vt:lpstr>
      <vt:lpstr>Or, equivalently VIA EXTENSIONS TO OpenGL</vt:lpstr>
      <vt:lpstr>Or, Alternatively (Using a DUAL Transformation)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Object Orinted Programming in Smalltalk /V</dc:title>
  <dc:creator>The Staff</dc:creator>
  <cp:lastModifiedBy>TheMan</cp:lastModifiedBy>
  <cp:revision>182</cp:revision>
  <cp:lastPrinted>2000-03-27T01:57:37Z</cp:lastPrinted>
  <dcterms:created xsi:type="dcterms:W3CDTF">1995-01-12T17:04:20Z</dcterms:created>
  <dcterms:modified xsi:type="dcterms:W3CDTF">2009-01-11T19:58:15Z</dcterms:modified>
</cp:coreProperties>
</file>