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1" r:id="rId2"/>
    <p:sldId id="429" r:id="rId3"/>
    <p:sldId id="533" r:id="rId4"/>
    <p:sldId id="544" r:id="rId5"/>
    <p:sldId id="338" r:id="rId6"/>
    <p:sldId id="337" r:id="rId7"/>
    <p:sldId id="508" r:id="rId8"/>
    <p:sldId id="541" r:id="rId9"/>
    <p:sldId id="532" r:id="rId10"/>
    <p:sldId id="540" r:id="rId11"/>
    <p:sldId id="509" r:id="rId12"/>
    <p:sldId id="536" r:id="rId13"/>
    <p:sldId id="537" r:id="rId14"/>
    <p:sldId id="542" r:id="rId15"/>
    <p:sldId id="543" r:id="rId16"/>
    <p:sldId id="545" r:id="rId17"/>
    <p:sldId id="547" r:id="rId18"/>
    <p:sldId id="546" r:id="rId19"/>
    <p:sldId id="548" r:id="rId20"/>
    <p:sldId id="549" r:id="rId21"/>
    <p:sldId id="535" r:id="rId22"/>
    <p:sldId id="551" r:id="rId23"/>
  </p:sldIdLst>
  <p:sldSz cx="9144000" cy="6858000" type="letter"/>
  <p:notesSz cx="8924925" cy="6858000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00"/>
    <a:srgbClr val="8000B3"/>
    <a:srgbClr val="00FF00"/>
    <a:srgbClr val="C0C0C0"/>
    <a:srgbClr val="FEFE83"/>
    <a:srgbClr val="02B192"/>
    <a:srgbClr val="F0F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57775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57775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6CD70C20-3E3A-4FFF-A966-699483AF5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83050" y="6521450"/>
            <a:ext cx="7588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3" tIns="44450" rIns="87313" bIns="44450">
            <a:spAutoFit/>
          </a:bodyPr>
          <a:lstStyle/>
          <a:p>
            <a:pPr defTabSz="868363">
              <a:spcBef>
                <a:spcPct val="0"/>
              </a:spcBef>
              <a:defRPr/>
            </a:pPr>
            <a:r>
              <a:rPr lang="en-US"/>
              <a:t>Page </a:t>
            </a:r>
            <a:fld id="{551837F6-D568-4E1F-B3C4-02CEA848C799}" type="slidenum">
              <a:rPr lang="en-US"/>
              <a:pPr defTabSz="868363">
                <a:spcBef>
                  <a:spcPct val="0"/>
                </a:spcBef>
                <a:defRPr/>
              </a:pPr>
              <a:t>‹#›</a:t>
            </a:fld>
            <a:endParaRPr lang="en-US"/>
          </a:p>
        </p:txBody>
      </p:sp>
      <p:sp>
        <p:nvSpPr>
          <p:cNvPr id="276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7900" y="76200"/>
            <a:ext cx="6076950" cy="4554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2450" y="4940300"/>
            <a:ext cx="4368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286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858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430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0002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29CA28-936A-4C57-ADDE-947005A3AF0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FA5C0F-6DCC-4374-B936-C6FC8A4EFB8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2C104A-934F-4246-A1B3-F7DC9FEFAD7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D1AFFD-1B6B-469B-855A-1813BA08370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352F24-6C6D-42A3-A8AA-3F8116EB12D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72E9A0-51B4-487E-850B-A553CB0C033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5EDDA0-E1FB-42D5-B8B5-86A4DBED1D5D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D66B3-CD03-4415-9343-E9D5F0ED35E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4806D0-D0EF-4E38-A56E-CDFAA2E9AD9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0F26BC-B450-4AC1-8962-33DF9850FC7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24747-43AE-4F1D-8B9E-1F0ECB48C85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6FB159-72DA-40C6-A7E3-5F224CD2C34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320614-D1DD-4E6A-8752-3ECDA0A18B9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AF593C-687D-49B8-A558-4AC10E9471E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AF593C-687D-49B8-A558-4AC10E9471E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82DB5-0E12-480D-95D9-CB4ABFFA927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EFCCB9-02A9-40F5-8E83-84D44013156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81F6CC-A2A3-44DB-A826-39BC2047E0E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90E351-592E-4C82-86FB-EB2774C54F0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A0147F-1E71-40C6-B005-C57B386980D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75F5E-B7FC-4DFB-9413-ACFA9C8283F5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4DF365-8B41-47A6-BC40-6F32475C1349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dirty="0">
                <a:latin typeface="Times New Roman" pitchFamily="18" charset="0"/>
              </a:rPr>
              <a:t>Wilf LaLonde </a:t>
            </a:r>
            <a:r>
              <a:rPr lang="en-US" sz="1200" b="0" dirty="0" smtClean="0">
                <a:solidFill>
                  <a:schemeClr val="tx1"/>
                </a:solidFill>
                <a:latin typeface="Times New Roman" pitchFamily="18" charset="0"/>
              </a:rPr>
              <a:t>©2009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143000" y="2590800"/>
            <a:ext cx="6829425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>
                <a:solidFill>
                  <a:srgbClr val="FF0000"/>
                </a:solidFill>
                <a:latin typeface="Times" charset="0"/>
              </a:rPr>
              <a:t>Waypoints</a:t>
            </a:r>
            <a:br>
              <a:rPr lang="en-US" sz="4800" b="1">
                <a:solidFill>
                  <a:srgbClr val="FF0000"/>
                </a:solidFill>
                <a:latin typeface="Times" charset="0"/>
              </a:rPr>
            </a:br>
            <a:r>
              <a:rPr lang="en-US" sz="4800" b="1">
                <a:solidFill>
                  <a:srgbClr val="FF0000"/>
                </a:solidFill>
                <a:latin typeface="Times" charset="0"/>
              </a:rPr>
              <a:t>and</a:t>
            </a:r>
            <a:br>
              <a:rPr lang="en-US" sz="4800" b="1">
                <a:solidFill>
                  <a:srgbClr val="FF0000"/>
                </a:solidFill>
                <a:latin typeface="Times" charset="0"/>
              </a:rPr>
            </a:br>
            <a:r>
              <a:rPr lang="en-US" sz="4800" b="1">
                <a:solidFill>
                  <a:srgbClr val="FF0000"/>
                </a:solidFill>
                <a:latin typeface="Times" charset="0"/>
              </a:rPr>
              <a:t>Interpolation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Mechanical Paths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433513"/>
            <a:ext cx="8475663" cy="12446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For mechanical paths</a:t>
            </a:r>
            <a:r>
              <a:rPr lang="en-US" smtClean="0"/>
              <a:t> such as followed by a grab-hook, you want straight line waypoint following with mechanical 90 degree turns…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228600" y="3352800"/>
            <a:ext cx="8802688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We get that by using interpolation…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149350" y="4724400"/>
            <a:ext cx="64119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Interpolate (P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>
                <a:solidFill>
                  <a:srgbClr val="FF0000"/>
                </a:solidFill>
              </a:rPr>
              <a:t>,P</a:t>
            </a:r>
            <a:r>
              <a:rPr lang="en-US" sz="2800" b="1" baseline="-25000">
                <a:solidFill>
                  <a:srgbClr val="FF0000"/>
                </a:solidFill>
              </a:rPr>
              <a:t>2</a:t>
            </a:r>
            <a:r>
              <a:rPr lang="en-US" sz="2800" b="1">
                <a:solidFill>
                  <a:srgbClr val="FF0000"/>
                </a:solidFill>
              </a:rPr>
              <a:t>,t) = P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>
                <a:solidFill>
                  <a:srgbClr val="FF0000"/>
                </a:solidFill>
              </a:rPr>
              <a:t> + (P</a:t>
            </a:r>
            <a:r>
              <a:rPr lang="en-US" sz="2800" b="1" baseline="-25000">
                <a:solidFill>
                  <a:srgbClr val="FF0000"/>
                </a:solidFill>
              </a:rPr>
              <a:t>2</a:t>
            </a:r>
            <a:r>
              <a:rPr lang="en-US" sz="2800" b="1">
                <a:solidFill>
                  <a:srgbClr val="FF0000"/>
                </a:solidFill>
              </a:rPr>
              <a:t> – P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>
                <a:solidFill>
                  <a:srgbClr val="FF0000"/>
                </a:solidFill>
              </a:rPr>
              <a:t>) * t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792538" y="5691188"/>
            <a:ext cx="3608387" cy="476250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details on next page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4588"/>
            <a:ext cx="9372600" cy="5305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Interpolate (P</a:t>
            </a:r>
            <a:r>
              <a:rPr lang="en-US" baseline="-25000" smtClean="0">
                <a:solidFill>
                  <a:srgbClr val="0000FF"/>
                </a:solidFill>
              </a:rPr>
              <a:t>1</a:t>
            </a:r>
            <a:r>
              <a:rPr lang="en-US" smtClean="0">
                <a:solidFill>
                  <a:srgbClr val="0000FF"/>
                </a:solidFill>
              </a:rPr>
              <a:t>,P</a:t>
            </a:r>
            <a:r>
              <a:rPr lang="en-US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,t) = P</a:t>
            </a:r>
            <a:r>
              <a:rPr lang="en-US" baseline="-25000" smtClean="0">
                <a:solidFill>
                  <a:srgbClr val="0000FF"/>
                </a:solidFill>
              </a:rPr>
              <a:t>1</a:t>
            </a:r>
            <a:r>
              <a:rPr lang="en-US" smtClean="0">
                <a:solidFill>
                  <a:srgbClr val="0000FF"/>
                </a:solidFill>
              </a:rPr>
              <a:t> + (P</a:t>
            </a:r>
            <a:r>
              <a:rPr lang="en-US" baseline="-25000" smtClean="0">
                <a:solidFill>
                  <a:srgbClr val="0000FF"/>
                </a:solidFill>
              </a:rPr>
              <a:t>2</a:t>
            </a:r>
            <a:r>
              <a:rPr lang="en-US" smtClean="0">
                <a:solidFill>
                  <a:srgbClr val="0000FF"/>
                </a:solidFill>
              </a:rPr>
              <a:t> – P</a:t>
            </a:r>
            <a:r>
              <a:rPr lang="en-US" baseline="-25000" smtClean="0">
                <a:solidFill>
                  <a:srgbClr val="0000FF"/>
                </a:solidFill>
              </a:rPr>
              <a:t>1</a:t>
            </a:r>
            <a:r>
              <a:rPr lang="en-US" smtClean="0">
                <a:solidFill>
                  <a:srgbClr val="0000FF"/>
                </a:solidFill>
              </a:rPr>
              <a:t>) * t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Consider</a:t>
            </a:r>
          </a:p>
          <a:p>
            <a:pPr lvl="2">
              <a:buFontTx/>
              <a:buNone/>
            </a:pPr>
            <a:r>
              <a:rPr lang="en-US" smtClean="0"/>
              <a:t>t = 0, 	=&gt; P</a:t>
            </a:r>
            <a:r>
              <a:rPr lang="en-US" baseline="-25000" smtClean="0"/>
              <a:t>1</a:t>
            </a:r>
          </a:p>
          <a:p>
            <a:pPr lvl="2">
              <a:buFontTx/>
              <a:buNone/>
            </a:pPr>
            <a:r>
              <a:rPr lang="en-US" smtClean="0"/>
              <a:t>t = 1, 	=&gt; P</a:t>
            </a:r>
            <a:r>
              <a:rPr lang="en-US" baseline="-25000" smtClean="0"/>
              <a:t>1</a:t>
            </a:r>
            <a:r>
              <a:rPr lang="en-US" smtClean="0"/>
              <a:t> + (P</a:t>
            </a:r>
            <a:r>
              <a:rPr lang="en-US" baseline="-25000" smtClean="0"/>
              <a:t>2</a:t>
            </a:r>
            <a:r>
              <a:rPr lang="en-US" smtClean="0"/>
              <a:t> – P</a:t>
            </a:r>
            <a:r>
              <a:rPr lang="en-US" baseline="-25000" smtClean="0"/>
              <a:t>1</a:t>
            </a:r>
            <a:r>
              <a:rPr lang="en-US" smtClean="0"/>
              <a:t>) = P</a:t>
            </a:r>
            <a:r>
              <a:rPr lang="en-US" baseline="-25000" smtClean="0"/>
              <a:t>2 </a:t>
            </a:r>
          </a:p>
          <a:p>
            <a:pPr lvl="2">
              <a:buFontTx/>
              <a:buNone/>
            </a:pPr>
            <a:r>
              <a:rPr lang="en-US" smtClean="0"/>
              <a:t>t = 0.5,	=&gt; halfway between P</a:t>
            </a:r>
            <a:r>
              <a:rPr lang="en-US" baseline="-25000" smtClean="0"/>
              <a:t>1</a:t>
            </a:r>
            <a:r>
              <a:rPr lang="en-US" smtClean="0"/>
              <a:t> and P</a:t>
            </a:r>
            <a:r>
              <a:rPr lang="en-US" baseline="-25000" smtClean="0"/>
              <a:t>2</a:t>
            </a:r>
          </a:p>
          <a:p>
            <a:pPr lvl="2">
              <a:buFontTx/>
              <a:buNone/>
            </a:pPr>
            <a:r>
              <a:rPr lang="en-US" smtClean="0"/>
              <a:t>t = 2.0,	=&gt; twice the distance from P</a:t>
            </a:r>
            <a:r>
              <a:rPr lang="en-US" baseline="-25000" smtClean="0"/>
              <a:t>1</a:t>
            </a:r>
            <a:r>
              <a:rPr lang="en-US" smtClean="0"/>
              <a:t> to P</a:t>
            </a:r>
            <a:r>
              <a:rPr lang="en-US" baseline="-25000" smtClean="0"/>
              <a:t>2</a:t>
            </a:r>
            <a:r>
              <a:rPr lang="en-US" smtClean="0"/>
              <a:t>	</a:t>
            </a:r>
          </a:p>
          <a:p>
            <a:pPr lvl="2">
              <a:buFontTx/>
              <a:buNone/>
            </a:pPr>
            <a:r>
              <a:rPr lang="en-US" smtClean="0"/>
              <a:t>t = -2.0	=&gt; as above but the other way…</a:t>
            </a:r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381000" y="2590800"/>
            <a:ext cx="838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0" name="AutoShape 4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Interpolating Between 2 Points</a:t>
            </a: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4268788" y="2287588"/>
            <a:ext cx="606425" cy="60642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2800" b="1"/>
              <a:t>p</a:t>
            </a:r>
            <a:r>
              <a:rPr lang="en-US" sz="2800" b="1" baseline="-25000"/>
              <a:t>1</a:t>
            </a:r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6097588" y="2287588"/>
            <a:ext cx="606425" cy="60642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2800" b="1"/>
              <a:t>p</a:t>
            </a:r>
            <a:r>
              <a:rPr lang="en-US" sz="2800" b="1" baseline="-25000"/>
              <a:t>2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291013" y="1860550"/>
            <a:ext cx="598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/>
              <a:t>t = 0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107113" y="1860550"/>
            <a:ext cx="598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/>
              <a:t>t = 1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772400" y="1860550"/>
            <a:ext cx="5984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/>
              <a:t>t = 2</a:t>
            </a:r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7766050" y="2279650"/>
            <a:ext cx="622300" cy="622300"/>
          </a:xfrm>
          <a:prstGeom prst="ellips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sz="1800"/>
          </a:p>
        </p:txBody>
      </p:sp>
      <p:sp>
        <p:nvSpPr>
          <p:cNvPr id="16395" name="Oval 11"/>
          <p:cNvSpPr>
            <a:spLocks noChangeArrowheads="1"/>
          </p:cNvSpPr>
          <p:nvPr/>
        </p:nvSpPr>
        <p:spPr bwMode="auto">
          <a:xfrm>
            <a:off x="2508250" y="2279650"/>
            <a:ext cx="622300" cy="622300"/>
          </a:xfrm>
          <a:prstGeom prst="ellips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sz="1800"/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679450" y="2279650"/>
            <a:ext cx="622300" cy="622300"/>
          </a:xfrm>
          <a:prstGeom prst="ellips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sz="1800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2481263" y="1860550"/>
            <a:ext cx="66675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/>
              <a:t>t = -1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609600" y="1860550"/>
            <a:ext cx="66675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/>
              <a:t>t = -2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All we Need is a </a:t>
            </a:r>
            <a:r>
              <a:rPr lang="en-US" smtClean="0">
                <a:solidFill>
                  <a:srgbClr val="FF0000"/>
                </a:solidFill>
              </a:rPr>
              <a:t>Distance</a:t>
            </a:r>
            <a:r>
              <a:rPr lang="en-US" smtClean="0"/>
              <a:t> Computing Function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3081338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v</a:t>
            </a:r>
            <a:r>
              <a:rPr lang="en-US" smtClean="0"/>
              <a:t> = desired velocity v.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DT</a:t>
            </a:r>
            <a:r>
              <a:rPr lang="en-US" smtClean="0"/>
              <a:t> = elapsed time since last tick.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d</a:t>
            </a:r>
            <a:r>
              <a:rPr lang="en-US" smtClean="0"/>
              <a:t> (distance to travel) = v (meters/sec) * DT (sec).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P</a:t>
            </a:r>
            <a:r>
              <a:rPr lang="en-US" smtClean="0"/>
              <a:t> = entity-&gt;position ();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T</a:t>
            </a:r>
            <a:r>
              <a:rPr lang="en-US" smtClean="0"/>
              <a:t> = entity-&gt;target; //Target point.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838200" y="5105400"/>
            <a:ext cx="7467600" cy="989013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length</a:t>
            </a:r>
            <a:r>
              <a:rPr lang="en-US" sz="2800" b="1"/>
              <a:t> (V) = | V | = sqrt (V</a:t>
            </a:r>
            <a:r>
              <a:rPr lang="en-US" sz="2800" b="1" baseline="-25000"/>
              <a:t>x</a:t>
            </a:r>
            <a:r>
              <a:rPr lang="en-US" sz="2800" b="1" baseline="30000"/>
              <a:t>2</a:t>
            </a:r>
            <a:r>
              <a:rPr lang="en-US" sz="2800" b="1"/>
              <a:t>+V</a:t>
            </a:r>
            <a:r>
              <a:rPr lang="en-US" sz="2800" b="1" baseline="-25000"/>
              <a:t>y</a:t>
            </a:r>
            <a:r>
              <a:rPr lang="en-US" sz="2800" b="1" baseline="30000"/>
              <a:t>2</a:t>
            </a:r>
            <a:r>
              <a:rPr lang="en-US" sz="2800" b="1"/>
              <a:t>+V</a:t>
            </a:r>
            <a:r>
              <a:rPr lang="en-US" sz="2800" b="1" baseline="-25000"/>
              <a:t>z</a:t>
            </a:r>
            <a:r>
              <a:rPr lang="en-US" sz="2800" b="1" baseline="30000"/>
              <a:t>2</a:t>
            </a:r>
            <a:r>
              <a:rPr lang="en-US" sz="2800" b="1"/>
              <a:t>) </a:t>
            </a:r>
          </a:p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distance</a:t>
            </a:r>
            <a:r>
              <a:rPr lang="en-US" sz="2800" b="1"/>
              <a:t> (P</a:t>
            </a:r>
            <a:r>
              <a:rPr lang="en-US" sz="2800" b="1" baseline="-25000"/>
              <a:t>1</a:t>
            </a:r>
            <a:r>
              <a:rPr lang="en-US" sz="2800" b="1"/>
              <a:t>,P</a:t>
            </a:r>
            <a:r>
              <a:rPr lang="en-US" sz="2800" b="1" baseline="-25000"/>
              <a:t>2</a:t>
            </a:r>
            <a:r>
              <a:rPr lang="en-US" sz="2800" b="1"/>
              <a:t>) = length (P</a:t>
            </a:r>
            <a:r>
              <a:rPr lang="en-US" sz="2800" b="1" baseline="-25000"/>
              <a:t>2</a:t>
            </a:r>
            <a:r>
              <a:rPr lang="en-US" sz="2800" b="1"/>
              <a:t>-P</a:t>
            </a:r>
            <a:r>
              <a:rPr lang="en-US" sz="2800" b="1" baseline="-25000"/>
              <a:t>1</a:t>
            </a:r>
            <a:r>
              <a:rPr lang="en-US" sz="2800" b="1"/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19200" y="2743200"/>
            <a:ext cx="7467600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3795" name="AutoShape 3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Computing Where to Move to Next…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357700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 err="1" smtClean="0">
                <a:solidFill>
                  <a:srgbClr val="0000FF"/>
                </a:solidFill>
              </a:rPr>
              <a:t>totalDistance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0000"/>
                </a:solidFill>
              </a:rPr>
              <a:t>distance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0000FF"/>
                </a:solidFill>
              </a:rPr>
              <a:t>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T</a:t>
            </a:r>
            <a:r>
              <a:rPr lang="en-US" dirty="0" smtClean="0"/>
              <a:t>) //To </a:t>
            </a:r>
            <a:r>
              <a:rPr lang="en-US" dirty="0" smtClean="0"/>
              <a:t>target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0000FF"/>
                </a:solidFill>
              </a:rPr>
              <a:t>minimumDistance</a:t>
            </a:r>
            <a:r>
              <a:rPr lang="en-US" dirty="0" smtClean="0"/>
              <a:t> = 2.0 //Meters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sz="800" dirty="0" smtClean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dirty="0" smtClean="0"/>
              <a:t>	If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0000FF"/>
                </a:solidFill>
              </a:rPr>
              <a:t>totalDistance</a:t>
            </a:r>
            <a:r>
              <a:rPr lang="en-US" dirty="0" smtClean="0"/>
              <a:t> &lt;= </a:t>
            </a:r>
            <a:r>
              <a:rPr lang="en-US" dirty="0" err="1" smtClean="0">
                <a:solidFill>
                  <a:srgbClr val="0000FF"/>
                </a:solidFill>
              </a:rPr>
              <a:t>minimumDistance</a:t>
            </a:r>
            <a:r>
              <a:rPr lang="en-US" dirty="0" smtClean="0"/>
              <a:t> ) </a:t>
            </a:r>
            <a:r>
              <a:rPr lang="en-US" dirty="0" smtClean="0"/>
              <a:t>{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4"/>
                </a:solidFill>
              </a:rPr>
              <a:t>    Compute new target </a:t>
            </a:r>
            <a:r>
              <a:rPr lang="en-US" dirty="0" smtClean="0">
                <a:solidFill>
                  <a:srgbClr val="0000FF"/>
                </a:solidFill>
              </a:rPr>
              <a:t>T and </a:t>
            </a:r>
            <a:r>
              <a:rPr lang="en-US" dirty="0" err="1" smtClean="0">
                <a:solidFill>
                  <a:srgbClr val="0000FF"/>
                </a:solidFill>
              </a:rPr>
              <a:t>totalDistance</a:t>
            </a:r>
            <a:r>
              <a:rPr lang="en-US" dirty="0" smtClean="0">
                <a:solidFill>
                  <a:schemeClr val="accent4"/>
                </a:solidFill>
              </a:rPr>
              <a:t>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dirty="0" smtClean="0">
                <a:solidFill>
                  <a:schemeClr val="accent4"/>
                </a:solidFill>
              </a:rPr>
              <a:t>	}</a:t>
            </a:r>
          </a:p>
          <a:p>
            <a:pPr lvl="1">
              <a:spcBef>
                <a:spcPct val="0"/>
              </a:spcBef>
              <a:defRPr/>
            </a:pPr>
            <a:endParaRPr lang="en-US" dirty="0" smtClean="0"/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dirty="0" smtClean="0">
                <a:solidFill>
                  <a:srgbClr val="0000FF"/>
                </a:solidFill>
              </a:rPr>
              <a:t>	t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 / </a:t>
            </a:r>
            <a:r>
              <a:rPr lang="en-US" dirty="0" err="1" smtClean="0">
                <a:solidFill>
                  <a:srgbClr val="0000FF"/>
                </a:solidFill>
              </a:rPr>
              <a:t>totalDistance</a:t>
            </a:r>
            <a:r>
              <a:rPr lang="en-US" dirty="0" smtClean="0"/>
              <a:t>; //Fraction of total…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dirty="0" smtClean="0">
                <a:solidFill>
                  <a:srgbClr val="0000FF"/>
                </a:solidFill>
              </a:rPr>
              <a:t>	P</a:t>
            </a:r>
            <a:r>
              <a:rPr lang="en-US" dirty="0" smtClean="0"/>
              <a:t> = interpolate (</a:t>
            </a:r>
            <a:r>
              <a:rPr lang="en-US" dirty="0" smtClean="0">
                <a:solidFill>
                  <a:srgbClr val="0000FF"/>
                </a:solidFill>
              </a:rPr>
              <a:t>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00FF"/>
                </a:solidFill>
              </a:rPr>
              <a:t>t</a:t>
            </a:r>
            <a:r>
              <a:rPr lang="en-US" dirty="0" smtClean="0"/>
              <a:t>); //Move entity to P.}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762000" y="5562600"/>
            <a:ext cx="7467600" cy="868363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Generally, collision detection determines if you can go in the desired direction!!!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3262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How Do We Introduce Waypoints into a World?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3935413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In Worldcraft, you can add </a:t>
            </a:r>
            <a:r>
              <a:rPr lang="en-US" dirty="0" smtClean="0">
                <a:solidFill>
                  <a:srgbClr val="0000FF"/>
                </a:solidFill>
              </a:rPr>
              <a:t>new classes with new attributes</a:t>
            </a:r>
            <a:r>
              <a:rPr lang="en-US" dirty="0" smtClean="0"/>
              <a:t> to the “</a:t>
            </a:r>
            <a:r>
              <a:rPr lang="en-US" dirty="0" smtClean="0">
                <a:solidFill>
                  <a:srgbClr val="FF0000"/>
                </a:solidFill>
              </a:rPr>
              <a:t>game definition file</a:t>
            </a:r>
            <a:r>
              <a:rPr lang="en-US" dirty="0" smtClean="0"/>
              <a:t>” (suffix “.</a:t>
            </a:r>
            <a:r>
              <a:rPr lang="en-US" dirty="0" err="1" smtClean="0"/>
              <a:t>fgd</a:t>
            </a:r>
            <a:r>
              <a:rPr lang="en-US" dirty="0" smtClean="0"/>
              <a:t>”). 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Add a new one called </a:t>
            </a:r>
            <a:r>
              <a:rPr lang="en-US" dirty="0" smtClean="0">
                <a:solidFill>
                  <a:srgbClr val="0000FF"/>
                </a:solidFill>
              </a:rPr>
              <a:t>Waypoint</a:t>
            </a:r>
            <a:r>
              <a:rPr lang="en-US" dirty="0" smtClean="0"/>
              <a:t>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Add some attributes to keep track of neighbors; e.g., </a:t>
            </a:r>
            <a:r>
              <a:rPr lang="en-US" dirty="0" smtClean="0">
                <a:solidFill>
                  <a:srgbClr val="FF0000"/>
                </a:solidFill>
              </a:rPr>
              <a:t>neighbor1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neighbor2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neighbor3</a:t>
            </a:r>
            <a:r>
              <a:rPr lang="en-US" dirty="0" smtClean="0"/>
              <a:t>… (to some reasonable limit; unfortunately, there is no array-like attribute)…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762000" y="5867400"/>
            <a:ext cx="7467600" cy="476250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BREAK TO LOOK AT “student.fdg”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Processing Waypoints in the Builder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3081338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You’ll probably want to add a new </a:t>
            </a:r>
            <a:r>
              <a:rPr lang="en-US" smtClean="0">
                <a:solidFill>
                  <a:srgbClr val="0000FF"/>
                </a:solidFill>
              </a:rPr>
              <a:t>Waypoint class</a:t>
            </a:r>
            <a:r>
              <a:rPr lang="en-US" smtClean="0"/>
              <a:t> and possibly a new collection in World to keep track of the waypoints.</a:t>
            </a:r>
            <a:br>
              <a:rPr lang="en-US" smtClean="0"/>
            </a:b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You’ll also want </a:t>
            </a:r>
            <a:r>
              <a:rPr lang="en-US" smtClean="0">
                <a:solidFill>
                  <a:srgbClr val="0000FF"/>
                </a:solidFill>
              </a:rPr>
              <a:t>some way to compute the waypoint’s position</a:t>
            </a:r>
            <a:r>
              <a:rPr lang="en-US" smtClean="0"/>
              <a:t>… Use the bounding box class discussed in the sprite section.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4738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Managing a Town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1644650"/>
          </a:xfrm>
          <a:noFill/>
        </p:spPr>
        <p:txBody>
          <a:bodyPr/>
          <a:lstStyle/>
          <a:p>
            <a:r>
              <a:rPr lang="en-US" smtClean="0"/>
              <a:t>Needed in a game like </a:t>
            </a:r>
            <a:r>
              <a:rPr lang="en-US" smtClean="0">
                <a:solidFill>
                  <a:srgbClr val="FF0000"/>
                </a:solidFill>
              </a:rPr>
              <a:t>Oblivion</a:t>
            </a:r>
            <a:r>
              <a:rPr lang="en-US" smtClean="0"/>
              <a:t> or </a:t>
            </a:r>
            <a:r>
              <a:rPr lang="en-US" smtClean="0">
                <a:solidFill>
                  <a:srgbClr val="FF0000"/>
                </a:solidFill>
              </a:rPr>
              <a:t>Assassin’s Creed </a:t>
            </a:r>
            <a:r>
              <a:rPr lang="en-US" smtClean="0"/>
              <a:t>where many people are milling around (there are thousands of people but not all visible).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93688" y="6080125"/>
            <a:ext cx="8559800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All part of visibility management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762000" y="3886200"/>
            <a:ext cx="7467600" cy="1255713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There is a limit to how far you can see… You could tick and draw ONLY THOSE THAT ARE NEARBY…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47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But care is Needed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1255713"/>
          </a:xfrm>
          <a:noFill/>
        </p:spPr>
        <p:txBody>
          <a:bodyPr/>
          <a:lstStyle/>
          <a:p>
            <a:r>
              <a:rPr lang="en-US" smtClean="0"/>
              <a:t>If the set of moving people is too small, no new ones will appear because they are not ticking…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93688" y="6080125"/>
            <a:ext cx="8559800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All part of visibility management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62000" y="3124200"/>
            <a:ext cx="7467600" cy="868363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The manager may need to spawn some… at the boundaries </a:t>
            </a:r>
            <a:r>
              <a:rPr lang="en-US" sz="2800" b="1"/>
              <a:t>(see next section)</a:t>
            </a:r>
            <a:r>
              <a:rPr lang="en-US" sz="2800" b="1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762000" y="4419600"/>
            <a:ext cx="7467600" cy="481013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>
                <a:solidFill>
                  <a:srgbClr val="8000B3"/>
                </a:solidFill>
              </a:rPr>
              <a:t>Other ideas!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Spawn Points Have a Use in Shooters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1143000"/>
            <a:ext cx="8686800" cy="1989138"/>
          </a:xfrm>
          <a:noFill/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Spawn points </a:t>
            </a:r>
            <a:r>
              <a:rPr lang="en-US" smtClean="0"/>
              <a:t>can be </a:t>
            </a:r>
            <a:r>
              <a:rPr lang="en-US" smtClean="0">
                <a:solidFill>
                  <a:schemeClr val="tx2"/>
                </a:solidFill>
              </a:rPr>
              <a:t>triggered</a:t>
            </a:r>
            <a:r>
              <a:rPr lang="en-US" smtClean="0"/>
              <a:t> to create enemies at specific locations, either</a:t>
            </a:r>
          </a:p>
          <a:p>
            <a:pPr lvl="2"/>
            <a:r>
              <a:rPr lang="en-US" smtClean="0"/>
              <a:t>Ahead of the player</a:t>
            </a:r>
          </a:p>
          <a:p>
            <a:pPr lvl="2"/>
            <a:r>
              <a:rPr lang="en-US" smtClean="0"/>
              <a:t>Behind the player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92100" y="5499100"/>
            <a:ext cx="8586788" cy="471488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Requires the Use of Triggers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Triggers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1143000"/>
            <a:ext cx="8686800" cy="4100226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Triggers </a:t>
            </a:r>
            <a:r>
              <a:rPr lang="en-US" dirty="0" smtClean="0"/>
              <a:t>are boxes that when entered send a message such as “</a:t>
            </a:r>
            <a:r>
              <a:rPr lang="en-US" dirty="0" smtClean="0">
                <a:solidFill>
                  <a:srgbClr val="0000FF"/>
                </a:solidFill>
              </a:rPr>
              <a:t>trigger ()</a:t>
            </a:r>
            <a:r>
              <a:rPr lang="en-US" dirty="0" smtClean="0"/>
              <a:t>” to another object.</a:t>
            </a:r>
          </a:p>
          <a:p>
            <a:pPr lvl="2"/>
            <a:r>
              <a:rPr lang="en-US" dirty="0" smtClean="0"/>
              <a:t>They may trigger </a:t>
            </a:r>
            <a:r>
              <a:rPr lang="en-US" dirty="0" smtClean="0">
                <a:solidFill>
                  <a:srgbClr val="FF0000"/>
                </a:solidFill>
              </a:rPr>
              <a:t>ONCE ONLY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MORE THAN ONCE </a:t>
            </a:r>
            <a:r>
              <a:rPr lang="en-US" dirty="0" smtClean="0"/>
              <a:t>after a suitable cool-off time has elapsed…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trigger () </a:t>
            </a:r>
            <a:r>
              <a:rPr lang="en-US" dirty="0" smtClean="0"/>
              <a:t>method could have a parameter </a:t>
            </a:r>
            <a:r>
              <a:rPr lang="en-US" dirty="0" smtClean="0">
                <a:solidFill>
                  <a:srgbClr val="FF0000"/>
                </a:solidFill>
              </a:rPr>
              <a:t>on/off/toggle</a:t>
            </a:r>
            <a:r>
              <a:rPr lang="en-US" dirty="0" smtClean="0"/>
              <a:t> (possibly defaulted to </a:t>
            </a:r>
            <a:r>
              <a:rPr lang="en-US" dirty="0" smtClean="0">
                <a:solidFill>
                  <a:srgbClr val="FF0000"/>
                </a:solidFill>
              </a:rPr>
              <a:t>on</a:t>
            </a:r>
            <a:r>
              <a:rPr lang="en-US" dirty="0" smtClean="0"/>
              <a:t>); which one to use could be a property of a particular trigger…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92100" y="5499100"/>
            <a:ext cx="8586788" cy="471488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Triggers have an infinite number of uses.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47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Waypoints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355123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Waypoints</a:t>
            </a:r>
            <a:r>
              <a:rPr lang="en-US" smtClean="0"/>
              <a:t> are objects that represent movement points… Each should be aware of its </a:t>
            </a:r>
            <a:r>
              <a:rPr lang="en-US" smtClean="0">
                <a:solidFill>
                  <a:srgbClr val="FF0000"/>
                </a:solidFill>
              </a:rPr>
              <a:t>immediate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neighbors</a:t>
            </a:r>
            <a:r>
              <a:rPr lang="en-US" smtClean="0"/>
              <a:t>. </a:t>
            </a:r>
          </a:p>
          <a:p>
            <a:r>
              <a:rPr lang="en-US" smtClean="0"/>
              <a:t>There is </a:t>
            </a:r>
            <a:r>
              <a:rPr lang="en-US" smtClean="0">
                <a:solidFill>
                  <a:srgbClr val="0000FF"/>
                </a:solidFill>
              </a:rPr>
              <a:t>a direct line of sight between a waypoint and its </a:t>
            </a:r>
            <a:r>
              <a:rPr lang="en-US" smtClean="0">
                <a:solidFill>
                  <a:srgbClr val="FF0000"/>
                </a:solidFill>
              </a:rPr>
              <a:t>immediate neighbor</a:t>
            </a:r>
            <a:r>
              <a:rPr lang="en-US" smtClean="0"/>
              <a:t>…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Used to </a:t>
            </a:r>
            <a:r>
              <a:rPr lang="en-US" smtClean="0">
                <a:solidFill>
                  <a:srgbClr val="FF0000"/>
                </a:solidFill>
              </a:rPr>
              <a:t>enable objects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or A.I. entities to navigate</a:t>
            </a:r>
            <a:r>
              <a:rPr lang="en-US" smtClean="0"/>
              <a:t> autonomously in the game world.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93688" y="6080125"/>
            <a:ext cx="8559800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Waypoints are invisible to the player…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Example Trigger Uses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1370013"/>
            <a:ext cx="8686800" cy="4100226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Turn lights on/off.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Create an explosion.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Spawn a horde of enemies.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Open/close a door.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Turn rain on/off.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Start a boulder falling toward player.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Make enemies notice you.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Make someone beg you for money…</a:t>
            </a:r>
            <a:endParaRPr lang="en-US" dirty="0" smtClean="0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304800" y="5867400"/>
            <a:ext cx="8586788" cy="471488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Many games are entirely trigger driven…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13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Beyond Triggers and Waypoints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4588"/>
            <a:ext cx="8686800" cy="145891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A.I. entities with goals…</a:t>
            </a:r>
          </a:p>
          <a:p>
            <a:pPr lvl="2"/>
            <a:r>
              <a:rPr lang="en-US" smtClean="0"/>
              <a:t>Sim’s solution is to accept new goals from the environment…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73038" y="5376863"/>
            <a:ext cx="8802687" cy="842962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Need some sort of rule based system… plus an environment that can hold “animations”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676400" y="2967038"/>
            <a:ext cx="6629400" cy="1757362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If goal is to “open fridge”, fridge give “close door” goal</a:t>
            </a:r>
          </a:p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If goal is “play pool”, pool table gives “grab pool cue” goal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13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Research Ideas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4588"/>
            <a:ext cx="8686800" cy="480774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How to </a:t>
            </a:r>
            <a:r>
              <a:rPr lang="en-US" smtClean="0">
                <a:solidFill>
                  <a:srgbClr val="0000FF"/>
                </a:solidFill>
              </a:rPr>
              <a:t>control crowds</a:t>
            </a:r>
            <a:endParaRPr lang="en-US" dirty="0" smtClean="0"/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173038" y="5376863"/>
            <a:ext cx="8802687" cy="471548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 smtClean="0"/>
              <a:t>How do we do that?</a:t>
            </a:r>
            <a:endParaRPr lang="en-US" sz="2800" b="1" dirty="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143000" y="2209800"/>
            <a:ext cx="6629400" cy="2031968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 dirty="0" smtClean="0">
                <a:solidFill>
                  <a:srgbClr val="FF0000"/>
                </a:solidFill>
              </a:rPr>
              <a:t>Suppose you want to make a large group of villagers go to a sport arena, then find a seat, then cheer the contestants, and then go back home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Autonomous Navigating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1143000"/>
            <a:ext cx="8686800" cy="2290763"/>
          </a:xfrm>
          <a:noFill/>
        </p:spPr>
        <p:txBody>
          <a:bodyPr/>
          <a:lstStyle/>
          <a:p>
            <a:r>
              <a:rPr lang="en-US" smtClean="0"/>
              <a:t>An entity that moves around does not need to keep track of an entire path.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Instead, it keeps track of a </a:t>
            </a:r>
            <a:r>
              <a:rPr lang="en-US" smtClean="0">
                <a:solidFill>
                  <a:srgbClr val="FF0000"/>
                </a:solidFill>
              </a:rPr>
              <a:t>goal</a:t>
            </a:r>
            <a:r>
              <a:rPr lang="en-US" smtClean="0"/>
              <a:t> waypoint and and uses the waypoints to decide what to do.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304800" y="5486400"/>
            <a:ext cx="8559800" cy="842963"/>
          </a:xfrm>
          <a:prstGeom prst="roundRect">
            <a:avLst>
              <a:gd name="adj" fmla="val 1238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Once a waypoint is reached, needs a simple strategy to decide where to go next…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 Simple Navigation Strategy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1143000"/>
            <a:ext cx="8686800" cy="1471613"/>
          </a:xfrm>
          <a:noFill/>
        </p:spPr>
        <p:txBody>
          <a:bodyPr/>
          <a:lstStyle/>
          <a:p>
            <a:r>
              <a:rPr lang="en-US" smtClean="0"/>
              <a:t>Once a waypoint is reached</a:t>
            </a:r>
          </a:p>
          <a:p>
            <a:pPr lvl="2"/>
            <a:r>
              <a:rPr lang="en-US" smtClean="0"/>
              <a:t>Pick a random neighbor and make it be the new goal…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28600" y="5257800"/>
            <a:ext cx="8586788" cy="1214438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If you keep track of the last waypoint, you can modify the strategy to pick a neighbor (</a:t>
            </a:r>
            <a:r>
              <a:rPr lang="en-US" sz="2800" b="1" dirty="0">
                <a:solidFill>
                  <a:srgbClr val="FF0000"/>
                </a:solidFill>
              </a:rPr>
              <a:t>other than the last waypoint </a:t>
            </a:r>
            <a:r>
              <a:rPr lang="en-US" sz="2800" b="1" dirty="0">
                <a:solidFill>
                  <a:schemeClr val="tx2"/>
                </a:solidFill>
              </a:rPr>
              <a:t>if possible</a:t>
            </a:r>
            <a:r>
              <a:rPr lang="en-US" sz="2800" b="1" dirty="0"/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Game Guard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20788"/>
            <a:ext cx="8634413" cy="2808287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4"/>
                </a:solidFill>
              </a:rPr>
              <a:t>A </a:t>
            </a:r>
            <a:r>
              <a:rPr lang="en-US" dirty="0" smtClean="0">
                <a:solidFill>
                  <a:srgbClr val="0000FF"/>
                </a:solidFill>
              </a:rPr>
              <a:t>guard</a:t>
            </a:r>
            <a:r>
              <a:rPr lang="en-US" dirty="0" smtClean="0"/>
              <a:t> is an A.I. entity with a waypoint that is part of a </a:t>
            </a:r>
            <a:r>
              <a:rPr lang="en-US" dirty="0" smtClean="0">
                <a:solidFill>
                  <a:srgbClr val="0000FF"/>
                </a:solidFill>
              </a:rPr>
              <a:t>patrol path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there could be intermediate waypoints</a:t>
            </a:r>
            <a:r>
              <a:rPr lang="en-US" dirty="0" smtClean="0"/>
              <a:t>) that either have</a:t>
            </a:r>
          </a:p>
          <a:p>
            <a:pPr lvl="2">
              <a:defRPr/>
            </a:pPr>
            <a:r>
              <a:rPr lang="en-US" dirty="0" smtClean="0">
                <a:solidFill>
                  <a:srgbClr val="8000B3"/>
                </a:solidFill>
              </a:rPr>
              <a:t>two ends </a:t>
            </a:r>
            <a:r>
              <a:rPr lang="en-US" dirty="0" smtClean="0"/>
              <a:t>(to go back and forth) or is</a:t>
            </a:r>
          </a:p>
          <a:p>
            <a:pPr lvl="2">
              <a:defRPr/>
            </a:pPr>
            <a:r>
              <a:rPr lang="en-US" dirty="0" smtClean="0">
                <a:solidFill>
                  <a:srgbClr val="8000B3"/>
                </a:solidFill>
              </a:rPr>
              <a:t>circular</a:t>
            </a:r>
            <a:r>
              <a:rPr lang="en-US" dirty="0" smtClean="0"/>
              <a:t> (e.g., to patrol along a continuous path)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293688" y="6080125"/>
            <a:ext cx="8559800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Thus guards patrol.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74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Avoiding The Dreaded Mechanical Walk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3636963"/>
          </a:xfrm>
          <a:noFill/>
        </p:spPr>
        <p:txBody>
          <a:bodyPr/>
          <a:lstStyle/>
          <a:p>
            <a:r>
              <a:rPr lang="en-US" smtClean="0"/>
              <a:t>One problem with waypoint following is </a:t>
            </a:r>
            <a:r>
              <a:rPr lang="en-US" smtClean="0">
                <a:solidFill>
                  <a:srgbClr val="0000FF"/>
                </a:solidFill>
              </a:rPr>
              <a:t>the unnatural walk you get when you go directly from a starting point to a waypoint</a:t>
            </a:r>
            <a:r>
              <a:rPr lang="en-US" smtClean="0"/>
              <a:t>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All entities</a:t>
            </a:r>
            <a:r>
              <a:rPr lang="en-US" smtClean="0"/>
              <a:t> using the same waypoints </a:t>
            </a:r>
            <a:r>
              <a:rPr lang="en-US" smtClean="0">
                <a:solidFill>
                  <a:srgbClr val="FF0000"/>
                </a:solidFill>
              </a:rPr>
              <a:t>line up</a:t>
            </a:r>
            <a:r>
              <a:rPr lang="en-US" smtClean="0"/>
              <a:t> one behind the other…</a:t>
            </a:r>
          </a:p>
          <a:p>
            <a:pPr lvl="2"/>
            <a:r>
              <a:rPr lang="en-US" smtClean="0"/>
              <a:t>An entity switching waypoint suddenly </a:t>
            </a:r>
            <a:r>
              <a:rPr lang="en-US" smtClean="0">
                <a:solidFill>
                  <a:srgbClr val="FF0000"/>
                </a:solidFill>
              </a:rPr>
              <a:t>makes a bee-line turn</a:t>
            </a:r>
            <a:r>
              <a:rPr lang="en-US" smtClean="0"/>
              <a:t> to the new waypoint.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160338" y="5364163"/>
            <a:ext cx="8829675" cy="8413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A special technique is needed to make</a:t>
            </a:r>
            <a:br>
              <a:rPr lang="en-US" sz="2800" b="1"/>
            </a:br>
            <a:r>
              <a:rPr lang="en-US" sz="2800" b="1"/>
              <a:t>“waypoint following” more </a:t>
            </a:r>
            <a:r>
              <a:rPr lang="en-US" sz="2800" b="1">
                <a:solidFill>
                  <a:srgbClr val="0000FF"/>
                </a:solidFill>
              </a:rPr>
              <a:t>NATURAL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Some Solutions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475663" cy="2474913"/>
          </a:xfrm>
          <a:noFill/>
        </p:spPr>
        <p:txBody>
          <a:bodyPr/>
          <a:lstStyle/>
          <a:p>
            <a:r>
              <a:rPr lang="en-US" dirty="0" smtClean="0"/>
              <a:t>Choose a </a:t>
            </a:r>
            <a:r>
              <a:rPr lang="en-US" dirty="0" smtClean="0">
                <a:solidFill>
                  <a:srgbClr val="0000FF"/>
                </a:solidFill>
              </a:rPr>
              <a:t>point randomly in a circle around the waypoint</a:t>
            </a:r>
            <a:r>
              <a:rPr lang="en-US" dirty="0" smtClean="0"/>
              <a:t> (say within a radius of 1 meter). </a:t>
            </a:r>
          </a:p>
          <a:p>
            <a:pPr>
              <a:buFontTx/>
              <a:buNone/>
            </a:pPr>
            <a:endParaRPr lang="en-US" sz="1000" dirty="0" smtClean="0"/>
          </a:p>
          <a:p>
            <a:r>
              <a:rPr lang="en-US" dirty="0" smtClean="0"/>
              <a:t>If an entity’s heading changes, </a:t>
            </a:r>
            <a:r>
              <a:rPr lang="en-US" dirty="0" smtClean="0">
                <a:solidFill>
                  <a:srgbClr val="FF0000"/>
                </a:solidFill>
              </a:rPr>
              <a:t>add lag or a little randomness to the new direction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112713" y="6080125"/>
            <a:ext cx="8802687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Use a random number generator…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3124200"/>
            <a:ext cx="8839200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dirty="0" smtClean="0"/>
              <a:t>float </a:t>
            </a:r>
            <a:r>
              <a:rPr lang="en-US" sz="1400" dirty="0" err="1" smtClean="0">
                <a:solidFill>
                  <a:schemeClr val="tx2"/>
                </a:solidFill>
              </a:rPr>
              <a:t>randomPlusOrMinus</a:t>
            </a:r>
            <a:r>
              <a:rPr lang="en-US" sz="1400" dirty="0" smtClean="0"/>
              <a:t> (float range) {</a:t>
            </a:r>
          </a:p>
          <a:p>
            <a:pPr algn="l"/>
            <a:r>
              <a:rPr lang="en-US" sz="1400" dirty="0" smtClean="0"/>
              <a:t>	double </a:t>
            </a:r>
            <a:r>
              <a:rPr lang="en-US" sz="1400" dirty="0" err="1" smtClean="0"/>
              <a:t>zeroToOne</a:t>
            </a:r>
            <a:r>
              <a:rPr lang="en-US" sz="1400" dirty="0" smtClean="0"/>
              <a:t> = (rand () &amp; RAND_MAX) / (double) RAND_MAX;</a:t>
            </a:r>
          </a:p>
          <a:p>
            <a:pPr algn="l"/>
            <a:r>
              <a:rPr lang="en-US" sz="1400" dirty="0" smtClean="0"/>
              <a:t>	//Successively compute a number between 0..1 =&gt; -0.5..+0.5 =&gt; -1.0..+1.0 =&gt; -range..+range...</a:t>
            </a:r>
          </a:p>
          <a:p>
            <a:pPr algn="l"/>
            <a:r>
              <a:rPr lang="en-US" sz="1400" dirty="0" smtClean="0"/>
              <a:t>	return (</a:t>
            </a:r>
            <a:r>
              <a:rPr lang="en-US" sz="1400" dirty="0" err="1" smtClean="0"/>
              <a:t>zeroToOne</a:t>
            </a:r>
            <a:r>
              <a:rPr lang="en-US" sz="1400" dirty="0" smtClean="0"/>
              <a:t> - 0.5) * 2.0 * range;</a:t>
            </a:r>
          </a:p>
          <a:p>
            <a:pPr algn="l"/>
            <a:r>
              <a:rPr lang="en-US" sz="1400" dirty="0" smtClean="0"/>
              <a:t>}</a:t>
            </a:r>
          </a:p>
          <a:p>
            <a:pPr algn="l"/>
            <a:endParaRPr lang="en-US" sz="1400" dirty="0" smtClean="0"/>
          </a:p>
          <a:p>
            <a:pPr algn="l"/>
            <a:r>
              <a:rPr lang="en-US" sz="1400" dirty="0" smtClean="0"/>
              <a:t>float </a:t>
            </a:r>
            <a:r>
              <a:rPr lang="en-US" sz="1400" dirty="0" err="1" smtClean="0">
                <a:solidFill>
                  <a:schemeClr val="tx2"/>
                </a:solidFill>
              </a:rPr>
              <a:t>randomUpTo</a:t>
            </a:r>
            <a:r>
              <a:rPr lang="en-US" sz="1400" dirty="0" smtClean="0"/>
              <a:t> (float limit) {</a:t>
            </a:r>
          </a:p>
          <a:p>
            <a:pPr algn="l"/>
            <a:r>
              <a:rPr lang="en-US" sz="1400" dirty="0" smtClean="0"/>
              <a:t>	double </a:t>
            </a:r>
            <a:r>
              <a:rPr lang="en-US" sz="1400" dirty="0" err="1" smtClean="0"/>
              <a:t>zeroToOne</a:t>
            </a:r>
            <a:r>
              <a:rPr lang="en-US" sz="1400" dirty="0" smtClean="0"/>
              <a:t> = (rand () &amp; RAND_MAX) / (double) RAND_MAX;</a:t>
            </a:r>
          </a:p>
          <a:p>
            <a:pPr algn="l"/>
            <a:r>
              <a:rPr lang="en-US" sz="1400" dirty="0" smtClean="0"/>
              <a:t>	return </a:t>
            </a:r>
            <a:r>
              <a:rPr lang="en-US" sz="1400" dirty="0" err="1" smtClean="0"/>
              <a:t>zeroToOne</a:t>
            </a:r>
            <a:r>
              <a:rPr lang="en-US" sz="1400" dirty="0" smtClean="0"/>
              <a:t> * limit;</a:t>
            </a:r>
          </a:p>
          <a:p>
            <a:pPr algn="l"/>
            <a:r>
              <a:rPr lang="en-US" sz="1400" dirty="0" smtClean="0"/>
              <a:t>}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195263" y="260350"/>
            <a:ext cx="8731250" cy="1025525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How Far You Move Should be</a:t>
            </a:r>
            <a:br>
              <a:rPr lang="en-US" smtClean="0"/>
            </a:br>
            <a:r>
              <a:rPr lang="en-US" smtClean="0"/>
              <a:t>Machine Speed Independent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7988"/>
            <a:ext cx="8763000" cy="1800225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v</a:t>
            </a:r>
            <a:r>
              <a:rPr lang="en-US" smtClean="0"/>
              <a:t> = desired velocity v.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DT</a:t>
            </a:r>
            <a:r>
              <a:rPr lang="en-US" smtClean="0"/>
              <a:t> = elapsed time since last tick.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d</a:t>
            </a:r>
            <a:r>
              <a:rPr lang="en-US" smtClean="0"/>
              <a:t> (distance to travel) = v (meters/sec) * DT (sec).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87313" y="5029200"/>
            <a:ext cx="8855075" cy="1208088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This velocity could be specific to each class </a:t>
            </a:r>
            <a:br>
              <a:rPr lang="en-US" sz="2800" b="1"/>
            </a:br>
            <a:r>
              <a:rPr lang="en-US" sz="2800" b="1"/>
              <a:t>or specific to each member of the class </a:t>
            </a:r>
            <a:br>
              <a:rPr lang="en-US" sz="2800" b="1"/>
            </a:br>
            <a:r>
              <a:rPr lang="en-US" sz="2800" b="1"/>
              <a:t>(UP TO YOU)…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Natural Paths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433513"/>
            <a:ext cx="8475663" cy="24193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For natural paths</a:t>
            </a:r>
            <a:r>
              <a:rPr lang="en-US" smtClean="0"/>
              <a:t>, </a:t>
            </a:r>
            <a:r>
              <a:rPr lang="en-US" smtClean="0">
                <a:solidFill>
                  <a:srgbClr val="0000FF"/>
                </a:solidFill>
              </a:rPr>
              <a:t>orient</a:t>
            </a:r>
            <a:r>
              <a:rPr lang="en-US" smtClean="0"/>
              <a:t> the object using a 2 step process:</a:t>
            </a:r>
          </a:p>
          <a:p>
            <a:pPr marL="1146175" lvl="2" indent="-514350">
              <a:buFontTx/>
              <a:buAutoNum type="arabicPeriod"/>
            </a:pPr>
            <a:r>
              <a:rPr lang="en-US" smtClean="0"/>
              <a:t>Use </a:t>
            </a:r>
            <a:r>
              <a:rPr lang="en-US" smtClean="0">
                <a:solidFill>
                  <a:srgbClr val="FF0000"/>
                </a:solidFill>
              </a:rPr>
              <a:t>objectLookAt</a:t>
            </a:r>
            <a:r>
              <a:rPr lang="en-US" smtClean="0"/>
              <a:t> to look directly at the target waypoint.</a:t>
            </a:r>
          </a:p>
          <a:p>
            <a:pPr marL="1146175" lvl="2" indent="-514350">
              <a:buFontTx/>
              <a:buAutoNum type="arabicPeriod"/>
            </a:pPr>
            <a:r>
              <a:rPr lang="en-US" smtClean="0"/>
              <a:t>Add some small </a:t>
            </a:r>
            <a:r>
              <a:rPr lang="en-US" smtClean="0">
                <a:solidFill>
                  <a:srgbClr val="FF0000"/>
                </a:solidFill>
              </a:rPr>
              <a:t>random y-rotation</a:t>
            </a:r>
            <a:r>
              <a:rPr lang="en-US" smtClean="0"/>
              <a:t>. 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147638" y="5351463"/>
            <a:ext cx="8855075" cy="1208087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The trick is </a:t>
            </a:r>
            <a:r>
              <a:rPr lang="en-US" sz="2800" b="1" dirty="0">
                <a:solidFill>
                  <a:srgbClr val="FF0000"/>
                </a:solidFill>
              </a:rPr>
              <a:t>NOT to </a:t>
            </a:r>
            <a:r>
              <a:rPr lang="en-US" sz="2800" b="1" dirty="0">
                <a:solidFill>
                  <a:srgbClr val="0000FF"/>
                </a:solidFill>
              </a:rPr>
              <a:t>orient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every tick</a:t>
            </a:r>
            <a:r>
              <a:rPr lang="en-US" sz="2800" b="1" dirty="0"/>
              <a:t>. Otherwise, it will look like there is NO randomness. </a:t>
            </a:r>
            <a:br>
              <a:rPr lang="en-US" sz="2800" b="1" dirty="0"/>
            </a:br>
            <a:r>
              <a:rPr lang="en-US" sz="2800" b="1" dirty="0"/>
              <a:t>IS ONCE EACH 10 SECONDS OK?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63375821</TotalTime>
  <Pages>3</Pages>
  <Words>1081</Words>
  <Application>Microsoft Office PowerPoint</Application>
  <PresentationFormat>Letter Paper (8.5x11 in)</PresentationFormat>
  <Paragraphs>167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st02</vt:lpstr>
      <vt:lpstr>95.4002</vt:lpstr>
      <vt:lpstr>Waypoints</vt:lpstr>
      <vt:lpstr>Autonomous Navigating</vt:lpstr>
      <vt:lpstr>A Simple Navigation Strategy</vt:lpstr>
      <vt:lpstr>The Game Guard</vt:lpstr>
      <vt:lpstr>Avoiding The Dreaded Mechanical Walk</vt:lpstr>
      <vt:lpstr>Some Solutions</vt:lpstr>
      <vt:lpstr>How Far You Move Should be Machine Speed Independent</vt:lpstr>
      <vt:lpstr>Natural Paths</vt:lpstr>
      <vt:lpstr>Mechanical Paths</vt:lpstr>
      <vt:lpstr>Interpolating Between 2 Points</vt:lpstr>
      <vt:lpstr>All we Need is a Distance Computing Function</vt:lpstr>
      <vt:lpstr>Computing Where to Move to Next…</vt:lpstr>
      <vt:lpstr>How Do We Introduce Waypoints into a World?</vt:lpstr>
      <vt:lpstr>Processing Waypoints in the Builder</vt:lpstr>
      <vt:lpstr>Managing a Town</vt:lpstr>
      <vt:lpstr>But care is Needed</vt:lpstr>
      <vt:lpstr>Spawn Points Have a Use in Shooters</vt:lpstr>
      <vt:lpstr>Triggers</vt:lpstr>
      <vt:lpstr>Example Trigger Uses</vt:lpstr>
      <vt:lpstr>Beyond Triggers and Waypoints</vt:lpstr>
      <vt:lpstr>Research Ideas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272</cp:revision>
  <cp:lastPrinted>2000-03-27T02:40:02Z</cp:lastPrinted>
  <dcterms:created xsi:type="dcterms:W3CDTF">1995-01-12T17:04:20Z</dcterms:created>
  <dcterms:modified xsi:type="dcterms:W3CDTF">2010-01-27T14:27:27Z</dcterms:modified>
</cp:coreProperties>
</file>