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71" r:id="rId2"/>
    <p:sldId id="394" r:id="rId3"/>
    <p:sldId id="344" r:id="rId4"/>
    <p:sldId id="399" r:id="rId5"/>
    <p:sldId id="395" r:id="rId6"/>
    <p:sldId id="397" r:id="rId7"/>
    <p:sldId id="299" r:id="rId8"/>
    <p:sldId id="398" r:id="rId9"/>
    <p:sldId id="401" r:id="rId10"/>
    <p:sldId id="375" r:id="rId11"/>
    <p:sldId id="402" r:id="rId12"/>
    <p:sldId id="403" r:id="rId13"/>
    <p:sldId id="406" r:id="rId14"/>
    <p:sldId id="404" r:id="rId15"/>
    <p:sldId id="405" r:id="rId16"/>
    <p:sldId id="407" r:id="rId17"/>
    <p:sldId id="408" r:id="rId18"/>
    <p:sldId id="415" r:id="rId19"/>
    <p:sldId id="409" r:id="rId20"/>
    <p:sldId id="416" r:id="rId21"/>
    <p:sldId id="417" r:id="rId22"/>
    <p:sldId id="411" r:id="rId23"/>
    <p:sldId id="412" r:id="rId24"/>
    <p:sldId id="358" r:id="rId25"/>
    <p:sldId id="384" r:id="rId26"/>
    <p:sldId id="419" r:id="rId27"/>
    <p:sldId id="420" r:id="rId28"/>
    <p:sldId id="421" r:id="rId29"/>
    <p:sldId id="422" r:id="rId30"/>
    <p:sldId id="423" r:id="rId31"/>
    <p:sldId id="424" r:id="rId32"/>
    <p:sldId id="425" r:id="rId33"/>
  </p:sldIdLst>
  <p:sldSz cx="9144000" cy="6858000" type="letter"/>
  <p:notesSz cx="8924925" cy="6858000"/>
  <p:defaultTextStyle>
    <a:defPPr>
      <a:defRPr lang="en-US"/>
    </a:defPPr>
    <a:lvl1pPr algn="ctr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00"/>
    <a:srgbClr val="0000FF"/>
    <a:srgbClr val="F0FD23"/>
    <a:srgbClr val="00FF00"/>
    <a:srgbClr val="C0C0C0"/>
    <a:srgbClr val="8000B3"/>
    <a:srgbClr val="FEFE83"/>
    <a:srgbClr val="02B19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41" autoAdjust="0"/>
  </p:normalViewPr>
  <p:slideViewPr>
    <p:cSldViewPr>
      <p:cViewPr>
        <p:scale>
          <a:sx n="75" d="100"/>
          <a:sy n="75" d="100"/>
        </p:scale>
        <p:origin x="-181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67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057775" y="0"/>
            <a:ext cx="3867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7000"/>
            <a:ext cx="38671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057775" y="6477000"/>
            <a:ext cx="38671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80E7AF8-989D-458C-ACB6-AB92448AD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083050" y="6521450"/>
            <a:ext cx="7588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7313" tIns="44450" rIns="87313" bIns="44450">
            <a:spAutoFit/>
          </a:bodyPr>
          <a:lstStyle/>
          <a:p>
            <a:pPr defTabSz="868363">
              <a:spcBef>
                <a:spcPct val="0"/>
              </a:spcBef>
              <a:defRPr/>
            </a:pPr>
            <a:r>
              <a:rPr lang="en-US"/>
              <a:t>Page </a:t>
            </a:r>
            <a:fld id="{35572E33-34E7-4FEF-B207-73809957065A}" type="slidenum">
              <a:rPr lang="en-US"/>
              <a:pPr defTabSz="868363">
                <a:spcBef>
                  <a:spcPct val="0"/>
                </a:spcBef>
                <a:defRPr/>
              </a:pPr>
              <a:t>‹#›</a:t>
            </a:fld>
            <a:endParaRPr lang="en-US"/>
          </a:p>
        </p:txBody>
      </p:sp>
      <p:sp>
        <p:nvSpPr>
          <p:cNvPr id="3072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7900" y="76200"/>
            <a:ext cx="6076950" cy="4554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822450" y="4940300"/>
            <a:ext cx="4368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628650" indent="-17145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085850" indent="-17145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543050" indent="-17145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2000250" indent="-17145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CF0B94-96BE-4DFD-8367-5D3BD72D9B32}" type="slidenum">
              <a:rPr lang="en-US"/>
              <a:pPr/>
              <a:t>1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A96996-75AB-4FC1-8349-C9DB6B670A28}" type="slidenum">
              <a:rPr lang="en-US"/>
              <a:pPr/>
              <a:t>10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A96996-75AB-4FC1-8349-C9DB6B670A28}" type="slidenum">
              <a:rPr lang="en-US"/>
              <a:pPr/>
              <a:t>11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89802-B08F-4367-A5B2-B40127E41D07}" type="slidenum">
              <a:rPr lang="en-US"/>
              <a:pPr/>
              <a:t>12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89802-B08F-4367-A5B2-B40127E41D07}" type="slidenum">
              <a:rPr lang="en-US"/>
              <a:pPr/>
              <a:t>13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89802-B08F-4367-A5B2-B40127E41D07}" type="slidenum">
              <a:rPr lang="en-US"/>
              <a:pPr/>
              <a:t>14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89802-B08F-4367-A5B2-B40127E41D07}" type="slidenum">
              <a:rPr lang="en-US"/>
              <a:pPr/>
              <a:t>15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89802-B08F-4367-A5B2-B40127E41D07}" type="slidenum">
              <a:rPr lang="en-US"/>
              <a:pPr/>
              <a:t>16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89802-B08F-4367-A5B2-B40127E41D07}" type="slidenum">
              <a:rPr lang="en-US"/>
              <a:pPr/>
              <a:t>17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89802-B08F-4367-A5B2-B40127E41D07}" type="slidenum">
              <a:rPr lang="en-US"/>
              <a:pPr/>
              <a:t>18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89802-B08F-4367-A5B2-B40127E41D07}" type="slidenum">
              <a:rPr lang="en-US"/>
              <a:pPr/>
              <a:t>19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1EB5FE-2381-4993-944F-395CA8F6F237}" type="slidenum">
              <a:rPr lang="en-US"/>
              <a:pPr/>
              <a:t>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89802-B08F-4367-A5B2-B40127E41D07}" type="slidenum">
              <a:rPr lang="en-US"/>
              <a:pPr/>
              <a:t>20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89802-B08F-4367-A5B2-B40127E41D07}" type="slidenum">
              <a:rPr lang="en-US"/>
              <a:pPr/>
              <a:t>21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89802-B08F-4367-A5B2-B40127E41D07}" type="slidenum">
              <a:rPr lang="en-US"/>
              <a:pPr/>
              <a:t>22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89802-B08F-4367-A5B2-B40127E41D07}" type="slidenum">
              <a:rPr lang="en-US"/>
              <a:pPr/>
              <a:t>23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C64A46-9A5E-4073-92B4-A501E6F65370}" type="slidenum">
              <a:rPr lang="en-US"/>
              <a:pPr/>
              <a:t>24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9B9397-E047-4EA5-B652-6EA90F72ABA9}" type="slidenum">
              <a:rPr lang="en-US"/>
              <a:pPr/>
              <a:t>25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9B9397-E047-4EA5-B652-6EA90F72ABA9}" type="slidenum">
              <a:rPr lang="en-US"/>
              <a:pPr/>
              <a:t>26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9B9397-E047-4EA5-B652-6EA90F72ABA9}" type="slidenum">
              <a:rPr lang="en-US"/>
              <a:pPr/>
              <a:t>27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9B9397-E047-4EA5-B652-6EA90F72ABA9}" type="slidenum">
              <a:rPr lang="en-US"/>
              <a:pPr/>
              <a:t>28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9B9397-E047-4EA5-B652-6EA90F72ABA9}" type="slidenum">
              <a:rPr lang="en-US"/>
              <a:pPr/>
              <a:t>29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89802-B08F-4367-A5B2-B40127E41D07}" type="slidenum">
              <a:rPr lang="en-US"/>
              <a:pPr/>
              <a:t>3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9B9397-E047-4EA5-B652-6EA90F72ABA9}" type="slidenum">
              <a:rPr lang="en-US"/>
              <a:pPr/>
              <a:t>30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9B9397-E047-4EA5-B652-6EA90F72ABA9}" type="slidenum">
              <a:rPr lang="en-US"/>
              <a:pPr/>
              <a:t>31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9B9397-E047-4EA5-B652-6EA90F72ABA9}" type="slidenum">
              <a:rPr lang="en-US"/>
              <a:pPr/>
              <a:t>32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89802-B08F-4367-A5B2-B40127E41D07}" type="slidenum">
              <a:rPr lang="en-US"/>
              <a:pPr/>
              <a:t>4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400037-36ED-426E-8CCF-72EB376129C6}" type="slidenum">
              <a:rPr lang="en-US"/>
              <a:pPr/>
              <a:t>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400037-36ED-426E-8CCF-72EB376129C6}" type="slidenum">
              <a:rPr lang="en-US"/>
              <a:pPr/>
              <a:t>6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0310C7-4322-45B8-84B8-C4F72DDBA81E}" type="slidenum">
              <a:rPr lang="en-US"/>
              <a:pPr/>
              <a:t>7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400037-36ED-426E-8CCF-72EB376129C6}" type="slidenum">
              <a:rPr lang="en-US"/>
              <a:pPr/>
              <a:t>8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0310C7-4322-45B8-84B8-C4F72DDBA81E}" type="slidenum">
              <a:rPr lang="en-US"/>
              <a:pPr/>
              <a:t>9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269875"/>
            <a:ext cx="2178050" cy="3638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269875"/>
            <a:ext cx="6384925" cy="3638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0"/>
            <a:ext cx="4010025" cy="2613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2025" y="1295400"/>
            <a:ext cx="4010025" cy="2613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0"/>
            <a:ext cx="8172450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AutoShape 3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269875"/>
            <a:ext cx="8715375" cy="711200"/>
          </a:xfrm>
          <a:prstGeom prst="roundRect">
            <a:avLst>
              <a:gd name="adj" fmla="val 1246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391400" y="6583363"/>
            <a:ext cx="17526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defRPr/>
            </a:pPr>
            <a:r>
              <a:rPr lang="en-US">
                <a:latin typeface="Times New Roman" pitchFamily="18" charset="0"/>
              </a:rPr>
              <a:t>Wilf LaLonde @2003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61925" y="6600825"/>
            <a:ext cx="900113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defRPr/>
            </a:pPr>
            <a:r>
              <a:rPr lang="en-US">
                <a:latin typeface="Times New Roman" pitchFamily="18" charset="0"/>
              </a:rPr>
              <a:t>Comp 4002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114300" algn="l" rtl="0" eaLnBrk="0" fontAlgn="base" hangingPunct="0">
        <a:spcBef>
          <a:spcPct val="30000"/>
        </a:spcBef>
        <a:spcAft>
          <a:spcPct val="0"/>
        </a:spcAft>
        <a:defRPr sz="2800" b="1">
          <a:solidFill>
            <a:schemeClr val="tx1"/>
          </a:solidFill>
          <a:latin typeface="+mn-lt"/>
        </a:defRPr>
      </a:lvl2pPr>
      <a:lvl3pPr marL="974725" indent="-288925" algn="l" rtl="0" eaLnBrk="0" fontAlgn="base" hangingPunct="0">
        <a:spcBef>
          <a:spcPct val="3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</a:defRPr>
      </a:lvl3pPr>
      <a:lvl4pPr marL="1316038" indent="-2270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800" b="1">
          <a:solidFill>
            <a:schemeClr val="tx1"/>
          </a:solidFill>
          <a:latin typeface="+mn-lt"/>
        </a:defRPr>
      </a:lvl4pPr>
      <a:lvl5pPr marL="17240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</a:defRPr>
      </a:lvl5pPr>
      <a:lvl6pPr marL="21812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</a:defRPr>
      </a:lvl6pPr>
      <a:lvl7pPr marL="26384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</a:defRPr>
      </a:lvl7pPr>
      <a:lvl8pPr marL="30956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</a:defRPr>
      </a:lvl8pPr>
      <a:lvl9pPr marL="35528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title"/>
          </p:nvPr>
        </p:nvSpPr>
        <p:spPr>
          <a:xfrm>
            <a:off x="219075" y="271463"/>
            <a:ext cx="8683625" cy="70485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95.4002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1412875" y="3109913"/>
            <a:ext cx="60340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ct val="9600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4800" b="1">
                <a:solidFill>
                  <a:srgbClr val="FF0000"/>
                </a:solidFill>
                <a:latin typeface="Times" charset="0"/>
              </a:rPr>
              <a:t>Shaders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AutoShape 2"/>
          <p:cNvSpPr>
            <a:spLocks noGrp="1" noChangeArrowheads="1"/>
          </p:cNvSpPr>
          <p:nvPr>
            <p:ph type="title"/>
          </p:nvPr>
        </p:nvSpPr>
        <p:spPr>
          <a:xfrm>
            <a:off x="233363" y="277813"/>
            <a:ext cx="8656637" cy="640867"/>
          </a:xfrm>
          <a:ln cap="flat"/>
        </p:spPr>
        <p:txBody>
          <a:bodyPr/>
          <a:lstStyle/>
          <a:p>
            <a:pPr>
              <a:defRPr/>
            </a:pPr>
            <a:r>
              <a:rPr lang="en-US" dirty="0" err="1" smtClean="0"/>
              <a:t>sample.vert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475663" cy="4940456"/>
          </a:xfrm>
          <a:noFill/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US" sz="1400" dirty="0" smtClean="0"/>
              <a:t>#version 130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1400" dirty="0" smtClean="0"/>
          </a:p>
          <a:p>
            <a:pPr>
              <a:lnSpc>
                <a:spcPct val="70000"/>
              </a:lnSpc>
              <a:buFontTx/>
              <a:buNone/>
            </a:pPr>
            <a:r>
              <a:rPr lang="en-US" sz="1400" dirty="0" smtClean="0"/>
              <a:t>//</a:t>
            </a:r>
            <a:r>
              <a:rPr lang="en-US" sz="1400" dirty="0" smtClean="0">
                <a:solidFill>
                  <a:srgbClr val="0000FF"/>
                </a:solidFill>
              </a:rPr>
              <a:t>Implied in variables</a:t>
            </a:r>
            <a:r>
              <a:rPr lang="en-US" sz="1400" dirty="0" smtClean="0"/>
              <a:t>: </a:t>
            </a:r>
            <a:r>
              <a:rPr lang="en-US" sz="1400" dirty="0" err="1" smtClean="0"/>
              <a:t>gl_Vertex</a:t>
            </a:r>
            <a:r>
              <a:rPr lang="en-US" sz="1400" dirty="0" smtClean="0"/>
              <a:t>, </a:t>
            </a:r>
            <a:r>
              <a:rPr lang="en-US" sz="1400" dirty="0" err="1" smtClean="0"/>
              <a:t>gl_Normal</a:t>
            </a:r>
            <a:r>
              <a:rPr lang="en-US" sz="1400" dirty="0" smtClean="0"/>
              <a:t>, </a:t>
            </a:r>
            <a:r>
              <a:rPr lang="en-CA" sz="1400" dirty="0" smtClean="0"/>
              <a:t>gl_MultiTexCoord0, gl_MultiTexCoord1, </a:t>
            </a:r>
            <a:r>
              <a:rPr lang="en-CA" sz="1400" dirty="0" err="1" smtClean="0"/>
              <a:t>gl_Color</a:t>
            </a:r>
            <a:r>
              <a:rPr lang="en-CA" sz="1400" dirty="0" smtClean="0"/>
              <a:t>…</a:t>
            </a:r>
            <a:endParaRPr lang="en-US" sz="1400" dirty="0" smtClean="0"/>
          </a:p>
          <a:p>
            <a:pPr>
              <a:lnSpc>
                <a:spcPct val="70000"/>
              </a:lnSpc>
              <a:buFontTx/>
              <a:buNone/>
            </a:pPr>
            <a:r>
              <a:rPr lang="en-US" sz="1400" dirty="0" smtClean="0"/>
              <a:t>//</a:t>
            </a:r>
            <a:r>
              <a:rPr lang="en-US" sz="1400" dirty="0" smtClean="0">
                <a:solidFill>
                  <a:srgbClr val="0000FF"/>
                </a:solidFill>
              </a:rPr>
              <a:t>Matrices available</a:t>
            </a:r>
            <a:r>
              <a:rPr lang="en-US" sz="1400" dirty="0" smtClean="0"/>
              <a:t>: </a:t>
            </a:r>
            <a:r>
              <a:rPr lang="en-CA" sz="1400" dirty="0" smtClean="0"/>
              <a:t> </a:t>
            </a:r>
            <a:r>
              <a:rPr lang="en-CA" sz="1400" dirty="0" err="1" smtClean="0"/>
              <a:t>gl_ModelViewMatrix</a:t>
            </a:r>
            <a:r>
              <a:rPr lang="en-CA" sz="1400" dirty="0" smtClean="0"/>
              <a:t>, </a:t>
            </a:r>
            <a:r>
              <a:rPr lang="en-CA" sz="1400" dirty="0" err="1" smtClean="0"/>
              <a:t>gl_ProjectionMatrix</a:t>
            </a:r>
            <a:endParaRPr lang="en-CA" sz="1400" dirty="0" smtClean="0"/>
          </a:p>
          <a:p>
            <a:pPr>
              <a:lnSpc>
                <a:spcPct val="70000"/>
              </a:lnSpc>
              <a:buFontTx/>
              <a:buNone/>
            </a:pPr>
            <a:r>
              <a:rPr lang="en-CA" sz="1400" dirty="0" smtClean="0"/>
              <a:t>//</a:t>
            </a:r>
            <a:r>
              <a:rPr lang="en-CA" sz="1400" dirty="0" smtClean="0">
                <a:solidFill>
                  <a:srgbClr val="0000FF"/>
                </a:solidFill>
              </a:rPr>
              <a:t>Goal of </a:t>
            </a:r>
            <a:r>
              <a:rPr lang="en-CA" sz="1400" dirty="0" err="1" smtClean="0">
                <a:solidFill>
                  <a:srgbClr val="0000FF"/>
                </a:solidFill>
              </a:rPr>
              <a:t>shader</a:t>
            </a:r>
            <a:r>
              <a:rPr lang="en-CA" sz="1400" dirty="0" smtClean="0">
                <a:solidFill>
                  <a:srgbClr val="0000FF"/>
                </a:solidFill>
              </a:rPr>
              <a:t>:</a:t>
            </a:r>
            <a:r>
              <a:rPr lang="en-CA" sz="1400" dirty="0" smtClean="0"/>
              <a:t>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CA" sz="1400" dirty="0" smtClean="0"/>
              <a:t>//	1. To compute </a:t>
            </a:r>
            <a:r>
              <a:rPr lang="en-CA" sz="1400" dirty="0" err="1" smtClean="0"/>
              <a:t>gl_Position</a:t>
            </a:r>
            <a:r>
              <a:rPr lang="en-CA" sz="1400" dirty="0" smtClean="0"/>
              <a:t> in projection coordinates.</a:t>
            </a:r>
            <a:endParaRPr lang="en-US" sz="1400" dirty="0" smtClean="0"/>
          </a:p>
          <a:p>
            <a:pPr>
              <a:lnSpc>
                <a:spcPct val="70000"/>
              </a:lnSpc>
              <a:buFontTx/>
              <a:buNone/>
            </a:pPr>
            <a:r>
              <a:rPr lang="en-US" sz="1400" dirty="0" smtClean="0"/>
              <a:t>//	2. To pass along information needed by pixel </a:t>
            </a:r>
            <a:r>
              <a:rPr lang="en-US" sz="1400" dirty="0" err="1" smtClean="0"/>
              <a:t>shader</a:t>
            </a:r>
            <a:r>
              <a:rPr lang="en-US" sz="1400" dirty="0" smtClean="0"/>
              <a:t>; e.g., </a:t>
            </a:r>
            <a:r>
              <a:rPr lang="en-US" sz="1400" dirty="0" err="1" smtClean="0"/>
              <a:t>texure</a:t>
            </a:r>
            <a:r>
              <a:rPr lang="en-US" sz="1400" dirty="0" smtClean="0"/>
              <a:t> coordinates and color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1400" dirty="0" smtClean="0"/>
          </a:p>
          <a:p>
            <a:pPr>
              <a:lnSpc>
                <a:spcPct val="70000"/>
              </a:lnSpc>
              <a:buFontTx/>
              <a:buNone/>
            </a:pPr>
            <a:r>
              <a:rPr lang="en-US" sz="1400" dirty="0" smtClean="0"/>
              <a:t>//The </a:t>
            </a:r>
            <a:r>
              <a:rPr lang="en-US" sz="1400" dirty="0" err="1" smtClean="0"/>
              <a:t>globals</a:t>
            </a:r>
            <a:r>
              <a:rPr lang="en-US" sz="1400" dirty="0" smtClean="0"/>
              <a:t>…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uniform</a:t>
            </a:r>
            <a:r>
              <a:rPr lang="en-US" sz="1400" dirty="0" smtClean="0"/>
              <a:t> float brightness; //For use by the vertex </a:t>
            </a:r>
            <a:r>
              <a:rPr lang="en-US" sz="1400" dirty="0" err="1" smtClean="0"/>
              <a:t>shader</a:t>
            </a:r>
            <a:r>
              <a:rPr lang="en-US" sz="1400" dirty="0" smtClean="0"/>
              <a:t>…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uniform</a:t>
            </a:r>
            <a:r>
              <a:rPr lang="en-US" sz="1400" dirty="0" smtClean="0"/>
              <a:t> mat4 unused; //But WHAT IF we wanted to use it…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400" dirty="0" smtClean="0"/>
              <a:t>//</a:t>
            </a:r>
            <a:r>
              <a:rPr lang="en-US" sz="1400" dirty="0" smtClean="0">
                <a:solidFill>
                  <a:srgbClr val="FF0000"/>
                </a:solidFill>
              </a:rPr>
              <a:t>uniform</a:t>
            </a:r>
            <a:r>
              <a:rPr lang="en-US" sz="1400" dirty="0" smtClean="0"/>
              <a:t> sampler2D texture; //For use by the pixel </a:t>
            </a:r>
            <a:r>
              <a:rPr lang="en-US" sz="1400" dirty="0" err="1" smtClean="0"/>
              <a:t>shader</a:t>
            </a:r>
            <a:r>
              <a:rPr lang="en-US" sz="1400" dirty="0" smtClean="0"/>
              <a:t>…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1400" dirty="0" smtClean="0"/>
          </a:p>
          <a:p>
            <a:pPr>
              <a:lnSpc>
                <a:spcPct val="70000"/>
              </a:lnSpc>
              <a:buFontTx/>
              <a:buNone/>
            </a:pPr>
            <a:r>
              <a:rPr lang="en-US" sz="1400" dirty="0" smtClean="0"/>
              <a:t>//The information passed along. Note: smooth is default rather than </a:t>
            </a:r>
            <a:r>
              <a:rPr lang="en-US" sz="1400" dirty="0" err="1" smtClean="0"/>
              <a:t>noperspective</a:t>
            </a:r>
            <a:r>
              <a:rPr lang="en-US" sz="1400" dirty="0" smtClean="0"/>
              <a:t> or flat…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out</a:t>
            </a:r>
            <a:r>
              <a:rPr lang="en-US" sz="1400" dirty="0" smtClean="0"/>
              <a:t>  vec2 smooth </a:t>
            </a:r>
            <a:r>
              <a:rPr lang="en-US" sz="1400" dirty="0" err="1" smtClean="0"/>
              <a:t>textureCoordinate</a:t>
            </a:r>
            <a:r>
              <a:rPr lang="en-US" sz="1400" dirty="0" smtClean="0"/>
              <a:t>;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out</a:t>
            </a:r>
            <a:r>
              <a:rPr lang="en-US" sz="1400" dirty="0" smtClean="0"/>
              <a:t>  vec4 smooth </a:t>
            </a:r>
            <a:r>
              <a:rPr lang="en-US" sz="1400" dirty="0" err="1" smtClean="0"/>
              <a:t>pixelColor</a:t>
            </a:r>
            <a:r>
              <a:rPr lang="en-US" sz="1400" dirty="0" smtClean="0"/>
              <a:t>;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1400" dirty="0" smtClean="0"/>
          </a:p>
          <a:p>
            <a:pPr>
              <a:lnSpc>
                <a:spcPct val="70000"/>
              </a:lnSpc>
              <a:buFontTx/>
              <a:buNone/>
            </a:pPr>
            <a:r>
              <a:rPr lang="en-US" sz="1400" dirty="0" smtClean="0"/>
              <a:t>void main () {</a:t>
            </a:r>
            <a:endParaRPr lang="en-CA" sz="1400" dirty="0" smtClean="0"/>
          </a:p>
          <a:p>
            <a:pPr>
              <a:buNone/>
            </a:pPr>
            <a:r>
              <a:rPr lang="en-CA" sz="1400" dirty="0" smtClean="0"/>
              <a:t>	</a:t>
            </a:r>
            <a:r>
              <a:rPr lang="en-CA" sz="1400" dirty="0" err="1" smtClean="0"/>
              <a:t>textureCoordinate</a:t>
            </a:r>
            <a:r>
              <a:rPr lang="en-CA" sz="1400" dirty="0" smtClean="0"/>
              <a:t> = gl_MultiTexCoord0.xy; //From vec4 to vec2…</a:t>
            </a:r>
          </a:p>
          <a:p>
            <a:pPr>
              <a:buNone/>
            </a:pPr>
            <a:r>
              <a:rPr lang="en-CA" sz="1400" dirty="0" smtClean="0"/>
              <a:t>	</a:t>
            </a:r>
            <a:r>
              <a:rPr lang="en-CA" sz="1400" dirty="0" err="1" smtClean="0"/>
              <a:t>gl_Position</a:t>
            </a:r>
            <a:r>
              <a:rPr lang="en-CA" sz="1400" dirty="0" smtClean="0"/>
              <a:t> = </a:t>
            </a:r>
            <a:r>
              <a:rPr lang="en-CA" sz="1400" dirty="0" err="1" smtClean="0"/>
              <a:t>gl_ProjectionMatrix</a:t>
            </a:r>
            <a:r>
              <a:rPr lang="en-CA" sz="1400" dirty="0" smtClean="0"/>
              <a:t> * (</a:t>
            </a:r>
            <a:r>
              <a:rPr lang="en-CA" sz="1400" dirty="0" err="1" smtClean="0"/>
              <a:t>gl_ModelViewMatrix</a:t>
            </a:r>
            <a:r>
              <a:rPr lang="en-CA" sz="1400" dirty="0" smtClean="0"/>
              <a:t> * </a:t>
            </a:r>
            <a:r>
              <a:rPr lang="en-US" sz="1400" dirty="0" err="1" smtClean="0"/>
              <a:t>gl_Vertex</a:t>
            </a:r>
            <a:r>
              <a:rPr lang="en-US" sz="1400" dirty="0" smtClean="0"/>
              <a:t>)</a:t>
            </a:r>
            <a:r>
              <a:rPr lang="en-CA" sz="1400" dirty="0" smtClean="0"/>
              <a:t>;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pixelColor</a:t>
            </a:r>
            <a:r>
              <a:rPr lang="en-US" sz="1400" dirty="0" smtClean="0"/>
              <a:t> </a:t>
            </a:r>
            <a:r>
              <a:rPr lang="en-CA" sz="1400" dirty="0" smtClean="0"/>
              <a:t>= vec4 (gl_Color.xyz * brightness, </a:t>
            </a:r>
            <a:r>
              <a:rPr lang="en-CA" sz="1400" dirty="0" err="1" smtClean="0"/>
              <a:t>gl_Color.a</a:t>
            </a:r>
            <a:r>
              <a:rPr lang="en-CA" sz="1400" dirty="0" smtClean="0"/>
              <a:t>);</a:t>
            </a:r>
          </a:p>
          <a:p>
            <a:pPr>
              <a:buNone/>
            </a:pPr>
            <a:r>
              <a:rPr lang="en-CA" sz="1400" dirty="0" smtClean="0"/>
              <a:t>}</a:t>
            </a:r>
            <a:endParaRPr lang="en-US" sz="1400" dirty="0" smtClean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828800" y="5802226"/>
            <a:ext cx="6934200" cy="36997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000" b="1" dirty="0"/>
              <a:t>All matrices are </a:t>
            </a:r>
            <a:r>
              <a:rPr lang="en-US" sz="2000" b="1" dirty="0" smtClean="0"/>
              <a:t>transposed CONCEPTUALLY</a:t>
            </a:r>
            <a:endParaRPr lang="en-US" sz="2000" b="1" baseline="-25000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rot="10800000" flipV="1">
            <a:off x="3581400" y="2982826"/>
            <a:ext cx="3048000" cy="10668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943600" y="2754226"/>
            <a:ext cx="2362200" cy="2591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b="1" dirty="0" smtClean="0"/>
              <a:t>Interpolated for pixel </a:t>
            </a:r>
            <a:r>
              <a:rPr lang="en-US" b="1" dirty="0" err="1" smtClean="0"/>
              <a:t>shader</a:t>
            </a:r>
            <a:endParaRPr lang="en-US" b="1" baseline="-25000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>
            <a:off x="5320463" y="4674437"/>
            <a:ext cx="877974" cy="3683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86200" y="4202026"/>
            <a:ext cx="4419600" cy="36997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000" b="1" dirty="0" smtClean="0"/>
              <a:t>Matrices operate right to left</a:t>
            </a:r>
            <a:endParaRPr lang="en-US" sz="2000" b="1" baseline="-25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AutoShape 2"/>
          <p:cNvSpPr>
            <a:spLocks noGrp="1" noChangeArrowheads="1"/>
          </p:cNvSpPr>
          <p:nvPr>
            <p:ph type="title"/>
          </p:nvPr>
        </p:nvSpPr>
        <p:spPr>
          <a:xfrm>
            <a:off x="233363" y="277813"/>
            <a:ext cx="8656637" cy="640867"/>
          </a:xfrm>
          <a:ln cap="flat"/>
        </p:spPr>
        <p:txBody>
          <a:bodyPr/>
          <a:lstStyle/>
          <a:p>
            <a:pPr>
              <a:defRPr/>
            </a:pPr>
            <a:r>
              <a:rPr lang="en-US" dirty="0" err="1" smtClean="0"/>
              <a:t>sample.frag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475663" cy="5155900"/>
          </a:xfrm>
          <a:noFill/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US" sz="1400" dirty="0" smtClean="0"/>
              <a:t>#version 130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1400" dirty="0" smtClean="0"/>
          </a:p>
          <a:p>
            <a:pPr>
              <a:lnSpc>
                <a:spcPct val="70000"/>
              </a:lnSpc>
              <a:buFontTx/>
              <a:buNone/>
            </a:pPr>
            <a:r>
              <a:rPr lang="en-US" sz="1400" dirty="0" smtClean="0"/>
              <a:t>//</a:t>
            </a:r>
            <a:r>
              <a:rPr lang="en-US" sz="1400" dirty="0" smtClean="0">
                <a:solidFill>
                  <a:srgbClr val="0000FF"/>
                </a:solidFill>
              </a:rPr>
              <a:t>Implied in variables</a:t>
            </a:r>
            <a:r>
              <a:rPr lang="en-US" sz="1400" dirty="0" smtClean="0"/>
              <a:t>: </a:t>
            </a:r>
            <a:r>
              <a:rPr lang="en-US" sz="1400" dirty="0" err="1" smtClean="0"/>
              <a:t>gl_Vertex</a:t>
            </a:r>
            <a:r>
              <a:rPr lang="en-US" sz="1400" dirty="0" smtClean="0"/>
              <a:t>, </a:t>
            </a:r>
            <a:r>
              <a:rPr lang="en-US" sz="1400" dirty="0" err="1" smtClean="0"/>
              <a:t>gl_Normal</a:t>
            </a:r>
            <a:r>
              <a:rPr lang="en-US" sz="1400" dirty="0" smtClean="0"/>
              <a:t>, </a:t>
            </a:r>
            <a:r>
              <a:rPr lang="en-CA" sz="1400" dirty="0" smtClean="0"/>
              <a:t>gl_MultiTexCoord0, gl_MultiTexCoord1, </a:t>
            </a:r>
            <a:r>
              <a:rPr lang="en-CA" sz="1400" dirty="0" err="1" smtClean="0"/>
              <a:t>gl_Color</a:t>
            </a:r>
            <a:r>
              <a:rPr lang="en-CA" sz="1400" dirty="0" smtClean="0"/>
              <a:t>…</a:t>
            </a:r>
            <a:endParaRPr lang="en-US" sz="1400" dirty="0" smtClean="0"/>
          </a:p>
          <a:p>
            <a:pPr>
              <a:lnSpc>
                <a:spcPct val="70000"/>
              </a:lnSpc>
              <a:buFontTx/>
              <a:buNone/>
            </a:pPr>
            <a:r>
              <a:rPr lang="en-US" sz="1400" dirty="0" smtClean="0"/>
              <a:t>//</a:t>
            </a:r>
            <a:r>
              <a:rPr lang="en-US" sz="1400" dirty="0" smtClean="0">
                <a:solidFill>
                  <a:srgbClr val="0000FF"/>
                </a:solidFill>
              </a:rPr>
              <a:t>Matrices available</a:t>
            </a:r>
            <a:r>
              <a:rPr lang="en-US" sz="1400" dirty="0" smtClean="0"/>
              <a:t>: </a:t>
            </a:r>
            <a:r>
              <a:rPr lang="en-CA" sz="1400" dirty="0" smtClean="0"/>
              <a:t> </a:t>
            </a:r>
            <a:r>
              <a:rPr lang="en-CA" sz="1400" dirty="0" err="1" smtClean="0"/>
              <a:t>gl_ModelViewMatrix</a:t>
            </a:r>
            <a:r>
              <a:rPr lang="en-CA" sz="1400" dirty="0" smtClean="0"/>
              <a:t>, </a:t>
            </a:r>
            <a:r>
              <a:rPr lang="en-CA" sz="1400" dirty="0" err="1" smtClean="0"/>
              <a:t>gl_ProjectionMatrix</a:t>
            </a:r>
            <a:endParaRPr lang="en-CA" sz="1400" dirty="0" smtClean="0"/>
          </a:p>
          <a:p>
            <a:pPr>
              <a:lnSpc>
                <a:spcPct val="70000"/>
              </a:lnSpc>
              <a:buFontTx/>
              <a:buNone/>
            </a:pPr>
            <a:r>
              <a:rPr lang="en-CA" sz="1400" dirty="0" smtClean="0"/>
              <a:t>//</a:t>
            </a:r>
            <a:r>
              <a:rPr lang="en-CA" sz="1400" dirty="0" smtClean="0">
                <a:solidFill>
                  <a:srgbClr val="0000FF"/>
                </a:solidFill>
              </a:rPr>
              <a:t>Goal of </a:t>
            </a:r>
            <a:r>
              <a:rPr lang="en-CA" sz="1400" dirty="0" err="1" smtClean="0">
                <a:solidFill>
                  <a:srgbClr val="0000FF"/>
                </a:solidFill>
              </a:rPr>
              <a:t>shader</a:t>
            </a:r>
            <a:r>
              <a:rPr lang="en-CA" sz="1400" dirty="0" smtClean="0">
                <a:solidFill>
                  <a:srgbClr val="0000FF"/>
                </a:solidFill>
              </a:rPr>
              <a:t>:</a:t>
            </a:r>
            <a:r>
              <a:rPr lang="en-CA" sz="1400" dirty="0" smtClean="0"/>
              <a:t>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CA" sz="1400" dirty="0" smtClean="0"/>
              <a:t>//	1. To receive information from vertex </a:t>
            </a:r>
            <a:r>
              <a:rPr lang="en-CA" sz="1400" dirty="0" err="1" smtClean="0"/>
              <a:t>shader</a:t>
            </a:r>
            <a:r>
              <a:rPr lang="en-CA" sz="1400" dirty="0" smtClean="0"/>
              <a:t>.</a:t>
            </a:r>
            <a:endParaRPr lang="en-US" sz="1400" dirty="0" smtClean="0"/>
          </a:p>
          <a:p>
            <a:pPr>
              <a:lnSpc>
                <a:spcPct val="70000"/>
              </a:lnSpc>
              <a:buFontTx/>
              <a:buNone/>
            </a:pPr>
            <a:r>
              <a:rPr lang="en-US" sz="1400" dirty="0" smtClean="0"/>
              <a:t>//	2. To compute final pixel color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1400" dirty="0" smtClean="0"/>
          </a:p>
          <a:p>
            <a:pPr>
              <a:lnSpc>
                <a:spcPct val="70000"/>
              </a:lnSpc>
              <a:buFontTx/>
              <a:buNone/>
            </a:pPr>
            <a:r>
              <a:rPr lang="en-US" sz="1400" dirty="0" smtClean="0"/>
              <a:t>//The </a:t>
            </a:r>
            <a:r>
              <a:rPr lang="en-US" sz="1400" dirty="0" err="1" smtClean="0"/>
              <a:t>globals</a:t>
            </a:r>
            <a:r>
              <a:rPr lang="en-US" sz="1400" dirty="0" smtClean="0"/>
              <a:t>…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//uniform</a:t>
            </a:r>
            <a:r>
              <a:rPr lang="en-US" sz="1400" dirty="0" smtClean="0"/>
              <a:t> float </a:t>
            </a:r>
            <a:r>
              <a:rPr lang="en-US" sz="1400" dirty="0" err="1" smtClean="0"/>
              <a:t>brightNess</a:t>
            </a:r>
            <a:r>
              <a:rPr lang="en-US" sz="1400" dirty="0" smtClean="0"/>
              <a:t>; //For use by the vertex </a:t>
            </a:r>
            <a:r>
              <a:rPr lang="en-US" sz="1400" dirty="0" err="1" smtClean="0"/>
              <a:t>shader</a:t>
            </a:r>
            <a:r>
              <a:rPr lang="en-US" sz="1400" dirty="0" smtClean="0"/>
              <a:t>…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uniform</a:t>
            </a:r>
            <a:r>
              <a:rPr lang="en-US" sz="1400" dirty="0" smtClean="0"/>
              <a:t> sampler2D texture; //For use by the pixel </a:t>
            </a:r>
            <a:r>
              <a:rPr lang="en-US" sz="1400" dirty="0" err="1" smtClean="0"/>
              <a:t>shader</a:t>
            </a:r>
            <a:r>
              <a:rPr lang="en-US" sz="1400" dirty="0" smtClean="0"/>
              <a:t>…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1400" dirty="0" smtClean="0"/>
          </a:p>
          <a:p>
            <a:pPr>
              <a:lnSpc>
                <a:spcPct val="70000"/>
              </a:lnSpc>
              <a:buFontTx/>
              <a:buNone/>
            </a:pPr>
            <a:r>
              <a:rPr lang="en-US" sz="1400" dirty="0" smtClean="0"/>
              <a:t>//The information passed along. Note: smooth is default rather than </a:t>
            </a:r>
            <a:r>
              <a:rPr lang="en-US" sz="1400" dirty="0" err="1" smtClean="0"/>
              <a:t>noperspective</a:t>
            </a:r>
            <a:r>
              <a:rPr lang="en-US" sz="1400" dirty="0" smtClean="0"/>
              <a:t> or flat…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400" dirty="0" smtClean="0">
                <a:solidFill>
                  <a:srgbClr val="0000FF"/>
                </a:solidFill>
              </a:rPr>
              <a:t>in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vec2 smooth </a:t>
            </a:r>
            <a:r>
              <a:rPr lang="en-US" sz="1400" dirty="0" err="1" smtClean="0"/>
              <a:t>textureCoordinate</a:t>
            </a:r>
            <a:r>
              <a:rPr lang="en-US" sz="1400" dirty="0" smtClean="0"/>
              <a:t>;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400" dirty="0" smtClean="0">
                <a:solidFill>
                  <a:srgbClr val="0000FF"/>
                </a:solidFill>
              </a:rPr>
              <a:t>in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vec4 smooth </a:t>
            </a:r>
            <a:r>
              <a:rPr lang="en-US" sz="1400" dirty="0" err="1" smtClean="0"/>
              <a:t>pixelColor</a:t>
            </a:r>
            <a:r>
              <a:rPr lang="en-US" sz="1400" dirty="0" smtClean="0"/>
              <a:t>;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1400" dirty="0" smtClean="0"/>
          </a:p>
          <a:p>
            <a:pPr>
              <a:lnSpc>
                <a:spcPct val="70000"/>
              </a:lnSpc>
              <a:buFontTx/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out</a:t>
            </a:r>
            <a:r>
              <a:rPr lang="en-US" sz="1400" dirty="0" smtClean="0"/>
              <a:t>  vec4 </a:t>
            </a:r>
            <a:r>
              <a:rPr lang="en-US" sz="1400" dirty="0" err="1" smtClean="0"/>
              <a:t>finalColor</a:t>
            </a:r>
            <a:r>
              <a:rPr lang="en-US" sz="1400" dirty="0" smtClean="0"/>
              <a:t>; //Or special built-in variable </a:t>
            </a:r>
            <a:r>
              <a:rPr lang="en-CA" sz="1400" dirty="0" err="1" smtClean="0"/>
              <a:t>gl_FragColor</a:t>
            </a:r>
            <a:r>
              <a:rPr lang="en-CA" sz="1400" dirty="0" smtClean="0"/>
              <a:t> </a:t>
            </a:r>
            <a:endParaRPr lang="en-US" sz="1400" dirty="0" smtClean="0"/>
          </a:p>
          <a:p>
            <a:pPr>
              <a:lnSpc>
                <a:spcPct val="70000"/>
              </a:lnSpc>
              <a:buFontTx/>
              <a:buNone/>
            </a:pPr>
            <a:endParaRPr lang="en-US" sz="1400" dirty="0" smtClean="0"/>
          </a:p>
          <a:p>
            <a:pPr>
              <a:lnSpc>
                <a:spcPct val="70000"/>
              </a:lnSpc>
              <a:buFontTx/>
              <a:buNone/>
            </a:pPr>
            <a:r>
              <a:rPr lang="en-US" sz="1400" dirty="0" smtClean="0"/>
              <a:t>void main () {</a:t>
            </a:r>
          </a:p>
          <a:p>
            <a:pPr>
              <a:buNone/>
            </a:pPr>
            <a:r>
              <a:rPr lang="en-CA" sz="1400" dirty="0" smtClean="0"/>
              <a:t>	vec4 </a:t>
            </a:r>
            <a:r>
              <a:rPr lang="en-CA" sz="1400" dirty="0" err="1" smtClean="0"/>
              <a:t>textureColor</a:t>
            </a:r>
            <a:r>
              <a:rPr lang="en-CA" sz="1400" dirty="0" smtClean="0"/>
              <a:t> = texture2D (texture, </a:t>
            </a:r>
            <a:r>
              <a:rPr lang="en-CA" sz="1400" dirty="0" err="1" smtClean="0"/>
              <a:t>textureCoordinate</a:t>
            </a:r>
            <a:r>
              <a:rPr lang="en-CA" sz="1400" dirty="0" smtClean="0"/>
              <a:t>);</a:t>
            </a:r>
          </a:p>
          <a:p>
            <a:pPr>
              <a:buNone/>
            </a:pPr>
            <a:r>
              <a:rPr lang="en-CA" sz="1400" dirty="0" smtClean="0"/>
              <a:t>	//</a:t>
            </a:r>
            <a:r>
              <a:rPr lang="en-CA" sz="1400" dirty="0" err="1" smtClean="0"/>
              <a:t>gl_FragColor</a:t>
            </a:r>
            <a:r>
              <a:rPr lang="en-CA" sz="1400" dirty="0" smtClean="0"/>
              <a:t> = </a:t>
            </a:r>
            <a:r>
              <a:rPr lang="en-CA" sz="1400" dirty="0" err="1" smtClean="0"/>
              <a:t>textureColor</a:t>
            </a:r>
            <a:r>
              <a:rPr lang="en-CA" sz="1400" dirty="0" smtClean="0"/>
              <a:t> * </a:t>
            </a:r>
            <a:r>
              <a:rPr lang="en-CA" sz="1400" dirty="0" err="1" smtClean="0"/>
              <a:t>pixelColor</a:t>
            </a:r>
            <a:r>
              <a:rPr lang="en-CA" sz="1400" dirty="0" smtClean="0"/>
              <a:t>;</a:t>
            </a:r>
          </a:p>
          <a:p>
            <a:pPr>
              <a:buNone/>
            </a:pPr>
            <a:r>
              <a:rPr lang="en-CA" sz="1400" dirty="0" smtClean="0"/>
              <a:t>	</a:t>
            </a:r>
            <a:r>
              <a:rPr lang="en-US" sz="1400" dirty="0" smtClean="0"/>
              <a:t> </a:t>
            </a:r>
            <a:r>
              <a:rPr lang="en-US" sz="1400" dirty="0" err="1" smtClean="0"/>
              <a:t>finalColor</a:t>
            </a:r>
            <a:r>
              <a:rPr lang="en-US" sz="1400" dirty="0" smtClean="0"/>
              <a:t> </a:t>
            </a:r>
            <a:r>
              <a:rPr lang="en-CA" sz="1400" dirty="0" smtClean="0"/>
              <a:t>= </a:t>
            </a:r>
            <a:r>
              <a:rPr lang="en-CA" sz="1400" dirty="0" err="1" smtClean="0"/>
              <a:t>textureColor</a:t>
            </a:r>
            <a:r>
              <a:rPr lang="en-CA" sz="1400" dirty="0" smtClean="0"/>
              <a:t> * </a:t>
            </a:r>
            <a:r>
              <a:rPr lang="en-CA" sz="1400" dirty="0" err="1" smtClean="0"/>
              <a:t>pixelColor</a:t>
            </a:r>
            <a:r>
              <a:rPr lang="en-CA" sz="1400" dirty="0" smtClean="0"/>
              <a:t>;</a:t>
            </a:r>
          </a:p>
          <a:p>
            <a:pPr>
              <a:buNone/>
            </a:pPr>
            <a:r>
              <a:rPr lang="en-CA" sz="1400" dirty="0" smtClean="0"/>
              <a:t>}</a:t>
            </a:r>
            <a:endParaRPr lang="en-US" sz="1400" dirty="0" smtClean="0"/>
          </a:p>
        </p:txBody>
      </p:sp>
      <p:cxnSp>
        <p:nvCxnSpPr>
          <p:cNvPr id="11" name="Straight Arrow Connector 10"/>
          <p:cNvCxnSpPr/>
          <p:nvPr/>
        </p:nvCxnSpPr>
        <p:spPr bwMode="auto">
          <a:xfrm rot="10800000" flipV="1">
            <a:off x="3581400" y="2982826"/>
            <a:ext cx="3048000" cy="10668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943600" y="2754226"/>
            <a:ext cx="2362200" cy="2591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b="1" dirty="0" smtClean="0"/>
              <a:t>Interpolated for pixel </a:t>
            </a:r>
            <a:r>
              <a:rPr lang="en-US" b="1" dirty="0" err="1" smtClean="0"/>
              <a:t>shader</a:t>
            </a:r>
            <a:endParaRPr lang="en-US" b="1" baseline="-250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rot="10800000" flipV="1">
            <a:off x="3581401" y="2209800"/>
            <a:ext cx="3048000" cy="10668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943601" y="1981200"/>
            <a:ext cx="2362200" cy="42537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b="1" dirty="0" smtClean="0"/>
              <a:t>Set up in engine by activating the texture on texture unit 0</a:t>
            </a:r>
            <a:endParaRPr lang="en-US" b="1" baseline="-25000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rot="10800000" flipV="1">
            <a:off x="5334000" y="4191000"/>
            <a:ext cx="914400" cy="381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019800" y="4114800"/>
            <a:ext cx="2362200" cy="2591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1800" b="1" baseline="-25000" dirty="0" smtClean="0"/>
              <a:t>Available in version 130</a:t>
            </a:r>
            <a:endParaRPr lang="en-US" sz="1800" b="1" baseline="-25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233363" y="277813"/>
            <a:ext cx="8656637" cy="703661"/>
          </a:xfrm>
          <a:ln cap="flat"/>
        </p:spPr>
        <p:txBody>
          <a:bodyPr/>
          <a:lstStyle/>
          <a:p>
            <a:pPr>
              <a:defRPr/>
            </a:pPr>
            <a:r>
              <a:rPr lang="en-US" dirty="0" smtClean="0"/>
              <a:t>Arithmetic Data Types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088" y="1433513"/>
            <a:ext cx="8172450" cy="2622899"/>
          </a:xfrm>
          <a:noFill/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float</a:t>
            </a:r>
            <a:r>
              <a:rPr lang="en-US" dirty="0" smtClean="0"/>
              <a:t>,	   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, </a:t>
            </a:r>
            <a:r>
              <a:rPr lang="en-US" dirty="0" smtClean="0"/>
              <a:t>           </a:t>
            </a:r>
            <a:r>
              <a:rPr lang="en-US" dirty="0" err="1" smtClean="0">
                <a:solidFill>
                  <a:srgbClr val="FF0000"/>
                </a:solidFill>
              </a:rPr>
              <a:t>uint</a:t>
            </a:r>
            <a:r>
              <a:rPr lang="en-US" dirty="0" smtClean="0"/>
              <a:t>, </a:t>
            </a:r>
            <a:r>
              <a:rPr lang="en-US" dirty="0" smtClean="0"/>
              <a:t>         </a:t>
            </a:r>
            <a:r>
              <a:rPr lang="en-US" dirty="0" err="1" smtClean="0">
                <a:solidFill>
                  <a:srgbClr val="FF0000"/>
                </a:solidFill>
              </a:rPr>
              <a:t>bool</a:t>
            </a:r>
            <a:r>
              <a:rPr lang="en-US" dirty="0" smtClean="0"/>
              <a:t>.</a:t>
            </a:r>
          </a:p>
          <a:p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vec</a:t>
            </a:r>
            <a:r>
              <a:rPr lang="en-US" dirty="0" smtClean="0"/>
              <a:t>  ,	</a:t>
            </a:r>
            <a:r>
              <a:rPr lang="en-US" dirty="0" err="1" smtClean="0">
                <a:solidFill>
                  <a:srgbClr val="FF0000"/>
                </a:solidFill>
              </a:rPr>
              <a:t>ivec</a:t>
            </a:r>
            <a:r>
              <a:rPr lang="en-US" dirty="0" smtClean="0"/>
              <a:t>  ,	</a:t>
            </a:r>
            <a:r>
              <a:rPr lang="en-US" dirty="0" err="1" smtClean="0">
                <a:solidFill>
                  <a:srgbClr val="FF0000"/>
                </a:solidFill>
              </a:rPr>
              <a:t>uvec</a:t>
            </a:r>
            <a:r>
              <a:rPr lang="en-US" dirty="0" smtClean="0"/>
              <a:t>  ,	</a:t>
            </a:r>
            <a:r>
              <a:rPr lang="en-US" dirty="0" err="1" smtClean="0">
                <a:solidFill>
                  <a:srgbClr val="FF0000"/>
                </a:solidFill>
              </a:rPr>
              <a:t>bvec</a:t>
            </a:r>
            <a:r>
              <a:rPr lang="en-US" dirty="0" smtClean="0"/>
              <a:t>  ,</a:t>
            </a:r>
          </a:p>
          <a:p>
            <a:endParaRPr lang="en-US" sz="16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mat2</a:t>
            </a:r>
            <a:r>
              <a:rPr lang="en-US" dirty="0" smtClean="0"/>
              <a:t>, 	</a:t>
            </a:r>
            <a:r>
              <a:rPr lang="en-US" dirty="0" smtClean="0">
                <a:solidFill>
                  <a:srgbClr val="FF0000"/>
                </a:solidFill>
              </a:rPr>
              <a:t>mat3</a:t>
            </a:r>
            <a:r>
              <a:rPr lang="en-US" dirty="0" smtClean="0"/>
              <a:t>,	</a:t>
            </a:r>
            <a:r>
              <a:rPr lang="en-US" dirty="0" smtClean="0">
                <a:solidFill>
                  <a:srgbClr val="FF0000"/>
                </a:solidFill>
              </a:rPr>
              <a:t>mat4</a:t>
            </a:r>
            <a:r>
              <a:rPr lang="en-US" dirty="0" smtClean="0"/>
              <a:t>,	</a:t>
            </a:r>
            <a:r>
              <a:rPr lang="en-US" dirty="0" err="1" smtClean="0">
                <a:solidFill>
                  <a:srgbClr val="FF0000"/>
                </a:solidFill>
              </a:rPr>
              <a:t>matcr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arrays; e.g., vec4 points [10];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33400" y="5996226"/>
            <a:ext cx="8101012" cy="480774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800" b="1" dirty="0" smtClean="0"/>
              <a:t>Internally, EVERYTHING is a float…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1522143" y="1873404"/>
            <a:ext cx="385042" cy="12557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3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4</a:t>
            </a:r>
            <a:endParaRPr lang="en-CA" sz="28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1868472"/>
            <a:ext cx="385042" cy="12557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3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4</a:t>
            </a:r>
            <a:endParaRPr lang="en-CA" sz="28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5158" y="1873404"/>
            <a:ext cx="385042" cy="12557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3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4</a:t>
            </a:r>
            <a:endParaRPr lang="en-CA" sz="28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3958" y="1873404"/>
            <a:ext cx="385042" cy="12557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3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4</a:t>
            </a:r>
            <a:endParaRPr lang="en-CA" sz="28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4300653"/>
            <a:ext cx="3201517" cy="1600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b="1" dirty="0" smtClean="0"/>
              <a:t>	        1 </a:t>
            </a:r>
            <a:r>
              <a:rPr lang="en-US" sz="800" b="1" dirty="0" smtClean="0"/>
              <a:t> </a:t>
            </a:r>
            <a:r>
              <a:rPr lang="en-US" sz="2800" b="1" dirty="0" smtClean="0"/>
              <a:t>0 0 </a:t>
            </a:r>
            <a:r>
              <a:rPr lang="en-US" sz="2800" b="1" dirty="0" err="1" smtClean="0"/>
              <a:t>tx</a:t>
            </a:r>
            <a:endParaRPr lang="en-US" sz="2800" b="1" dirty="0" smtClean="0"/>
          </a:p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mat43</a:t>
            </a:r>
            <a:r>
              <a:rPr lang="en-US" sz="2800" b="1" dirty="0" smtClean="0"/>
              <a:t> =    0 1 0 </a:t>
            </a:r>
            <a:r>
              <a:rPr lang="en-US" sz="2800" b="1" dirty="0" err="1" smtClean="0"/>
              <a:t>ty</a:t>
            </a:r>
            <a:endParaRPr lang="en-US" sz="2800" b="1" dirty="0" smtClean="0"/>
          </a:p>
          <a:p>
            <a:pPr algn="l"/>
            <a:r>
              <a:rPr lang="en-US" sz="2800" b="1" dirty="0" smtClean="0"/>
              <a:t>	        </a:t>
            </a:r>
            <a:r>
              <a:rPr lang="en-US" sz="800" b="1" dirty="0" smtClean="0"/>
              <a:t> </a:t>
            </a:r>
            <a:r>
              <a:rPr lang="en-US" sz="2800" b="1" dirty="0" smtClean="0"/>
              <a:t>0 0 1 </a:t>
            </a:r>
            <a:r>
              <a:rPr lang="en-US" sz="2800" b="1" dirty="0" err="1" smtClean="0"/>
              <a:t>tz</a:t>
            </a:r>
            <a:endParaRPr lang="en-CA" sz="2800" b="1" dirty="0"/>
          </a:p>
        </p:txBody>
      </p:sp>
      <p:sp>
        <p:nvSpPr>
          <p:cNvPr id="13" name="Left Brace 12"/>
          <p:cNvSpPr/>
          <p:nvPr/>
        </p:nvSpPr>
        <p:spPr bwMode="auto">
          <a:xfrm>
            <a:off x="3834159" y="4267200"/>
            <a:ext cx="609600" cy="16002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Left Brace 13"/>
          <p:cNvSpPr/>
          <p:nvPr/>
        </p:nvSpPr>
        <p:spPr bwMode="auto">
          <a:xfrm flipH="1">
            <a:off x="5257800" y="4300653"/>
            <a:ext cx="609600" cy="16002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324600" y="4453053"/>
            <a:ext cx="1676400" cy="92397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000" b="1" dirty="0" smtClean="0"/>
              <a:t>To discard perspective column</a:t>
            </a:r>
            <a:endParaRPr lang="en-US" sz="2000" b="1" baseline="-25000" dirty="0"/>
          </a:p>
        </p:txBody>
      </p:sp>
      <p:sp>
        <p:nvSpPr>
          <p:cNvPr id="18" name="Freeform 17"/>
          <p:cNvSpPr/>
          <p:nvPr/>
        </p:nvSpPr>
        <p:spPr bwMode="auto">
          <a:xfrm>
            <a:off x="5754029" y="3512634"/>
            <a:ext cx="1048215" cy="1059366"/>
          </a:xfrm>
          <a:custGeom>
            <a:avLst/>
            <a:gdLst>
              <a:gd name="connsiteX0" fmla="*/ 936703 w 1048215"/>
              <a:gd name="connsiteY0" fmla="*/ 0 h 1059366"/>
              <a:gd name="connsiteX1" fmla="*/ 892098 w 1048215"/>
              <a:gd name="connsiteY1" fmla="*/ 635620 h 1059366"/>
              <a:gd name="connsiteX2" fmla="*/ 0 w 1048215"/>
              <a:gd name="connsiteY2" fmla="*/ 1059366 h 1059366"/>
              <a:gd name="connsiteX3" fmla="*/ 0 w 1048215"/>
              <a:gd name="connsiteY3" fmla="*/ 1059366 h 1059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8215" h="1059366">
                <a:moveTo>
                  <a:pt x="936703" y="0"/>
                </a:moveTo>
                <a:cubicBezTo>
                  <a:pt x="992459" y="229529"/>
                  <a:pt x="1048215" y="459059"/>
                  <a:pt x="892098" y="635620"/>
                </a:cubicBezTo>
                <a:cubicBezTo>
                  <a:pt x="735981" y="812181"/>
                  <a:pt x="0" y="1059366"/>
                  <a:pt x="0" y="1059366"/>
                </a:cubicBezTo>
                <a:lnTo>
                  <a:pt x="0" y="1059366"/>
                </a:lnTo>
              </a:path>
            </a:pathLst>
          </a:cu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ight Brace 14"/>
          <p:cNvSpPr/>
          <p:nvPr/>
        </p:nvSpPr>
        <p:spPr bwMode="auto">
          <a:xfrm>
            <a:off x="7162800" y="1905000"/>
            <a:ext cx="304800" cy="1143000"/>
          </a:xfrm>
          <a:prstGeom prst="rightBrac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sm" len="sm"/>
            <a:tailEnd type="arrow"/>
          </a:ln>
          <a:effectLst/>
        </p:spPr>
        <p:txBody>
          <a:bodyPr rtlCol="0" anchor="ctr"/>
          <a:lstStyle/>
          <a:p>
            <a:pPr algn="ctr"/>
            <a:endParaRPr lang="en-CA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233363" y="277813"/>
            <a:ext cx="8656637" cy="703661"/>
          </a:xfrm>
          <a:ln cap="flat"/>
        </p:spPr>
        <p:txBody>
          <a:bodyPr/>
          <a:lstStyle/>
          <a:p>
            <a:pPr>
              <a:defRPr/>
            </a:pPr>
            <a:r>
              <a:rPr lang="en-US" dirty="0" smtClean="0"/>
              <a:t>Texture Data Types are called SAMPLERS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088" y="1433513"/>
            <a:ext cx="8172450" cy="3583161"/>
          </a:xfrm>
          <a:noFill/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sampler1D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texture0</a:t>
            </a:r>
            <a:r>
              <a:rPr lang="en-US" dirty="0" smtClean="0">
                <a:solidFill>
                  <a:srgbClr val="0000FF"/>
                </a:solidFill>
              </a:rPr>
              <a:t>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sampler2D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texture1</a:t>
            </a:r>
            <a:r>
              <a:rPr lang="en-US" dirty="0" smtClean="0">
                <a:solidFill>
                  <a:srgbClr val="0000FF"/>
                </a:solidFill>
              </a:rPr>
              <a:t>; //Standard one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samplerCube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texture2</a:t>
            </a:r>
            <a:r>
              <a:rPr lang="en-US" dirty="0" smtClean="0">
                <a:solidFill>
                  <a:srgbClr val="0000FF"/>
                </a:solidFill>
              </a:rPr>
              <a:t>; //6 Pictures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sampler2DShadow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texture3</a:t>
            </a:r>
            <a:r>
              <a:rPr lang="en-US" dirty="0" smtClean="0">
                <a:solidFill>
                  <a:srgbClr val="0000FF"/>
                </a:solidFill>
              </a:rPr>
              <a:t>; //Depth texture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samplerBuffer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texture4</a:t>
            </a:r>
            <a:r>
              <a:rPr lang="en-US" dirty="0" smtClean="0">
                <a:solidFill>
                  <a:srgbClr val="0000FF"/>
                </a:solidFill>
              </a:rPr>
              <a:t>; //Texture Buffer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sampler2DArray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texture5</a:t>
            </a:r>
            <a:r>
              <a:rPr lang="en-US" dirty="0" smtClean="0">
                <a:solidFill>
                  <a:srgbClr val="0000FF"/>
                </a:solidFill>
              </a:rPr>
              <a:t> [3]; //???</a:t>
            </a:r>
          </a:p>
          <a:p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33400" y="5996226"/>
            <a:ext cx="8101012" cy="480774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800" b="1" dirty="0" smtClean="0"/>
              <a:t>There are many more…</a:t>
            </a:r>
            <a:endParaRPr lang="en-US" sz="2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233363" y="277813"/>
            <a:ext cx="8656637" cy="640867"/>
          </a:xfrm>
          <a:ln cap="flat"/>
        </p:spPr>
        <p:txBody>
          <a:bodyPr/>
          <a:lstStyle/>
          <a:p>
            <a:pPr>
              <a:defRPr/>
            </a:pPr>
            <a:r>
              <a:rPr lang="en-US" dirty="0" smtClean="0"/>
              <a:t>Conversion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088" y="1433513"/>
            <a:ext cx="8172450" cy="3152274"/>
          </a:xfrm>
          <a:noFill/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 automatic conversion</a:t>
            </a:r>
            <a:r>
              <a:rPr lang="en-US" dirty="0" smtClean="0"/>
              <a:t>; use </a:t>
            </a:r>
            <a:r>
              <a:rPr lang="en-US" dirty="0" err="1" smtClean="0"/>
              <a:t>swizzling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00FF"/>
                </a:solidFill>
              </a:rPr>
              <a:t>xyzw</a:t>
            </a:r>
            <a:r>
              <a:rPr lang="en-US" dirty="0" smtClean="0"/>
              <a:t> or </a:t>
            </a:r>
            <a:r>
              <a:rPr lang="en-US" dirty="0" err="1" smtClean="0">
                <a:solidFill>
                  <a:srgbClr val="0000FF"/>
                </a:solidFill>
              </a:rPr>
              <a:t>rgba</a:t>
            </a:r>
            <a:r>
              <a:rPr lang="en-US" dirty="0" smtClean="0"/>
              <a:t> or </a:t>
            </a:r>
            <a:r>
              <a:rPr lang="en-US" dirty="0" err="1" smtClean="0">
                <a:solidFill>
                  <a:srgbClr val="0000FF"/>
                </a:solidFill>
              </a:rPr>
              <a:t>stpq</a:t>
            </a:r>
            <a:r>
              <a:rPr lang="en-US" dirty="0" smtClean="0"/>
              <a:t>.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	vec4 data0; </a:t>
            </a:r>
            <a:br>
              <a:rPr lang="en-US" dirty="0" smtClean="0"/>
            </a:br>
            <a:r>
              <a:rPr lang="en-US" dirty="0" smtClean="0"/>
              <a:t>	float data1 = data0.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; </a:t>
            </a:r>
            <a:br>
              <a:rPr lang="en-US" dirty="0" smtClean="0"/>
            </a:br>
            <a:r>
              <a:rPr lang="en-US" dirty="0" smtClean="0"/>
              <a:t>	vec2 data2 = data0.</a:t>
            </a:r>
            <a:r>
              <a:rPr lang="en-US" dirty="0" smtClean="0">
                <a:solidFill>
                  <a:srgbClr val="FF0000"/>
                </a:solidFill>
              </a:rPr>
              <a:t>xy</a:t>
            </a:r>
            <a:r>
              <a:rPr lang="en-US" dirty="0" smtClean="0"/>
              <a:t>; </a:t>
            </a:r>
            <a:br>
              <a:rPr lang="en-US" dirty="0" smtClean="0"/>
            </a:br>
            <a:r>
              <a:rPr lang="en-US" dirty="0" smtClean="0"/>
              <a:t>	vec3 data3 = data0.</a:t>
            </a:r>
            <a:r>
              <a:rPr lang="en-US" dirty="0" smtClean="0">
                <a:solidFill>
                  <a:srgbClr val="FF0000"/>
                </a:solidFill>
              </a:rPr>
              <a:t>xyz</a:t>
            </a:r>
            <a:r>
              <a:rPr lang="en-US" dirty="0" smtClean="0"/>
              <a:t>; </a:t>
            </a:r>
            <a:br>
              <a:rPr lang="en-US" dirty="0" smtClean="0"/>
            </a:br>
            <a:r>
              <a:rPr lang="en-US" dirty="0" smtClean="0"/>
              <a:t>	vec4 data4 = data0.</a:t>
            </a:r>
            <a:r>
              <a:rPr lang="en-US" dirty="0" smtClean="0">
                <a:solidFill>
                  <a:srgbClr val="FF0000"/>
                </a:solidFill>
              </a:rPr>
              <a:t>xyzw</a:t>
            </a:r>
            <a:r>
              <a:rPr lang="en-US" dirty="0" smtClean="0"/>
              <a:t>; </a:t>
            </a:r>
            <a:r>
              <a:rPr lang="en-US" sz="2000" dirty="0" smtClean="0"/>
              <a:t>//Swizzle not needed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57200" y="5181600"/>
            <a:ext cx="8101012" cy="868572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800" b="1" dirty="0" smtClean="0"/>
              <a:t>Swizzle can change the order and duplicate; e.g., data0.</a:t>
            </a:r>
            <a:r>
              <a:rPr lang="en-US" sz="2800" b="1" dirty="0" smtClean="0">
                <a:solidFill>
                  <a:srgbClr val="FF0000"/>
                </a:solidFill>
              </a:rPr>
              <a:t>xzyy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233363" y="277813"/>
            <a:ext cx="8656637" cy="640867"/>
          </a:xfrm>
          <a:ln cap="flat"/>
        </p:spPr>
        <p:txBody>
          <a:bodyPr/>
          <a:lstStyle/>
          <a:p>
            <a:pPr>
              <a:defRPr/>
            </a:pPr>
            <a:r>
              <a:rPr lang="en-US" dirty="0" smtClean="0"/>
              <a:t>Constructors are Used To Initialize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088" y="1433513"/>
            <a:ext cx="8570912" cy="4100226"/>
          </a:xfrm>
          <a:noFill/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vec4</a:t>
            </a:r>
            <a:r>
              <a:rPr lang="en-US" dirty="0" smtClean="0"/>
              <a:t> color = </a:t>
            </a:r>
            <a:r>
              <a:rPr lang="en-US" dirty="0" smtClean="0">
                <a:solidFill>
                  <a:srgbClr val="FF0000"/>
                </a:solidFill>
              </a:rPr>
              <a:t>vec4</a:t>
            </a:r>
            <a:r>
              <a:rPr lang="en-US" dirty="0" smtClean="0"/>
              <a:t> (1.0, 1.0, 1.0, 0.5);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vec4</a:t>
            </a:r>
            <a:r>
              <a:rPr lang="en-US" dirty="0" smtClean="0"/>
              <a:t> data = </a:t>
            </a:r>
            <a:r>
              <a:rPr lang="en-US" dirty="0" smtClean="0">
                <a:solidFill>
                  <a:srgbClr val="FF0000"/>
                </a:solidFill>
              </a:rPr>
              <a:t>vec4</a:t>
            </a:r>
            <a:r>
              <a:rPr lang="en-US" dirty="0" smtClean="0"/>
              <a:t> (1.0); </a:t>
            </a:r>
            <a:r>
              <a:rPr lang="en-US" sz="2400" dirty="0" smtClean="0"/>
              <a:t>//Initializes all to 1.0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mat4</a:t>
            </a:r>
            <a:r>
              <a:rPr lang="en-US" dirty="0" smtClean="0"/>
              <a:t> matrix = </a:t>
            </a:r>
            <a:r>
              <a:rPr lang="en-US" dirty="0" smtClean="0">
                <a:solidFill>
                  <a:srgbClr val="FF0000"/>
                </a:solidFill>
              </a:rPr>
              <a:t>mat4</a:t>
            </a:r>
            <a:r>
              <a:rPr lang="en-US" dirty="0" smtClean="0"/>
              <a:t> (1.0); </a:t>
            </a:r>
            <a:r>
              <a:rPr lang="en-US" sz="2400" dirty="0" smtClean="0"/>
              <a:t>//Diagonals 1.0; others 0.0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mat4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test</a:t>
            </a:r>
            <a:r>
              <a:rPr lang="en-US" dirty="0" smtClean="0"/>
              <a:t> = {</a:t>
            </a:r>
            <a:br>
              <a:rPr lang="en-US" dirty="0" smtClean="0"/>
            </a:br>
            <a:r>
              <a:rPr lang="en-US" dirty="0" smtClean="0"/>
              <a:t>	1.0, 0.0, 0.0, 0.0,</a:t>
            </a:r>
            <a:br>
              <a:rPr lang="en-US" dirty="0" smtClean="0"/>
            </a:br>
            <a:r>
              <a:rPr lang="en-US" dirty="0" smtClean="0"/>
              <a:t>	0.0, 1.0, 0.0, 0.0,</a:t>
            </a:r>
            <a:br>
              <a:rPr lang="en-US" dirty="0" smtClean="0"/>
            </a:br>
            <a:r>
              <a:rPr lang="en-US" dirty="0" smtClean="0"/>
              <a:t>	0.0, </a:t>
            </a:r>
            <a:r>
              <a:rPr lang="en-US" sz="800" dirty="0" smtClean="0"/>
              <a:t> </a:t>
            </a:r>
            <a:r>
              <a:rPr lang="en-US" dirty="0" smtClean="0"/>
              <a:t>0.0, 1.0, 0.0,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tx</a:t>
            </a:r>
            <a:r>
              <a:rPr lang="en-US" dirty="0" smtClean="0"/>
              <a:t>,   </a:t>
            </a:r>
            <a:r>
              <a:rPr lang="en-US" dirty="0" err="1" smtClean="0"/>
              <a:t>ty</a:t>
            </a:r>
            <a:r>
              <a:rPr lang="en-US" dirty="0" smtClean="0"/>
              <a:t>,   </a:t>
            </a:r>
            <a:r>
              <a:rPr lang="en-US" dirty="0" err="1" smtClean="0"/>
              <a:t>tz</a:t>
            </a:r>
            <a:r>
              <a:rPr lang="en-US" dirty="0" smtClean="0"/>
              <a:t>, </a:t>
            </a:r>
            <a:r>
              <a:rPr lang="en-US" sz="2000" dirty="0" smtClean="0"/>
              <a:t> </a:t>
            </a:r>
            <a:r>
              <a:rPr lang="en-US" dirty="0" smtClean="0"/>
              <a:t> 1.0};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vec4</a:t>
            </a:r>
            <a:r>
              <a:rPr lang="en-US" dirty="0" smtClean="0"/>
              <a:t> translation = </a:t>
            </a:r>
            <a:r>
              <a:rPr lang="en-US" dirty="0" smtClean="0">
                <a:solidFill>
                  <a:srgbClr val="0000FF"/>
                </a:solidFill>
              </a:rPr>
              <a:t>test</a:t>
            </a:r>
            <a:r>
              <a:rPr lang="en-US" dirty="0" smtClean="0"/>
              <a:t> [3]; </a:t>
            </a:r>
            <a:r>
              <a:rPr lang="en-US" sz="2400" dirty="0" smtClean="0"/>
              <a:t>//Can index columns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33400" y="5996226"/>
            <a:ext cx="8101012" cy="480774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800" b="1" dirty="0" smtClean="0"/>
              <a:t>Matrices are CONCEPTUALLY columns…</a:t>
            </a:r>
            <a:endParaRPr lang="en-US" sz="2800" b="1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 rot="10800000" flipV="1">
            <a:off x="4419599" y="3276600"/>
            <a:ext cx="236220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10800000" flipV="1">
            <a:off x="4419599" y="3657600"/>
            <a:ext cx="236220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10800000" flipV="1">
            <a:off x="4419600" y="4038599"/>
            <a:ext cx="236220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10800000" flipV="1">
            <a:off x="4419600" y="4458623"/>
            <a:ext cx="236220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172200" y="3059026"/>
            <a:ext cx="1676400" cy="36997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000" b="1" dirty="0" smtClean="0"/>
              <a:t>column [0]</a:t>
            </a:r>
            <a:endParaRPr lang="en-US" sz="2000" b="1" baseline="-250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172200" y="3491528"/>
            <a:ext cx="1676400" cy="36997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000" b="1" dirty="0" smtClean="0"/>
              <a:t>column [1]</a:t>
            </a:r>
            <a:endParaRPr lang="en-US" sz="2000" b="1" baseline="-25000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172200" y="3922048"/>
            <a:ext cx="1676400" cy="36997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000" b="1" dirty="0" smtClean="0"/>
              <a:t>column [2]</a:t>
            </a:r>
            <a:endParaRPr lang="en-US" sz="2000" b="1" baseline="-2500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172200" y="4363720"/>
            <a:ext cx="1676400" cy="36997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000" b="1" dirty="0" smtClean="0"/>
              <a:t>column [3]</a:t>
            </a:r>
            <a:endParaRPr lang="en-US" sz="2000" b="1" baseline="-25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233363" y="277813"/>
            <a:ext cx="8656637" cy="640867"/>
          </a:xfrm>
          <a:ln cap="flat"/>
        </p:spPr>
        <p:txBody>
          <a:bodyPr/>
          <a:lstStyle/>
          <a:p>
            <a:pPr>
              <a:defRPr/>
            </a:pPr>
            <a:r>
              <a:rPr lang="en-US" dirty="0" smtClean="0"/>
              <a:t>A Huge Library Of Functions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088" y="1433513"/>
            <a:ext cx="8570912" cy="2528887"/>
          </a:xfrm>
          <a:noFill/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Operators: </a:t>
            </a:r>
            <a:r>
              <a:rPr lang="en-US" dirty="0" smtClean="0"/>
              <a:t>+,-,++,--,*,/,&amp;&amp;,||,&lt;&lt;,&gt;&gt;, …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Functions: </a:t>
            </a:r>
            <a:r>
              <a:rPr lang="en-US" sz="2400" dirty="0" smtClean="0"/>
              <a:t>radians (degrees), degrees (radians)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	sin, </a:t>
            </a:r>
            <a:r>
              <a:rPr lang="en-US" dirty="0" err="1" smtClean="0"/>
              <a:t>cos</a:t>
            </a:r>
            <a:r>
              <a:rPr lang="en-US" dirty="0" smtClean="0"/>
              <a:t>, tan, </a:t>
            </a:r>
            <a:r>
              <a:rPr lang="en-US" dirty="0" err="1" smtClean="0"/>
              <a:t>asin</a:t>
            </a:r>
            <a:r>
              <a:rPr lang="en-US" dirty="0" smtClean="0"/>
              <a:t>, </a:t>
            </a:r>
            <a:r>
              <a:rPr lang="en-US" dirty="0" err="1" smtClean="0"/>
              <a:t>acos</a:t>
            </a:r>
            <a:r>
              <a:rPr lang="en-US" dirty="0" smtClean="0"/>
              <a:t>, </a:t>
            </a:r>
            <a:r>
              <a:rPr lang="en-US" dirty="0" err="1" smtClean="0"/>
              <a:t>atan</a:t>
            </a:r>
            <a:r>
              <a:rPr lang="en-US" dirty="0" smtClean="0"/>
              <a:t>, </a:t>
            </a:r>
            <a:r>
              <a:rPr lang="en-US" dirty="0" err="1" smtClean="0"/>
              <a:t>pow</a:t>
            </a:r>
            <a:r>
              <a:rPr lang="en-US" dirty="0" smtClean="0"/>
              <a:t> (</a:t>
            </a:r>
            <a:r>
              <a:rPr lang="en-US" dirty="0" err="1" smtClean="0"/>
              <a:t>x,y</a:t>
            </a:r>
            <a:r>
              <a:rPr lang="en-US" dirty="0" smtClean="0"/>
              <a:t>), </a:t>
            </a:r>
            <a:br>
              <a:rPr lang="en-US" dirty="0" smtClean="0"/>
            </a:br>
            <a:r>
              <a:rPr lang="en-US" dirty="0" smtClean="0"/>
              <a:t>	exp (x), log, </a:t>
            </a:r>
            <a:r>
              <a:rPr lang="en-US" dirty="0" err="1" smtClean="0"/>
              <a:t>sqrt</a:t>
            </a:r>
            <a:r>
              <a:rPr lang="en-US" dirty="0" smtClean="0"/>
              <a:t>, </a:t>
            </a:r>
            <a:r>
              <a:rPr lang="en-US" dirty="0" err="1" smtClean="0"/>
              <a:t>inversesqrt</a:t>
            </a:r>
            <a:r>
              <a:rPr lang="en-US" dirty="0" smtClean="0"/>
              <a:t>, abs, sign, 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trunc</a:t>
            </a:r>
            <a:r>
              <a:rPr lang="en-US" dirty="0" smtClean="0"/>
              <a:t>, round, ceil, min, max, </a:t>
            </a:r>
            <a:br>
              <a:rPr lang="en-US" dirty="0" smtClean="0"/>
            </a:br>
            <a:r>
              <a:rPr lang="en-US" dirty="0" smtClean="0"/>
              <a:t>	clamp (</a:t>
            </a:r>
            <a:r>
              <a:rPr lang="en-US" dirty="0" err="1" smtClean="0"/>
              <a:t>x,min,max</a:t>
            </a:r>
            <a:r>
              <a:rPr lang="en-US" dirty="0" smtClean="0"/>
              <a:t>), mix (</a:t>
            </a:r>
            <a:r>
              <a:rPr lang="en-US" dirty="0" err="1" smtClean="0"/>
              <a:t>x,y,t</a:t>
            </a:r>
            <a:r>
              <a:rPr lang="en-US" dirty="0" smtClean="0"/>
              <a:t>) //lerp</a:t>
            </a:r>
            <a:br>
              <a:rPr lang="en-US" dirty="0" smtClean="0"/>
            </a:br>
            <a:r>
              <a:rPr lang="en-US" dirty="0" smtClean="0"/>
              <a:t>	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33400" y="5996226"/>
            <a:ext cx="8101012" cy="480774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800" b="1" dirty="0" smtClean="0"/>
              <a:t>Look them up as you need them…</a:t>
            </a:r>
            <a:endParaRPr lang="en-US" sz="28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233363" y="277813"/>
            <a:ext cx="8656637" cy="640867"/>
          </a:xfrm>
          <a:ln cap="flat"/>
        </p:spPr>
        <p:txBody>
          <a:bodyPr/>
          <a:lstStyle/>
          <a:p>
            <a:pPr>
              <a:defRPr/>
            </a:pPr>
            <a:r>
              <a:rPr lang="en-US" dirty="0" smtClean="0"/>
              <a:t>Making the Connection From Engine To </a:t>
            </a:r>
            <a:r>
              <a:rPr lang="en-US" dirty="0" err="1" smtClean="0"/>
              <a:t>Shader</a:t>
            </a:r>
            <a:r>
              <a:rPr lang="en-US" dirty="0" smtClean="0"/>
              <a:t>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088" y="1433513"/>
            <a:ext cx="8570912" cy="3195363"/>
          </a:xfrm>
          <a:noFill/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Need to describe vertex layouts in engine.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Need to initialize uniforms in engine.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Need to activate textures with texture and also map them to samplers in the engine.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Need to tell the card to now use a pair of specific </a:t>
            </a:r>
            <a:r>
              <a:rPr lang="en-US" dirty="0" err="1" smtClean="0">
                <a:solidFill>
                  <a:srgbClr val="FF0000"/>
                </a:solidFill>
              </a:rPr>
              <a:t>shaders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33400" y="5996226"/>
            <a:ext cx="8101012" cy="480774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800" b="1" dirty="0" smtClean="0"/>
              <a:t>Let’s consider each case one by one…</a:t>
            </a:r>
            <a:endParaRPr lang="en-US" sz="28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233363" y="277813"/>
            <a:ext cx="8656637" cy="640867"/>
          </a:xfrm>
          <a:ln cap="flat"/>
        </p:spPr>
        <p:txBody>
          <a:bodyPr/>
          <a:lstStyle/>
          <a:p>
            <a:pPr>
              <a:defRPr/>
            </a:pPr>
            <a:r>
              <a:rPr lang="en-US" dirty="0" smtClean="0"/>
              <a:t>Describing Vertex Layouts in the Engine 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088" y="1433513"/>
            <a:ext cx="8570912" cy="3998660"/>
          </a:xfrm>
          <a:noFill/>
        </p:spPr>
        <p:txBody>
          <a:bodyPr/>
          <a:lstStyle/>
          <a:p>
            <a:pPr>
              <a:buNone/>
            </a:pPr>
            <a:r>
              <a:rPr lang="en-US" sz="1800" dirty="0" smtClean="0"/>
              <a:t>void </a:t>
            </a:r>
            <a:r>
              <a:rPr lang="en-US" sz="1800" dirty="0" err="1" smtClean="0"/>
              <a:t>activateVertices</a:t>
            </a:r>
            <a:r>
              <a:rPr lang="en-US" sz="1800" dirty="0" smtClean="0"/>
              <a:t> () {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glBindBuffer</a:t>
            </a:r>
            <a:r>
              <a:rPr lang="en-US" sz="1800" dirty="0" smtClean="0"/>
              <a:t> (GL_ARRAY_BUFFER, </a:t>
            </a:r>
            <a:r>
              <a:rPr lang="en-US" sz="1800" dirty="0" err="1" smtClean="0"/>
              <a:t>verticesBuffer</a:t>
            </a:r>
            <a:r>
              <a:rPr lang="en-US" sz="1800" dirty="0" smtClean="0"/>
              <a:t>);</a:t>
            </a:r>
          </a:p>
          <a:p>
            <a:pPr>
              <a:buNone/>
            </a:pPr>
            <a:r>
              <a:rPr lang="en-US" sz="1800" dirty="0" smtClean="0"/>
              <a:t>	long stride = </a:t>
            </a:r>
            <a:r>
              <a:rPr lang="en-US" sz="1800" dirty="0" err="1" smtClean="0"/>
              <a:t>sizeof</a:t>
            </a:r>
            <a:r>
              <a:rPr lang="en-US" sz="1800" dirty="0" smtClean="0"/>
              <a:t> (</a:t>
            </a:r>
            <a:r>
              <a:rPr lang="en-US" sz="1800" dirty="0" err="1" smtClean="0"/>
              <a:t>GamePoint</a:t>
            </a:r>
            <a:r>
              <a:rPr lang="en-US" sz="1800" dirty="0" smtClean="0"/>
              <a:t>);</a:t>
            </a:r>
          </a:p>
          <a:p>
            <a:pPr>
              <a:buNone/>
            </a:pPr>
            <a:r>
              <a:rPr lang="en-US" sz="1800" dirty="0" smtClean="0"/>
              <a:t>	long </a:t>
            </a:r>
            <a:r>
              <a:rPr lang="en-US" sz="1800" dirty="0" err="1" smtClean="0"/>
              <a:t>doubleSize</a:t>
            </a:r>
            <a:r>
              <a:rPr lang="en-US" sz="1800" dirty="0" smtClean="0"/>
              <a:t> = </a:t>
            </a:r>
            <a:r>
              <a:rPr lang="en-US" sz="1800" dirty="0" err="1" smtClean="0"/>
              <a:t>sizeof</a:t>
            </a:r>
            <a:r>
              <a:rPr lang="en-US" sz="1800" dirty="0" smtClean="0"/>
              <a:t> (double);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>
                <a:solidFill>
                  <a:srgbClr val="0000FF"/>
                </a:solidFill>
              </a:rPr>
              <a:t>glVertexPointer</a:t>
            </a:r>
            <a:r>
              <a:rPr lang="en-US" sz="1800" dirty="0" smtClean="0"/>
              <a:t> (3, GL_DOUBLE, stride, (void *) (0)); 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>
                <a:solidFill>
                  <a:srgbClr val="0000FF"/>
                </a:solidFill>
              </a:rPr>
              <a:t>glEnableClientState</a:t>
            </a:r>
            <a:r>
              <a:rPr lang="en-US" sz="1800" dirty="0" smtClean="0"/>
              <a:t> (GL_VERTEX_ARRAY);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>
                <a:solidFill>
                  <a:srgbClr val="0000FF"/>
                </a:solidFill>
              </a:rPr>
              <a:t>glTexCoordPointer</a:t>
            </a:r>
            <a:r>
              <a:rPr lang="en-US" sz="1800" dirty="0" smtClean="0"/>
              <a:t> (2, GL_DOUBLE, stride, (void *) (3 * </a:t>
            </a:r>
            <a:r>
              <a:rPr lang="en-US" sz="1800" dirty="0" err="1" smtClean="0"/>
              <a:t>doubleSize</a:t>
            </a:r>
            <a:r>
              <a:rPr lang="en-US" sz="1800" dirty="0" smtClean="0"/>
              <a:t>)); 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>
                <a:solidFill>
                  <a:srgbClr val="0000FF"/>
                </a:solidFill>
              </a:rPr>
              <a:t>glEnableClientState</a:t>
            </a:r>
            <a:r>
              <a:rPr lang="en-US" sz="1800" dirty="0" smtClean="0"/>
              <a:t> (GL_TEXTURE_COORD_ARRAY);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>
                <a:solidFill>
                  <a:srgbClr val="0000FF"/>
                </a:solidFill>
              </a:rPr>
              <a:t>glNormalPointer</a:t>
            </a:r>
            <a:r>
              <a:rPr lang="en-US" sz="1800" dirty="0" smtClean="0"/>
              <a:t> (GL_DOUBLE, stride, (void *) (5 * </a:t>
            </a:r>
            <a:r>
              <a:rPr lang="en-US" sz="1800" dirty="0" err="1" smtClean="0"/>
              <a:t>doubleSize</a:t>
            </a:r>
            <a:r>
              <a:rPr lang="en-US" sz="1800" dirty="0" smtClean="0"/>
              <a:t>));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>
                <a:solidFill>
                  <a:srgbClr val="0000FF"/>
                </a:solidFill>
              </a:rPr>
              <a:t>glEnableClientState</a:t>
            </a:r>
            <a:r>
              <a:rPr lang="en-US" sz="1800" dirty="0" smtClean="0"/>
              <a:t> (GL_NORMAL_ARRAY);</a:t>
            </a:r>
          </a:p>
          <a:p>
            <a:pPr>
              <a:buNone/>
            </a:pPr>
            <a:r>
              <a:rPr lang="en-US" sz="1800" dirty="0" smtClean="0"/>
              <a:t>}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28241" y="5547735"/>
            <a:ext cx="8915400" cy="868572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800" b="1" dirty="0" smtClean="0"/>
              <a:t>This is a version 130 technique (</a:t>
            </a:r>
            <a:r>
              <a:rPr lang="en-US" sz="2800" b="1" dirty="0" smtClean="0">
                <a:solidFill>
                  <a:srgbClr val="FF0000"/>
                </a:solidFill>
              </a:rPr>
              <a:t>OLD WAY</a:t>
            </a:r>
            <a:r>
              <a:rPr lang="en-US" sz="2800" b="1" dirty="0" smtClean="0"/>
              <a:t>);</a:t>
            </a:r>
            <a:br>
              <a:rPr lang="en-US" sz="2800" b="1" dirty="0" smtClean="0"/>
            </a:br>
            <a:r>
              <a:rPr lang="en-US" sz="2800" b="1" dirty="0" smtClean="0"/>
              <a:t>see </a:t>
            </a:r>
            <a:r>
              <a:rPr lang="en-US" sz="2800" b="1" dirty="0" err="1" smtClean="0"/>
              <a:t>faceGroup.h</a:t>
            </a:r>
            <a:endParaRPr lang="en-US" sz="28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233363" y="277813"/>
            <a:ext cx="8656637" cy="703661"/>
          </a:xfrm>
          <a:ln cap="flat"/>
        </p:spPr>
        <p:txBody>
          <a:bodyPr/>
          <a:lstStyle/>
          <a:p>
            <a:pPr>
              <a:defRPr/>
            </a:pPr>
            <a:r>
              <a:rPr lang="en-US" dirty="0" smtClean="0"/>
              <a:t>Describing Vertex Layouts in the Engine: Step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088" y="1433513"/>
            <a:ext cx="8570912" cy="2826031"/>
          </a:xfrm>
          <a:noFill/>
        </p:spPr>
        <p:txBody>
          <a:bodyPr/>
          <a:lstStyle/>
          <a:p>
            <a:r>
              <a:rPr lang="en-US" dirty="0" smtClean="0"/>
              <a:t>Lookup the names of the components of your vertex in the vertex </a:t>
            </a:r>
            <a:r>
              <a:rPr lang="en-US" dirty="0" err="1" smtClean="0"/>
              <a:t>shader</a:t>
            </a:r>
            <a:r>
              <a:rPr lang="en-US" dirty="0" smtClean="0"/>
              <a:t>…; e.g</a:t>
            </a:r>
            <a:r>
              <a:rPr lang="en-US" dirty="0" smtClean="0"/>
              <a:t>., SUPPOSE YOUR SHADER CONTAINS</a:t>
            </a:r>
            <a:endParaRPr lang="en-US" dirty="0" smtClean="0"/>
          </a:p>
          <a:p>
            <a:endParaRPr lang="en-US" sz="800" dirty="0" smtClean="0"/>
          </a:p>
          <a:p>
            <a:pPr lvl="1"/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in vec4 </a:t>
            </a:r>
            <a:r>
              <a:rPr lang="en-US" dirty="0" err="1" smtClean="0"/>
              <a:t>vertexPosition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	in vec2 </a:t>
            </a:r>
            <a:r>
              <a:rPr lang="en-US" dirty="0" smtClean="0"/>
              <a:t>vertexTextureCoordinate0;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	in vec3 </a:t>
            </a:r>
            <a:r>
              <a:rPr lang="en-US" dirty="0" err="1" smtClean="0"/>
              <a:t>vertexNormal</a:t>
            </a:r>
            <a:r>
              <a:rPr lang="en-US" dirty="0" smtClean="0"/>
              <a:t>;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28241" y="5547735"/>
            <a:ext cx="8915400" cy="480774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800" b="1" dirty="0" smtClean="0"/>
              <a:t>This is a version 140 technique (</a:t>
            </a:r>
            <a:r>
              <a:rPr lang="en-US" sz="2800" b="1" dirty="0" smtClean="0">
                <a:solidFill>
                  <a:srgbClr val="FF0000"/>
                </a:solidFill>
              </a:rPr>
              <a:t>NEW WAY</a:t>
            </a:r>
            <a:r>
              <a:rPr lang="en-US" sz="2800" b="1" dirty="0" smtClean="0"/>
              <a:t>).</a:t>
            </a:r>
            <a:endParaRPr lang="en-US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223838" y="273050"/>
            <a:ext cx="8675687" cy="70485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Shaders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33513"/>
            <a:ext cx="8494713" cy="2654300"/>
          </a:xfrm>
          <a:noFill/>
        </p:spPr>
        <p:txBody>
          <a:bodyPr/>
          <a:lstStyle/>
          <a:p>
            <a:r>
              <a:rPr lang="en-US" smtClean="0">
                <a:solidFill>
                  <a:srgbClr val="0000FF"/>
                </a:solidFill>
              </a:rPr>
              <a:t>Shaders are </a:t>
            </a:r>
            <a:r>
              <a:rPr lang="en-US" smtClean="0">
                <a:solidFill>
                  <a:srgbClr val="FF0000"/>
                </a:solidFill>
              </a:rPr>
              <a:t>programs that you can download onto the card </a:t>
            </a:r>
          </a:p>
          <a:p>
            <a:pPr>
              <a:buFontTx/>
              <a:buNone/>
            </a:pPr>
            <a:endParaRPr lang="en-US" smtClean="0">
              <a:solidFill>
                <a:srgbClr val="FF0000"/>
              </a:solidFill>
            </a:endParaRPr>
          </a:p>
          <a:p>
            <a:r>
              <a:rPr lang="en-US" smtClean="0">
                <a:solidFill>
                  <a:srgbClr val="0000FF"/>
                </a:solidFill>
              </a:rPr>
              <a:t>Can be used for manipulating triangle </a:t>
            </a:r>
            <a:r>
              <a:rPr lang="en-US" smtClean="0">
                <a:solidFill>
                  <a:srgbClr val="FF0000"/>
                </a:solidFill>
              </a:rPr>
              <a:t>vertices</a:t>
            </a:r>
            <a:r>
              <a:rPr lang="en-US" smtClean="0">
                <a:solidFill>
                  <a:srgbClr val="0000FF"/>
                </a:solidFill>
              </a:rPr>
              <a:t> and </a:t>
            </a:r>
            <a:r>
              <a:rPr lang="en-US" smtClean="0">
                <a:solidFill>
                  <a:srgbClr val="FF0000"/>
                </a:solidFill>
              </a:rPr>
              <a:t>pixels </a:t>
            </a:r>
            <a:r>
              <a:rPr lang="en-US" smtClean="0"/>
              <a:t>(you can modify vertices and pixels but not create them).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609600" y="4648200"/>
            <a:ext cx="8101013" cy="1256371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800" b="1" dirty="0" smtClean="0"/>
              <a:t>A NEW KIND OF SHADER </a:t>
            </a:r>
            <a:br>
              <a:rPr lang="en-US" sz="2800" b="1" dirty="0" smtClean="0"/>
            </a:br>
            <a:r>
              <a:rPr lang="en-US" sz="2800" b="1" dirty="0" smtClean="0"/>
              <a:t>(NOT MUCH IN USE YET) </a:t>
            </a:r>
            <a:br>
              <a:rPr lang="en-US" sz="2800" b="1" dirty="0" smtClean="0"/>
            </a:br>
            <a:r>
              <a:rPr lang="en-US" sz="2800" b="1" dirty="0" smtClean="0"/>
              <a:t>ALLOW VERTICES TO </a:t>
            </a:r>
            <a:r>
              <a:rPr lang="en-US" sz="2800" b="1" dirty="0"/>
              <a:t>BE </a:t>
            </a:r>
            <a:r>
              <a:rPr lang="en-US" sz="2800" b="1" dirty="0" smtClean="0"/>
              <a:t>CREATED… </a:t>
            </a:r>
            <a:endParaRPr lang="en-US" sz="28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233363" y="277813"/>
            <a:ext cx="8656637" cy="703661"/>
          </a:xfrm>
          <a:ln cap="flat"/>
        </p:spPr>
        <p:txBody>
          <a:bodyPr/>
          <a:lstStyle/>
          <a:p>
            <a:pPr>
              <a:defRPr/>
            </a:pPr>
            <a:r>
              <a:rPr lang="en-US" dirty="0" smtClean="0"/>
              <a:t>Describing Vertex Layouts in the Engine: Step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91600" cy="5245155"/>
          </a:xfrm>
          <a:noFill/>
        </p:spPr>
        <p:txBody>
          <a:bodyPr/>
          <a:lstStyle/>
          <a:p>
            <a:pPr>
              <a:buNone/>
            </a:pPr>
            <a:r>
              <a:rPr lang="en-US" sz="1800" dirty="0" smtClean="0"/>
              <a:t>void </a:t>
            </a:r>
            <a:r>
              <a:rPr lang="en-US" sz="1800" dirty="0" err="1" smtClean="0"/>
              <a:t>activateVertices</a:t>
            </a:r>
            <a:r>
              <a:rPr lang="en-US" sz="1800" dirty="0" smtClean="0"/>
              <a:t> (Glint </a:t>
            </a:r>
            <a:r>
              <a:rPr lang="en-US" sz="1800" dirty="0" err="1" smtClean="0"/>
              <a:t>shaderProgram</a:t>
            </a:r>
            <a:r>
              <a:rPr lang="en-US" sz="1800" dirty="0" smtClean="0"/>
              <a:t>, void *vertices) {</a:t>
            </a:r>
          </a:p>
          <a:p>
            <a:pPr>
              <a:buNone/>
            </a:pPr>
            <a:r>
              <a:rPr lang="en-US" sz="1800" dirty="0" smtClean="0"/>
              <a:t>	long stride = </a:t>
            </a:r>
            <a:r>
              <a:rPr lang="en-US" sz="1800" dirty="0" err="1" smtClean="0"/>
              <a:t>sizeof</a:t>
            </a:r>
            <a:r>
              <a:rPr lang="en-US" sz="1800" dirty="0" smtClean="0"/>
              <a:t> (</a:t>
            </a:r>
            <a:r>
              <a:rPr lang="en-US" sz="1800" dirty="0" err="1" smtClean="0"/>
              <a:t>GamePoint</a:t>
            </a:r>
            <a:r>
              <a:rPr lang="en-US" sz="1800" dirty="0" smtClean="0"/>
              <a:t>); </a:t>
            </a:r>
          </a:p>
          <a:p>
            <a:pPr>
              <a:buNone/>
            </a:pPr>
            <a:r>
              <a:rPr lang="en-US" sz="1800" dirty="0" smtClean="0"/>
              <a:t>	const </a:t>
            </a:r>
            <a:r>
              <a:rPr lang="en-US" sz="1800" dirty="0" err="1" smtClean="0"/>
              <a:t>bool</a:t>
            </a:r>
            <a:r>
              <a:rPr lang="en-US" sz="1800" dirty="0" smtClean="0"/>
              <a:t> no = false; //Don’t normalize…</a:t>
            </a:r>
          </a:p>
          <a:p>
            <a:pPr>
              <a:buNone/>
            </a:pPr>
            <a:r>
              <a:rPr lang="en-US" sz="1800" dirty="0" smtClean="0"/>
              <a:t>	 Glint p = </a:t>
            </a:r>
            <a:r>
              <a:rPr lang="en-US" sz="1800" dirty="0" err="1" smtClean="0"/>
              <a:t>shaderProgram</a:t>
            </a:r>
            <a:r>
              <a:rPr lang="en-US" sz="1800" dirty="0" smtClean="0"/>
              <a:t>;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long index;</a:t>
            </a:r>
          </a:p>
          <a:p>
            <a:pPr>
              <a:buNone/>
            </a:pPr>
            <a:r>
              <a:rPr lang="en-US" sz="1800" dirty="0" smtClean="0"/>
              <a:t>	if ((</a:t>
            </a:r>
            <a:r>
              <a:rPr lang="en-US" sz="1800" dirty="0" smtClean="0">
                <a:solidFill>
                  <a:srgbClr val="FF0000"/>
                </a:solidFill>
              </a:rPr>
              <a:t>index = </a:t>
            </a:r>
            <a:r>
              <a:rPr lang="en-US" sz="1800" dirty="0" err="1" smtClean="0">
                <a:solidFill>
                  <a:srgbClr val="0000FF"/>
                </a:solidFill>
              </a:rPr>
              <a:t>glGetAttribLocation</a:t>
            </a:r>
            <a:r>
              <a:rPr lang="en-US" sz="1800" dirty="0" smtClean="0"/>
              <a:t> (p, </a:t>
            </a:r>
            <a:r>
              <a:rPr lang="en-US" sz="1800" dirty="0" smtClean="0">
                <a:solidFill>
                  <a:srgbClr val="0000FF"/>
                </a:solidFill>
              </a:rPr>
              <a:t>"</a:t>
            </a:r>
            <a:r>
              <a:rPr lang="en-US" sz="1800" dirty="0" err="1" smtClean="0">
                <a:solidFill>
                  <a:srgbClr val="0000FF"/>
                </a:solidFill>
              </a:rPr>
              <a:t>vertexPosition</a:t>
            </a:r>
            <a:r>
              <a:rPr lang="en-US" sz="1800" dirty="0" smtClean="0">
                <a:solidFill>
                  <a:srgbClr val="0000FF"/>
                </a:solidFill>
              </a:rPr>
              <a:t>"</a:t>
            </a:r>
            <a:r>
              <a:rPr lang="en-US" sz="1800" dirty="0" smtClean="0"/>
              <a:t>))</a:t>
            </a:r>
            <a:r>
              <a:rPr lang="en-US" sz="1800" dirty="0" smtClean="0">
                <a:solidFill>
                  <a:srgbClr val="FF0000"/>
                </a:solidFill>
              </a:rPr>
              <a:t> != -1</a:t>
            </a:r>
            <a:r>
              <a:rPr lang="en-US" sz="1800" dirty="0" smtClean="0"/>
              <a:t>) {</a:t>
            </a:r>
            <a:r>
              <a:rPr lang="en-US" sz="1800" dirty="0" smtClean="0">
                <a:solidFill>
                  <a:srgbClr val="FF0000"/>
                </a:solidFill>
              </a:rPr>
              <a:t/>
            </a:r>
            <a:br>
              <a:rPr lang="en-US" sz="1800" dirty="0" smtClean="0">
                <a:solidFill>
                  <a:srgbClr val="FF0000"/>
                </a:solidFill>
              </a:rPr>
            </a:br>
            <a:r>
              <a:rPr lang="en-US" sz="1800" dirty="0" smtClean="0">
                <a:solidFill>
                  <a:srgbClr val="FF0000"/>
                </a:solidFill>
              </a:rPr>
              <a:t>	</a:t>
            </a:r>
            <a:r>
              <a:rPr lang="en-US" sz="1800" dirty="0" err="1" smtClean="0">
                <a:solidFill>
                  <a:srgbClr val="0000FF"/>
                </a:solidFill>
              </a:rPr>
              <a:t>glVertexAttribPointer</a:t>
            </a:r>
            <a:r>
              <a:rPr lang="en-US" sz="1800" dirty="0" smtClean="0"/>
              <a:t> (</a:t>
            </a:r>
            <a:r>
              <a:rPr lang="en-US" sz="1800" dirty="0" smtClean="0">
                <a:solidFill>
                  <a:srgbClr val="FF0000"/>
                </a:solidFill>
              </a:rPr>
              <a:t>index</a:t>
            </a:r>
            <a:r>
              <a:rPr lang="en-US" sz="1800" dirty="0" smtClean="0"/>
              <a:t>, 3, GL_DOUBLE, no, stride, &amp;vertices-&gt;x); </a:t>
            </a:r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err="1" smtClean="0">
                <a:solidFill>
                  <a:srgbClr val="0000FF"/>
                </a:solidFill>
              </a:rPr>
              <a:t>glEnableVertexAttribArray</a:t>
            </a:r>
            <a:r>
              <a:rPr lang="en-US" sz="1800" dirty="0" smtClean="0"/>
              <a:t> (</a:t>
            </a:r>
            <a:r>
              <a:rPr lang="en-US" sz="1800" dirty="0" smtClean="0">
                <a:solidFill>
                  <a:srgbClr val="FF0000"/>
                </a:solidFill>
              </a:rPr>
              <a:t>index</a:t>
            </a:r>
            <a:r>
              <a:rPr lang="en-US" sz="1800" dirty="0" smtClean="0"/>
              <a:t>);}</a:t>
            </a:r>
            <a:endParaRPr lang="en-US" sz="1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800" dirty="0" smtClean="0"/>
              <a:t>	if ((</a:t>
            </a:r>
            <a:r>
              <a:rPr lang="en-US" sz="1800" dirty="0" smtClean="0">
                <a:solidFill>
                  <a:srgbClr val="FF0000"/>
                </a:solidFill>
              </a:rPr>
              <a:t>index = </a:t>
            </a:r>
            <a:r>
              <a:rPr lang="en-US" sz="1800" dirty="0" err="1" smtClean="0">
                <a:solidFill>
                  <a:srgbClr val="0000FF"/>
                </a:solidFill>
              </a:rPr>
              <a:t>glGetAttribLocation</a:t>
            </a:r>
            <a:r>
              <a:rPr lang="en-US" sz="1800" dirty="0" smtClean="0"/>
              <a:t> (p, </a:t>
            </a:r>
            <a:r>
              <a:rPr lang="en-US" sz="1800" dirty="0" smtClean="0">
                <a:solidFill>
                  <a:srgbClr val="0000FF"/>
                </a:solidFill>
              </a:rPr>
              <a:t>"vertexTextureCoordinate0"</a:t>
            </a:r>
            <a:r>
              <a:rPr lang="en-US" sz="1800" dirty="0" smtClean="0"/>
              <a:t>))</a:t>
            </a:r>
            <a:r>
              <a:rPr lang="en-US" sz="1800" dirty="0" smtClean="0">
                <a:solidFill>
                  <a:srgbClr val="FF0000"/>
                </a:solidFill>
              </a:rPr>
              <a:t> != -1</a:t>
            </a:r>
            <a:r>
              <a:rPr lang="en-US" sz="1800" dirty="0" smtClean="0"/>
              <a:t>) {</a:t>
            </a:r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err="1" smtClean="0">
                <a:solidFill>
                  <a:srgbClr val="0000FF"/>
                </a:solidFill>
              </a:rPr>
              <a:t>glVertexAttribPointer</a:t>
            </a:r>
            <a:r>
              <a:rPr lang="en-US" sz="1800" dirty="0" smtClean="0"/>
              <a:t> (</a:t>
            </a:r>
            <a:r>
              <a:rPr lang="en-US" sz="1800" dirty="0" smtClean="0">
                <a:solidFill>
                  <a:srgbClr val="FF0000"/>
                </a:solidFill>
              </a:rPr>
              <a:t>index</a:t>
            </a:r>
            <a:r>
              <a:rPr lang="en-US" sz="1800" dirty="0" smtClean="0"/>
              <a:t>, 2, GL_DOUBLE, no, stride, &amp;vertices-&gt;</a:t>
            </a:r>
            <a:r>
              <a:rPr lang="en-US" sz="1800" dirty="0" err="1" smtClean="0"/>
              <a:t>tx</a:t>
            </a:r>
            <a:r>
              <a:rPr lang="en-US" sz="1800" dirty="0" smtClean="0"/>
              <a:t>); </a:t>
            </a:r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err="1" smtClean="0">
                <a:solidFill>
                  <a:srgbClr val="0000FF"/>
                </a:solidFill>
              </a:rPr>
              <a:t>glEnableVertexAttribArray</a:t>
            </a:r>
            <a:r>
              <a:rPr lang="en-US" sz="1800" dirty="0" smtClean="0"/>
              <a:t> (</a:t>
            </a:r>
            <a:r>
              <a:rPr lang="en-US" sz="1800" dirty="0" smtClean="0">
                <a:solidFill>
                  <a:srgbClr val="FF0000"/>
                </a:solidFill>
              </a:rPr>
              <a:t>index</a:t>
            </a:r>
            <a:r>
              <a:rPr lang="en-US" sz="1800" dirty="0" smtClean="0"/>
              <a:t>);}</a:t>
            </a:r>
            <a:endParaRPr lang="en-US" sz="1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800" dirty="0" smtClean="0"/>
              <a:t>	if ((</a:t>
            </a:r>
            <a:r>
              <a:rPr lang="en-US" sz="1800" dirty="0" smtClean="0">
                <a:solidFill>
                  <a:srgbClr val="FF0000"/>
                </a:solidFill>
              </a:rPr>
              <a:t>index = </a:t>
            </a:r>
            <a:r>
              <a:rPr lang="en-US" sz="1800" dirty="0" err="1" smtClean="0">
                <a:solidFill>
                  <a:srgbClr val="0000FF"/>
                </a:solidFill>
              </a:rPr>
              <a:t>glGetAttribLocation</a:t>
            </a:r>
            <a:r>
              <a:rPr lang="en-US" sz="1800" dirty="0" smtClean="0"/>
              <a:t> (p, </a:t>
            </a:r>
            <a:r>
              <a:rPr lang="en-US" sz="1800" dirty="0" smtClean="0">
                <a:solidFill>
                  <a:srgbClr val="0000FF"/>
                </a:solidFill>
              </a:rPr>
              <a:t>"</a:t>
            </a:r>
            <a:r>
              <a:rPr lang="en-US" sz="1800" dirty="0" err="1" smtClean="0">
                <a:solidFill>
                  <a:srgbClr val="0000FF"/>
                </a:solidFill>
              </a:rPr>
              <a:t>vertexNormal</a:t>
            </a:r>
            <a:r>
              <a:rPr lang="en-US" sz="1800" dirty="0" smtClean="0">
                <a:solidFill>
                  <a:srgbClr val="0000FF"/>
                </a:solidFill>
              </a:rPr>
              <a:t>"</a:t>
            </a:r>
            <a:r>
              <a:rPr lang="en-US" sz="1800" dirty="0" smtClean="0"/>
              <a:t>)) </a:t>
            </a:r>
            <a:r>
              <a:rPr lang="en-US" sz="1800" dirty="0" smtClean="0">
                <a:solidFill>
                  <a:srgbClr val="FF0000"/>
                </a:solidFill>
              </a:rPr>
              <a:t>!= -1</a:t>
            </a:r>
            <a:r>
              <a:rPr lang="en-US" sz="1800" dirty="0" smtClean="0"/>
              <a:t>) {</a:t>
            </a:r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err="1" smtClean="0">
                <a:solidFill>
                  <a:srgbClr val="0000FF"/>
                </a:solidFill>
              </a:rPr>
              <a:t>glVertexAttribPointer</a:t>
            </a:r>
            <a:r>
              <a:rPr lang="en-US" sz="1800" dirty="0" smtClean="0"/>
              <a:t> (</a:t>
            </a:r>
            <a:r>
              <a:rPr lang="en-US" sz="1800" dirty="0" smtClean="0">
                <a:solidFill>
                  <a:srgbClr val="FF0000"/>
                </a:solidFill>
              </a:rPr>
              <a:t>index</a:t>
            </a:r>
            <a:r>
              <a:rPr lang="en-US" sz="1800" dirty="0" smtClean="0"/>
              <a:t>, 3, GL_DOUBLE, no, stride, &amp;vertices-&gt;</a:t>
            </a:r>
            <a:r>
              <a:rPr lang="en-US" sz="1800" dirty="0" err="1" smtClean="0"/>
              <a:t>nx</a:t>
            </a:r>
            <a:r>
              <a:rPr lang="en-US" sz="1800" dirty="0" smtClean="0"/>
              <a:t>);</a:t>
            </a:r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err="1" smtClean="0">
                <a:solidFill>
                  <a:srgbClr val="0000FF"/>
                </a:solidFill>
              </a:rPr>
              <a:t>glEnableVertexAttribArray</a:t>
            </a:r>
            <a:r>
              <a:rPr lang="en-US" sz="1800" dirty="0" smtClean="0"/>
              <a:t> (</a:t>
            </a:r>
            <a:r>
              <a:rPr lang="en-US" sz="1800" dirty="0" smtClean="0">
                <a:solidFill>
                  <a:srgbClr val="FF0000"/>
                </a:solidFill>
              </a:rPr>
              <a:t>index</a:t>
            </a:r>
            <a:r>
              <a:rPr lang="en-US" sz="1800" dirty="0" smtClean="0"/>
              <a:t>);}</a:t>
            </a:r>
          </a:p>
          <a:p>
            <a:pPr>
              <a:buNone/>
            </a:pPr>
            <a:r>
              <a:rPr lang="en-US" sz="1800" dirty="0" smtClean="0"/>
              <a:t>}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6200000" flipV="1">
            <a:off x="4214914" y="5894286"/>
            <a:ext cx="434774" cy="7620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5638800" y="2286000"/>
            <a:ext cx="2971800" cy="36997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000" b="1" dirty="0" smtClean="0"/>
              <a:t>a component is a </a:t>
            </a:r>
            <a:r>
              <a:rPr lang="en-US" sz="2000" b="1" dirty="0" smtClean="0">
                <a:solidFill>
                  <a:srgbClr val="FF0000"/>
                </a:solidFill>
              </a:rPr>
              <a:t>vec4</a:t>
            </a:r>
            <a:endParaRPr lang="en-US" sz="2000" b="1" baseline="-250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343400" y="6183226"/>
            <a:ext cx="4495800" cy="36997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000" b="1" dirty="0" smtClean="0"/>
              <a:t>how much of a component to use…</a:t>
            </a:r>
            <a:endParaRPr lang="en-US" sz="2000" b="1" baseline="-25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233363" y="277813"/>
            <a:ext cx="8656637" cy="640867"/>
          </a:xfrm>
          <a:ln cap="flat"/>
        </p:spPr>
        <p:txBody>
          <a:bodyPr/>
          <a:lstStyle/>
          <a:p>
            <a:pPr>
              <a:defRPr/>
            </a:pPr>
            <a:r>
              <a:rPr lang="en-US" dirty="0" smtClean="0"/>
              <a:t>Initializing Uniforms in the Engine 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91600" cy="5383654"/>
          </a:xfrm>
          <a:noFill/>
        </p:spPr>
        <p:txBody>
          <a:bodyPr/>
          <a:lstStyle/>
          <a:p>
            <a:pPr>
              <a:buNone/>
            </a:pPr>
            <a:r>
              <a:rPr lang="en-US" sz="1800" dirty="0" smtClean="0"/>
              <a:t>void </a:t>
            </a:r>
            <a:r>
              <a:rPr lang="en-US" sz="1800" dirty="0" err="1" smtClean="0"/>
              <a:t>initializeGlobals</a:t>
            </a:r>
            <a:r>
              <a:rPr lang="en-US" sz="1800" dirty="0" smtClean="0"/>
              <a:t> (Glint </a:t>
            </a:r>
            <a:r>
              <a:rPr lang="en-US" sz="1800" dirty="0" err="1" smtClean="0"/>
              <a:t>shaderProgram</a:t>
            </a:r>
            <a:r>
              <a:rPr lang="en-US" sz="1800" dirty="0" smtClean="0"/>
              <a:t>) {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800" dirty="0" smtClean="0"/>
              <a:t>	//Recall: </a:t>
            </a:r>
            <a:r>
              <a:rPr lang="en-US" sz="1800" dirty="0" smtClean="0">
                <a:solidFill>
                  <a:srgbClr val="FF0000"/>
                </a:solidFill>
              </a:rPr>
              <a:t>uniform</a:t>
            </a:r>
            <a:r>
              <a:rPr lang="en-US" sz="1800" dirty="0" smtClean="0"/>
              <a:t> float brightness; //For use by the vertex </a:t>
            </a:r>
            <a:r>
              <a:rPr lang="en-US" sz="1800" dirty="0" err="1" smtClean="0"/>
              <a:t>shader</a:t>
            </a:r>
            <a:r>
              <a:rPr lang="en-US" sz="1800" dirty="0" smtClean="0"/>
              <a:t>…</a:t>
            </a:r>
          </a:p>
          <a:p>
            <a:pPr>
              <a:buNone/>
            </a:pPr>
            <a:r>
              <a:rPr lang="en-US" sz="1800" dirty="0" smtClean="0"/>
              <a:t>	//Recall: </a:t>
            </a:r>
            <a:r>
              <a:rPr lang="en-US" sz="1800" dirty="0" smtClean="0">
                <a:solidFill>
                  <a:srgbClr val="FF0000"/>
                </a:solidFill>
              </a:rPr>
              <a:t>uniform</a:t>
            </a:r>
            <a:r>
              <a:rPr lang="en-US" sz="1800" dirty="0" smtClean="0"/>
              <a:t> mat4 unused; </a:t>
            </a:r>
          </a:p>
          <a:p>
            <a:pPr>
              <a:buNone/>
            </a:pPr>
            <a:r>
              <a:rPr lang="en-US" sz="1800" dirty="0" smtClean="0"/>
              <a:t>	 Glint p = </a:t>
            </a:r>
            <a:r>
              <a:rPr lang="en-US" sz="1800" dirty="0" err="1" smtClean="0"/>
              <a:t>shaderProgram</a:t>
            </a:r>
            <a:r>
              <a:rPr lang="en-US" sz="1800" dirty="0" smtClean="0"/>
              <a:t>;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long </a:t>
            </a:r>
            <a:r>
              <a:rPr lang="en-US" sz="1800" dirty="0" smtClean="0">
                <a:solidFill>
                  <a:srgbClr val="FF0000"/>
                </a:solidFill>
              </a:rPr>
              <a:t>index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1800" dirty="0" smtClean="0"/>
              <a:t>	if ((</a:t>
            </a:r>
            <a:r>
              <a:rPr lang="en-US" sz="1800" dirty="0" smtClean="0">
                <a:solidFill>
                  <a:srgbClr val="FF0000"/>
                </a:solidFill>
              </a:rPr>
              <a:t>index = </a:t>
            </a:r>
            <a:r>
              <a:rPr lang="en-US" sz="1800" dirty="0" err="1" smtClean="0">
                <a:solidFill>
                  <a:srgbClr val="0000FF"/>
                </a:solidFill>
              </a:rPr>
              <a:t>glGetUniformLocation</a:t>
            </a:r>
            <a:r>
              <a:rPr lang="en-US" sz="1800" dirty="0" smtClean="0"/>
              <a:t> (p, </a:t>
            </a:r>
            <a:r>
              <a:rPr lang="en-US" sz="1800" dirty="0" smtClean="0">
                <a:solidFill>
                  <a:srgbClr val="0000FF"/>
                </a:solidFill>
              </a:rPr>
              <a:t>"brightness"</a:t>
            </a:r>
            <a:r>
              <a:rPr lang="en-US" sz="1800" dirty="0" smtClean="0"/>
              <a:t>))</a:t>
            </a:r>
            <a:r>
              <a:rPr lang="en-US" sz="1800" dirty="0" smtClean="0">
                <a:solidFill>
                  <a:srgbClr val="FF0000"/>
                </a:solidFill>
              </a:rPr>
              <a:t> != -1</a:t>
            </a:r>
            <a:r>
              <a:rPr lang="en-US" sz="1800" dirty="0" smtClean="0"/>
              <a:t>) {</a:t>
            </a:r>
          </a:p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		float brightness = 0.8; </a:t>
            </a:r>
            <a:br>
              <a:rPr lang="en-US" sz="1800" dirty="0" smtClean="0">
                <a:solidFill>
                  <a:srgbClr val="FF0000"/>
                </a:solidFill>
              </a:rPr>
            </a:br>
            <a:r>
              <a:rPr lang="en-US" sz="1800" dirty="0" smtClean="0">
                <a:solidFill>
                  <a:srgbClr val="FF0000"/>
                </a:solidFill>
              </a:rPr>
              <a:t>	</a:t>
            </a:r>
            <a:r>
              <a:rPr lang="en-US" sz="1800" dirty="0" smtClean="0">
                <a:solidFill>
                  <a:srgbClr val="0000FF"/>
                </a:solidFill>
              </a:rPr>
              <a:t>glUniform1f</a:t>
            </a:r>
            <a:r>
              <a:rPr lang="en-US" sz="1800" dirty="0" smtClean="0"/>
              <a:t> (</a:t>
            </a:r>
            <a:r>
              <a:rPr lang="en-US" sz="1800" dirty="0" smtClean="0">
                <a:solidFill>
                  <a:srgbClr val="FF0000"/>
                </a:solidFill>
              </a:rPr>
              <a:t>index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brightness</a:t>
            </a:r>
            <a:r>
              <a:rPr lang="en-US" sz="1800" dirty="0" smtClean="0"/>
              <a:t>); </a:t>
            </a:r>
          </a:p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		//</a:t>
            </a:r>
            <a:r>
              <a:rPr lang="en-US" sz="1800" dirty="0" smtClean="0"/>
              <a:t>long </a:t>
            </a:r>
            <a:r>
              <a:rPr lang="en-US" sz="1800" dirty="0" err="1" smtClean="0"/>
              <a:t>howMany</a:t>
            </a:r>
            <a:r>
              <a:rPr lang="en-US" sz="1800" dirty="0" smtClean="0"/>
              <a:t> = 10; //If we had declared </a:t>
            </a:r>
            <a:r>
              <a:rPr lang="en-US" sz="1800" dirty="0" smtClean="0">
                <a:solidFill>
                  <a:srgbClr val="FF0000"/>
                </a:solidFill>
              </a:rPr>
              <a:t>uniform</a:t>
            </a:r>
            <a:r>
              <a:rPr lang="en-US" sz="1800" dirty="0" smtClean="0"/>
              <a:t> float brightness [10];</a:t>
            </a:r>
            <a:r>
              <a:rPr lang="en-US" sz="1800" dirty="0" smtClean="0">
                <a:solidFill>
                  <a:srgbClr val="FF0000"/>
                </a:solidFill>
              </a:rPr>
              <a:t/>
            </a:r>
            <a:br>
              <a:rPr lang="en-US" sz="1800" dirty="0" smtClean="0">
                <a:solidFill>
                  <a:srgbClr val="FF0000"/>
                </a:solidFill>
              </a:rPr>
            </a:br>
            <a:r>
              <a:rPr lang="en-US" sz="1800" dirty="0" smtClean="0">
                <a:solidFill>
                  <a:srgbClr val="FF0000"/>
                </a:solidFill>
              </a:rPr>
              <a:t>	//</a:t>
            </a:r>
            <a:r>
              <a:rPr lang="en-US" sz="1800" dirty="0" smtClean="0">
                <a:solidFill>
                  <a:srgbClr val="0000FF"/>
                </a:solidFill>
              </a:rPr>
              <a:t>glUniform1f</a:t>
            </a:r>
            <a:r>
              <a:rPr lang="en-US" sz="1800" dirty="0" smtClean="0"/>
              <a:t> (</a:t>
            </a:r>
            <a:r>
              <a:rPr lang="en-US" sz="1800" dirty="0" smtClean="0">
                <a:solidFill>
                  <a:srgbClr val="FF0000"/>
                </a:solidFill>
              </a:rPr>
              <a:t>index</a:t>
            </a:r>
            <a:r>
              <a:rPr lang="en-US" sz="1800" dirty="0" smtClean="0"/>
              <a:t>, </a:t>
            </a:r>
            <a:r>
              <a:rPr lang="en-US" sz="1800" dirty="0" err="1" smtClean="0"/>
              <a:t>howMany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brightness</a:t>
            </a:r>
            <a:r>
              <a:rPr lang="en-US" sz="1800" dirty="0" smtClean="0"/>
              <a:t>); //Array version…</a:t>
            </a:r>
            <a:endParaRPr lang="en-US" sz="1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800" dirty="0" smtClean="0"/>
              <a:t>	if ((</a:t>
            </a:r>
            <a:r>
              <a:rPr lang="en-US" sz="1800" dirty="0" smtClean="0">
                <a:solidFill>
                  <a:srgbClr val="FF0000"/>
                </a:solidFill>
              </a:rPr>
              <a:t>index = </a:t>
            </a:r>
            <a:r>
              <a:rPr lang="en-US" sz="1800" dirty="0" err="1" smtClean="0">
                <a:solidFill>
                  <a:srgbClr val="0000FF"/>
                </a:solidFill>
              </a:rPr>
              <a:t>glGetUniformLocation</a:t>
            </a:r>
            <a:r>
              <a:rPr lang="en-US" sz="1800" dirty="0" smtClean="0"/>
              <a:t> (p, </a:t>
            </a:r>
            <a:r>
              <a:rPr lang="en-US" sz="1800" dirty="0" smtClean="0">
                <a:solidFill>
                  <a:srgbClr val="0000FF"/>
                </a:solidFill>
              </a:rPr>
              <a:t>“unused"</a:t>
            </a:r>
            <a:r>
              <a:rPr lang="en-US" sz="1800" dirty="0" smtClean="0"/>
              <a:t>))</a:t>
            </a:r>
            <a:r>
              <a:rPr lang="en-US" sz="1800" dirty="0" smtClean="0">
                <a:solidFill>
                  <a:srgbClr val="FF0000"/>
                </a:solidFill>
              </a:rPr>
              <a:t> != -1</a:t>
            </a:r>
            <a:r>
              <a:rPr lang="en-US" sz="1800" dirty="0" smtClean="0"/>
              <a:t>) {</a:t>
            </a:r>
          </a:p>
          <a:p>
            <a:pPr>
              <a:buNone/>
            </a:pPr>
            <a:r>
              <a:rPr lang="en-US" sz="1800" dirty="0" smtClean="0"/>
              <a:t>		const </a:t>
            </a:r>
            <a:r>
              <a:rPr lang="en-US" sz="1800" dirty="0" err="1" smtClean="0"/>
              <a:t>bool</a:t>
            </a:r>
            <a:r>
              <a:rPr lang="en-US" sz="1800" dirty="0" smtClean="0"/>
              <a:t> </a:t>
            </a:r>
            <a:r>
              <a:rPr lang="en-US" sz="1800" dirty="0" err="1" smtClean="0"/>
              <a:t>noTranspose</a:t>
            </a:r>
            <a:r>
              <a:rPr lang="en-US" sz="1800" dirty="0" smtClean="0"/>
              <a:t> = GL_FALSE;</a:t>
            </a:r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FloatTransformation</a:t>
            </a:r>
            <a:r>
              <a:rPr lang="en-US" sz="1800" dirty="0" smtClean="0"/>
              <a:t> transformation = Transformation::</a:t>
            </a:r>
            <a:r>
              <a:rPr lang="en-US" sz="1800" dirty="0" err="1" smtClean="0"/>
              <a:t>Identity.</a:t>
            </a:r>
            <a:r>
              <a:rPr lang="en-US" sz="1800" dirty="0" err="1" smtClean="0">
                <a:solidFill>
                  <a:srgbClr val="7030A0"/>
                </a:solidFill>
              </a:rPr>
              <a:t>asFloat</a:t>
            </a:r>
            <a:r>
              <a:rPr lang="en-US" sz="1800" dirty="0" smtClean="0">
                <a:solidFill>
                  <a:srgbClr val="7030A0"/>
                </a:solidFill>
              </a:rPr>
              <a:t>()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smtClean="0">
                <a:solidFill>
                  <a:srgbClr val="0000FF"/>
                </a:solidFill>
              </a:rPr>
              <a:t> glUniformMatrix4fv</a:t>
            </a:r>
            <a:r>
              <a:rPr lang="en-US" sz="1800" dirty="0" smtClean="0"/>
              <a:t> (</a:t>
            </a:r>
            <a:r>
              <a:rPr lang="en-US" sz="1800" dirty="0" smtClean="0">
                <a:solidFill>
                  <a:srgbClr val="FF0000"/>
                </a:solidFill>
              </a:rPr>
              <a:t>index, 1, </a:t>
            </a:r>
            <a:r>
              <a:rPr lang="en-US" sz="1800" dirty="0" err="1" smtClean="0"/>
              <a:t>noTranspose</a:t>
            </a:r>
            <a:r>
              <a:rPr lang="en-US" sz="1800" dirty="0" smtClean="0"/>
              <a:t>, &amp;transformation);}</a:t>
            </a:r>
            <a:endParaRPr lang="en-US" sz="1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800" dirty="0" smtClean="0"/>
              <a:t>}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5400000">
            <a:off x="2058239" y="2996363"/>
            <a:ext cx="1166725" cy="6603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5486400" y="2057400"/>
            <a:ext cx="2971800" cy="36997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000" b="1" dirty="0" smtClean="0"/>
              <a:t>a component is a </a:t>
            </a:r>
            <a:r>
              <a:rPr lang="en-US" sz="2000" b="1" dirty="0" smtClean="0">
                <a:solidFill>
                  <a:srgbClr val="FF0000"/>
                </a:solidFill>
              </a:rPr>
              <a:t>vec4</a:t>
            </a:r>
            <a:endParaRPr lang="en-US" sz="2000" b="1" baseline="-250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819400" y="2590800"/>
            <a:ext cx="6172200" cy="36997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000" b="1" dirty="0" smtClean="0"/>
              <a:t>how much of a component to use…; 1, 2, 3, or 4.</a:t>
            </a:r>
            <a:endParaRPr lang="en-US" sz="2000" b="1" baseline="-2500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rot="5400000" flipH="1" flipV="1">
            <a:off x="3657600" y="6096002"/>
            <a:ext cx="609602" cy="4571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505200" y="6411826"/>
            <a:ext cx="3962400" cy="36997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000" b="1" dirty="0" smtClean="0"/>
              <a:t>how many transformations</a:t>
            </a:r>
            <a:endParaRPr lang="en-US" sz="2000" b="1" baseline="-25000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rot="16200000" flipH="1">
            <a:off x="7049339" y="3999661"/>
            <a:ext cx="1623925" cy="1244602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181600" y="3657600"/>
            <a:ext cx="3657600" cy="369974"/>
          </a:xfrm>
          <a:prstGeom prst="rect">
            <a:avLst/>
          </a:prstGeom>
          <a:solidFill>
            <a:srgbClr val="F0FD2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Needs float transformations</a:t>
            </a:r>
            <a:endParaRPr lang="en-US" sz="2000" b="1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233363" y="277813"/>
            <a:ext cx="8656637" cy="640867"/>
          </a:xfrm>
          <a:ln cap="flat"/>
        </p:spPr>
        <p:txBody>
          <a:bodyPr/>
          <a:lstStyle/>
          <a:p>
            <a:pPr>
              <a:defRPr/>
            </a:pPr>
            <a:r>
              <a:rPr lang="en-US" dirty="0" smtClean="0"/>
              <a:t>Activating Textures/Samplers in the Engine 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088" y="1433513"/>
            <a:ext cx="8570912" cy="4644991"/>
          </a:xfrm>
          <a:noFill/>
        </p:spPr>
        <p:txBody>
          <a:bodyPr/>
          <a:lstStyle/>
          <a:p>
            <a:r>
              <a:rPr lang="en-US" dirty="0" smtClean="0"/>
              <a:t>Textures need to be activated in the normal way…e.g., assuming multiple texture </a:t>
            </a:r>
            <a:r>
              <a:rPr lang="en-US" dirty="0" err="1" smtClean="0"/>
              <a:t>coord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	</a:t>
            </a:r>
            <a:r>
              <a:rPr lang="en-US" dirty="0" err="1" smtClean="0">
                <a:solidFill>
                  <a:srgbClr val="0000FF"/>
                </a:solidFill>
              </a:rPr>
              <a:t>glActiveTexture</a:t>
            </a:r>
            <a:r>
              <a:rPr lang="en-US" dirty="0" smtClean="0"/>
              <a:t> (GL_TEXTURE</a:t>
            </a:r>
            <a:r>
              <a:rPr lang="en-US" dirty="0" smtClean="0">
                <a:solidFill>
                  <a:srgbClr val="0000FF"/>
                </a:solidFill>
              </a:rPr>
              <a:t>0</a:t>
            </a:r>
            <a:r>
              <a:rPr lang="en-US" dirty="0" smtClean="0"/>
              <a:t>); //or 1, 2, ..</a:t>
            </a:r>
          </a:p>
          <a:p>
            <a:pPr lvl="1"/>
            <a:r>
              <a:rPr lang="en-US" dirty="0" smtClean="0"/>
              <a:t>	</a:t>
            </a:r>
            <a:r>
              <a:rPr lang="en-US" dirty="0" err="1" smtClean="0">
                <a:solidFill>
                  <a:srgbClr val="0000FF"/>
                </a:solidFill>
              </a:rPr>
              <a:t>glBindTexture</a:t>
            </a:r>
            <a:r>
              <a:rPr lang="en-US" dirty="0" smtClean="0"/>
              <a:t> (</a:t>
            </a:r>
            <a:r>
              <a:rPr lang="en-US" dirty="0" err="1" smtClean="0"/>
              <a:t>textureHandle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	</a:t>
            </a:r>
            <a:r>
              <a:rPr lang="en-US" dirty="0" err="1" smtClean="0">
                <a:solidFill>
                  <a:srgbClr val="0000FF"/>
                </a:solidFill>
              </a:rPr>
              <a:t>glEnable</a:t>
            </a:r>
            <a:r>
              <a:rPr lang="en-US" dirty="0" smtClean="0"/>
              <a:t> (GL_TEXTURE_2D</a:t>
            </a:r>
            <a:r>
              <a:rPr lang="en-US" dirty="0" smtClean="0"/>
              <a:t>); </a:t>
            </a:r>
            <a:r>
              <a:rPr lang="en-US" dirty="0" smtClean="0">
                <a:solidFill>
                  <a:srgbClr val="FF0000"/>
                </a:solidFill>
              </a:rPr>
              <a:t>//</a:t>
            </a:r>
            <a:r>
              <a:rPr lang="en-US" dirty="0" smtClean="0">
                <a:solidFill>
                  <a:srgbClr val="FF0000"/>
                </a:solidFill>
              </a:rPr>
              <a:t>Ignored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Tell the </a:t>
            </a:r>
            <a:r>
              <a:rPr lang="en-US" dirty="0" err="1" smtClean="0"/>
              <a:t>shader</a:t>
            </a:r>
            <a:r>
              <a:rPr lang="en-US" dirty="0" smtClean="0"/>
              <a:t> which texture unit to use…</a:t>
            </a:r>
          </a:p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		</a:t>
            </a:r>
            <a:r>
              <a:rPr lang="en-US" sz="1800" dirty="0" smtClean="0"/>
              <a:t>long</a:t>
            </a:r>
            <a:r>
              <a:rPr lang="en-US" sz="1800" dirty="0" smtClean="0">
                <a:solidFill>
                  <a:srgbClr val="FF0000"/>
                </a:solidFill>
              </a:rPr>
              <a:t> index;</a:t>
            </a:r>
          </a:p>
          <a:p>
            <a:pPr>
              <a:buNone/>
            </a:pPr>
            <a:r>
              <a:rPr lang="en-US" sz="1800" dirty="0" smtClean="0"/>
              <a:t>		if ((</a:t>
            </a:r>
            <a:r>
              <a:rPr lang="en-US" sz="1800" dirty="0" smtClean="0">
                <a:solidFill>
                  <a:srgbClr val="FF0000"/>
                </a:solidFill>
              </a:rPr>
              <a:t>index = </a:t>
            </a:r>
            <a:r>
              <a:rPr lang="en-US" sz="1800" dirty="0" err="1" smtClean="0">
                <a:solidFill>
                  <a:srgbClr val="0000FF"/>
                </a:solidFill>
              </a:rPr>
              <a:t>glGetUniformLocation</a:t>
            </a:r>
            <a:r>
              <a:rPr lang="en-US" sz="1800" dirty="0" smtClean="0"/>
              <a:t> (p, </a:t>
            </a:r>
            <a:r>
              <a:rPr lang="en-US" sz="1800" dirty="0" smtClean="0">
                <a:solidFill>
                  <a:srgbClr val="0000FF"/>
                </a:solidFill>
              </a:rPr>
              <a:t>“texture"</a:t>
            </a:r>
            <a:r>
              <a:rPr lang="en-US" sz="1800" dirty="0" smtClean="0"/>
              <a:t>))</a:t>
            </a:r>
            <a:r>
              <a:rPr lang="en-US" sz="1800" dirty="0" smtClean="0">
                <a:solidFill>
                  <a:srgbClr val="FF0000"/>
                </a:solidFill>
              </a:rPr>
              <a:t> != -1</a:t>
            </a:r>
            <a:r>
              <a:rPr lang="en-US" sz="1800" dirty="0" smtClean="0"/>
              <a:t>) {</a:t>
            </a:r>
          </a:p>
          <a:p>
            <a:pPr>
              <a:buNone/>
            </a:pPr>
            <a:r>
              <a:rPr lang="en-US" sz="1800" dirty="0" smtClean="0"/>
              <a:t>		 	</a:t>
            </a:r>
            <a:r>
              <a:rPr lang="en-US" sz="1800" dirty="0" smtClean="0">
                <a:solidFill>
                  <a:srgbClr val="0000FF"/>
                </a:solidFill>
              </a:rPr>
              <a:t>glUniform1i</a:t>
            </a:r>
            <a:r>
              <a:rPr lang="en-US" sz="1800" dirty="0" smtClean="0"/>
              <a:t> (</a:t>
            </a:r>
            <a:r>
              <a:rPr lang="en-US" sz="1800" dirty="0" smtClean="0">
                <a:solidFill>
                  <a:srgbClr val="FF0000"/>
                </a:solidFill>
              </a:rPr>
              <a:t>index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0000FF"/>
                </a:solidFill>
              </a:rPr>
              <a:t>0</a:t>
            </a:r>
            <a:r>
              <a:rPr lang="en-US" sz="1800" dirty="0" smtClean="0"/>
              <a:t>);|</a:t>
            </a:r>
            <a:br>
              <a:rPr lang="en-US" sz="1800" dirty="0" smtClean="0"/>
            </a:br>
            <a:r>
              <a:rPr lang="en-US" sz="1800" dirty="0" smtClean="0"/>
              <a:t>	}</a:t>
            </a:r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 bwMode="auto">
          <a:xfrm rot="16200000" flipV="1">
            <a:off x="4559300" y="5829300"/>
            <a:ext cx="304800" cy="762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rot="5400000" flipH="1" flipV="1">
            <a:off x="4648200" y="3733800"/>
            <a:ext cx="3276600" cy="1295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292600" y="6056226"/>
            <a:ext cx="1600200" cy="36997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000" b="1" dirty="0" smtClean="0"/>
              <a:t>texture unit</a:t>
            </a:r>
            <a:endParaRPr lang="en-US" sz="2000" b="1" baseline="-25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233363" y="277813"/>
            <a:ext cx="8656637" cy="640867"/>
          </a:xfrm>
          <a:ln cap="flat"/>
        </p:spPr>
        <p:txBody>
          <a:bodyPr/>
          <a:lstStyle/>
          <a:p>
            <a:pPr>
              <a:defRPr/>
            </a:pPr>
            <a:r>
              <a:rPr lang="en-US" dirty="0" smtClean="0"/>
              <a:t>Telling the Card To Use A Particular </a:t>
            </a:r>
            <a:r>
              <a:rPr lang="en-US" dirty="0" err="1" smtClean="0"/>
              <a:t>Shader</a:t>
            </a:r>
            <a:r>
              <a:rPr lang="en-US" dirty="0" smtClean="0"/>
              <a:t>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088" y="1828800"/>
            <a:ext cx="8570912" cy="868572"/>
          </a:xfrm>
          <a:noFill/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glUseProgram</a:t>
            </a:r>
            <a:r>
              <a:rPr lang="en-US" dirty="0" smtClean="0"/>
              <a:t> (</a:t>
            </a:r>
            <a:r>
              <a:rPr lang="en-US" dirty="0" err="1" smtClean="0"/>
              <a:t>shaderProgram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	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Grp="1" noChangeArrowheads="1"/>
          </p:cNvSpPr>
          <p:nvPr>
            <p:ph type="title"/>
          </p:nvPr>
        </p:nvSpPr>
        <p:spPr>
          <a:xfrm>
            <a:off x="223838" y="273050"/>
            <a:ext cx="8675687" cy="70485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Demos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 rot="1920000">
            <a:off x="1412875" y="3109913"/>
            <a:ext cx="60340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ct val="9600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4800" b="1">
                <a:solidFill>
                  <a:srgbClr val="FF0000"/>
                </a:solidFill>
                <a:latin typeface="Times" charset="0"/>
              </a:rPr>
              <a:t>Demos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AutoShape 2"/>
          <p:cNvSpPr>
            <a:spLocks noGrp="1" noChangeArrowheads="1"/>
          </p:cNvSpPr>
          <p:nvPr>
            <p:ph type="title"/>
          </p:nvPr>
        </p:nvSpPr>
        <p:spPr>
          <a:xfrm>
            <a:off x="223838" y="273050"/>
            <a:ext cx="8675687" cy="703661"/>
          </a:xfrm>
          <a:ln cap="flat"/>
        </p:spPr>
        <p:txBody>
          <a:bodyPr/>
          <a:lstStyle/>
          <a:p>
            <a:pPr>
              <a:defRPr/>
            </a:pPr>
            <a:r>
              <a:rPr lang="en-US" dirty="0" smtClean="0"/>
              <a:t>“simple” VERTEX </a:t>
            </a:r>
            <a:r>
              <a:rPr lang="en-US" dirty="0" err="1" smtClean="0"/>
              <a:t>Shader</a:t>
            </a:r>
            <a:r>
              <a:rPr lang="en-US" dirty="0" smtClean="0"/>
              <a:t> (“</a:t>
            </a:r>
            <a:r>
              <a:rPr lang="en-US" dirty="0" err="1" smtClean="0"/>
              <a:t>simple.vert</a:t>
            </a:r>
            <a:r>
              <a:rPr lang="en-US" dirty="0" smtClean="0"/>
              <a:t>”)</a:t>
            </a:r>
            <a:endParaRPr lang="en-US" dirty="0" smtClean="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57200" y="1219200"/>
            <a:ext cx="8686800" cy="56551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#version </a:t>
            </a:r>
            <a:r>
              <a:rPr lang="en-US" sz="1800" b="1" dirty="0" smtClean="0"/>
              <a:t>130</a:t>
            </a:r>
            <a:endParaRPr lang="en-US" sz="18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//Implied in variables: </a:t>
            </a:r>
            <a:r>
              <a:rPr lang="en-US" sz="1800" b="1" dirty="0" err="1" smtClean="0"/>
              <a:t>gl_Vertex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gl_Normal</a:t>
            </a:r>
            <a:r>
              <a:rPr lang="en-US" sz="1800" b="1" dirty="0" smtClean="0"/>
              <a:t>, gl_MultiTexCoord0, gl_MultiTexCoord1, </a:t>
            </a:r>
            <a:r>
              <a:rPr lang="en-US" sz="1800" b="1" dirty="0" err="1" smtClean="0"/>
              <a:t>gl_Color</a:t>
            </a:r>
            <a:r>
              <a:rPr lang="en-US" sz="1800" b="1" dirty="0" smtClean="0"/>
              <a:t>…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//Matrices available:  </a:t>
            </a:r>
            <a:r>
              <a:rPr lang="en-US" sz="1800" b="1" dirty="0" err="1" smtClean="0"/>
              <a:t>gl_ModelViewMatrix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gl_ProjectionMatrix</a:t>
            </a:r>
            <a:r>
              <a:rPr lang="en-US" sz="1800" b="1" dirty="0" smtClean="0"/>
              <a:t>, …</a:t>
            </a:r>
            <a:endParaRPr lang="en-US" sz="18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endParaRPr lang="en-US" sz="10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>
                <a:solidFill>
                  <a:schemeClr val="tx2"/>
                </a:solidFill>
              </a:rPr>
              <a:t>uniform</a:t>
            </a:r>
            <a:r>
              <a:rPr lang="en-US" sz="1800" b="1" dirty="0" smtClean="0"/>
              <a:t> float brightness; //For use by the vertex </a:t>
            </a:r>
            <a:r>
              <a:rPr lang="en-US" sz="1800" b="1" dirty="0" err="1" smtClean="0"/>
              <a:t>shader</a:t>
            </a:r>
            <a:r>
              <a:rPr lang="en-US" sz="1800" b="1" dirty="0" smtClean="0"/>
              <a:t>…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endParaRPr lang="en-US" sz="10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//The information passed along. Note: smooth is default rather than </a:t>
            </a:r>
            <a:r>
              <a:rPr lang="en-US" sz="1800" b="1" dirty="0" err="1" smtClean="0"/>
              <a:t>noperspective</a:t>
            </a:r>
            <a:r>
              <a:rPr lang="en-US" sz="1800" b="1" dirty="0" smtClean="0"/>
              <a:t> or flat…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>
                <a:solidFill>
                  <a:schemeClr val="tx2"/>
                </a:solidFill>
              </a:rPr>
              <a:t>out</a:t>
            </a:r>
            <a:r>
              <a:rPr lang="en-US" sz="1800" b="1" dirty="0" smtClean="0"/>
              <a:t> vec2 </a:t>
            </a:r>
            <a:r>
              <a:rPr lang="en-US" sz="1800" b="1" dirty="0" err="1" smtClean="0"/>
              <a:t>textureCoordinate</a:t>
            </a:r>
            <a:r>
              <a:rPr lang="en-US" sz="1800" b="1" dirty="0" smtClean="0"/>
              <a:t>; 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>
                <a:solidFill>
                  <a:schemeClr val="tx2"/>
                </a:solidFill>
              </a:rPr>
              <a:t>out</a:t>
            </a:r>
            <a:r>
              <a:rPr lang="en-US" sz="1800" b="1" dirty="0" smtClean="0"/>
              <a:t> vec4 </a:t>
            </a:r>
            <a:r>
              <a:rPr lang="en-US" sz="1800" b="1" dirty="0" err="1" smtClean="0"/>
              <a:t>pixelColor</a:t>
            </a:r>
            <a:r>
              <a:rPr lang="en-US" sz="1800" b="1" dirty="0" smtClean="0"/>
              <a:t>;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endParaRPr lang="en-US" sz="10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void main () {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</a:t>
            </a:r>
            <a:r>
              <a:rPr lang="en-US" sz="1800" b="1" dirty="0" err="1" smtClean="0"/>
              <a:t>textureCoordinate</a:t>
            </a:r>
            <a:r>
              <a:rPr lang="en-US" sz="1800" b="1" dirty="0" smtClean="0"/>
              <a:t> = gl_MultiTexCoord0.xy; //From vec4 to vec2…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</a:t>
            </a:r>
            <a:r>
              <a:rPr lang="en-US" sz="1800" b="1" dirty="0" err="1" smtClean="0"/>
              <a:t>gl_Position</a:t>
            </a:r>
            <a:r>
              <a:rPr lang="en-US" sz="1800" b="1" dirty="0" smtClean="0"/>
              <a:t> = </a:t>
            </a:r>
            <a:r>
              <a:rPr lang="en-US" sz="1800" b="1" dirty="0" err="1" smtClean="0"/>
              <a:t>gl_ProjectionMatrix</a:t>
            </a:r>
            <a:r>
              <a:rPr lang="en-US" sz="1800" b="1" dirty="0" smtClean="0"/>
              <a:t> * (</a:t>
            </a:r>
            <a:r>
              <a:rPr lang="en-US" sz="1800" b="1" dirty="0" err="1" smtClean="0"/>
              <a:t>gl_ModelViewMatrix</a:t>
            </a:r>
            <a:r>
              <a:rPr lang="en-US" sz="1800" b="1" dirty="0" smtClean="0"/>
              <a:t> * </a:t>
            </a:r>
            <a:r>
              <a:rPr lang="en-US" sz="1800" b="1" dirty="0" err="1" smtClean="0"/>
              <a:t>gl_Vertex</a:t>
            </a:r>
            <a:r>
              <a:rPr lang="en-US" sz="1800" b="1" dirty="0" smtClean="0"/>
              <a:t>);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</a:t>
            </a:r>
            <a:r>
              <a:rPr lang="en-US" sz="1800" b="1" dirty="0" err="1" smtClean="0"/>
              <a:t>pixelColor</a:t>
            </a:r>
            <a:r>
              <a:rPr lang="en-US" sz="1800" b="1" dirty="0" smtClean="0"/>
              <a:t> = vec4 (gl_Color.xyz * brightness, </a:t>
            </a:r>
            <a:r>
              <a:rPr lang="en-US" sz="1800" b="1" dirty="0" err="1" smtClean="0"/>
              <a:t>gl_Color.a</a:t>
            </a:r>
            <a:r>
              <a:rPr lang="en-US" sz="1800" b="1" dirty="0" smtClean="0"/>
              <a:t>);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}</a:t>
            </a:r>
            <a:endParaRPr lang="en-US" sz="1800" b="1" dirty="0"/>
          </a:p>
        </p:txBody>
      </p:sp>
      <p:sp>
        <p:nvSpPr>
          <p:cNvPr id="20485" name="Line 7"/>
          <p:cNvSpPr>
            <a:spLocks noChangeShapeType="1"/>
          </p:cNvSpPr>
          <p:nvPr/>
        </p:nvSpPr>
        <p:spPr bwMode="auto">
          <a:xfrm flipH="1">
            <a:off x="2895600" y="4191000"/>
            <a:ext cx="3048000" cy="304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Line 8"/>
          <p:cNvSpPr>
            <a:spLocks noChangeShapeType="1"/>
          </p:cNvSpPr>
          <p:nvPr/>
        </p:nvSpPr>
        <p:spPr bwMode="auto">
          <a:xfrm flipH="1" flipV="1">
            <a:off x="3733800" y="4114800"/>
            <a:ext cx="2286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20487" name="Line 9"/>
          <p:cNvSpPr>
            <a:spLocks noChangeShapeType="1"/>
          </p:cNvSpPr>
          <p:nvPr/>
        </p:nvSpPr>
        <p:spPr bwMode="auto">
          <a:xfrm flipH="1">
            <a:off x="1828800" y="4572000"/>
            <a:ext cx="4191000" cy="990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Rectangle 4"/>
          <p:cNvSpPr>
            <a:spLocks noChangeArrowheads="1"/>
          </p:cNvSpPr>
          <p:nvPr/>
        </p:nvSpPr>
        <p:spPr bwMode="auto">
          <a:xfrm>
            <a:off x="5029200" y="4419600"/>
            <a:ext cx="4038600" cy="425374"/>
          </a:xfrm>
          <a:prstGeom prst="rect">
            <a:avLst/>
          </a:prstGeom>
          <a:solidFill>
            <a:srgbClr val="FEFE8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400" b="1" dirty="0" smtClean="0"/>
              <a:t>MUST t</a:t>
            </a:r>
            <a:r>
              <a:rPr lang="en-US" sz="2400" b="1" dirty="0" smtClean="0"/>
              <a:t>ransform </a:t>
            </a:r>
            <a:r>
              <a:rPr lang="en-US" sz="2400" b="1" dirty="0"/>
              <a:t>position</a:t>
            </a:r>
            <a:endParaRPr lang="en-US" sz="2400" b="1" baseline="-25000" dirty="0"/>
          </a:p>
        </p:txBody>
      </p:sp>
      <p:sp>
        <p:nvSpPr>
          <p:cNvPr id="20489" name="Rectangle 5"/>
          <p:cNvSpPr>
            <a:spLocks noChangeArrowheads="1"/>
          </p:cNvSpPr>
          <p:nvPr/>
        </p:nvSpPr>
        <p:spPr bwMode="auto">
          <a:xfrm>
            <a:off x="5410200" y="3886200"/>
            <a:ext cx="3352800" cy="425374"/>
          </a:xfrm>
          <a:prstGeom prst="rect">
            <a:avLst/>
          </a:prstGeom>
          <a:solidFill>
            <a:srgbClr val="FEFE8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400" b="1" dirty="0"/>
              <a:t>pass </a:t>
            </a:r>
            <a:r>
              <a:rPr lang="en-US" sz="2400" b="1" dirty="0" smtClean="0"/>
              <a:t>through via </a:t>
            </a:r>
            <a:r>
              <a:rPr lang="en-US" sz="2400" b="1" dirty="0" smtClean="0">
                <a:solidFill>
                  <a:schemeClr val="tx2"/>
                </a:solidFill>
              </a:rPr>
              <a:t>out</a:t>
            </a:r>
            <a:endParaRPr lang="en-US" sz="2400" b="1" baseline="-25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Line 9"/>
          <p:cNvSpPr>
            <a:spLocks noChangeShapeType="1"/>
          </p:cNvSpPr>
          <p:nvPr/>
        </p:nvSpPr>
        <p:spPr bwMode="auto">
          <a:xfrm flipH="1">
            <a:off x="1600200" y="2971800"/>
            <a:ext cx="4038600" cy="1828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107522" name="AutoShape 2"/>
          <p:cNvSpPr>
            <a:spLocks noGrp="1" noChangeArrowheads="1"/>
          </p:cNvSpPr>
          <p:nvPr>
            <p:ph type="title"/>
          </p:nvPr>
        </p:nvSpPr>
        <p:spPr>
          <a:xfrm>
            <a:off x="223838" y="273050"/>
            <a:ext cx="8675687" cy="703661"/>
          </a:xfrm>
          <a:ln cap="flat"/>
        </p:spPr>
        <p:txBody>
          <a:bodyPr/>
          <a:lstStyle/>
          <a:p>
            <a:pPr>
              <a:defRPr/>
            </a:pPr>
            <a:r>
              <a:rPr lang="en-US" dirty="0" smtClean="0"/>
              <a:t>“simple” PIXEL </a:t>
            </a:r>
            <a:r>
              <a:rPr lang="en-US" dirty="0" err="1" smtClean="0"/>
              <a:t>Shader</a:t>
            </a:r>
            <a:r>
              <a:rPr lang="en-US" dirty="0" smtClean="0"/>
              <a:t> (“</a:t>
            </a:r>
            <a:r>
              <a:rPr lang="en-US" dirty="0" err="1" smtClean="0"/>
              <a:t>simple.frag</a:t>
            </a:r>
            <a:r>
              <a:rPr lang="en-US" dirty="0" smtClean="0"/>
              <a:t>”)</a:t>
            </a:r>
            <a:endParaRPr lang="en-US" dirty="0" smtClean="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57200" y="1219200"/>
            <a:ext cx="8686800" cy="43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#version 130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>
                <a:solidFill>
                  <a:srgbClr val="0000FF"/>
                </a:solidFill>
              </a:rPr>
              <a:t>uniform</a:t>
            </a:r>
            <a:r>
              <a:rPr lang="en-US" sz="1800" b="1" dirty="0" smtClean="0"/>
              <a:t> </a:t>
            </a:r>
            <a:r>
              <a:rPr lang="en-US" sz="1800" b="1" dirty="0" smtClean="0"/>
              <a:t>sampler2D texture; //For use by the pixel </a:t>
            </a:r>
            <a:r>
              <a:rPr lang="en-US" sz="1800" b="1" dirty="0" err="1" smtClean="0"/>
              <a:t>shader</a:t>
            </a:r>
            <a:r>
              <a:rPr lang="en-US" sz="1800" b="1" dirty="0" smtClean="0"/>
              <a:t>…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endParaRPr lang="en-US" sz="18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>
                <a:solidFill>
                  <a:schemeClr val="tx2"/>
                </a:solidFill>
              </a:rPr>
              <a:t>in</a:t>
            </a:r>
            <a:r>
              <a:rPr lang="en-US" sz="1800" b="1" dirty="0" smtClean="0"/>
              <a:t> </a:t>
            </a:r>
            <a:r>
              <a:rPr lang="en-US" sz="1800" b="1" dirty="0" smtClean="0"/>
              <a:t>vec2 </a:t>
            </a:r>
            <a:r>
              <a:rPr lang="en-US" sz="1800" b="1" dirty="0" err="1" smtClean="0"/>
              <a:t>textureCoordinate</a:t>
            </a:r>
            <a:r>
              <a:rPr lang="en-US" sz="1800" b="1" dirty="0" smtClean="0"/>
              <a:t>; 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>
                <a:solidFill>
                  <a:schemeClr val="tx2"/>
                </a:solidFill>
              </a:rPr>
              <a:t>in</a:t>
            </a:r>
            <a:r>
              <a:rPr lang="en-US" sz="1800" b="1" dirty="0" smtClean="0"/>
              <a:t> vec4 </a:t>
            </a:r>
            <a:r>
              <a:rPr lang="en-US" sz="1800" b="1" dirty="0" err="1" smtClean="0"/>
              <a:t>pixelColor</a:t>
            </a:r>
            <a:r>
              <a:rPr lang="en-US" sz="1800" b="1" dirty="0" smtClean="0"/>
              <a:t>;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endParaRPr lang="en-US" sz="18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>
                <a:solidFill>
                  <a:schemeClr val="tx2"/>
                </a:solidFill>
              </a:rPr>
              <a:t>out</a:t>
            </a:r>
            <a:r>
              <a:rPr lang="en-US" sz="1800" b="1" dirty="0" smtClean="0"/>
              <a:t> vec4 </a:t>
            </a:r>
            <a:r>
              <a:rPr lang="en-US" sz="1800" b="1" dirty="0" err="1" smtClean="0"/>
              <a:t>finalColor</a:t>
            </a:r>
            <a:r>
              <a:rPr lang="en-US" sz="1800" b="1" dirty="0" smtClean="0"/>
              <a:t>; //Or special built-in variable </a:t>
            </a:r>
            <a:r>
              <a:rPr lang="en-US" sz="1800" b="1" dirty="0" err="1" smtClean="0"/>
              <a:t>gl_FragColor</a:t>
            </a:r>
            <a:r>
              <a:rPr lang="en-US" sz="1800" b="1" dirty="0" smtClean="0"/>
              <a:t> 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endParaRPr lang="en-US" sz="18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void main () {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vec4 </a:t>
            </a:r>
            <a:r>
              <a:rPr lang="en-US" sz="1800" b="1" dirty="0" err="1" smtClean="0"/>
              <a:t>textureColor</a:t>
            </a:r>
            <a:r>
              <a:rPr lang="en-US" sz="1800" b="1" dirty="0" smtClean="0"/>
              <a:t> = texture2D (texture, </a:t>
            </a:r>
            <a:r>
              <a:rPr lang="en-US" sz="1800" b="1" dirty="0" err="1" smtClean="0"/>
              <a:t>textureCoordinate</a:t>
            </a:r>
            <a:r>
              <a:rPr lang="en-US" sz="1800" b="1" dirty="0" smtClean="0"/>
              <a:t>);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</a:t>
            </a:r>
            <a:r>
              <a:rPr lang="en-US" sz="1800" b="1" dirty="0" err="1" smtClean="0"/>
              <a:t>finalColor</a:t>
            </a:r>
            <a:r>
              <a:rPr lang="en-US" sz="1800" b="1" dirty="0" smtClean="0"/>
              <a:t> = </a:t>
            </a:r>
            <a:r>
              <a:rPr lang="en-US" sz="1800" b="1" dirty="0" err="1" smtClean="0"/>
              <a:t>textureColor</a:t>
            </a:r>
            <a:r>
              <a:rPr lang="en-US" sz="1800" b="1" dirty="0" smtClean="0"/>
              <a:t> * </a:t>
            </a:r>
            <a:r>
              <a:rPr lang="en-US" sz="1800" b="1" dirty="0" err="1" smtClean="0"/>
              <a:t>pixelColor</a:t>
            </a:r>
            <a:r>
              <a:rPr lang="en-US" sz="1800" b="1" dirty="0" smtClean="0"/>
              <a:t>;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}</a:t>
            </a:r>
          </a:p>
        </p:txBody>
      </p:sp>
      <p:sp>
        <p:nvSpPr>
          <p:cNvPr id="20485" name="Line 7"/>
          <p:cNvSpPr>
            <a:spLocks noChangeShapeType="1"/>
          </p:cNvSpPr>
          <p:nvPr/>
        </p:nvSpPr>
        <p:spPr bwMode="auto">
          <a:xfrm flipH="1">
            <a:off x="2667000" y="2438400"/>
            <a:ext cx="3124200" cy="457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Line 8"/>
          <p:cNvSpPr>
            <a:spLocks noChangeShapeType="1"/>
          </p:cNvSpPr>
          <p:nvPr/>
        </p:nvSpPr>
        <p:spPr bwMode="auto">
          <a:xfrm flipH="1">
            <a:off x="3505200" y="2362200"/>
            <a:ext cx="2209800" cy="152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Rectangle 4"/>
          <p:cNvSpPr>
            <a:spLocks noChangeArrowheads="1"/>
          </p:cNvSpPr>
          <p:nvPr/>
        </p:nvSpPr>
        <p:spPr bwMode="auto">
          <a:xfrm>
            <a:off x="5562600" y="2743200"/>
            <a:ext cx="2971800" cy="433388"/>
          </a:xfrm>
          <a:prstGeom prst="rect">
            <a:avLst/>
          </a:prstGeom>
          <a:solidFill>
            <a:srgbClr val="FEFE8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400" b="1" dirty="0" smtClean="0"/>
              <a:t>MUST output color</a:t>
            </a:r>
            <a:endParaRPr lang="en-US" sz="2400" b="1" baseline="-25000" dirty="0"/>
          </a:p>
        </p:txBody>
      </p:sp>
      <p:sp>
        <p:nvSpPr>
          <p:cNvPr id="20489" name="Rectangle 5"/>
          <p:cNvSpPr>
            <a:spLocks noChangeArrowheads="1"/>
          </p:cNvSpPr>
          <p:nvPr/>
        </p:nvSpPr>
        <p:spPr bwMode="auto">
          <a:xfrm>
            <a:off x="5562600" y="2209800"/>
            <a:ext cx="3352800" cy="425374"/>
          </a:xfrm>
          <a:prstGeom prst="rect">
            <a:avLst/>
          </a:prstGeom>
          <a:solidFill>
            <a:srgbClr val="FEFE8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400" b="1" dirty="0"/>
              <a:t>pass </a:t>
            </a:r>
            <a:r>
              <a:rPr lang="en-US" sz="2400" b="1" dirty="0" smtClean="0"/>
              <a:t>through via </a:t>
            </a:r>
            <a:r>
              <a:rPr lang="en-US" sz="2400" b="1" dirty="0" smtClean="0">
                <a:solidFill>
                  <a:schemeClr val="tx2"/>
                </a:solidFill>
              </a:rPr>
              <a:t>in</a:t>
            </a:r>
            <a:endParaRPr lang="en-US" sz="2400" b="1" baseline="-25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AutoShape 2"/>
          <p:cNvSpPr>
            <a:spLocks noGrp="1" noChangeArrowheads="1"/>
          </p:cNvSpPr>
          <p:nvPr>
            <p:ph type="title"/>
          </p:nvPr>
        </p:nvSpPr>
        <p:spPr>
          <a:xfrm>
            <a:off x="223838" y="273050"/>
            <a:ext cx="8675687" cy="703661"/>
          </a:xfrm>
          <a:ln cap="flat"/>
        </p:spPr>
        <p:txBody>
          <a:bodyPr/>
          <a:lstStyle/>
          <a:p>
            <a:pPr>
              <a:defRPr/>
            </a:pPr>
            <a:r>
              <a:rPr lang="en-US" dirty="0" smtClean="0"/>
              <a:t>“diffuse” VERTEX </a:t>
            </a:r>
            <a:r>
              <a:rPr lang="en-US" dirty="0" err="1" smtClean="0"/>
              <a:t>Shader</a:t>
            </a:r>
            <a:r>
              <a:rPr lang="en-US" dirty="0" smtClean="0"/>
              <a:t> (“</a:t>
            </a:r>
            <a:r>
              <a:rPr lang="en-US" dirty="0" err="1" smtClean="0"/>
              <a:t>diffuse.vert</a:t>
            </a:r>
            <a:r>
              <a:rPr lang="en-US" dirty="0" smtClean="0"/>
              <a:t>”)</a:t>
            </a:r>
            <a:endParaRPr lang="en-US" dirty="0" smtClean="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57200" y="1219200"/>
            <a:ext cx="8686800" cy="6236836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#version </a:t>
            </a:r>
            <a:r>
              <a:rPr lang="en-US" sz="1800" b="1" dirty="0" smtClean="0"/>
              <a:t>130</a:t>
            </a:r>
            <a:endParaRPr lang="en-US" sz="18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>
                <a:solidFill>
                  <a:schemeClr val="tx2"/>
                </a:solidFill>
              </a:rPr>
              <a:t>uniform</a:t>
            </a:r>
            <a:r>
              <a:rPr lang="en-US" sz="1800" b="1" dirty="0" smtClean="0"/>
              <a:t> vec3 </a:t>
            </a:r>
            <a:r>
              <a:rPr lang="en-US" sz="1800" b="1" dirty="0" err="1" smtClean="0"/>
              <a:t>lightDirection</a:t>
            </a:r>
            <a:r>
              <a:rPr lang="en-US" sz="1800" b="1" dirty="0" smtClean="0"/>
              <a:t>;</a:t>
            </a:r>
            <a:endParaRPr lang="en-US" sz="10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>
                <a:solidFill>
                  <a:schemeClr val="tx2"/>
                </a:solidFill>
              </a:rPr>
              <a:t>out</a:t>
            </a:r>
            <a:r>
              <a:rPr lang="en-US" sz="1800" b="1" dirty="0" smtClean="0"/>
              <a:t> vec3 </a:t>
            </a:r>
            <a:r>
              <a:rPr lang="en-US" sz="1800" b="1" dirty="0" err="1" smtClean="0"/>
              <a:t>lightDirectionInCameraSpace</a:t>
            </a:r>
            <a:r>
              <a:rPr lang="en-US" sz="1800" b="1" dirty="0" smtClean="0"/>
              <a:t>; </a:t>
            </a:r>
            <a:r>
              <a:rPr lang="en-US" sz="1800" b="1" dirty="0" smtClean="0">
                <a:solidFill>
                  <a:schemeClr val="tx2"/>
                </a:solidFill>
              </a:rPr>
              <a:t>out</a:t>
            </a:r>
            <a:r>
              <a:rPr lang="en-US" sz="1800" b="1" dirty="0" smtClean="0"/>
              <a:t> </a:t>
            </a:r>
            <a:r>
              <a:rPr lang="en-US" sz="1800" b="1" dirty="0" smtClean="0"/>
              <a:t>vec3 </a:t>
            </a:r>
            <a:r>
              <a:rPr lang="en-US" sz="1800" b="1" dirty="0" err="1" smtClean="0"/>
              <a:t>normalInCameraSpace</a:t>
            </a:r>
            <a:r>
              <a:rPr lang="en-US" sz="1800" b="1" dirty="0" smtClean="0"/>
              <a:t>;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out </a:t>
            </a:r>
            <a:r>
              <a:rPr lang="en-US" sz="1800" b="1" dirty="0" smtClean="0"/>
              <a:t>vec2 </a:t>
            </a:r>
            <a:r>
              <a:rPr lang="en-US" sz="1800" b="1" dirty="0" err="1" smtClean="0"/>
              <a:t>textureCoordinate</a:t>
            </a:r>
            <a:r>
              <a:rPr lang="en-US" sz="1800" b="1" dirty="0" smtClean="0"/>
              <a:t>; </a:t>
            </a:r>
            <a:r>
              <a:rPr lang="en-US" sz="1800" b="1" dirty="0" smtClean="0"/>
              <a:t> out </a:t>
            </a:r>
            <a:r>
              <a:rPr lang="en-US" sz="1800" b="1" dirty="0" smtClean="0"/>
              <a:t>vec4 </a:t>
            </a:r>
            <a:r>
              <a:rPr lang="en-US" sz="1800" b="1" dirty="0" err="1" smtClean="0"/>
              <a:t>pixelColor</a:t>
            </a:r>
            <a:r>
              <a:rPr lang="en-US" sz="1800" b="1" dirty="0" smtClean="0"/>
              <a:t>;</a:t>
            </a:r>
            <a:r>
              <a:rPr lang="en-US" sz="1800" b="1" dirty="0" smtClean="0">
                <a:solidFill>
                  <a:srgbClr val="FF0000"/>
                </a:solidFill>
              </a:rPr>
              <a:t> //Like before…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endParaRPr lang="en-US" sz="10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void main () {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//Convert the normal to camera space and pass along 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//with the camera light direction also in camera space.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mat3 </a:t>
            </a:r>
            <a:r>
              <a:rPr lang="en-US" sz="1800" b="1" dirty="0" err="1" smtClean="0"/>
              <a:t>rotationOnly</a:t>
            </a:r>
            <a:r>
              <a:rPr lang="en-US" sz="1800" b="1" dirty="0" smtClean="0"/>
              <a:t> = mat3 (</a:t>
            </a:r>
            <a:r>
              <a:rPr lang="en-US" sz="1800" b="1" dirty="0" err="1" smtClean="0"/>
              <a:t>gl_ModelViewMatrix</a:t>
            </a:r>
            <a:r>
              <a:rPr lang="en-US" sz="1800" b="1" dirty="0" smtClean="0"/>
              <a:t>);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</a:t>
            </a:r>
            <a:r>
              <a:rPr lang="en-US" sz="1800" b="1" dirty="0" err="1" smtClean="0"/>
              <a:t>lightDirectionInCameraSpace</a:t>
            </a:r>
            <a:r>
              <a:rPr lang="en-US" sz="1800" b="1" dirty="0" smtClean="0"/>
              <a:t> = </a:t>
            </a:r>
            <a:r>
              <a:rPr lang="en-US" sz="1800" b="1" dirty="0" err="1" smtClean="0"/>
              <a:t>lightDirection</a:t>
            </a:r>
            <a:r>
              <a:rPr lang="en-US" sz="1800" b="1" dirty="0" smtClean="0"/>
              <a:t>;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</a:t>
            </a:r>
            <a:r>
              <a:rPr lang="en-US" sz="1800" b="1" dirty="0" err="1" smtClean="0"/>
              <a:t>normalInCameraSpace</a:t>
            </a:r>
            <a:r>
              <a:rPr lang="en-US" sz="1800" b="1" dirty="0" smtClean="0"/>
              <a:t> = </a:t>
            </a:r>
            <a:r>
              <a:rPr lang="en-US" sz="1800" b="1" dirty="0" err="1" smtClean="0"/>
              <a:t>rotationOnly</a:t>
            </a:r>
            <a:r>
              <a:rPr lang="en-US" sz="1800" b="1" dirty="0" smtClean="0"/>
              <a:t> * </a:t>
            </a:r>
            <a:r>
              <a:rPr lang="en-US" sz="1800" b="1" dirty="0" err="1" smtClean="0"/>
              <a:t>gl_Normal</a:t>
            </a:r>
            <a:r>
              <a:rPr lang="en-US" sz="1800" b="1" dirty="0" smtClean="0"/>
              <a:t>; </a:t>
            </a:r>
            <a:r>
              <a:rPr lang="en-US" sz="1800" b="1" dirty="0" smtClean="0"/>
              <a:t>//inverse transpose…</a:t>
            </a:r>
            <a:endParaRPr lang="en-US" sz="18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endParaRPr lang="en-US" sz="10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</a:t>
            </a:r>
            <a:r>
              <a:rPr lang="en-US" sz="1800" b="1" dirty="0" err="1" smtClean="0">
                <a:solidFill>
                  <a:srgbClr val="C00000"/>
                </a:solidFill>
              </a:rPr>
              <a:t>textureCoordinate</a:t>
            </a:r>
            <a:r>
              <a:rPr lang="en-US" sz="1800" b="1" dirty="0" smtClean="0">
                <a:solidFill>
                  <a:srgbClr val="C00000"/>
                </a:solidFill>
              </a:rPr>
              <a:t> = gl_MultiTexCoord0.xy; //From vec4 to vec2…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>
                <a:solidFill>
                  <a:srgbClr val="C00000"/>
                </a:solidFill>
              </a:rPr>
              <a:t>	</a:t>
            </a:r>
            <a:r>
              <a:rPr lang="en-US" sz="1800" b="1" dirty="0" err="1" smtClean="0">
                <a:solidFill>
                  <a:srgbClr val="C00000"/>
                </a:solidFill>
              </a:rPr>
              <a:t>gl_Position</a:t>
            </a:r>
            <a:r>
              <a:rPr lang="en-US" sz="1800" b="1" dirty="0" smtClean="0">
                <a:solidFill>
                  <a:srgbClr val="C00000"/>
                </a:solidFill>
              </a:rPr>
              <a:t> = </a:t>
            </a:r>
            <a:r>
              <a:rPr lang="en-US" sz="1800" b="1" dirty="0" err="1" smtClean="0">
                <a:solidFill>
                  <a:srgbClr val="C00000"/>
                </a:solidFill>
              </a:rPr>
              <a:t>gl_ProjectionMatrix</a:t>
            </a:r>
            <a:r>
              <a:rPr lang="en-US" sz="1800" b="1" dirty="0" smtClean="0">
                <a:solidFill>
                  <a:srgbClr val="C00000"/>
                </a:solidFill>
              </a:rPr>
              <a:t> * (</a:t>
            </a:r>
            <a:r>
              <a:rPr lang="en-US" sz="1800" b="1" dirty="0" err="1" smtClean="0">
                <a:solidFill>
                  <a:srgbClr val="C00000"/>
                </a:solidFill>
              </a:rPr>
              <a:t>gl_ModelViewMatrix</a:t>
            </a:r>
            <a:r>
              <a:rPr lang="en-US" sz="1800" b="1" dirty="0" smtClean="0">
                <a:solidFill>
                  <a:srgbClr val="C00000"/>
                </a:solidFill>
              </a:rPr>
              <a:t> * </a:t>
            </a:r>
            <a:r>
              <a:rPr lang="en-US" sz="1800" b="1" dirty="0" err="1" smtClean="0">
                <a:solidFill>
                  <a:srgbClr val="C00000"/>
                </a:solidFill>
              </a:rPr>
              <a:t>gl_Vertex</a:t>
            </a:r>
            <a:r>
              <a:rPr lang="en-US" sz="1800" b="1" dirty="0" smtClean="0">
                <a:solidFill>
                  <a:srgbClr val="C00000"/>
                </a:solidFill>
              </a:rPr>
              <a:t>);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</a:t>
            </a:r>
            <a:r>
              <a:rPr lang="en-US" sz="1800" b="1" dirty="0" err="1" smtClean="0"/>
              <a:t>pixelColor</a:t>
            </a:r>
            <a:r>
              <a:rPr lang="en-US" sz="1800" b="1" dirty="0" smtClean="0"/>
              <a:t> = </a:t>
            </a:r>
            <a:r>
              <a:rPr lang="en-US" sz="1800" b="1" dirty="0" err="1" smtClean="0"/>
              <a:t>gl_Color</a:t>
            </a:r>
            <a:r>
              <a:rPr lang="en-US" sz="1800" b="1" dirty="0" smtClean="0"/>
              <a:t>;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}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endParaRPr lang="en-US" sz="18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endParaRPr lang="en-US" sz="1800" b="1" dirty="0" smtClean="0"/>
          </a:p>
        </p:txBody>
      </p:sp>
      <p:sp>
        <p:nvSpPr>
          <p:cNvPr id="20485" name="Line 7"/>
          <p:cNvSpPr>
            <a:spLocks noChangeShapeType="1"/>
          </p:cNvSpPr>
          <p:nvPr/>
        </p:nvSpPr>
        <p:spPr bwMode="auto">
          <a:xfrm>
            <a:off x="6019800" y="1600200"/>
            <a:ext cx="609600" cy="381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Line 8"/>
          <p:cNvSpPr>
            <a:spLocks noChangeShapeType="1"/>
          </p:cNvSpPr>
          <p:nvPr/>
        </p:nvSpPr>
        <p:spPr bwMode="auto">
          <a:xfrm flipH="1">
            <a:off x="3962400" y="1524000"/>
            <a:ext cx="2133600" cy="533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Rectangle 4"/>
          <p:cNvSpPr>
            <a:spLocks noChangeArrowheads="1"/>
          </p:cNvSpPr>
          <p:nvPr/>
        </p:nvSpPr>
        <p:spPr bwMode="auto">
          <a:xfrm>
            <a:off x="4876800" y="2743200"/>
            <a:ext cx="4038600" cy="425374"/>
          </a:xfrm>
          <a:prstGeom prst="rect">
            <a:avLst/>
          </a:prstGeom>
          <a:solidFill>
            <a:srgbClr val="FEFE8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400" b="1" dirty="0" smtClean="0"/>
              <a:t>MUST t</a:t>
            </a:r>
            <a:r>
              <a:rPr lang="en-US" sz="2400" b="1" dirty="0" smtClean="0"/>
              <a:t>ransform </a:t>
            </a:r>
            <a:r>
              <a:rPr lang="en-US" sz="2400" b="1" dirty="0"/>
              <a:t>position</a:t>
            </a:r>
            <a:endParaRPr lang="en-US" sz="2400" b="1" baseline="-25000" dirty="0"/>
          </a:p>
        </p:txBody>
      </p:sp>
      <p:sp>
        <p:nvSpPr>
          <p:cNvPr id="20489" name="Rectangle 5"/>
          <p:cNvSpPr>
            <a:spLocks noChangeArrowheads="1"/>
          </p:cNvSpPr>
          <p:nvPr/>
        </p:nvSpPr>
        <p:spPr bwMode="auto">
          <a:xfrm>
            <a:off x="5486400" y="1295400"/>
            <a:ext cx="3352800" cy="425374"/>
          </a:xfrm>
          <a:prstGeom prst="rect">
            <a:avLst/>
          </a:prstGeom>
          <a:solidFill>
            <a:srgbClr val="FEFE8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400" b="1" dirty="0"/>
              <a:t>pass </a:t>
            </a:r>
            <a:r>
              <a:rPr lang="en-US" sz="2400" b="1" dirty="0" smtClean="0"/>
              <a:t>through via </a:t>
            </a:r>
            <a:r>
              <a:rPr lang="en-US" sz="2400" b="1" dirty="0" smtClean="0">
                <a:solidFill>
                  <a:schemeClr val="tx2"/>
                </a:solidFill>
              </a:rPr>
              <a:t>out</a:t>
            </a:r>
            <a:endParaRPr lang="en-US" sz="2400" b="1" baseline="-25000" dirty="0">
              <a:solidFill>
                <a:schemeClr val="tx2"/>
              </a:solidFill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H="1">
            <a:off x="7010400" y="4114800"/>
            <a:ext cx="762000" cy="533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934200" y="3429000"/>
            <a:ext cx="2057400" cy="757773"/>
          </a:xfrm>
          <a:prstGeom prst="rect">
            <a:avLst/>
          </a:prstGeom>
          <a:solidFill>
            <a:srgbClr val="FEFE8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400" b="1" dirty="0" smtClean="0"/>
              <a:t>Should have used</a:t>
            </a:r>
            <a:endParaRPr lang="en-US" sz="2400" b="1" baseline="-25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AutoShape 2"/>
          <p:cNvSpPr>
            <a:spLocks noGrp="1" noChangeArrowheads="1"/>
          </p:cNvSpPr>
          <p:nvPr>
            <p:ph type="title"/>
          </p:nvPr>
        </p:nvSpPr>
        <p:spPr>
          <a:xfrm>
            <a:off x="223838" y="273050"/>
            <a:ext cx="8675687" cy="703661"/>
          </a:xfrm>
          <a:ln cap="flat"/>
        </p:spPr>
        <p:txBody>
          <a:bodyPr/>
          <a:lstStyle/>
          <a:p>
            <a:pPr>
              <a:defRPr/>
            </a:pPr>
            <a:r>
              <a:rPr lang="en-US" dirty="0" smtClean="0"/>
              <a:t>“diffuse” PIXEL </a:t>
            </a:r>
            <a:r>
              <a:rPr lang="en-US" dirty="0" err="1" smtClean="0"/>
              <a:t>Shader</a:t>
            </a:r>
            <a:r>
              <a:rPr lang="en-US" dirty="0" smtClean="0"/>
              <a:t> (“</a:t>
            </a:r>
            <a:r>
              <a:rPr lang="en-US" dirty="0" err="1" smtClean="0"/>
              <a:t>diffuse.frag</a:t>
            </a:r>
            <a:r>
              <a:rPr lang="en-US" dirty="0" smtClean="0"/>
              <a:t>”)</a:t>
            </a:r>
            <a:endParaRPr lang="en-US" dirty="0" smtClean="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57200" y="1219200"/>
            <a:ext cx="8686800" cy="583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#version </a:t>
            </a:r>
            <a:r>
              <a:rPr lang="en-US" sz="1800" b="1" dirty="0" smtClean="0"/>
              <a:t>130</a:t>
            </a:r>
            <a:endParaRPr lang="en-US" sz="18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>
                <a:solidFill>
                  <a:srgbClr val="0000FF"/>
                </a:solidFill>
              </a:rPr>
              <a:t>uniform</a:t>
            </a:r>
            <a:r>
              <a:rPr lang="en-US" sz="1800" b="1" dirty="0" smtClean="0"/>
              <a:t> sampler2D texture;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endParaRPr lang="en-US" sz="8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>
                <a:solidFill>
                  <a:srgbClr val="0000FF"/>
                </a:solidFill>
              </a:rPr>
              <a:t>in</a:t>
            </a:r>
            <a:r>
              <a:rPr lang="en-US" sz="1800" b="1" dirty="0" smtClean="0"/>
              <a:t> vec3 </a:t>
            </a:r>
            <a:r>
              <a:rPr lang="en-US" sz="1800" b="1" dirty="0" err="1" smtClean="0"/>
              <a:t>lightDirectionInCameraSpace</a:t>
            </a:r>
            <a:r>
              <a:rPr lang="en-US" sz="1800" b="1" dirty="0" smtClean="0"/>
              <a:t>; </a:t>
            </a:r>
            <a:r>
              <a:rPr lang="en-US" sz="1800" b="1" dirty="0" smtClean="0">
                <a:solidFill>
                  <a:srgbClr val="0000FF"/>
                </a:solidFill>
              </a:rPr>
              <a:t>in</a:t>
            </a:r>
            <a:r>
              <a:rPr lang="en-US" sz="1800" b="1" dirty="0" smtClean="0"/>
              <a:t> vec3 </a:t>
            </a:r>
            <a:r>
              <a:rPr lang="en-US" sz="1800" b="1" dirty="0" err="1" smtClean="0"/>
              <a:t>normalInCameraSpace</a:t>
            </a:r>
            <a:r>
              <a:rPr lang="en-US" sz="1800" b="1" dirty="0" smtClean="0"/>
              <a:t>;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in vec2 </a:t>
            </a:r>
            <a:r>
              <a:rPr lang="en-US" sz="1800" b="1" dirty="0" err="1" smtClean="0"/>
              <a:t>textureCoordinate</a:t>
            </a:r>
            <a:r>
              <a:rPr lang="en-US" sz="1800" b="1" dirty="0" smtClean="0"/>
              <a:t>; in vec4 </a:t>
            </a:r>
            <a:r>
              <a:rPr lang="en-US" sz="1800" b="1" dirty="0" err="1" smtClean="0"/>
              <a:t>pixelColor</a:t>
            </a:r>
            <a:r>
              <a:rPr lang="en-US" sz="1800" b="1" dirty="0" smtClean="0"/>
              <a:t>; </a:t>
            </a:r>
            <a:r>
              <a:rPr lang="en-US" sz="1800" b="1" dirty="0" smtClean="0">
                <a:solidFill>
                  <a:srgbClr val="FF0000"/>
                </a:solidFill>
              </a:rPr>
              <a:t>//Like before…</a:t>
            </a:r>
            <a:endParaRPr lang="en-US" sz="18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out vec4 </a:t>
            </a:r>
            <a:r>
              <a:rPr lang="en-US" sz="1800" b="1" dirty="0" err="1" smtClean="0"/>
              <a:t>finalColor</a:t>
            </a:r>
            <a:r>
              <a:rPr lang="en-US" sz="1800" b="1" dirty="0" smtClean="0"/>
              <a:t>; //Or special built-in variable </a:t>
            </a:r>
            <a:r>
              <a:rPr lang="en-US" sz="1800" b="1" dirty="0" err="1" smtClean="0"/>
              <a:t>gl_FragColor</a:t>
            </a:r>
            <a:r>
              <a:rPr lang="en-US" sz="1800" b="1" dirty="0" smtClean="0"/>
              <a:t> 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endParaRPr lang="en-US" sz="8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void main () {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vec4 </a:t>
            </a:r>
            <a:r>
              <a:rPr lang="en-US" sz="1800" b="1" dirty="0" err="1" smtClean="0"/>
              <a:t>textureColor</a:t>
            </a:r>
            <a:r>
              <a:rPr lang="en-US" sz="1800" b="1" dirty="0" smtClean="0"/>
              <a:t> = texture2D (texture, </a:t>
            </a:r>
            <a:r>
              <a:rPr lang="en-US" sz="1800" b="1" dirty="0" err="1" smtClean="0"/>
              <a:t>textureCoordinate</a:t>
            </a:r>
            <a:r>
              <a:rPr lang="en-US" sz="1800" b="1" dirty="0" smtClean="0"/>
              <a:t>);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vec4 </a:t>
            </a:r>
            <a:r>
              <a:rPr lang="en-US" sz="1800" b="1" dirty="0" err="1" smtClean="0"/>
              <a:t>unlitColor</a:t>
            </a:r>
            <a:r>
              <a:rPr lang="en-US" sz="1800" b="1" dirty="0" smtClean="0"/>
              <a:t> = </a:t>
            </a:r>
            <a:r>
              <a:rPr lang="en-US" sz="1800" b="1" dirty="0" err="1" smtClean="0"/>
              <a:t>textureColor</a:t>
            </a:r>
            <a:r>
              <a:rPr lang="en-US" sz="1800" b="1" dirty="0" smtClean="0"/>
              <a:t> * </a:t>
            </a:r>
            <a:r>
              <a:rPr lang="en-US" sz="1800" b="1" dirty="0" err="1" smtClean="0"/>
              <a:t>pixelColor</a:t>
            </a:r>
            <a:r>
              <a:rPr lang="en-US" sz="1800" b="1" dirty="0" smtClean="0"/>
              <a:t>; </a:t>
            </a:r>
            <a:r>
              <a:rPr lang="en-US" sz="1800" b="1" dirty="0" smtClean="0">
                <a:solidFill>
                  <a:srgbClr val="FF0000"/>
                </a:solidFill>
              </a:rPr>
              <a:t>//</a:t>
            </a:r>
            <a:r>
              <a:rPr lang="en-US" sz="1800" b="1" dirty="0" smtClean="0">
                <a:solidFill>
                  <a:srgbClr val="FF0000"/>
                </a:solidFill>
              </a:rPr>
              <a:t>Like </a:t>
            </a:r>
            <a:r>
              <a:rPr lang="en-US" sz="1800" b="1" dirty="0" smtClean="0">
                <a:solidFill>
                  <a:srgbClr val="FF0000"/>
                </a:solidFill>
              </a:rPr>
              <a:t>before but renamed…</a:t>
            </a:r>
            <a:endParaRPr lang="en-US" sz="18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endParaRPr lang="en-US" sz="8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vec3 </a:t>
            </a:r>
            <a:r>
              <a:rPr lang="en-US" sz="1800" b="1" dirty="0" err="1" smtClean="0"/>
              <a:t>normalVector</a:t>
            </a:r>
            <a:r>
              <a:rPr lang="en-US" sz="1800" b="1" dirty="0" smtClean="0"/>
              <a:t> = normalize (</a:t>
            </a:r>
            <a:r>
              <a:rPr lang="en-US" sz="1800" b="1" dirty="0" err="1" smtClean="0"/>
              <a:t>normalInCameraSpace</a:t>
            </a:r>
            <a:r>
              <a:rPr lang="en-US" sz="1800" b="1" dirty="0" smtClean="0"/>
              <a:t>);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vec3 </a:t>
            </a:r>
            <a:r>
              <a:rPr lang="en-US" sz="1800" b="1" dirty="0" err="1" smtClean="0"/>
              <a:t>lightVector</a:t>
            </a:r>
            <a:r>
              <a:rPr lang="en-US" sz="1800" b="1" dirty="0" smtClean="0"/>
              <a:t> = </a:t>
            </a:r>
            <a:r>
              <a:rPr lang="en-US" sz="1800" b="1" dirty="0" err="1" smtClean="0"/>
              <a:t>lightDirectionInCameraSpace</a:t>
            </a:r>
            <a:r>
              <a:rPr lang="en-US" sz="1800" b="1" dirty="0" smtClean="0"/>
              <a:t>; //It's constant...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endParaRPr lang="en-US" sz="8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//Dot product gives 0 when 90 degrees, maximum when 0 degrees...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float diffuse = dot (</a:t>
            </a:r>
            <a:r>
              <a:rPr lang="en-US" sz="1800" b="1" dirty="0" err="1" smtClean="0"/>
              <a:t>normalVector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lightVector</a:t>
            </a:r>
            <a:r>
              <a:rPr lang="en-US" sz="1800" b="1" dirty="0" smtClean="0"/>
              <a:t>);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</a:t>
            </a:r>
            <a:r>
              <a:rPr lang="en-US" sz="1800" b="1" dirty="0" err="1" smtClean="0"/>
              <a:t>finalColor</a:t>
            </a:r>
            <a:r>
              <a:rPr lang="en-US" sz="1800" b="1" dirty="0" smtClean="0"/>
              <a:t> = </a:t>
            </a:r>
            <a:r>
              <a:rPr lang="en-US" sz="1800" b="1" dirty="0" err="1" smtClean="0"/>
              <a:t>unlitColor</a:t>
            </a:r>
            <a:r>
              <a:rPr lang="en-US" sz="1800" b="1" dirty="0" smtClean="0"/>
              <a:t> * diffuse;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}</a:t>
            </a:r>
          </a:p>
        </p:txBody>
      </p:sp>
      <p:sp>
        <p:nvSpPr>
          <p:cNvPr id="20485" name="Line 7"/>
          <p:cNvSpPr>
            <a:spLocks noChangeShapeType="1"/>
          </p:cNvSpPr>
          <p:nvPr/>
        </p:nvSpPr>
        <p:spPr bwMode="auto">
          <a:xfrm flipH="1">
            <a:off x="6477000" y="1752600"/>
            <a:ext cx="0" cy="381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Line 8"/>
          <p:cNvSpPr>
            <a:spLocks noChangeShapeType="1"/>
          </p:cNvSpPr>
          <p:nvPr/>
        </p:nvSpPr>
        <p:spPr bwMode="auto">
          <a:xfrm flipH="1">
            <a:off x="2667000" y="1600200"/>
            <a:ext cx="3048000" cy="609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Rectangle 4"/>
          <p:cNvSpPr>
            <a:spLocks noChangeArrowheads="1"/>
          </p:cNvSpPr>
          <p:nvPr/>
        </p:nvSpPr>
        <p:spPr bwMode="auto">
          <a:xfrm>
            <a:off x="5181600" y="3276600"/>
            <a:ext cx="3505200" cy="425374"/>
          </a:xfrm>
          <a:prstGeom prst="rect">
            <a:avLst/>
          </a:prstGeom>
          <a:solidFill>
            <a:srgbClr val="FEFE8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400" b="1" dirty="0" smtClean="0"/>
              <a:t>diffuse scales color</a:t>
            </a:r>
            <a:endParaRPr lang="en-US" sz="2400" b="1" baseline="-25000" dirty="0"/>
          </a:p>
        </p:txBody>
      </p:sp>
      <p:sp>
        <p:nvSpPr>
          <p:cNvPr id="20489" name="Rectangle 5"/>
          <p:cNvSpPr>
            <a:spLocks noChangeArrowheads="1"/>
          </p:cNvSpPr>
          <p:nvPr/>
        </p:nvSpPr>
        <p:spPr bwMode="auto">
          <a:xfrm>
            <a:off x="5486400" y="1371600"/>
            <a:ext cx="3352800" cy="425374"/>
          </a:xfrm>
          <a:prstGeom prst="rect">
            <a:avLst/>
          </a:prstGeom>
          <a:solidFill>
            <a:srgbClr val="FEFE8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400" b="1" dirty="0"/>
              <a:t>pass </a:t>
            </a:r>
            <a:r>
              <a:rPr lang="en-US" sz="2400" b="1" dirty="0" smtClean="0"/>
              <a:t>through via </a:t>
            </a:r>
            <a:r>
              <a:rPr lang="en-US" sz="2400" b="1" dirty="0" smtClean="0">
                <a:solidFill>
                  <a:schemeClr val="tx2"/>
                </a:solidFill>
              </a:rPr>
              <a:t>in</a:t>
            </a:r>
            <a:endParaRPr lang="en-US" sz="2400" b="1" baseline="-25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AutoShape 2"/>
          <p:cNvSpPr>
            <a:spLocks noGrp="1" noChangeArrowheads="1"/>
          </p:cNvSpPr>
          <p:nvPr>
            <p:ph type="title"/>
          </p:nvPr>
        </p:nvSpPr>
        <p:spPr>
          <a:xfrm>
            <a:off x="223838" y="273050"/>
            <a:ext cx="8675687" cy="703661"/>
          </a:xfrm>
          <a:ln cap="flat"/>
        </p:spPr>
        <p:txBody>
          <a:bodyPr/>
          <a:lstStyle/>
          <a:p>
            <a:pPr>
              <a:defRPr/>
            </a:pPr>
            <a:r>
              <a:rPr lang="en-US" dirty="0" smtClean="0"/>
              <a:t>“</a:t>
            </a:r>
            <a:r>
              <a:rPr lang="en-US" dirty="0" err="1" smtClean="0"/>
              <a:t>s</a:t>
            </a:r>
            <a:r>
              <a:rPr lang="en-US" dirty="0" err="1" smtClean="0"/>
              <a:t>pecular</a:t>
            </a:r>
            <a:r>
              <a:rPr lang="en-US" dirty="0" smtClean="0"/>
              <a:t>” VERTEX </a:t>
            </a:r>
            <a:r>
              <a:rPr lang="en-US" dirty="0" err="1" smtClean="0"/>
              <a:t>Shader</a:t>
            </a:r>
            <a:r>
              <a:rPr lang="en-US" dirty="0" smtClean="0"/>
              <a:t> (“</a:t>
            </a:r>
            <a:r>
              <a:rPr lang="en-US" dirty="0" err="1" smtClean="0"/>
              <a:t>specular.vert</a:t>
            </a:r>
            <a:r>
              <a:rPr lang="en-US" dirty="0" smtClean="0"/>
              <a:t>”)</a:t>
            </a:r>
            <a:endParaRPr lang="en-US" dirty="0" smtClean="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57200" y="1219200"/>
            <a:ext cx="8686800" cy="223574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#version </a:t>
            </a:r>
            <a:r>
              <a:rPr lang="en-US" sz="1800" b="1" dirty="0" smtClean="0"/>
              <a:t>130</a:t>
            </a:r>
            <a:endParaRPr lang="en-US" sz="18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endParaRPr lang="en-US" sz="1800" b="1" dirty="0" smtClean="0">
              <a:solidFill>
                <a:schemeClr val="tx2"/>
              </a:solidFill>
            </a:endParaRP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endParaRPr lang="en-US" sz="1800" b="1" dirty="0" smtClean="0">
              <a:solidFill>
                <a:schemeClr val="tx2"/>
              </a:solidFill>
            </a:endParaRP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>
                <a:solidFill>
                  <a:schemeClr val="tx2"/>
                </a:solidFill>
              </a:rPr>
              <a:t>	SAME AS “</a:t>
            </a:r>
            <a:r>
              <a:rPr lang="en-US" sz="1800" b="1" dirty="0" err="1" smtClean="0">
                <a:solidFill>
                  <a:schemeClr val="tx2"/>
                </a:solidFill>
              </a:rPr>
              <a:t>d</a:t>
            </a:r>
            <a:r>
              <a:rPr lang="en-US" sz="1800" b="1" dirty="0" err="1" smtClean="0">
                <a:solidFill>
                  <a:schemeClr val="tx2"/>
                </a:solidFill>
              </a:rPr>
              <a:t>iffuse.vert</a:t>
            </a:r>
            <a:r>
              <a:rPr lang="en-US" sz="1800" b="1" dirty="0" smtClean="0">
                <a:solidFill>
                  <a:schemeClr val="tx2"/>
                </a:solidFill>
              </a:rPr>
              <a:t>”</a:t>
            </a:r>
            <a:endParaRPr lang="en-US" sz="18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endParaRPr lang="en-US" sz="18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endParaRPr lang="en-US" sz="18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233363" y="277813"/>
            <a:ext cx="8656637" cy="70485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The Programs are in a C-Like Language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088" y="1433513"/>
            <a:ext cx="8172450" cy="3066097"/>
          </a:xfrm>
          <a:noFill/>
        </p:spPr>
        <p:txBody>
          <a:bodyPr/>
          <a:lstStyle/>
          <a:p>
            <a:r>
              <a:rPr lang="en-US" dirty="0" smtClean="0"/>
              <a:t>Those </a:t>
            </a:r>
            <a:r>
              <a:rPr lang="en-US" dirty="0" err="1" smtClean="0"/>
              <a:t>shaders</a:t>
            </a:r>
            <a:r>
              <a:rPr lang="en-US" dirty="0" smtClean="0"/>
              <a:t> that modify vertices are called</a:t>
            </a:r>
            <a:r>
              <a:rPr lang="en-US" dirty="0" smtClean="0">
                <a:solidFill>
                  <a:srgbClr val="FF0000"/>
                </a:solidFill>
              </a:rPr>
              <a:t> vertex </a:t>
            </a:r>
            <a:r>
              <a:rPr lang="en-US" dirty="0" err="1" smtClean="0">
                <a:solidFill>
                  <a:srgbClr val="FF0000"/>
                </a:solidFill>
              </a:rPr>
              <a:t>shaders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Those </a:t>
            </a:r>
            <a:r>
              <a:rPr lang="en-US" dirty="0" err="1" smtClean="0"/>
              <a:t>shaders</a:t>
            </a:r>
            <a:r>
              <a:rPr lang="en-US" dirty="0" smtClean="0"/>
              <a:t> that modify pixels are called</a:t>
            </a:r>
            <a:r>
              <a:rPr lang="en-US" dirty="0" smtClean="0">
                <a:solidFill>
                  <a:srgbClr val="FF0000"/>
                </a:solidFill>
              </a:rPr>
              <a:t> pixel </a:t>
            </a:r>
            <a:r>
              <a:rPr lang="en-US" dirty="0" err="1" smtClean="0">
                <a:solidFill>
                  <a:srgbClr val="FF0000"/>
                </a:solidFill>
              </a:rPr>
              <a:t>shaders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(or</a:t>
            </a:r>
            <a:r>
              <a:rPr lang="en-US" dirty="0" smtClean="0">
                <a:solidFill>
                  <a:srgbClr val="FF0000"/>
                </a:solidFill>
              </a:rPr>
              <a:t> fragment </a:t>
            </a:r>
            <a:r>
              <a:rPr lang="en-US" dirty="0" err="1" smtClean="0">
                <a:solidFill>
                  <a:srgbClr val="FF0000"/>
                </a:solidFill>
              </a:rPr>
              <a:t>shaders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Those </a:t>
            </a:r>
            <a:r>
              <a:rPr lang="en-US" dirty="0" err="1" smtClean="0"/>
              <a:t>shaders</a:t>
            </a:r>
            <a:r>
              <a:rPr lang="en-US" dirty="0" smtClean="0"/>
              <a:t> that create vertices are called </a:t>
            </a:r>
            <a:r>
              <a:rPr lang="en-US" dirty="0" smtClean="0">
                <a:solidFill>
                  <a:srgbClr val="FF0000"/>
                </a:solidFill>
              </a:rPr>
              <a:t>geometry </a:t>
            </a:r>
            <a:r>
              <a:rPr lang="en-US" dirty="0" err="1" smtClean="0">
                <a:solidFill>
                  <a:srgbClr val="FF0000"/>
                </a:solidFill>
              </a:rPr>
              <a:t>shaders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(not discussed any further in these notes).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34988" y="5302250"/>
            <a:ext cx="8101012" cy="868572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800" b="1" dirty="0"/>
              <a:t>You </a:t>
            </a:r>
            <a:r>
              <a:rPr lang="en-US" sz="2800" b="1" dirty="0" smtClean="0"/>
              <a:t>can’t just have a vertex </a:t>
            </a:r>
            <a:r>
              <a:rPr lang="en-US" sz="2800" b="1" dirty="0" err="1" smtClean="0"/>
              <a:t>shader</a:t>
            </a:r>
            <a:r>
              <a:rPr lang="en-US" sz="2800" b="1" dirty="0" smtClean="0"/>
              <a:t> or a pixel </a:t>
            </a:r>
            <a:r>
              <a:rPr lang="en-US" sz="2800" b="1" dirty="0" err="1" smtClean="0"/>
              <a:t>shader</a:t>
            </a:r>
            <a:r>
              <a:rPr lang="en-US" sz="2800" b="1" dirty="0" smtClean="0"/>
              <a:t>. You need both. </a:t>
            </a:r>
            <a:endParaRPr lang="en-US" sz="28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AutoShape 2"/>
          <p:cNvSpPr>
            <a:spLocks noGrp="1" noChangeArrowheads="1"/>
          </p:cNvSpPr>
          <p:nvPr>
            <p:ph type="title"/>
          </p:nvPr>
        </p:nvSpPr>
        <p:spPr>
          <a:xfrm>
            <a:off x="223838" y="273050"/>
            <a:ext cx="8675687" cy="703661"/>
          </a:xfrm>
          <a:ln cap="flat"/>
        </p:spPr>
        <p:txBody>
          <a:bodyPr/>
          <a:lstStyle/>
          <a:p>
            <a:pPr>
              <a:defRPr/>
            </a:pPr>
            <a:r>
              <a:rPr lang="en-US" dirty="0" smtClean="0"/>
              <a:t>“</a:t>
            </a:r>
            <a:r>
              <a:rPr lang="en-US" dirty="0" err="1" smtClean="0"/>
              <a:t>specular</a:t>
            </a:r>
            <a:r>
              <a:rPr lang="en-US" dirty="0" smtClean="0"/>
              <a:t>” PIXEL </a:t>
            </a:r>
            <a:r>
              <a:rPr lang="en-US" dirty="0" err="1" smtClean="0"/>
              <a:t>Shader</a:t>
            </a:r>
            <a:r>
              <a:rPr lang="en-US" dirty="0" smtClean="0"/>
              <a:t> (“</a:t>
            </a:r>
            <a:r>
              <a:rPr lang="en-US" dirty="0" err="1" smtClean="0"/>
              <a:t>specular.frag</a:t>
            </a:r>
            <a:r>
              <a:rPr lang="en-US" dirty="0" smtClean="0"/>
              <a:t>”)</a:t>
            </a:r>
            <a:endParaRPr lang="en-US" dirty="0" smtClean="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8600" y="1061285"/>
            <a:ext cx="8686800" cy="5796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#version </a:t>
            </a:r>
            <a:r>
              <a:rPr lang="en-US" sz="1800" b="1" dirty="0" smtClean="0"/>
              <a:t>130</a:t>
            </a:r>
            <a:endParaRPr lang="en-US" sz="18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>
                <a:solidFill>
                  <a:schemeClr val="tx2"/>
                </a:solidFill>
              </a:rPr>
              <a:t>//Variables SAME </a:t>
            </a:r>
            <a:r>
              <a:rPr lang="en-US" sz="1800" b="1" dirty="0" smtClean="0">
                <a:solidFill>
                  <a:schemeClr val="tx2"/>
                </a:solidFill>
              </a:rPr>
              <a:t>AS “Diffuse” </a:t>
            </a:r>
            <a:r>
              <a:rPr lang="en-US" sz="1800" b="1" dirty="0" err="1" smtClean="0">
                <a:solidFill>
                  <a:schemeClr val="tx2"/>
                </a:solidFill>
              </a:rPr>
              <a:t>shader</a:t>
            </a:r>
            <a:endParaRPr lang="en-US" sz="18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void () </a:t>
            </a:r>
            <a:r>
              <a:rPr lang="en-US" sz="1800" b="1" dirty="0" smtClean="0"/>
              <a:t>{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vec4 </a:t>
            </a:r>
            <a:r>
              <a:rPr lang="en-US" sz="1800" b="1" dirty="0" err="1" smtClean="0"/>
              <a:t>textureColor</a:t>
            </a:r>
            <a:r>
              <a:rPr lang="en-US" sz="1800" b="1" dirty="0" smtClean="0"/>
              <a:t> = texture2D (texture, </a:t>
            </a:r>
            <a:r>
              <a:rPr lang="en-US" sz="1800" b="1" dirty="0" err="1" smtClean="0"/>
              <a:t>textureCoordinate</a:t>
            </a:r>
            <a:r>
              <a:rPr lang="en-US" sz="1800" b="1" dirty="0" smtClean="0"/>
              <a:t>);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vec4 </a:t>
            </a:r>
            <a:r>
              <a:rPr lang="en-US" sz="1800" b="1" dirty="0" err="1" smtClean="0"/>
              <a:t>unlitColor</a:t>
            </a:r>
            <a:r>
              <a:rPr lang="en-US" sz="1800" b="1" dirty="0" smtClean="0"/>
              <a:t> = </a:t>
            </a:r>
            <a:r>
              <a:rPr lang="en-US" sz="1800" b="1" dirty="0" err="1" smtClean="0"/>
              <a:t>textureColor</a:t>
            </a:r>
            <a:r>
              <a:rPr lang="en-US" sz="1800" b="1" dirty="0" smtClean="0"/>
              <a:t> * </a:t>
            </a:r>
            <a:r>
              <a:rPr lang="en-US" sz="1800" b="1" dirty="0" err="1" smtClean="0"/>
              <a:t>pixelColor</a:t>
            </a:r>
            <a:r>
              <a:rPr lang="en-US" sz="1800" b="1" dirty="0" smtClean="0"/>
              <a:t>; </a:t>
            </a:r>
            <a:endParaRPr lang="en-US" sz="18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endParaRPr lang="en-US" sz="8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vec3 </a:t>
            </a:r>
            <a:r>
              <a:rPr lang="en-US" sz="1800" b="1" dirty="0" err="1" smtClean="0"/>
              <a:t>normalVector</a:t>
            </a:r>
            <a:r>
              <a:rPr lang="en-US" sz="1800" b="1" dirty="0" smtClean="0"/>
              <a:t> = normalize (</a:t>
            </a:r>
            <a:r>
              <a:rPr lang="en-US" sz="1800" b="1" dirty="0" err="1" smtClean="0"/>
              <a:t>normalInCameraSpace</a:t>
            </a:r>
            <a:r>
              <a:rPr lang="en-US" sz="1800" b="1" dirty="0" smtClean="0"/>
              <a:t>);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vec3 </a:t>
            </a:r>
            <a:r>
              <a:rPr lang="en-US" sz="1800" b="1" dirty="0" err="1" smtClean="0"/>
              <a:t>lightVector</a:t>
            </a:r>
            <a:r>
              <a:rPr lang="en-US" sz="1800" b="1" dirty="0" smtClean="0"/>
              <a:t> = </a:t>
            </a:r>
            <a:r>
              <a:rPr lang="en-US" sz="1800" b="1" dirty="0" err="1" smtClean="0"/>
              <a:t>lightDirectionInCameraSpace</a:t>
            </a:r>
            <a:r>
              <a:rPr lang="en-US" sz="1800" b="1" dirty="0" smtClean="0"/>
              <a:t>; //It's constant</a:t>
            </a:r>
            <a:r>
              <a:rPr lang="en-US" sz="1800" b="1" dirty="0" smtClean="0"/>
              <a:t>...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 </a:t>
            </a:r>
            <a:r>
              <a:rPr lang="en-US" sz="1800" b="1" dirty="0" smtClean="0">
                <a:solidFill>
                  <a:srgbClr val="FF0000"/>
                </a:solidFill>
              </a:rPr>
              <a:t>vec3 </a:t>
            </a:r>
            <a:r>
              <a:rPr lang="en-US" sz="1800" b="1" dirty="0" err="1" smtClean="0">
                <a:solidFill>
                  <a:srgbClr val="FF0000"/>
                </a:solidFill>
              </a:rPr>
              <a:t>eyeVector</a:t>
            </a:r>
            <a:r>
              <a:rPr lang="en-US" sz="1800" b="1" dirty="0" smtClean="0">
                <a:solidFill>
                  <a:srgbClr val="FF0000"/>
                </a:solidFill>
              </a:rPr>
              <a:t> = vec3 (0.0, 0.0, 1.0</a:t>
            </a:r>
            <a:r>
              <a:rPr lang="en-US" sz="1800" b="1" dirty="0" smtClean="0">
                <a:solidFill>
                  <a:srgbClr val="FF0000"/>
                </a:solidFill>
              </a:rPr>
              <a:t>); //NEW </a:t>
            </a:r>
            <a:r>
              <a:rPr lang="en-US" sz="1800" b="1" dirty="0" err="1" smtClean="0">
                <a:solidFill>
                  <a:srgbClr val="FF0000"/>
                </a:solidFill>
              </a:rPr>
              <a:t>NEW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endParaRPr lang="en-US" sz="800" b="1" dirty="0" smtClean="0">
              <a:solidFill>
                <a:srgbClr val="0000FF"/>
              </a:solidFill>
            </a:endParaRP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float diffuse = dot (</a:t>
            </a:r>
            <a:r>
              <a:rPr lang="en-US" sz="1800" b="1" dirty="0" err="1" smtClean="0"/>
              <a:t>normalVector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lightVector</a:t>
            </a:r>
            <a:r>
              <a:rPr lang="en-US" sz="1800" b="1" dirty="0" smtClean="0"/>
              <a:t>);</a:t>
            </a:r>
            <a:endParaRPr lang="en-US" sz="8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</a:t>
            </a:r>
            <a:r>
              <a:rPr lang="en-US" sz="1800" b="1" dirty="0" smtClean="0">
                <a:solidFill>
                  <a:srgbClr val="FF0000"/>
                </a:solidFill>
              </a:rPr>
              <a:t>vec3 </a:t>
            </a:r>
            <a:r>
              <a:rPr lang="en-US" sz="1800" b="1" dirty="0" err="1" smtClean="0">
                <a:solidFill>
                  <a:srgbClr val="FF0000"/>
                </a:solidFill>
              </a:rPr>
              <a:t>halfAngle</a:t>
            </a:r>
            <a:r>
              <a:rPr lang="en-US" sz="1800" b="1" dirty="0" smtClean="0">
                <a:solidFill>
                  <a:srgbClr val="FF0000"/>
                </a:solidFill>
              </a:rPr>
              <a:t> = normalize (</a:t>
            </a:r>
            <a:r>
              <a:rPr lang="en-US" sz="1800" b="1" dirty="0" err="1" smtClean="0">
                <a:solidFill>
                  <a:srgbClr val="FF0000"/>
                </a:solidFill>
              </a:rPr>
              <a:t>eyeVector</a:t>
            </a:r>
            <a:r>
              <a:rPr lang="en-US" sz="1800" b="1" dirty="0" smtClean="0">
                <a:solidFill>
                  <a:srgbClr val="FF0000"/>
                </a:solidFill>
              </a:rPr>
              <a:t> + </a:t>
            </a:r>
            <a:r>
              <a:rPr lang="en-US" sz="1800" b="1" dirty="0" err="1" smtClean="0">
                <a:solidFill>
                  <a:srgbClr val="FF0000"/>
                </a:solidFill>
              </a:rPr>
              <a:t>lightVector</a:t>
            </a:r>
            <a:r>
              <a:rPr lang="en-US" sz="1800" b="1" dirty="0" smtClean="0">
                <a:solidFill>
                  <a:srgbClr val="FF0000"/>
                </a:solidFill>
              </a:rPr>
              <a:t>); </a:t>
            </a:r>
            <a:r>
              <a:rPr lang="en-US" sz="1800" b="1" dirty="0" smtClean="0">
                <a:solidFill>
                  <a:srgbClr val="FF0000"/>
                </a:solidFill>
              </a:rPr>
              <a:t>//NEW </a:t>
            </a:r>
            <a:r>
              <a:rPr lang="en-US" sz="1800" b="1" dirty="0" err="1" smtClean="0">
                <a:solidFill>
                  <a:srgbClr val="FF0000"/>
                </a:solidFill>
              </a:rPr>
              <a:t>NEW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>
                <a:solidFill>
                  <a:srgbClr val="FF0000"/>
                </a:solidFill>
              </a:rPr>
              <a:t>	float </a:t>
            </a:r>
            <a:r>
              <a:rPr lang="en-US" sz="1800" b="1" dirty="0" err="1" smtClean="0">
                <a:solidFill>
                  <a:srgbClr val="FF0000"/>
                </a:solidFill>
              </a:rPr>
              <a:t>specular</a:t>
            </a:r>
            <a:r>
              <a:rPr lang="en-US" sz="1800" b="1" dirty="0" smtClean="0">
                <a:solidFill>
                  <a:srgbClr val="FF0000"/>
                </a:solidFill>
              </a:rPr>
              <a:t> = max (dot (</a:t>
            </a:r>
            <a:r>
              <a:rPr lang="en-US" sz="1800" b="1" dirty="0" err="1" smtClean="0">
                <a:solidFill>
                  <a:srgbClr val="FF0000"/>
                </a:solidFill>
              </a:rPr>
              <a:t>normalVector</a:t>
            </a:r>
            <a:r>
              <a:rPr lang="en-US" sz="1800" b="1" dirty="0" smtClean="0">
                <a:solidFill>
                  <a:srgbClr val="FF0000"/>
                </a:solidFill>
              </a:rPr>
              <a:t>, </a:t>
            </a:r>
            <a:r>
              <a:rPr lang="en-US" sz="1800" b="1" dirty="0" err="1" smtClean="0">
                <a:solidFill>
                  <a:srgbClr val="FF0000"/>
                </a:solidFill>
              </a:rPr>
              <a:t>halfAngle</a:t>
            </a:r>
            <a:r>
              <a:rPr lang="en-US" sz="1800" b="1" dirty="0" smtClean="0">
                <a:solidFill>
                  <a:srgbClr val="FF0000"/>
                </a:solidFill>
              </a:rPr>
              <a:t>), 0.0</a:t>
            </a:r>
            <a:r>
              <a:rPr lang="en-US" sz="1800" b="1" dirty="0" smtClean="0">
                <a:solidFill>
                  <a:srgbClr val="FF0000"/>
                </a:solidFill>
              </a:rPr>
              <a:t>); </a:t>
            </a:r>
            <a:r>
              <a:rPr lang="en-US" sz="1800" b="1" dirty="0" smtClean="0">
                <a:solidFill>
                  <a:srgbClr val="FF0000"/>
                </a:solidFill>
              </a:rPr>
              <a:t>//NEW </a:t>
            </a:r>
            <a:r>
              <a:rPr lang="en-US" sz="1800" b="1" dirty="0" err="1" smtClean="0">
                <a:solidFill>
                  <a:srgbClr val="FF0000"/>
                </a:solidFill>
              </a:rPr>
              <a:t>NEW</a:t>
            </a:r>
            <a:endParaRPr lang="en-US" sz="800" b="1" dirty="0" smtClean="0">
              <a:solidFill>
                <a:srgbClr val="FF0000"/>
              </a:solidFill>
            </a:endParaRP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>
                <a:solidFill>
                  <a:srgbClr val="FF0000"/>
                </a:solidFill>
              </a:rPr>
              <a:t>	</a:t>
            </a:r>
            <a:r>
              <a:rPr lang="en-US" sz="1800" b="1" dirty="0" err="1" smtClean="0">
                <a:solidFill>
                  <a:srgbClr val="FF0000"/>
                </a:solidFill>
              </a:rPr>
              <a:t>finalColor</a:t>
            </a:r>
            <a:r>
              <a:rPr lang="en-US" sz="1800" b="1" dirty="0" smtClean="0">
                <a:solidFill>
                  <a:srgbClr val="FF0000"/>
                </a:solidFill>
              </a:rPr>
              <a:t> = 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>
                <a:solidFill>
                  <a:srgbClr val="FF0000"/>
                </a:solidFill>
              </a:rPr>
              <a:t>		</a:t>
            </a:r>
            <a:r>
              <a:rPr lang="en-US" sz="1800" b="1" dirty="0" err="1" smtClean="0">
                <a:solidFill>
                  <a:srgbClr val="FF0000"/>
                </a:solidFill>
              </a:rPr>
              <a:t>unlitColor</a:t>
            </a:r>
            <a:r>
              <a:rPr lang="en-US" sz="1800" b="1" dirty="0" smtClean="0">
                <a:solidFill>
                  <a:srgbClr val="FF0000"/>
                </a:solidFill>
              </a:rPr>
              <a:t> * diffuse +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>
                <a:solidFill>
                  <a:srgbClr val="FF0000"/>
                </a:solidFill>
              </a:rPr>
              <a:t>		</a:t>
            </a:r>
            <a:r>
              <a:rPr lang="en-US" sz="1800" b="1" dirty="0" err="1" smtClean="0">
                <a:solidFill>
                  <a:srgbClr val="FF0000"/>
                </a:solidFill>
              </a:rPr>
              <a:t>unlitColor</a:t>
            </a:r>
            <a:r>
              <a:rPr lang="en-US" sz="1800" b="1" dirty="0" smtClean="0">
                <a:solidFill>
                  <a:srgbClr val="FF0000"/>
                </a:solidFill>
              </a:rPr>
              <a:t> * (4.0 * </a:t>
            </a:r>
            <a:r>
              <a:rPr lang="en-US" sz="1800" b="1" dirty="0" err="1" smtClean="0">
                <a:solidFill>
                  <a:srgbClr val="FF0000"/>
                </a:solidFill>
              </a:rPr>
              <a:t>pow</a:t>
            </a:r>
            <a:r>
              <a:rPr lang="en-US" sz="1800" b="1" dirty="0" smtClean="0">
                <a:solidFill>
                  <a:srgbClr val="FF0000"/>
                </a:solidFill>
              </a:rPr>
              <a:t> (</a:t>
            </a:r>
            <a:r>
              <a:rPr lang="en-US" sz="1800" b="1" dirty="0" err="1" smtClean="0">
                <a:solidFill>
                  <a:srgbClr val="FF0000"/>
                </a:solidFill>
              </a:rPr>
              <a:t>specular</a:t>
            </a:r>
            <a:r>
              <a:rPr lang="en-US" sz="1800" b="1" dirty="0" smtClean="0">
                <a:solidFill>
                  <a:srgbClr val="FF0000"/>
                </a:solidFill>
              </a:rPr>
              <a:t>, 32.0));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}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AutoShape 2"/>
          <p:cNvSpPr>
            <a:spLocks noGrp="1" noChangeArrowheads="1"/>
          </p:cNvSpPr>
          <p:nvPr>
            <p:ph type="title"/>
          </p:nvPr>
        </p:nvSpPr>
        <p:spPr>
          <a:xfrm>
            <a:off x="223838" y="273050"/>
            <a:ext cx="8675687" cy="703661"/>
          </a:xfrm>
          <a:ln cap="flat"/>
        </p:spPr>
        <p:txBody>
          <a:bodyPr/>
          <a:lstStyle/>
          <a:p>
            <a:pPr>
              <a:defRPr/>
            </a:pPr>
            <a:r>
              <a:rPr lang="en-US" dirty="0" smtClean="0"/>
              <a:t>“</a:t>
            </a:r>
            <a:r>
              <a:rPr lang="en-US" dirty="0" err="1" smtClean="0"/>
              <a:t>wo</a:t>
            </a:r>
            <a:r>
              <a:rPr lang="en-US" dirty="0" err="1" smtClean="0"/>
              <a:t>bbler</a:t>
            </a:r>
            <a:r>
              <a:rPr lang="en-US" dirty="0" smtClean="0"/>
              <a:t>” VERTEX </a:t>
            </a:r>
            <a:r>
              <a:rPr lang="en-US" dirty="0" err="1" smtClean="0"/>
              <a:t>Shader</a:t>
            </a:r>
            <a:r>
              <a:rPr lang="en-US" dirty="0" smtClean="0"/>
              <a:t> (“</a:t>
            </a:r>
            <a:r>
              <a:rPr lang="en-US" dirty="0" err="1" smtClean="0"/>
              <a:t>wobbler.vert</a:t>
            </a:r>
            <a:r>
              <a:rPr lang="en-US" dirty="0" smtClean="0"/>
              <a:t>”)</a:t>
            </a:r>
            <a:endParaRPr lang="en-US" dirty="0" smtClean="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57200" y="1219200"/>
            <a:ext cx="8686800" cy="61968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#version </a:t>
            </a:r>
            <a:r>
              <a:rPr lang="en-US" sz="1800" b="1" dirty="0" smtClean="0"/>
              <a:t>130</a:t>
            </a:r>
            <a:endParaRPr lang="en-US" sz="18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endParaRPr lang="en-US" sz="1800" b="1" dirty="0" smtClean="0">
              <a:solidFill>
                <a:schemeClr val="tx2"/>
              </a:solidFill>
            </a:endParaRP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endParaRPr lang="en-US" sz="1800" b="1" dirty="0" smtClean="0">
              <a:solidFill>
                <a:schemeClr val="tx2"/>
              </a:solidFill>
            </a:endParaRP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>
                <a:solidFill>
                  <a:schemeClr val="tx2"/>
                </a:solidFill>
              </a:rPr>
              <a:t>	SAME AS “</a:t>
            </a:r>
            <a:r>
              <a:rPr lang="en-US" sz="1800" b="1" dirty="0" err="1" smtClean="0">
                <a:solidFill>
                  <a:schemeClr val="tx2"/>
                </a:solidFill>
              </a:rPr>
              <a:t>specular.frag</a:t>
            </a:r>
            <a:r>
              <a:rPr lang="en-US" sz="1800" b="1" dirty="0" smtClean="0">
                <a:solidFill>
                  <a:schemeClr val="tx2"/>
                </a:solidFill>
              </a:rPr>
              <a:t>” but changed how position is computed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endParaRPr lang="en-US" sz="1800" b="1" dirty="0" smtClean="0">
              <a:solidFill>
                <a:schemeClr val="tx2"/>
              </a:solidFill>
            </a:endParaRP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>
                <a:solidFill>
                  <a:schemeClr val="tx2"/>
                </a:solidFill>
              </a:rPr>
              <a:t>	uniform </a:t>
            </a:r>
            <a:r>
              <a:rPr lang="en-US" sz="1800" b="1" dirty="0" smtClean="0">
                <a:solidFill>
                  <a:schemeClr val="tx2"/>
                </a:solidFill>
              </a:rPr>
              <a:t>float time</a:t>
            </a:r>
            <a:r>
              <a:rPr lang="en-US" sz="1800" b="1" dirty="0" smtClean="0">
                <a:solidFill>
                  <a:schemeClr val="tx2"/>
                </a:solidFill>
              </a:rPr>
              <a:t>; //To control the sin wave…</a:t>
            </a:r>
            <a:endParaRPr lang="en-US" sz="1800" b="1" dirty="0" smtClean="0">
              <a:solidFill>
                <a:schemeClr val="tx2"/>
              </a:solidFill>
            </a:endParaRP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endParaRPr lang="en-US" sz="18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//Compute a modified vertex before transforming it...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float </a:t>
            </a:r>
            <a:r>
              <a:rPr lang="en-US" sz="1800" b="1" dirty="0" err="1" smtClean="0"/>
              <a:t>timeFrequency</a:t>
            </a:r>
            <a:r>
              <a:rPr lang="en-US" sz="1800" b="1" dirty="0" smtClean="0"/>
              <a:t> = 8.0; float </a:t>
            </a:r>
            <a:r>
              <a:rPr lang="en-US" sz="1800" b="1" dirty="0" err="1" smtClean="0"/>
              <a:t>spaceFrequency</a:t>
            </a:r>
            <a:r>
              <a:rPr lang="en-US" sz="1800" b="1" dirty="0" smtClean="0"/>
              <a:t> = 4.0;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float amount = 0.5 * (0.75 + sin (time * </a:t>
            </a:r>
            <a:r>
              <a:rPr lang="en-US" sz="1800" b="1" dirty="0" err="1" smtClean="0"/>
              <a:t>timeFrequency</a:t>
            </a:r>
            <a:r>
              <a:rPr lang="en-US" sz="1800" b="1" dirty="0" smtClean="0"/>
              <a:t> + </a:t>
            </a:r>
            <a:endParaRPr lang="en-US" sz="18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</a:t>
            </a:r>
            <a:r>
              <a:rPr lang="en-US" sz="1800" b="1" dirty="0" smtClean="0"/>
              <a:t>	(</a:t>
            </a:r>
            <a:r>
              <a:rPr lang="en-US" sz="1800" b="1" dirty="0" err="1" smtClean="0"/>
              <a:t>gl_Vertex.x</a:t>
            </a:r>
            <a:r>
              <a:rPr lang="en-US" sz="1800" b="1" dirty="0" smtClean="0"/>
              <a:t> + </a:t>
            </a:r>
            <a:r>
              <a:rPr lang="en-US" sz="1800" b="1" dirty="0" err="1" smtClean="0"/>
              <a:t>gl_Vertex.z</a:t>
            </a:r>
            <a:r>
              <a:rPr lang="en-US" sz="1800" b="1" dirty="0" smtClean="0"/>
              <a:t>) * </a:t>
            </a:r>
            <a:r>
              <a:rPr lang="en-US" sz="1800" b="1" dirty="0" err="1" smtClean="0"/>
              <a:t>spaceFrequency</a:t>
            </a:r>
            <a:r>
              <a:rPr lang="en-US" sz="1800" b="1" dirty="0" smtClean="0"/>
              <a:t>));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vec4 position = vec4 </a:t>
            </a:r>
            <a:r>
              <a:rPr lang="en-US" sz="1800" b="1" dirty="0" smtClean="0"/>
              <a:t>(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</a:t>
            </a:r>
            <a:r>
              <a:rPr lang="en-US" sz="1800" b="1" dirty="0" smtClean="0"/>
              <a:t>	gl_Vertex.xyz </a:t>
            </a:r>
            <a:r>
              <a:rPr lang="en-US" sz="1800" b="1" dirty="0" smtClean="0"/>
              <a:t>+ </a:t>
            </a:r>
            <a:r>
              <a:rPr lang="en-US" sz="1800" b="1" dirty="0" err="1" smtClean="0"/>
              <a:t>gl_Normal</a:t>
            </a:r>
            <a:r>
              <a:rPr lang="en-US" sz="1800" b="1" dirty="0" smtClean="0"/>
              <a:t> * amount * 0.215, </a:t>
            </a:r>
            <a:endParaRPr lang="en-US" sz="18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	</a:t>
            </a:r>
            <a:r>
              <a:rPr lang="en-US" sz="1800" b="1" dirty="0" smtClean="0"/>
              <a:t>	</a:t>
            </a:r>
            <a:r>
              <a:rPr lang="en-US" sz="1800" b="1" dirty="0" err="1" smtClean="0"/>
              <a:t>gl_Vertex.w</a:t>
            </a:r>
            <a:r>
              <a:rPr lang="en-US" sz="1800" b="1" dirty="0" smtClean="0"/>
              <a:t>);</a:t>
            </a:r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endParaRPr lang="en-US" sz="18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endParaRPr lang="en-US" sz="18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endParaRPr lang="en-US" sz="1800" b="1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AutoShape 2"/>
          <p:cNvSpPr>
            <a:spLocks noGrp="1" noChangeArrowheads="1"/>
          </p:cNvSpPr>
          <p:nvPr>
            <p:ph type="title"/>
          </p:nvPr>
        </p:nvSpPr>
        <p:spPr>
          <a:xfrm>
            <a:off x="223838" y="273050"/>
            <a:ext cx="8675687" cy="703661"/>
          </a:xfrm>
          <a:ln cap="flat"/>
        </p:spPr>
        <p:txBody>
          <a:bodyPr/>
          <a:lstStyle/>
          <a:p>
            <a:pPr>
              <a:defRPr/>
            </a:pPr>
            <a:r>
              <a:rPr lang="en-US" dirty="0" smtClean="0"/>
              <a:t>“</a:t>
            </a:r>
            <a:r>
              <a:rPr lang="en-US" dirty="0" err="1" smtClean="0"/>
              <a:t>wobbler</a:t>
            </a:r>
            <a:r>
              <a:rPr lang="en-US" dirty="0" smtClean="0"/>
              <a:t>” PIXEL </a:t>
            </a:r>
            <a:r>
              <a:rPr lang="en-US" dirty="0" err="1" smtClean="0"/>
              <a:t>Shader</a:t>
            </a:r>
            <a:r>
              <a:rPr lang="en-US" dirty="0" smtClean="0"/>
              <a:t> (“</a:t>
            </a:r>
            <a:r>
              <a:rPr lang="en-US" dirty="0" err="1" smtClean="0"/>
              <a:t>wobbler.frag</a:t>
            </a:r>
            <a:r>
              <a:rPr lang="en-US" dirty="0" smtClean="0"/>
              <a:t>”)</a:t>
            </a:r>
            <a:endParaRPr lang="en-US" dirty="0" smtClean="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8600" y="1061285"/>
            <a:ext cx="8686800" cy="795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/>
              <a:t>#version </a:t>
            </a:r>
            <a:r>
              <a:rPr lang="en-US" sz="1800" b="1" dirty="0" smtClean="0"/>
              <a:t>130</a:t>
            </a:r>
            <a:endParaRPr lang="en-US" sz="1800" b="1" dirty="0" smtClean="0"/>
          </a:p>
          <a:p>
            <a:pPr marL="342900" indent="-342900" algn="l"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1800" b="1" dirty="0" smtClean="0">
                <a:solidFill>
                  <a:schemeClr val="tx2"/>
                </a:solidFill>
              </a:rPr>
              <a:t>	SAME AS </a:t>
            </a:r>
            <a:r>
              <a:rPr lang="en-US" sz="1800" b="1" dirty="0" smtClean="0">
                <a:solidFill>
                  <a:schemeClr val="tx2"/>
                </a:solidFill>
              </a:rPr>
              <a:t>“</a:t>
            </a:r>
            <a:r>
              <a:rPr lang="en-US" sz="1800" b="1" dirty="0" err="1" smtClean="0">
                <a:solidFill>
                  <a:schemeClr val="tx2"/>
                </a:solidFill>
              </a:rPr>
              <a:t>specular.frag</a:t>
            </a:r>
            <a:r>
              <a:rPr lang="en-US" sz="1800" b="1" dirty="0" smtClean="0">
                <a:solidFill>
                  <a:schemeClr val="tx2"/>
                </a:solidFill>
              </a:rPr>
              <a:t>”</a:t>
            </a:r>
            <a:endParaRPr lang="en-US" sz="18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233363" y="277813"/>
            <a:ext cx="8656637" cy="640867"/>
          </a:xfrm>
          <a:ln cap="flat"/>
        </p:spPr>
        <p:txBody>
          <a:bodyPr/>
          <a:lstStyle/>
          <a:p>
            <a:pPr>
              <a:defRPr/>
            </a:pPr>
            <a:r>
              <a:rPr lang="en-US" dirty="0" smtClean="0"/>
              <a:t>How it works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418512" cy="4617291"/>
          </a:xfrm>
          <a:noFill/>
        </p:spPr>
        <p:txBody>
          <a:bodyPr/>
          <a:lstStyle/>
          <a:p>
            <a:r>
              <a:rPr lang="en-US" dirty="0" smtClean="0"/>
              <a:t>Given a triangle for the card to draw.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vertex </a:t>
            </a:r>
            <a:r>
              <a:rPr lang="en-US" dirty="0" err="1" smtClean="0">
                <a:solidFill>
                  <a:srgbClr val="FF0000"/>
                </a:solidFill>
              </a:rPr>
              <a:t>shaders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run each producing </a:t>
            </a:r>
            <a:r>
              <a:rPr lang="en-US" dirty="0" smtClean="0">
                <a:solidFill>
                  <a:srgbClr val="FF0000"/>
                </a:solidFill>
              </a:rPr>
              <a:t>output</a:t>
            </a:r>
            <a:r>
              <a:rPr lang="en-US" dirty="0" smtClean="0"/>
              <a:t>…; e.g., </a:t>
            </a:r>
            <a:r>
              <a:rPr lang="en-US" dirty="0" smtClean="0">
                <a:solidFill>
                  <a:srgbClr val="0000FF"/>
                </a:solidFill>
              </a:rPr>
              <a:t>texture coordinate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there are 10,000 pixels in the triangle, </a:t>
            </a:r>
            <a:r>
              <a:rPr lang="en-US" dirty="0" smtClean="0">
                <a:solidFill>
                  <a:srgbClr val="FF0000"/>
                </a:solidFill>
              </a:rPr>
              <a:t>10,000 pixel </a:t>
            </a:r>
            <a:r>
              <a:rPr lang="en-US" dirty="0" err="1" smtClean="0">
                <a:solidFill>
                  <a:srgbClr val="FF0000"/>
                </a:solidFill>
              </a:rPr>
              <a:t>shaders</a:t>
            </a:r>
            <a:r>
              <a:rPr lang="en-US" dirty="0" smtClean="0"/>
              <a:t> are run whose </a:t>
            </a:r>
            <a:r>
              <a:rPr lang="en-US" dirty="0" smtClean="0">
                <a:solidFill>
                  <a:srgbClr val="FF0000"/>
                </a:solidFill>
              </a:rPr>
              <a:t>input</a:t>
            </a:r>
            <a:r>
              <a:rPr lang="en-US" dirty="0" smtClean="0"/>
              <a:t> is an </a:t>
            </a:r>
            <a:r>
              <a:rPr lang="en-US" dirty="0" smtClean="0">
                <a:solidFill>
                  <a:srgbClr val="0000FF"/>
                </a:solidFill>
              </a:rPr>
              <a:t>interpolated value of the texture coordinate</a:t>
            </a:r>
            <a:r>
              <a:rPr lang="en-US" dirty="0" smtClean="0"/>
              <a:t>…; each produces a </a:t>
            </a:r>
            <a:r>
              <a:rPr lang="en-US" dirty="0" smtClean="0">
                <a:solidFill>
                  <a:srgbClr val="0000FF"/>
                </a:solidFill>
              </a:rPr>
              <a:t>1 pixel </a:t>
            </a:r>
            <a:r>
              <a:rPr lang="en-US" dirty="0" smtClean="0">
                <a:solidFill>
                  <a:srgbClr val="FF0000"/>
                </a:solidFill>
              </a:rPr>
              <a:t>output</a:t>
            </a:r>
            <a:r>
              <a:rPr lang="en-US" dirty="0" smtClean="0"/>
              <a:t>…</a:t>
            </a:r>
          </a:p>
        </p:txBody>
      </p:sp>
      <p:sp>
        <p:nvSpPr>
          <p:cNvPr id="5" name="Isosceles Triangle 4"/>
          <p:cNvSpPr/>
          <p:nvPr/>
        </p:nvSpPr>
        <p:spPr bwMode="auto">
          <a:xfrm>
            <a:off x="3048000" y="2667000"/>
            <a:ext cx="2743200" cy="990600"/>
          </a:xfrm>
          <a:prstGeom prst="triangle">
            <a:avLst/>
          </a:prstGeom>
          <a:blipFill>
            <a:blip r:embed="rId3" cstate="print"/>
            <a:tile tx="0" ty="0" sx="100000" sy="100000" flip="none" algn="tl"/>
          </a:blip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gradFill flip="none" rotWithShape="1">
                <a:gsLst>
                  <a:gs pos="0">
                    <a:schemeClr val="tx1">
                      <a:tint val="66000"/>
                      <a:satMod val="160000"/>
                    </a:schemeClr>
                  </a:gs>
                  <a:gs pos="50000">
                    <a:schemeClr val="tx1">
                      <a:tint val="44500"/>
                      <a:satMod val="160000"/>
                    </a:schemeClr>
                  </a:gs>
                  <a:gs pos="100000">
                    <a:schemeClr val="tx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  <a:effectLst/>
              <a:latin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343400" y="2590800"/>
            <a:ext cx="152400" cy="152400"/>
          </a:xfrm>
          <a:prstGeom prst="ellipse">
            <a:avLst/>
          </a:prstGeom>
          <a:solidFill>
            <a:srgbClr val="FF0000"/>
          </a:solidFill>
          <a:ln w="50800" cap="flat" cmpd="sng" algn="ctr">
            <a:noFill/>
            <a:prstDash val="solid"/>
            <a:round/>
            <a:headEnd type="none" w="sm" len="sm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971800" y="3581400"/>
            <a:ext cx="152400" cy="152400"/>
          </a:xfrm>
          <a:prstGeom prst="ellipse">
            <a:avLst/>
          </a:prstGeom>
          <a:solidFill>
            <a:srgbClr val="FF0000"/>
          </a:solidFill>
          <a:ln w="50800" cap="flat" cmpd="sng" algn="ctr">
            <a:noFill/>
            <a:prstDash val="solid"/>
            <a:round/>
            <a:headEnd type="none" w="sm" len="sm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715000" y="3581400"/>
            <a:ext cx="152400" cy="152400"/>
          </a:xfrm>
          <a:prstGeom prst="ellipse">
            <a:avLst/>
          </a:prstGeom>
          <a:solidFill>
            <a:srgbClr val="FF0000"/>
          </a:solidFill>
          <a:ln w="50800" cap="flat" cmpd="sng" algn="ctr">
            <a:noFill/>
            <a:prstDash val="solid"/>
            <a:round/>
            <a:headEnd type="none" w="sm" len="sm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04800" y="6019800"/>
            <a:ext cx="8686800" cy="480774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800" b="1" dirty="0"/>
              <a:t>If </a:t>
            </a:r>
            <a:r>
              <a:rPr lang="en-US" sz="2800" b="1" dirty="0" smtClean="0"/>
              <a:t>anything is a bottleneck, it’s the </a:t>
            </a:r>
            <a:r>
              <a:rPr lang="en-US" sz="2800" b="1" dirty="0"/>
              <a:t>pixel </a:t>
            </a:r>
            <a:r>
              <a:rPr lang="en-US" sz="2800" b="1" dirty="0" err="1" smtClean="0"/>
              <a:t>shader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AutoShape 2"/>
          <p:cNvSpPr>
            <a:spLocks noGrp="1" noChangeArrowheads="1"/>
          </p:cNvSpPr>
          <p:nvPr>
            <p:ph type="title"/>
          </p:nvPr>
        </p:nvSpPr>
        <p:spPr>
          <a:xfrm>
            <a:off x="206375" y="271463"/>
            <a:ext cx="8709025" cy="640867"/>
          </a:xfrm>
          <a:ln cap="flat"/>
        </p:spPr>
        <p:txBody>
          <a:bodyPr/>
          <a:lstStyle/>
          <a:p>
            <a:pPr>
              <a:defRPr/>
            </a:pPr>
            <a:r>
              <a:rPr lang="en-US" dirty="0" smtClean="0"/>
              <a:t>Many Steps To Running a </a:t>
            </a:r>
            <a:r>
              <a:rPr lang="en-US" dirty="0" err="1" smtClean="0"/>
              <a:t>Shader</a:t>
            </a:r>
            <a:endParaRPr lang="en-US" dirty="0" smtClean="0"/>
          </a:p>
        </p:txBody>
      </p:sp>
      <p:cxnSp>
        <p:nvCxnSpPr>
          <p:cNvPr id="10" name="Straight Arrow Connector 9"/>
          <p:cNvCxnSpPr>
            <a:endCxn id="5" idx="1"/>
          </p:cNvCxnSpPr>
          <p:nvPr/>
        </p:nvCxnSpPr>
        <p:spPr bwMode="auto">
          <a:xfrm>
            <a:off x="3581400" y="2057400"/>
            <a:ext cx="1143000" cy="1178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1295400" y="4777026"/>
            <a:ext cx="1143000" cy="1178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4495800" y="3329226"/>
            <a:ext cx="3429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5867400" y="2057400"/>
            <a:ext cx="1143000" cy="1178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867400" y="4777026"/>
            <a:ext cx="1143000" cy="1178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rot="16200000" flipH="1">
            <a:off x="7288251" y="2693948"/>
            <a:ext cx="1284248" cy="1115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rot="5400000" flipH="1" flipV="1">
            <a:off x="7175675" y="4092633"/>
            <a:ext cx="1522142" cy="158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7924800" y="3318075"/>
            <a:ext cx="1066800" cy="111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rot="5400000">
            <a:off x="7914181" y="4408980"/>
            <a:ext cx="2154839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rot="10800000">
            <a:off x="838202" y="5462826"/>
            <a:ext cx="8153398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rot="5400000">
            <a:off x="532606" y="5767626"/>
            <a:ext cx="610394" cy="7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Straight Arrow Connector 35"/>
          <p:cNvCxnSpPr>
            <a:endCxn id="20" idx="1"/>
          </p:cNvCxnSpPr>
          <p:nvPr/>
        </p:nvCxnSpPr>
        <p:spPr bwMode="auto">
          <a:xfrm>
            <a:off x="838200" y="6072426"/>
            <a:ext cx="914400" cy="1178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2895600" y="6094092"/>
            <a:ext cx="1828800" cy="1178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724400" y="1828800"/>
            <a:ext cx="1828800" cy="480774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800" b="1" dirty="0" smtClean="0"/>
              <a:t>compile</a:t>
            </a:r>
            <a:endParaRPr lang="en-US" sz="2800" b="1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48200" y="4548426"/>
            <a:ext cx="1828800" cy="480774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800" b="1" dirty="0" smtClean="0"/>
              <a:t>compile</a:t>
            </a:r>
            <a:endParaRPr lang="en-US" sz="2800" b="1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267200" y="3100626"/>
            <a:ext cx="2819400" cy="480774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800" b="1" dirty="0" smtClean="0"/>
              <a:t>create program</a:t>
            </a:r>
            <a:endParaRPr lang="en-US" sz="2800" b="1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010400" y="1828800"/>
            <a:ext cx="1828800" cy="480774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800" b="1" dirty="0" smtClean="0"/>
              <a:t>attach</a:t>
            </a:r>
            <a:endParaRPr lang="en-US" sz="2800" b="1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010400" y="4548426"/>
            <a:ext cx="1828800" cy="480774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800" b="1" dirty="0" smtClean="0"/>
              <a:t>attach</a:t>
            </a:r>
            <a:endParaRPr lang="en-US" sz="2800" b="1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752600" y="5843826"/>
            <a:ext cx="1828800" cy="480774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800" b="1" dirty="0" smtClean="0"/>
              <a:t>link</a:t>
            </a:r>
            <a:endParaRPr lang="en-US" sz="2800" b="1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724400" y="5843826"/>
            <a:ext cx="1828800" cy="480774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800" b="1" dirty="0" smtClean="0"/>
              <a:t>use</a:t>
            </a:r>
            <a:endParaRPr lang="en-US" sz="2800" b="1" dirty="0"/>
          </a:p>
        </p:txBody>
      </p:sp>
      <p:sp>
        <p:nvSpPr>
          <p:cNvPr id="46" name="Rectangle 45"/>
          <p:cNvSpPr/>
          <p:nvPr/>
        </p:nvSpPr>
        <p:spPr>
          <a:xfrm>
            <a:off x="4622978" y="1436649"/>
            <a:ext cx="2082622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err="1" smtClean="0">
                <a:solidFill>
                  <a:srgbClr val="FF0000"/>
                </a:solidFill>
              </a:rPr>
              <a:t>glCompileShader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72000" y="4167426"/>
            <a:ext cx="2082622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err="1" smtClean="0">
                <a:solidFill>
                  <a:srgbClr val="FF0000"/>
                </a:solidFill>
              </a:rPr>
              <a:t>glCompileShader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954180" y="1447800"/>
            <a:ext cx="1890262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err="1" smtClean="0">
                <a:solidFill>
                  <a:srgbClr val="FF0000"/>
                </a:solidFill>
              </a:rPr>
              <a:t>glAttachShader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2438400" y="1828800"/>
            <a:ext cx="1828800" cy="480774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800" b="1" dirty="0" smtClean="0"/>
              <a:t>source</a:t>
            </a:r>
            <a:endParaRPr lang="en-US" sz="2800" b="1" dirty="0"/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1295400" y="2057400"/>
            <a:ext cx="1143000" cy="1178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>
            <a:off x="3505200" y="4777026"/>
            <a:ext cx="1143000" cy="1178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2438400" y="4548426"/>
            <a:ext cx="1828800" cy="480774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800" b="1" dirty="0" smtClean="0"/>
              <a:t>source</a:t>
            </a:r>
            <a:endParaRPr lang="en-US" sz="2800" b="1" dirty="0"/>
          </a:p>
        </p:txBody>
      </p:sp>
      <p:sp>
        <p:nvSpPr>
          <p:cNvPr id="56" name="Rectangle 55"/>
          <p:cNvSpPr/>
          <p:nvPr/>
        </p:nvSpPr>
        <p:spPr>
          <a:xfrm>
            <a:off x="6934200" y="4167426"/>
            <a:ext cx="1890262" cy="3416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800" b="1" dirty="0" err="1" smtClean="0">
                <a:solidFill>
                  <a:srgbClr val="FF0000"/>
                </a:solidFill>
              </a:rPr>
              <a:t>glAttachShader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28600" y="1447800"/>
            <a:ext cx="1890262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err="1" smtClean="0">
                <a:solidFill>
                  <a:srgbClr val="FF0000"/>
                </a:solidFill>
              </a:rPr>
              <a:t>glCreateShader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330142" y="1410968"/>
            <a:ext cx="1954381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err="1" smtClean="0">
                <a:solidFill>
                  <a:srgbClr val="FF0000"/>
                </a:solidFill>
              </a:rPr>
              <a:t>glShaderSource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304800" y="1828800"/>
            <a:ext cx="1828800" cy="480774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800" b="1" dirty="0" smtClean="0"/>
              <a:t>source</a:t>
            </a:r>
            <a:endParaRPr lang="en-US" sz="2800" b="1" dirty="0"/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304800" y="4548426"/>
            <a:ext cx="1828800" cy="480774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800" b="1" dirty="0" smtClean="0"/>
              <a:t>source</a:t>
            </a:r>
            <a:endParaRPr lang="en-US" sz="2800" b="1" dirty="0"/>
          </a:p>
        </p:txBody>
      </p:sp>
      <p:cxnSp>
        <p:nvCxnSpPr>
          <p:cNvPr id="61" name="Straight Arrow Connector 60"/>
          <p:cNvCxnSpPr/>
          <p:nvPr/>
        </p:nvCxnSpPr>
        <p:spPr bwMode="auto">
          <a:xfrm rot="5400000">
            <a:off x="696396" y="4026416"/>
            <a:ext cx="104402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 rot="5400000" flipH="1" flipV="1">
            <a:off x="913606" y="2590006"/>
            <a:ext cx="609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6" name="Rectangle 65"/>
          <p:cNvSpPr/>
          <p:nvPr/>
        </p:nvSpPr>
        <p:spPr>
          <a:xfrm>
            <a:off x="304800" y="3962400"/>
            <a:ext cx="1890262" cy="3416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800" b="1" dirty="0" err="1" smtClean="0">
                <a:solidFill>
                  <a:srgbClr val="FF0000"/>
                </a:solidFill>
              </a:rPr>
              <a:t>glCreateShader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3200400"/>
            <a:ext cx="2209800" cy="48077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</a:rPr>
              <a:t>sample.frag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2719626"/>
            <a:ext cx="2209800" cy="48077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</a:rPr>
              <a:t>sample.vert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362200" y="4167426"/>
            <a:ext cx="1954381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err="1" smtClean="0">
                <a:solidFill>
                  <a:srgbClr val="FF0000"/>
                </a:solidFill>
              </a:rPr>
              <a:t>glShaderSource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584826" y="2719626"/>
            <a:ext cx="2056973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err="1" smtClean="0">
                <a:solidFill>
                  <a:srgbClr val="FF0000"/>
                </a:solidFill>
              </a:rPr>
              <a:t>glCreateProgram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734853" y="5539026"/>
            <a:ext cx="1813318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err="1" smtClean="0">
                <a:solidFill>
                  <a:srgbClr val="FF0000"/>
                </a:solidFill>
              </a:rPr>
              <a:t>glLinkProgram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750047" y="5539026"/>
            <a:ext cx="1762022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err="1" smtClean="0">
                <a:solidFill>
                  <a:srgbClr val="FF0000"/>
                </a:solidFill>
              </a:rPr>
              <a:t>glUseProgram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AutoShape 2"/>
          <p:cNvSpPr>
            <a:spLocks noGrp="1" noChangeArrowheads="1"/>
          </p:cNvSpPr>
          <p:nvPr>
            <p:ph type="title"/>
          </p:nvPr>
        </p:nvSpPr>
        <p:spPr>
          <a:xfrm>
            <a:off x="206375" y="271463"/>
            <a:ext cx="8709025" cy="703661"/>
          </a:xfrm>
          <a:ln cap="flat"/>
        </p:spPr>
        <p:txBody>
          <a:bodyPr/>
          <a:lstStyle/>
          <a:p>
            <a:pPr>
              <a:defRPr/>
            </a:pPr>
            <a:r>
              <a:rPr lang="en-US" dirty="0" smtClean="0"/>
              <a:t>And a Few Steps To Discarding a </a:t>
            </a:r>
            <a:r>
              <a:rPr lang="en-US" dirty="0" err="1" smtClean="0"/>
              <a:t>Shader</a:t>
            </a:r>
            <a:endParaRPr lang="en-US" dirty="0" smtClean="0"/>
          </a:p>
        </p:txBody>
      </p:sp>
      <p:cxnSp>
        <p:nvCxnSpPr>
          <p:cNvPr id="10" name="Straight Arrow Connector 9"/>
          <p:cNvCxnSpPr>
            <a:endCxn id="5" idx="1"/>
          </p:cNvCxnSpPr>
          <p:nvPr/>
        </p:nvCxnSpPr>
        <p:spPr bwMode="auto">
          <a:xfrm>
            <a:off x="1752600" y="2209800"/>
            <a:ext cx="1143000" cy="1178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1752600" y="4777026"/>
            <a:ext cx="1143000" cy="1178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1000" y="4548426"/>
            <a:ext cx="2209800" cy="48077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</a:rPr>
              <a:t>sample.frag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" y="1981200"/>
            <a:ext cx="2209800" cy="48077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</a:rPr>
              <a:t>sample.vert</a:t>
            </a:r>
            <a:endParaRPr lang="en-US" sz="2800" b="1" dirty="0">
              <a:solidFill>
                <a:srgbClr val="0000FF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rot="16200000" flipH="1">
            <a:off x="3467100" y="2476500"/>
            <a:ext cx="8382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4114800" y="4777026"/>
            <a:ext cx="1143000" cy="1178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Straight Arrow Connector 21"/>
          <p:cNvCxnSpPr>
            <a:endCxn id="39" idx="0"/>
          </p:cNvCxnSpPr>
          <p:nvPr/>
        </p:nvCxnSpPr>
        <p:spPr bwMode="auto">
          <a:xfrm>
            <a:off x="4724400" y="3505200"/>
            <a:ext cx="1465707" cy="74747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4" name="Straight Arrow Connector 23"/>
          <p:cNvCxnSpPr>
            <a:endCxn id="14" idx="2"/>
          </p:cNvCxnSpPr>
          <p:nvPr/>
        </p:nvCxnSpPr>
        <p:spPr bwMode="auto">
          <a:xfrm flipV="1">
            <a:off x="4724400" y="2461974"/>
            <a:ext cx="1524000" cy="96702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rot="5400000" flipH="1" flipV="1">
            <a:off x="3695700" y="3695700"/>
            <a:ext cx="533400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95600" y="1981200"/>
            <a:ext cx="1828800" cy="480774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800" b="1" dirty="0" smtClean="0"/>
              <a:t>detach</a:t>
            </a:r>
            <a:endParaRPr lang="en-US" sz="2800" b="1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95600" y="4548426"/>
            <a:ext cx="1828800" cy="480774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800" b="1" dirty="0" smtClean="0"/>
              <a:t>detach</a:t>
            </a:r>
            <a:endParaRPr lang="en-US" sz="2800" b="1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048000" y="3200400"/>
            <a:ext cx="1828800" cy="480774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800" b="1" dirty="0" smtClean="0"/>
              <a:t>program</a:t>
            </a:r>
            <a:endParaRPr lang="en-US" sz="2800" b="1" dirty="0"/>
          </a:p>
        </p:txBody>
      </p:sp>
      <p:sp>
        <p:nvSpPr>
          <p:cNvPr id="37" name="Rectangle 36"/>
          <p:cNvSpPr/>
          <p:nvPr/>
        </p:nvSpPr>
        <p:spPr>
          <a:xfrm>
            <a:off x="2813732" y="1676400"/>
            <a:ext cx="1941558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err="1" smtClean="0">
                <a:solidFill>
                  <a:srgbClr val="FF0000"/>
                </a:solidFill>
              </a:rPr>
              <a:t>glDetachShader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895600" y="4252670"/>
            <a:ext cx="1941558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err="1" smtClean="0">
                <a:solidFill>
                  <a:srgbClr val="FF0000"/>
                </a:solidFill>
              </a:rPr>
              <a:t>glDetachShader</a:t>
            </a:r>
            <a:endParaRPr lang="en-US" sz="1800" b="1" dirty="0">
              <a:solidFill>
                <a:srgbClr val="FF000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6172200" y="2362200"/>
            <a:ext cx="152400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1" name="Straight Arrow Connector 50"/>
          <p:cNvCxnSpPr>
            <a:endCxn id="46" idx="2"/>
          </p:cNvCxnSpPr>
          <p:nvPr/>
        </p:nvCxnSpPr>
        <p:spPr bwMode="auto">
          <a:xfrm flipV="1">
            <a:off x="6324600" y="3757374"/>
            <a:ext cx="1376247" cy="104322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334000" y="1981200"/>
            <a:ext cx="1828800" cy="480774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800" b="1" dirty="0" smtClean="0"/>
              <a:t>delete</a:t>
            </a:r>
            <a:endParaRPr lang="en-US" sz="2800" b="1" dirty="0"/>
          </a:p>
        </p:txBody>
      </p:sp>
      <p:sp>
        <p:nvSpPr>
          <p:cNvPr id="39" name="Rectangle 38"/>
          <p:cNvSpPr/>
          <p:nvPr/>
        </p:nvSpPr>
        <p:spPr>
          <a:xfrm>
            <a:off x="5257800" y="4252670"/>
            <a:ext cx="1864614" cy="3416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800" b="1" dirty="0" err="1" smtClean="0">
                <a:solidFill>
                  <a:srgbClr val="FF0000"/>
                </a:solidFill>
              </a:rPr>
              <a:t>glDeleteShader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332143" y="1676400"/>
            <a:ext cx="1864614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err="1" smtClean="0">
                <a:solidFill>
                  <a:srgbClr val="FF0000"/>
                </a:solidFill>
              </a:rPr>
              <a:t>glDeleteShader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6291147" y="3276600"/>
            <a:ext cx="2819400" cy="480774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800" b="1" dirty="0" smtClean="0"/>
              <a:t>delete program</a:t>
            </a:r>
            <a:endParaRPr lang="en-US" sz="2800" b="1" dirty="0"/>
          </a:p>
        </p:txBody>
      </p:sp>
      <p:sp>
        <p:nvSpPr>
          <p:cNvPr id="47" name="Rectangle 46"/>
          <p:cNvSpPr/>
          <p:nvPr/>
        </p:nvSpPr>
        <p:spPr>
          <a:xfrm>
            <a:off x="6934200" y="2895600"/>
            <a:ext cx="2031325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err="1" smtClean="0">
                <a:solidFill>
                  <a:srgbClr val="FF0000"/>
                </a:solidFill>
              </a:rPr>
              <a:t>glDeleteProgram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257800" y="4548426"/>
            <a:ext cx="1828800" cy="480774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800" b="1" dirty="0" smtClean="0"/>
              <a:t>delete</a:t>
            </a:r>
            <a:endParaRPr lang="en-US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206375" y="271463"/>
            <a:ext cx="8709025" cy="640867"/>
          </a:xfrm>
          <a:ln cap="flat"/>
        </p:spPr>
        <p:txBody>
          <a:bodyPr/>
          <a:lstStyle/>
          <a:p>
            <a:pPr>
              <a:defRPr/>
            </a:pPr>
            <a:r>
              <a:rPr lang="en-US" dirty="0" smtClean="0"/>
              <a:t>Variables: 3 Categories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4800" y="1828800"/>
            <a:ext cx="1828800" cy="480774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800" b="1" dirty="0" smtClean="0"/>
              <a:t>uniform</a:t>
            </a:r>
            <a:endParaRPr lang="en-US" sz="2800" b="1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04800" y="3390900"/>
            <a:ext cx="1828800" cy="480774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800" b="1" dirty="0" smtClean="0"/>
              <a:t>in</a:t>
            </a:r>
            <a:endParaRPr lang="en-US" sz="2800" b="1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" y="4953000"/>
            <a:ext cx="1828800" cy="480774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800" b="1" dirty="0" smtClean="0"/>
              <a:t>out</a:t>
            </a:r>
            <a:endParaRPr lang="en-US" sz="2800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514600" y="1447800"/>
            <a:ext cx="5943600" cy="1295400"/>
          </a:xfrm>
          <a:prstGeom prst="rect">
            <a:avLst/>
          </a:prstGeom>
          <a:solidFill>
            <a:schemeClr val="bg1"/>
          </a:solidFill>
          <a:ln w="50800" cap="flat" cmpd="sng" algn="ctr">
            <a:noFill/>
            <a:prstDash val="solid"/>
            <a:round/>
            <a:headEnd type="none" w="sm" len="sm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</a:rPr>
              <a:t>Globals</a:t>
            </a:r>
            <a:r>
              <a:rPr kumimoji="0" lang="en-C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: can be set permanently and changed any time; accessible by both </a:t>
            </a:r>
            <a:r>
              <a:rPr kumimoji="0" lang="en-C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shaders</a:t>
            </a:r>
            <a:endParaRPr kumimoji="0" lang="en-C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514600" y="3048000"/>
            <a:ext cx="6629400" cy="1295400"/>
          </a:xfrm>
          <a:prstGeom prst="rect">
            <a:avLst/>
          </a:prstGeom>
          <a:solidFill>
            <a:schemeClr val="bg1"/>
          </a:solidFill>
          <a:ln w="50800" cap="flat" cmpd="sng" algn="ctr">
            <a:noFill/>
            <a:prstDash val="solid"/>
            <a:round/>
            <a:headEnd type="none" w="sm" len="sm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</a:rPr>
              <a:t>Vertex </a:t>
            </a:r>
            <a:r>
              <a:rPr kumimoji="0" lang="en-CA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</a:rPr>
              <a:t>shader</a:t>
            </a:r>
            <a:r>
              <a:rPr kumimoji="0" lang="en-C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: vertex information like position,</a:t>
            </a:r>
            <a:r>
              <a:rPr kumimoji="0" lang="en-CA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normal, texture </a:t>
            </a:r>
            <a:r>
              <a:rPr kumimoji="0" lang="en-CA" sz="2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coord</a:t>
            </a:r>
            <a:r>
              <a:rPr kumimoji="0" lang="en-CA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. </a:t>
            </a:r>
            <a:br>
              <a:rPr kumimoji="0" lang="en-CA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lang="en-CA" sz="2800" b="1" baseline="0" dirty="0" smtClean="0">
                <a:solidFill>
                  <a:srgbClr val="FF0000"/>
                </a:solidFill>
              </a:rPr>
              <a:t>Pixel</a:t>
            </a:r>
            <a:r>
              <a:rPr lang="en-CA" sz="2800" b="1" dirty="0" smtClean="0">
                <a:solidFill>
                  <a:srgbClr val="FF0000"/>
                </a:solidFill>
              </a:rPr>
              <a:t> </a:t>
            </a:r>
            <a:r>
              <a:rPr lang="en-CA" sz="2800" b="1" dirty="0" err="1" smtClean="0">
                <a:solidFill>
                  <a:srgbClr val="FF0000"/>
                </a:solidFill>
              </a:rPr>
              <a:t>shader</a:t>
            </a:r>
            <a:r>
              <a:rPr lang="en-CA" sz="2800" b="1" dirty="0" smtClean="0"/>
              <a:t>: output of vertex </a:t>
            </a:r>
            <a:r>
              <a:rPr lang="en-CA" sz="2800" b="1" dirty="0" err="1" smtClean="0"/>
              <a:t>shader</a:t>
            </a:r>
            <a:endParaRPr kumimoji="0" lang="en-C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514600" y="4876800"/>
            <a:ext cx="6629400" cy="1295400"/>
          </a:xfrm>
          <a:prstGeom prst="rect">
            <a:avLst/>
          </a:prstGeom>
          <a:solidFill>
            <a:schemeClr val="bg1"/>
          </a:solidFill>
          <a:ln w="50800" cap="flat" cmpd="sng" algn="ctr">
            <a:noFill/>
            <a:prstDash val="solid"/>
            <a:round/>
            <a:headEnd type="none" w="sm" len="sm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</a:rPr>
              <a:t>Vertex </a:t>
            </a:r>
            <a:r>
              <a:rPr kumimoji="0" lang="en-CA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</a:rPr>
              <a:t>shader</a:t>
            </a:r>
            <a:r>
              <a:rPr kumimoji="0" lang="en-C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: output to pixel </a:t>
            </a:r>
            <a:r>
              <a:rPr kumimoji="0" lang="en-C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shader</a:t>
            </a:r>
            <a:r>
              <a:rPr kumimoji="0" lang="en-CA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. </a:t>
            </a:r>
            <a:r>
              <a:rPr lang="en-CA" sz="2800" b="1" baseline="0" dirty="0" smtClean="0">
                <a:solidFill>
                  <a:srgbClr val="FF0000"/>
                </a:solidFill>
              </a:rPr>
              <a:t>Pixel</a:t>
            </a:r>
            <a:r>
              <a:rPr lang="en-CA" sz="2800" b="1" dirty="0" smtClean="0">
                <a:solidFill>
                  <a:srgbClr val="FF0000"/>
                </a:solidFill>
              </a:rPr>
              <a:t> </a:t>
            </a:r>
            <a:r>
              <a:rPr lang="en-CA" sz="2800" b="1" dirty="0" err="1" smtClean="0">
                <a:solidFill>
                  <a:srgbClr val="FF0000"/>
                </a:solidFill>
              </a:rPr>
              <a:t>shader</a:t>
            </a:r>
            <a:r>
              <a:rPr lang="en-CA" sz="2800" b="1" dirty="0" smtClean="0"/>
              <a:t>: pixel to draw</a:t>
            </a:r>
            <a:endParaRPr kumimoji="0" lang="en-C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AutoShape 2"/>
          <p:cNvSpPr>
            <a:spLocks noGrp="1" noChangeArrowheads="1"/>
          </p:cNvSpPr>
          <p:nvPr>
            <p:ph type="title"/>
          </p:nvPr>
        </p:nvSpPr>
        <p:spPr>
          <a:xfrm>
            <a:off x="206375" y="271463"/>
            <a:ext cx="8709025" cy="640867"/>
          </a:xfrm>
          <a:ln cap="flat"/>
        </p:spPr>
        <p:txBody>
          <a:bodyPr/>
          <a:lstStyle/>
          <a:p>
            <a:pPr>
              <a:defRPr/>
            </a:pPr>
            <a:r>
              <a:rPr lang="en-US" dirty="0" smtClean="0"/>
              <a:t>Variables: 3 Categories (Another Viewpoint)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1854817" y="2717183"/>
            <a:ext cx="1014766" cy="762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16200000" flipH="1">
            <a:off x="1642426" y="3928426"/>
            <a:ext cx="1287148" cy="762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362200" y="4961252"/>
            <a:ext cx="2209800" cy="48077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</a:rPr>
              <a:t>sample.frag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0" y="2141852"/>
            <a:ext cx="2209800" cy="48077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</a:rPr>
              <a:t>sample.vert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3437252"/>
            <a:ext cx="1828800" cy="425374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400" b="1" dirty="0" smtClean="0"/>
              <a:t>uniform</a:t>
            </a:r>
            <a:endParaRPr lang="en-US" sz="2400" b="1" dirty="0"/>
          </a:p>
        </p:txBody>
      </p:sp>
      <p:sp>
        <p:nvSpPr>
          <p:cNvPr id="28" name="Rectangle 27"/>
          <p:cNvSpPr/>
          <p:nvPr/>
        </p:nvSpPr>
        <p:spPr>
          <a:xfrm>
            <a:off x="3843036" y="1403426"/>
            <a:ext cx="5224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b="1" dirty="0" smtClean="0"/>
              <a:t>Vertex data: position, texture coordinates</a:t>
            </a:r>
            <a:endParaRPr lang="en-CA" sz="2000" dirty="0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895600" y="1359052"/>
            <a:ext cx="914400" cy="425374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400" b="1" dirty="0" smtClean="0"/>
              <a:t>in</a:t>
            </a:r>
            <a:endParaRPr lang="en-US" sz="2400" b="1" dirty="0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895600" y="2851226"/>
            <a:ext cx="914400" cy="425374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400" b="1" dirty="0" smtClean="0"/>
              <a:t>out</a:t>
            </a:r>
            <a:endParaRPr lang="en-US" sz="2400" b="1" dirty="0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2895600" y="4070426"/>
            <a:ext cx="914400" cy="425374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400" b="1" dirty="0" smtClean="0"/>
              <a:t>in</a:t>
            </a:r>
            <a:endParaRPr lang="en-US" sz="2400" b="1" dirty="0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2895600" y="5746826"/>
            <a:ext cx="914400" cy="425374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400" b="1" dirty="0" smtClean="0"/>
              <a:t>out</a:t>
            </a:r>
            <a:endParaRPr lang="en-US" sz="2400" b="1" dirty="0"/>
          </a:p>
        </p:txBody>
      </p:sp>
      <p:sp>
        <p:nvSpPr>
          <p:cNvPr id="33" name="Rectangle 32"/>
          <p:cNvSpPr/>
          <p:nvPr/>
        </p:nvSpPr>
        <p:spPr>
          <a:xfrm>
            <a:off x="3810000" y="2743200"/>
            <a:ext cx="3770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b="1" dirty="0" smtClean="0"/>
              <a:t>Transfer data is interpolated; </a:t>
            </a:r>
            <a:br>
              <a:rPr lang="en-CA" sz="2000" b="1" dirty="0" smtClean="0"/>
            </a:br>
            <a:r>
              <a:rPr lang="en-CA" sz="2000" b="1" dirty="0" smtClean="0"/>
              <a:t>e.g., texture coordinate</a:t>
            </a:r>
            <a:endParaRPr lang="en-CA" sz="2000" dirty="0"/>
          </a:p>
        </p:txBody>
      </p:sp>
      <p:sp>
        <p:nvSpPr>
          <p:cNvPr id="34" name="Rectangle 33"/>
          <p:cNvSpPr/>
          <p:nvPr/>
        </p:nvSpPr>
        <p:spPr>
          <a:xfrm>
            <a:off x="609600" y="3003626"/>
            <a:ext cx="1124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b="1" dirty="0" err="1" smtClean="0"/>
              <a:t>Globals</a:t>
            </a:r>
            <a:endParaRPr lang="en-CA" sz="2000" dirty="0"/>
          </a:p>
        </p:txBody>
      </p:sp>
      <p:sp>
        <p:nvSpPr>
          <p:cNvPr id="35" name="Rectangle 34"/>
          <p:cNvSpPr/>
          <p:nvPr/>
        </p:nvSpPr>
        <p:spPr>
          <a:xfrm>
            <a:off x="3851450" y="4146626"/>
            <a:ext cx="4682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b="1" dirty="0" smtClean="0"/>
              <a:t>Transfer data which was interpolated</a:t>
            </a:r>
            <a:endParaRPr lang="en-CA" sz="2000" dirty="0"/>
          </a:p>
        </p:txBody>
      </p:sp>
      <p:sp>
        <p:nvSpPr>
          <p:cNvPr id="36" name="Rectangle 35"/>
          <p:cNvSpPr/>
          <p:nvPr/>
        </p:nvSpPr>
        <p:spPr>
          <a:xfrm>
            <a:off x="3843036" y="5823026"/>
            <a:ext cx="1438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b="1" dirty="0" smtClean="0"/>
              <a:t>ONE color</a:t>
            </a:r>
            <a:endParaRPr lang="en-CA" sz="2000" dirty="0"/>
          </a:p>
        </p:txBody>
      </p:sp>
      <p:sp>
        <p:nvSpPr>
          <p:cNvPr id="38" name="Rectangle 37"/>
          <p:cNvSpPr/>
          <p:nvPr/>
        </p:nvSpPr>
        <p:spPr>
          <a:xfrm>
            <a:off x="3681361" y="3505200"/>
            <a:ext cx="4839787" cy="369332"/>
          </a:xfrm>
          <a:prstGeom prst="rect">
            <a:avLst/>
          </a:prstGeom>
          <a:solidFill>
            <a:srgbClr val="F0FD23"/>
          </a:solidFill>
        </p:spPr>
        <p:txBody>
          <a:bodyPr wrap="none">
            <a:spAutoFit/>
          </a:bodyPr>
          <a:lstStyle/>
          <a:p>
            <a:r>
              <a:rPr lang="en-CA" sz="2000" b="1" dirty="0" smtClean="0"/>
              <a:t>3 choices: smooth, </a:t>
            </a:r>
            <a:r>
              <a:rPr lang="en-CA" sz="2000" b="1" dirty="0" err="1" smtClean="0"/>
              <a:t>noperspective</a:t>
            </a:r>
            <a:r>
              <a:rPr lang="en-CA" sz="2000" b="1" dirty="0" smtClean="0"/>
              <a:t>, flat</a:t>
            </a:r>
            <a:endParaRPr lang="en-CA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206375" y="271463"/>
            <a:ext cx="8709025" cy="640867"/>
          </a:xfrm>
          <a:ln cap="flat"/>
        </p:spPr>
        <p:txBody>
          <a:bodyPr/>
          <a:lstStyle/>
          <a:p>
            <a:pPr>
              <a:defRPr/>
            </a:pPr>
            <a:r>
              <a:rPr lang="en-US" dirty="0" err="1" smtClean="0"/>
              <a:t>Shader</a:t>
            </a:r>
            <a:r>
              <a:rPr lang="en-US" dirty="0" smtClean="0"/>
              <a:t> versions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73088" y="1433513"/>
            <a:ext cx="8172450" cy="3066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will be using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version 130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 permits access to </a:t>
            </a:r>
            <a:r>
              <a:rPr kumimoji="0" lang="en-US" sz="28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openGL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variables.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lang="en-US" sz="2800" b="1" kern="0" baseline="0" dirty="0" smtClean="0">
                <a:solidFill>
                  <a:srgbClr val="0000FF"/>
                </a:solidFill>
                <a:latin typeface="+mn-lt"/>
              </a:rPr>
              <a:t>Newer</a:t>
            </a:r>
            <a:r>
              <a:rPr lang="en-US" sz="2800" b="1" kern="0" dirty="0" smtClean="0">
                <a:solidFill>
                  <a:srgbClr val="0000FF"/>
                </a:solidFill>
                <a:latin typeface="+mn-lt"/>
              </a:rPr>
              <a:t> versions </a:t>
            </a:r>
            <a:r>
              <a:rPr lang="en-US" sz="2800" b="1" kern="0" dirty="0" smtClean="0">
                <a:latin typeface="+mn-lt"/>
              </a:rPr>
              <a:t>eliminate those entirely in favor of </a:t>
            </a:r>
            <a:r>
              <a:rPr lang="en-US" sz="2800" b="1" kern="0" dirty="0" smtClean="0">
                <a:solidFill>
                  <a:srgbClr val="0000FF"/>
                </a:solidFill>
                <a:latin typeface="+mn-lt"/>
              </a:rPr>
              <a:t>variables that are ENTIRELY USER DEFINED</a:t>
            </a:r>
            <a:r>
              <a:rPr lang="en-US" sz="2800" b="1" kern="0" dirty="0" smtClean="0">
                <a:latin typeface="+mn-lt"/>
              </a:rPr>
              <a:t>…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 code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vertex and pixel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shaders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SEPARATE FILES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33400" y="4724400"/>
            <a:ext cx="8101012" cy="1256371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800" b="1" dirty="0" smtClean="0"/>
              <a:t>Soon, we’ll have to switch to version 140 or 40 which is even newer… </a:t>
            </a:r>
            <a:r>
              <a:rPr lang="en-US" sz="2400" b="1" dirty="0" smtClean="0"/>
              <a:t>Then EVERYTHING HAS TO BE PASSED VIA USER NAMES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02">
  <a:themeElements>
    <a:clrScheme name="">
      <a:dk1>
        <a:srgbClr val="000000"/>
      </a:dk1>
      <a:lt1>
        <a:srgbClr val="FFFFFF"/>
      </a:lt1>
      <a:dk2>
        <a:srgbClr val="181BE5"/>
      </a:dk2>
      <a:lt2>
        <a:srgbClr val="FF00FF"/>
      </a:lt2>
      <a:accent1>
        <a:srgbClr val="33FF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FFFF"/>
      </a:accent5>
      <a:accent6>
        <a:srgbClr val="8AE7B9"/>
      </a:accent6>
      <a:hlink>
        <a:srgbClr val="77D7F7"/>
      </a:hlink>
      <a:folHlink>
        <a:srgbClr val="F73700"/>
      </a:folHlink>
    </a:clrScheme>
    <a:fontScheme name="st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rgbClr val="FF0000"/>
          </a:solidFill>
          <a:prstDash val="solid"/>
          <a:round/>
          <a:headEnd type="none" w="sm" len="sm"/>
          <a:tailEnd type="stealth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solidFill>
          <a:schemeClr val="accent1"/>
        </a:solidFill>
        <a:ln w="19050" cap="flat" cmpd="sng" algn="ctr">
          <a:solidFill>
            <a:srgbClr val="FF0000"/>
          </a:solidFill>
          <a:prstDash val="solid"/>
          <a:round/>
          <a:headEnd type="none" w="sm" len="sm"/>
          <a:tailEnd type="arrow"/>
        </a:ln>
        <a:effectLst/>
      </a:spPr>
      <a:bodyPr/>
      <a:lstStyle/>
    </a:lnDef>
  </a:objectDefaults>
  <a:extraClrSchemeLst>
    <a:extraClrScheme>
      <a:clrScheme name="st0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0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G:\Courses\Introduction to Smalltalk\Notes\st02.ppt</Template>
  <TotalTime>63375294</TotalTime>
  <Pages>3</Pages>
  <Words>1226</Words>
  <Application>Microsoft Office PowerPoint</Application>
  <PresentationFormat>Letter Paper (8.5x11 in)</PresentationFormat>
  <Paragraphs>407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st02</vt:lpstr>
      <vt:lpstr>95.4002</vt:lpstr>
      <vt:lpstr>Shaders</vt:lpstr>
      <vt:lpstr>The Programs are in a C-Like Language</vt:lpstr>
      <vt:lpstr>How it works</vt:lpstr>
      <vt:lpstr>Many Steps To Running a Shader</vt:lpstr>
      <vt:lpstr>And a Few Steps To Discarding a Shader</vt:lpstr>
      <vt:lpstr>Variables: 3 Categories</vt:lpstr>
      <vt:lpstr>Variables: 3 Categories (Another Viewpoint)</vt:lpstr>
      <vt:lpstr>Shader versions</vt:lpstr>
      <vt:lpstr>sample.vert</vt:lpstr>
      <vt:lpstr>sample.frag</vt:lpstr>
      <vt:lpstr>Arithmetic Data Types</vt:lpstr>
      <vt:lpstr>Texture Data Types are called SAMPLERS</vt:lpstr>
      <vt:lpstr>Conversion</vt:lpstr>
      <vt:lpstr>Constructors are Used To Initialize</vt:lpstr>
      <vt:lpstr>A Huge Library Of Functions</vt:lpstr>
      <vt:lpstr>Making the Connection From Engine To Shader…</vt:lpstr>
      <vt:lpstr>Describing Vertex Layouts in the Engine …</vt:lpstr>
      <vt:lpstr>Describing Vertex Layouts in the Engine: Step 1</vt:lpstr>
      <vt:lpstr>Describing Vertex Layouts in the Engine: Step 2</vt:lpstr>
      <vt:lpstr>Initializing Uniforms in the Engine …</vt:lpstr>
      <vt:lpstr>Activating Textures/Samplers in the Engine …</vt:lpstr>
      <vt:lpstr>Telling the Card To Use A Particular Shader…</vt:lpstr>
      <vt:lpstr>Demos</vt:lpstr>
      <vt:lpstr>“simple” VERTEX Shader (“simple.vert”)</vt:lpstr>
      <vt:lpstr>“simple” PIXEL Shader (“simple.frag”)</vt:lpstr>
      <vt:lpstr>“diffuse” VERTEX Shader (“diffuse.vert”)</vt:lpstr>
      <vt:lpstr>“diffuse” PIXEL Shader (“diffuse.frag”)</vt:lpstr>
      <vt:lpstr>“specular” VERTEX Shader (“specular.vert”)</vt:lpstr>
      <vt:lpstr>“specular” PIXEL Shader (“specular.frag”)</vt:lpstr>
      <vt:lpstr>“wobbler” VERTEX Shader (“wobbler.vert”)</vt:lpstr>
      <vt:lpstr>“wobbler” PIXEL Shader (“wobbler.frag”)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Orinted Programming in Smalltalk /V</dc:title>
  <dc:creator>The Staff</dc:creator>
  <cp:lastModifiedBy>The Man</cp:lastModifiedBy>
  <cp:revision>304</cp:revision>
  <cp:lastPrinted>2000-03-27T02:37:58Z</cp:lastPrinted>
  <dcterms:created xsi:type="dcterms:W3CDTF">1995-01-12T17:04:20Z</dcterms:created>
  <dcterms:modified xsi:type="dcterms:W3CDTF">2011-03-16T14:47:35Z</dcterms:modified>
</cp:coreProperties>
</file>