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1" r:id="rId2"/>
    <p:sldId id="461" r:id="rId3"/>
    <p:sldId id="487" r:id="rId4"/>
    <p:sldId id="488" r:id="rId5"/>
    <p:sldId id="440" r:id="rId6"/>
    <p:sldId id="515" r:id="rId7"/>
    <p:sldId id="433" r:id="rId8"/>
    <p:sldId id="432" r:id="rId9"/>
    <p:sldId id="428" r:id="rId10"/>
    <p:sldId id="435" r:id="rId11"/>
    <p:sldId id="437" r:id="rId12"/>
    <p:sldId id="443" r:id="rId13"/>
    <p:sldId id="518" r:id="rId14"/>
    <p:sldId id="520" r:id="rId15"/>
    <p:sldId id="441" r:id="rId16"/>
    <p:sldId id="445" r:id="rId17"/>
    <p:sldId id="446" r:id="rId18"/>
    <p:sldId id="447" r:id="rId19"/>
    <p:sldId id="448" r:id="rId20"/>
    <p:sldId id="450" r:id="rId21"/>
    <p:sldId id="459" r:id="rId22"/>
    <p:sldId id="458" r:id="rId23"/>
    <p:sldId id="457" r:id="rId24"/>
    <p:sldId id="465" r:id="rId25"/>
    <p:sldId id="452" r:id="rId26"/>
    <p:sldId id="451" r:id="rId27"/>
    <p:sldId id="453" r:id="rId28"/>
    <p:sldId id="454" r:id="rId29"/>
    <p:sldId id="455" r:id="rId30"/>
    <p:sldId id="456" r:id="rId31"/>
    <p:sldId id="472" r:id="rId32"/>
    <p:sldId id="508" r:id="rId33"/>
    <p:sldId id="516" r:id="rId34"/>
    <p:sldId id="511" r:id="rId35"/>
    <p:sldId id="514" r:id="rId36"/>
    <p:sldId id="517" r:id="rId37"/>
    <p:sldId id="512" r:id="rId38"/>
    <p:sldId id="513" r:id="rId39"/>
    <p:sldId id="507" r:id="rId40"/>
    <p:sldId id="474" r:id="rId41"/>
    <p:sldId id="460" r:id="rId42"/>
    <p:sldId id="473" r:id="rId43"/>
  </p:sldIdLst>
  <p:sldSz cx="9144000" cy="6858000" type="letter"/>
  <p:notesSz cx="8924925" cy="6858000"/>
  <p:defaultTextStyle>
    <a:defPPr>
      <a:defRPr lang="en-US"/>
    </a:defPPr>
    <a:lvl1pPr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00FF"/>
    <a:srgbClr val="00FF00"/>
    <a:srgbClr val="C0C0C0"/>
    <a:srgbClr val="8000B3"/>
    <a:srgbClr val="FEFE83"/>
    <a:srgbClr val="02B192"/>
    <a:srgbClr val="F0FD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0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6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57775" y="0"/>
            <a:ext cx="386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867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57775" y="6477000"/>
            <a:ext cx="3867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C1EB4B9D-1598-4A26-B003-5AC8FEB14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83050" y="6521450"/>
            <a:ext cx="758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defTabSz="868363">
              <a:spcBef>
                <a:spcPct val="0"/>
              </a:spcBef>
              <a:defRPr/>
            </a:pPr>
            <a:r>
              <a:rPr lang="en-US"/>
              <a:t>Page </a:t>
            </a:r>
            <a:fld id="{B9A0B21F-64BF-45AE-891B-14AC6BD3161C}" type="slidenum">
              <a:rPr lang="en-US"/>
              <a:pPr defTabSz="86836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450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7900" y="76200"/>
            <a:ext cx="6076950" cy="4554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2450" y="4940300"/>
            <a:ext cx="4368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286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858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430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00250" indent="-17145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22B57-D887-4088-AD26-B8E5179D9B7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08D319-C07B-4D4E-997D-530717F3F2C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F9F0A-0E4F-469B-80F0-9DEF7787356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48AE8-3316-4A4B-B8B1-D57B89F0092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2E599-CCBB-4F76-9792-F654A81B3DE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C7C5A-0706-48E4-A89B-A613A822500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B352F-7495-4C12-BCFA-BD74B7ED525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963B4D-F6E5-4A57-8866-C8CF488A680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8BAB4-3DBE-4B5E-9B70-E8B395100B5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F4FED-A2A8-49D0-A294-EF46E042196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BFF6A-0072-4933-A673-D601FB179E4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DC59D-3E56-456E-8ABE-23ED33DF9C4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8F14F-4A90-4328-8352-F4C9BA19ACE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EDCD2-9E97-48F6-BB71-C459773F45E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8FEAC-1DED-4EAE-938C-310CB1259C7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F333D-5F38-4439-A001-7536712DE13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0C8FA-3B5F-4DF2-AE54-1B6A76B8CDA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E48FF-CD31-440B-A978-4E6C8DAF2A0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24C06-2F53-4E16-9DC6-2C6CC03C2E8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D6989-73BF-4297-9503-5E5D59B4E2B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AB5BE-5FA5-4118-97E4-4516CAA9CD1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0F542-B0A8-4FE8-85C4-F47B1C3F8C1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F84E6-CBDE-4D6F-B1A4-70441B4E77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75A8D-3A39-4B4F-9355-69D78371E3E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2B6AF-B35D-4A58-B287-1446406FE5F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B4BC0-F88D-47FC-A1CC-F48EE3A39BC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B21E7-BB9A-49CE-BA0C-C272D01034F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CB1B3-45E8-4F93-99AC-C0D1ED706DD6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3E2DF-D23B-41CD-BD6C-1F20803230A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92A2E-A3E4-4D45-9C6C-4D1E9AC0737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8991B-5AAB-4DDD-8AF6-A861CCAD967F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344E1D-98F6-4A17-87D7-9345EE3166B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F9A78-DD36-46D1-A602-631D43DE7A4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3A846-6A13-4EAF-9D7A-96F4DA373D7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E33C8-7333-495F-AD1E-A81B14EC0740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12F39-543D-4697-AEAA-CC7FADFB75B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085E2-4C24-4023-8ABE-2594FDBD11C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17BE6-B01B-4E58-A474-90156CFC20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2CEDD-B6D6-4470-AF50-327E553D087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73D95-EAC5-4D69-B7D9-C06ED4773F1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84830-0A3F-4D79-999E-062AF51D83F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D47F5-0375-4BD2-888D-88B4AA6ACC5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76200"/>
            <a:ext cx="6073775" cy="4554538"/>
          </a:xfrm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3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391400" y="6583363"/>
            <a:ext cx="1752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 dirty="0">
                <a:latin typeface="Times New Roman" pitchFamily="18" charset="0"/>
              </a:rPr>
              <a:t>Wilf LaLonde </a:t>
            </a:r>
            <a:r>
              <a:rPr lang="en-US" sz="1200" b="0" dirty="0" smtClean="0">
                <a:solidFill>
                  <a:schemeClr val="tx1"/>
                </a:solidFill>
                <a:latin typeface="Times New Roman" pitchFamily="18" charset="0"/>
              </a:rPr>
              <a:t>©2009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1925" y="6600825"/>
            <a:ext cx="90011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defRPr/>
            </a:pPr>
            <a:r>
              <a:rPr lang="en-US">
                <a:latin typeface="Times New Roman" pitchFamily="18" charset="0"/>
              </a:rPr>
              <a:t>Comp 4002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146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95.4002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920000">
            <a:off x="838200" y="3048000"/>
            <a:ext cx="6829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>
                <a:solidFill>
                  <a:srgbClr val="FF0000"/>
                </a:solidFill>
                <a:latin typeface="Times" charset="0"/>
              </a:rPr>
              <a:t>Mirrors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212725" y="274638"/>
            <a:ext cx="86963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Solution: Flip Face Visibility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3125788"/>
          </a:xfrm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Two possible solutions</a:t>
            </a:r>
            <a:r>
              <a:rPr lang="en-US" smtClean="0"/>
              <a:t>:</a:t>
            </a:r>
          </a:p>
          <a:p>
            <a:pPr lvl="1">
              <a:buFontTx/>
              <a:buChar char="•"/>
            </a:pPr>
            <a:r>
              <a:rPr lang="en-US" smtClean="0"/>
              <a:t>	</a:t>
            </a:r>
            <a:r>
              <a:rPr lang="en-US" smtClean="0">
                <a:solidFill>
                  <a:srgbClr val="0000FF"/>
                </a:solidFill>
              </a:rPr>
              <a:t>Flip which faces must be culled</a:t>
            </a:r>
            <a:r>
              <a:rPr lang="en-US" smtClean="0"/>
              <a:t> using</a:t>
            </a:r>
          </a:p>
          <a:p>
            <a:pPr lvl="1"/>
            <a:r>
              <a:rPr lang="en-US" smtClean="0"/>
              <a:t>		</a:t>
            </a:r>
            <a:r>
              <a:rPr lang="en-US" b="0" smtClean="0">
                <a:latin typeface="Times New Roman" pitchFamily="18" charset="0"/>
              </a:rPr>
              <a:t>glCullFace (GL_BACK); //or GL_FRONT</a:t>
            </a:r>
            <a:endParaRPr lang="en-US" smtClean="0"/>
          </a:p>
          <a:p>
            <a:pPr lvl="1">
              <a:buFontTx/>
              <a:buChar char="•"/>
            </a:pPr>
            <a:r>
              <a:rPr lang="en-US" smtClean="0"/>
              <a:t>	</a:t>
            </a:r>
            <a:r>
              <a:rPr lang="en-US" smtClean="0">
                <a:solidFill>
                  <a:srgbClr val="0000FF"/>
                </a:solidFill>
              </a:rPr>
              <a:t>Flip polygon vertex ordering</a:t>
            </a:r>
            <a:r>
              <a:rPr lang="en-US" smtClean="0"/>
              <a:t>; i.e., clockwise 	to anti-clockwise (or vice versa)</a:t>
            </a:r>
          </a:p>
          <a:p>
            <a:pPr lvl="1"/>
            <a:r>
              <a:rPr lang="en-US" smtClean="0"/>
              <a:t>		</a:t>
            </a:r>
            <a:r>
              <a:rPr lang="en-US" b="0" smtClean="0">
                <a:latin typeface="Times New Roman" pitchFamily="18" charset="0"/>
              </a:rPr>
              <a:t>glFrontFace (GL_CW); //or GL_CCW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Reflected Back Objects Become Visible Too?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860425"/>
          </a:xfrm>
          <a:noFill/>
        </p:spPr>
        <p:txBody>
          <a:bodyPr/>
          <a:lstStyle/>
          <a:p>
            <a:r>
              <a:rPr lang="en-US" smtClean="0"/>
              <a:t>Must eliminate those objects that WERE behind (after the reflection, they are in front).</a:t>
            </a: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919288" y="2943225"/>
            <a:ext cx="1570037" cy="2560638"/>
          </a:xfrm>
          <a:custGeom>
            <a:avLst/>
            <a:gdLst>
              <a:gd name="T0" fmla="*/ 0 w 989"/>
              <a:gd name="T1" fmla="*/ 0 h 1613"/>
              <a:gd name="T2" fmla="*/ 1568450 w 989"/>
              <a:gd name="T3" fmla="*/ 196850 h 1613"/>
              <a:gd name="T4" fmla="*/ 1568450 w 989"/>
              <a:gd name="T5" fmla="*/ 2559051 h 1613"/>
              <a:gd name="T6" fmla="*/ 0 w 989"/>
              <a:gd name="T7" fmla="*/ 1639888 h 1613"/>
              <a:gd name="T8" fmla="*/ 0 w 989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9"/>
              <a:gd name="T16" fmla="*/ 0 h 1613"/>
              <a:gd name="T17" fmla="*/ 989 w 989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9" h="1613">
                <a:moveTo>
                  <a:pt x="0" y="0"/>
                </a:moveTo>
                <a:lnTo>
                  <a:pt x="988" y="124"/>
                </a:lnTo>
                <a:lnTo>
                  <a:pt x="988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827463" y="4059238"/>
            <a:ext cx="541337" cy="265112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1774825" y="4997450"/>
            <a:ext cx="541338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215063" y="2944813"/>
            <a:ext cx="1570037" cy="2560637"/>
          </a:xfrm>
          <a:custGeom>
            <a:avLst/>
            <a:gdLst>
              <a:gd name="T0" fmla="*/ 0 w 989"/>
              <a:gd name="T1" fmla="*/ 0 h 1613"/>
              <a:gd name="T2" fmla="*/ 1568450 w 989"/>
              <a:gd name="T3" fmla="*/ 196850 h 1613"/>
              <a:gd name="T4" fmla="*/ 1568450 w 989"/>
              <a:gd name="T5" fmla="*/ 2559050 h 1613"/>
              <a:gd name="T6" fmla="*/ 0 w 989"/>
              <a:gd name="T7" fmla="*/ 1639887 h 1613"/>
              <a:gd name="T8" fmla="*/ 0 w 989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9"/>
              <a:gd name="T16" fmla="*/ 0 h 1613"/>
              <a:gd name="T17" fmla="*/ 989 w 989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9" h="1613">
                <a:moveTo>
                  <a:pt x="0" y="0"/>
                </a:moveTo>
                <a:lnTo>
                  <a:pt x="988" y="124"/>
                </a:lnTo>
                <a:lnTo>
                  <a:pt x="988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7907338" y="4864100"/>
            <a:ext cx="541337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5302250" y="3995738"/>
            <a:ext cx="541338" cy="265112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62225" y="2352675"/>
            <a:ext cx="131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Before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68988" y="2354263"/>
            <a:ext cx="1014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After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5313363" y="4387850"/>
            <a:ext cx="182562" cy="1570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656138" y="2809875"/>
            <a:ext cx="0" cy="264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1851025" y="2795588"/>
            <a:ext cx="604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802188" y="5715000"/>
            <a:ext cx="3633787" cy="48895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in front (not wanted)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3559175" y="4467225"/>
            <a:ext cx="436563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763838" y="5700713"/>
            <a:ext cx="1362075" cy="48895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behind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587875" y="1147763"/>
            <a:ext cx="4460875" cy="860425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Positive side draws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Negative side disappears</a:t>
            </a:r>
          </a:p>
        </p:txBody>
      </p:sp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Solution: Clip Undesired Objects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4705350"/>
          </a:xfrm>
          <a:noFill/>
        </p:spPr>
        <p:txBody>
          <a:bodyPr/>
          <a:lstStyle/>
          <a:p>
            <a:r>
              <a:rPr lang="en-US" smtClean="0"/>
              <a:t>Approach:</a:t>
            </a:r>
          </a:p>
          <a:p>
            <a:pPr lvl="1">
              <a:buFontTx/>
              <a:buChar char="•"/>
            </a:pPr>
            <a:r>
              <a:rPr lang="en-US" smtClean="0"/>
              <a:t>	</a:t>
            </a:r>
            <a:r>
              <a:rPr lang="en-US" smtClean="0">
                <a:solidFill>
                  <a:srgbClr val="0000FF"/>
                </a:solidFill>
              </a:rPr>
              <a:t>Use a clipping plane</a:t>
            </a:r>
            <a:endParaRPr lang="en-US" smtClean="0"/>
          </a:p>
          <a:p>
            <a:pPr lvl="1"/>
            <a:r>
              <a:rPr lang="en-US" smtClean="0"/>
              <a:t> 	</a:t>
            </a:r>
            <a:r>
              <a:rPr lang="en-US" smtClean="0">
                <a:latin typeface="Times New Roman" pitchFamily="18" charset="0"/>
              </a:rPr>
              <a:t>	</a:t>
            </a:r>
            <a:r>
              <a:rPr lang="en-US" b="0" smtClean="0">
                <a:latin typeface="Times New Roman" pitchFamily="18" charset="0"/>
              </a:rPr>
              <a:t>glEnable (GL_CLIP_PLANE0);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	glClipPlane (GL_CLIP_PLANE0, plane);</a:t>
            </a:r>
            <a:endParaRPr lang="en-US" smtClean="0"/>
          </a:p>
          <a:p>
            <a:pPr lvl="1">
              <a:buFontTx/>
              <a:buChar char="•"/>
            </a:pPr>
            <a:r>
              <a:rPr lang="en-US" smtClean="0"/>
              <a:t>	</a:t>
            </a:r>
            <a:r>
              <a:rPr lang="en-US" smtClean="0">
                <a:solidFill>
                  <a:srgbClr val="0000FF"/>
                </a:solidFill>
              </a:rPr>
              <a:t>But be careful</a:t>
            </a:r>
            <a:endParaRPr lang="en-US" smtClean="0"/>
          </a:p>
          <a:p>
            <a:pPr lvl="1">
              <a:spcBef>
                <a:spcPct val="0"/>
              </a:spcBef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</a:rPr>
              <a:t>PLANES BEHAVE LIKE LIGHTS</a:t>
            </a:r>
            <a:r>
              <a:rPr lang="en-US" smtClean="0"/>
              <a:t>. They are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		transformed from local to camera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		coordinates and then stay UNCHANGED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		relative to the camera EVEN IF THE 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		CAMERA IS MOVED.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>
          <a:xfrm>
            <a:off x="207963" y="266700"/>
            <a:ext cx="8705850" cy="1025525"/>
          </a:xfrm>
          <a:ln cap="flat"/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/>
              <a:t>Let’s Look At A Top View To See Where The Plane is Relative To The Camera</a:t>
            </a:r>
          </a:p>
        </p:txBody>
      </p:sp>
      <p:grpSp>
        <p:nvGrpSpPr>
          <p:cNvPr id="14339" name="Group 8"/>
          <p:cNvGrpSpPr>
            <a:grpSpLocks/>
          </p:cNvGrpSpPr>
          <p:nvPr/>
        </p:nvGrpSpPr>
        <p:grpSpPr bwMode="auto">
          <a:xfrm>
            <a:off x="3057525" y="4154488"/>
            <a:ext cx="1290638" cy="2339975"/>
            <a:chOff x="1926" y="2617"/>
            <a:chExt cx="813" cy="1474"/>
          </a:xfrm>
        </p:grpSpPr>
        <p:sp>
          <p:nvSpPr>
            <p:cNvPr id="14356" name="Line 4"/>
            <p:cNvSpPr>
              <a:spLocks noChangeShapeType="1"/>
            </p:cNvSpPr>
            <p:nvPr/>
          </p:nvSpPr>
          <p:spPr bwMode="auto">
            <a:xfrm flipH="1">
              <a:off x="2015" y="2617"/>
              <a:ext cx="228" cy="13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5"/>
            <p:cNvSpPr>
              <a:spLocks noChangeShapeType="1"/>
            </p:cNvSpPr>
            <p:nvPr/>
          </p:nvSpPr>
          <p:spPr bwMode="auto">
            <a:xfrm flipH="1">
              <a:off x="2012" y="2801"/>
              <a:ext cx="727" cy="121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6"/>
            <p:cNvSpPr>
              <a:spLocks noChangeShapeType="1"/>
            </p:cNvSpPr>
            <p:nvPr/>
          </p:nvSpPr>
          <p:spPr bwMode="auto">
            <a:xfrm flipV="1">
              <a:off x="1926" y="4003"/>
              <a:ext cx="172" cy="2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7"/>
            <p:cNvSpPr>
              <a:spLocks noChangeShapeType="1"/>
            </p:cNvSpPr>
            <p:nvPr/>
          </p:nvSpPr>
          <p:spPr bwMode="auto">
            <a:xfrm>
              <a:off x="1967" y="3943"/>
              <a:ext cx="90" cy="14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0" name="Group 15"/>
          <p:cNvGrpSpPr>
            <a:grpSpLocks/>
          </p:cNvGrpSpPr>
          <p:nvPr/>
        </p:nvGrpSpPr>
        <p:grpSpPr bwMode="auto">
          <a:xfrm>
            <a:off x="3455988" y="2422525"/>
            <a:ext cx="2225675" cy="1909763"/>
            <a:chOff x="2177" y="1526"/>
            <a:chExt cx="1402" cy="1203"/>
          </a:xfrm>
        </p:grpSpPr>
        <p:sp>
          <p:nvSpPr>
            <p:cNvPr id="14350" name="Rectangle 9"/>
            <p:cNvSpPr>
              <a:spLocks noChangeArrowheads="1"/>
            </p:cNvSpPr>
            <p:nvPr/>
          </p:nvSpPr>
          <p:spPr bwMode="auto">
            <a:xfrm rot="-1980000">
              <a:off x="3469" y="1526"/>
              <a:ext cx="90" cy="522"/>
            </a:xfrm>
            <a:prstGeom prst="rect">
              <a:avLst/>
            </a:prstGeom>
            <a:solidFill>
              <a:srgbClr val="F0FD2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1" name="Group 14"/>
            <p:cNvGrpSpPr>
              <a:grpSpLocks/>
            </p:cNvGrpSpPr>
            <p:nvPr/>
          </p:nvGrpSpPr>
          <p:grpSpPr bwMode="auto">
            <a:xfrm>
              <a:off x="2177" y="1687"/>
              <a:ext cx="1402" cy="1042"/>
              <a:chOff x="2177" y="1687"/>
              <a:chExt cx="1402" cy="1042"/>
            </a:xfrm>
          </p:grpSpPr>
          <p:sp>
            <p:nvSpPr>
              <p:cNvPr id="14352" name="Line 10"/>
              <p:cNvSpPr>
                <a:spLocks noChangeShapeType="1"/>
              </p:cNvSpPr>
              <p:nvPr/>
            </p:nvSpPr>
            <p:spPr bwMode="auto">
              <a:xfrm flipV="1">
                <a:off x="2456" y="1769"/>
                <a:ext cx="1038" cy="96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Line 11"/>
              <p:cNvSpPr>
                <a:spLocks noChangeShapeType="1"/>
              </p:cNvSpPr>
              <p:nvPr/>
            </p:nvSpPr>
            <p:spPr bwMode="auto">
              <a:xfrm flipV="1">
                <a:off x="2177" y="1766"/>
                <a:ext cx="1320" cy="509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12"/>
              <p:cNvSpPr>
                <a:spLocks noChangeShapeType="1"/>
              </p:cNvSpPr>
              <p:nvPr/>
            </p:nvSpPr>
            <p:spPr bwMode="auto">
              <a:xfrm flipH="1" flipV="1">
                <a:off x="3427" y="1730"/>
                <a:ext cx="152" cy="86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Line 13"/>
              <p:cNvSpPr>
                <a:spLocks noChangeShapeType="1"/>
              </p:cNvSpPr>
              <p:nvPr/>
            </p:nvSpPr>
            <p:spPr bwMode="auto">
              <a:xfrm flipV="1">
                <a:off x="3492" y="1687"/>
                <a:ext cx="22" cy="172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41" name="Rectangle 16"/>
          <p:cNvSpPr>
            <a:spLocks noChangeArrowheads="1"/>
          </p:cNvSpPr>
          <p:nvPr/>
        </p:nvSpPr>
        <p:spPr bwMode="auto">
          <a:xfrm>
            <a:off x="685800" y="5765800"/>
            <a:ext cx="239871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Camera with 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C and C</a:t>
            </a:r>
            <a:r>
              <a:rPr lang="en-US" sz="2800" b="1" baseline="3000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4342" name="Rectangle 17"/>
          <p:cNvSpPr>
            <a:spLocks noChangeArrowheads="1"/>
          </p:cNvSpPr>
          <p:nvPr/>
        </p:nvSpPr>
        <p:spPr bwMode="auto">
          <a:xfrm>
            <a:off x="5791200" y="3381375"/>
            <a:ext cx="202088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Mirror with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M and M</a:t>
            </a:r>
            <a:r>
              <a:rPr lang="en-US" sz="2800" b="1" baseline="3000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4343" name="Line 24"/>
          <p:cNvSpPr>
            <a:spLocks noChangeShapeType="1"/>
          </p:cNvSpPr>
          <p:nvPr/>
        </p:nvSpPr>
        <p:spPr bwMode="auto">
          <a:xfrm flipH="1" flipV="1">
            <a:off x="4949825" y="1879600"/>
            <a:ext cx="554038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25"/>
          <p:cNvSpPr>
            <a:spLocks noChangeShapeType="1"/>
          </p:cNvSpPr>
          <p:nvPr/>
        </p:nvSpPr>
        <p:spPr bwMode="auto">
          <a:xfrm flipH="1">
            <a:off x="5200650" y="2057400"/>
            <a:ext cx="303213" cy="17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arrow" w="sm" len="sm"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Rectangle 26"/>
          <p:cNvSpPr>
            <a:spLocks noChangeArrowheads="1"/>
          </p:cNvSpPr>
          <p:nvPr/>
        </p:nvSpPr>
        <p:spPr bwMode="auto">
          <a:xfrm>
            <a:off x="4800600" y="4724400"/>
            <a:ext cx="4240213" cy="1644650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Where is the plane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relative to the 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camera? 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pointing toward camera</a:t>
            </a:r>
          </a:p>
        </p:txBody>
      </p:sp>
      <p:sp>
        <p:nvSpPr>
          <p:cNvPr id="14346" name="Rectangle 34"/>
          <p:cNvSpPr>
            <a:spLocks noChangeArrowheads="1"/>
          </p:cNvSpPr>
          <p:nvPr/>
        </p:nvSpPr>
        <p:spPr bwMode="auto">
          <a:xfrm>
            <a:off x="6735763" y="3008313"/>
            <a:ext cx="22288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/>
              <a:t>clipping plane</a:t>
            </a:r>
          </a:p>
        </p:txBody>
      </p:sp>
      <p:sp>
        <p:nvSpPr>
          <p:cNvPr id="14347" name="Line 36"/>
          <p:cNvSpPr>
            <a:spLocks noChangeShapeType="1"/>
          </p:cNvSpPr>
          <p:nvPr/>
        </p:nvSpPr>
        <p:spPr bwMode="auto">
          <a:xfrm flipH="1" flipV="1">
            <a:off x="5334000" y="2209800"/>
            <a:ext cx="1371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Rectangle 26"/>
          <p:cNvSpPr>
            <a:spLocks noChangeArrowheads="1"/>
          </p:cNvSpPr>
          <p:nvPr/>
        </p:nvSpPr>
        <p:spPr bwMode="auto">
          <a:xfrm>
            <a:off x="228600" y="1676400"/>
            <a:ext cx="3654425" cy="1644650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Where is the plane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NORMAL relative to 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the mirror? 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negative z</a:t>
            </a:r>
          </a:p>
        </p:txBody>
      </p:sp>
      <p:sp>
        <p:nvSpPr>
          <p:cNvPr id="14349" name="Rectangle 26"/>
          <p:cNvSpPr>
            <a:spLocks noChangeArrowheads="1"/>
          </p:cNvSpPr>
          <p:nvPr/>
        </p:nvSpPr>
        <p:spPr bwMode="auto">
          <a:xfrm>
            <a:off x="6096000" y="1524000"/>
            <a:ext cx="2405063" cy="868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a mirror is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like a vehicle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82575"/>
            <a:ext cx="8672512" cy="565150"/>
          </a:xfrm>
          <a:ln cap="flat"/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mtClean="0"/>
              <a:t>Clipping Plane Details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3" y="1828800"/>
            <a:ext cx="9031287" cy="2641600"/>
          </a:xfrm>
          <a:noFill/>
        </p:spPr>
        <p:txBody>
          <a:bodyPr/>
          <a:lstStyle/>
          <a:p>
            <a:r>
              <a:rPr lang="en-US" sz="2400" smtClean="0"/>
              <a:t>Plane at mirror center </a:t>
            </a:r>
            <a:r>
              <a:rPr lang="en-US" sz="2400" smtClean="0">
                <a:solidFill>
                  <a:srgbClr val="0000FF"/>
                </a:solidFill>
              </a:rPr>
              <a:t>P</a:t>
            </a:r>
            <a:r>
              <a:rPr lang="en-US" sz="2400" baseline="-25000" smtClean="0">
                <a:solidFill>
                  <a:srgbClr val="0000FF"/>
                </a:solidFill>
              </a:rPr>
              <a:t>0</a:t>
            </a:r>
            <a:r>
              <a:rPr lang="en-US" sz="2400" smtClean="0"/>
              <a:t>=[0,0,0] </a:t>
            </a:r>
            <a:br>
              <a:rPr lang="en-US" sz="2400" smtClean="0"/>
            </a:br>
            <a:r>
              <a:rPr lang="en-US" sz="2400" smtClean="0"/>
              <a:t>relative to mirror local coordinates </a:t>
            </a:r>
            <a:br>
              <a:rPr lang="en-US" sz="2400" smtClean="0"/>
            </a:br>
            <a:r>
              <a:rPr lang="en-US" sz="2400" smtClean="0"/>
              <a:t>	P = {0,0,1,0} </a:t>
            </a:r>
            <a:r>
              <a:rPr lang="en-US" sz="2400" smtClean="0">
                <a:solidFill>
                  <a:srgbClr val="0000FF"/>
                </a:solidFill>
              </a:rPr>
              <a:t>,	-N.P</a:t>
            </a:r>
            <a:r>
              <a:rPr lang="en-US" sz="2400" baseline="-25000" smtClean="0">
                <a:solidFill>
                  <a:srgbClr val="0000FF"/>
                </a:solidFill>
              </a:rPr>
              <a:t>0</a:t>
            </a:r>
            <a:r>
              <a:rPr lang="en-US" sz="2400" smtClean="0">
                <a:solidFill>
                  <a:schemeClr val="tx2"/>
                </a:solidFill>
              </a:rPr>
              <a:t>=0</a:t>
            </a:r>
          </a:p>
          <a:p>
            <a:r>
              <a:rPr lang="en-US" sz="2400" smtClean="0"/>
              <a:t>Plane in world coordinates</a:t>
            </a:r>
            <a:br>
              <a:rPr lang="en-US" sz="2400" smtClean="0"/>
            </a:br>
            <a:r>
              <a:rPr lang="en-US" sz="2400" smtClean="0"/>
              <a:t>	P*M</a:t>
            </a:r>
          </a:p>
          <a:p>
            <a:r>
              <a:rPr lang="en-US" sz="2400" smtClean="0"/>
              <a:t>Plane as seen by camera</a:t>
            </a:r>
            <a:br>
              <a:rPr lang="en-US" sz="2400" smtClean="0"/>
            </a:br>
            <a:r>
              <a:rPr lang="en-US" sz="2400" smtClean="0"/>
              <a:t>	P*MC</a:t>
            </a:r>
            <a:r>
              <a:rPr lang="en-US" sz="2400" baseline="30000" smtClean="0"/>
              <a:t>-1</a:t>
            </a:r>
          </a:p>
        </p:txBody>
      </p:sp>
      <p:grpSp>
        <p:nvGrpSpPr>
          <p:cNvPr id="15364" name="Group 8"/>
          <p:cNvGrpSpPr>
            <a:grpSpLocks/>
          </p:cNvGrpSpPr>
          <p:nvPr/>
        </p:nvGrpSpPr>
        <p:grpSpPr bwMode="auto">
          <a:xfrm>
            <a:off x="4389438" y="3722688"/>
            <a:ext cx="1290637" cy="2339975"/>
            <a:chOff x="2765" y="2345"/>
            <a:chExt cx="813" cy="1474"/>
          </a:xfrm>
        </p:grpSpPr>
        <p:sp>
          <p:nvSpPr>
            <p:cNvPr id="15380" name="Line 4"/>
            <p:cNvSpPr>
              <a:spLocks noChangeShapeType="1"/>
            </p:cNvSpPr>
            <p:nvPr/>
          </p:nvSpPr>
          <p:spPr bwMode="auto">
            <a:xfrm flipH="1">
              <a:off x="2854" y="2345"/>
              <a:ext cx="228" cy="13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5"/>
            <p:cNvSpPr>
              <a:spLocks noChangeShapeType="1"/>
            </p:cNvSpPr>
            <p:nvPr/>
          </p:nvSpPr>
          <p:spPr bwMode="auto">
            <a:xfrm flipH="1">
              <a:off x="2851" y="2529"/>
              <a:ext cx="727" cy="121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6"/>
            <p:cNvSpPr>
              <a:spLocks noChangeShapeType="1"/>
            </p:cNvSpPr>
            <p:nvPr/>
          </p:nvSpPr>
          <p:spPr bwMode="auto">
            <a:xfrm flipV="1">
              <a:off x="2765" y="3731"/>
              <a:ext cx="172" cy="2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7"/>
            <p:cNvSpPr>
              <a:spLocks noChangeShapeType="1"/>
            </p:cNvSpPr>
            <p:nvPr/>
          </p:nvSpPr>
          <p:spPr bwMode="auto">
            <a:xfrm>
              <a:off x="2806" y="3671"/>
              <a:ext cx="90" cy="14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Rectangle 9"/>
          <p:cNvSpPr>
            <a:spLocks noChangeArrowheads="1"/>
          </p:cNvSpPr>
          <p:nvPr/>
        </p:nvSpPr>
        <p:spPr bwMode="auto">
          <a:xfrm rot="-1980000">
            <a:off x="6838950" y="1990725"/>
            <a:ext cx="142875" cy="8286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 flipV="1">
            <a:off x="5561013" y="2373313"/>
            <a:ext cx="1312862" cy="16081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 flipV="1">
            <a:off x="5099050" y="2374900"/>
            <a:ext cx="1784350" cy="7493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12"/>
          <p:cNvSpPr>
            <a:spLocks noChangeShapeType="1"/>
          </p:cNvSpPr>
          <p:nvPr/>
        </p:nvSpPr>
        <p:spPr bwMode="auto">
          <a:xfrm flipH="1" flipV="1">
            <a:off x="6772275" y="2314575"/>
            <a:ext cx="241300" cy="136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3"/>
          <p:cNvSpPr>
            <a:spLocks noChangeShapeType="1"/>
          </p:cNvSpPr>
          <p:nvPr/>
        </p:nvSpPr>
        <p:spPr bwMode="auto">
          <a:xfrm flipV="1">
            <a:off x="6875463" y="2246313"/>
            <a:ext cx="34925" cy="2730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029200" y="5486400"/>
            <a:ext cx="239871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Camera with 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C and C</a:t>
            </a:r>
            <a:r>
              <a:rPr lang="en-US" sz="2800" b="1" baseline="3000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6781800" y="2971800"/>
            <a:ext cx="202088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Mirror with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M and M</a:t>
            </a:r>
            <a:r>
              <a:rPr lang="en-US" sz="2800" b="1" baseline="3000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 flipH="1" flipV="1">
            <a:off x="6281738" y="1447800"/>
            <a:ext cx="554037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Rectangle 18"/>
          <p:cNvSpPr>
            <a:spLocks noChangeArrowheads="1"/>
          </p:cNvSpPr>
          <p:nvPr/>
        </p:nvSpPr>
        <p:spPr bwMode="auto">
          <a:xfrm>
            <a:off x="1131888" y="990600"/>
            <a:ext cx="3675062" cy="420688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</a:rPr>
              <a:t>Plane = [Nx,Ny,Nz,-N.P</a:t>
            </a:r>
            <a:r>
              <a:rPr lang="en-US" sz="2400" b="1" baseline="-25000">
                <a:solidFill>
                  <a:srgbClr val="0000FF"/>
                </a:solidFill>
              </a:rPr>
              <a:t>0</a:t>
            </a:r>
            <a:r>
              <a:rPr lang="en-US" sz="2400" b="1">
                <a:solidFill>
                  <a:srgbClr val="0000FF"/>
                </a:solidFill>
              </a:rPr>
              <a:t>]</a:t>
            </a:r>
          </a:p>
        </p:txBody>
      </p:sp>
      <p:grpSp>
        <p:nvGrpSpPr>
          <p:cNvPr id="15374" name="Group 22"/>
          <p:cNvGrpSpPr>
            <a:grpSpLocks/>
          </p:cNvGrpSpPr>
          <p:nvPr/>
        </p:nvGrpSpPr>
        <p:grpSpPr bwMode="auto">
          <a:xfrm>
            <a:off x="6761163" y="1946275"/>
            <a:ext cx="649287" cy="541338"/>
            <a:chOff x="4259" y="1226"/>
            <a:chExt cx="409" cy="341"/>
          </a:xfrm>
        </p:grpSpPr>
        <p:sp>
          <p:nvSpPr>
            <p:cNvPr id="15377" name="Line 19"/>
            <p:cNvSpPr>
              <a:spLocks noChangeShapeType="1"/>
            </p:cNvSpPr>
            <p:nvPr/>
          </p:nvSpPr>
          <p:spPr bwMode="auto">
            <a:xfrm>
              <a:off x="4259" y="1226"/>
              <a:ext cx="204" cy="20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20"/>
            <p:cNvSpPr>
              <a:spLocks noChangeShapeType="1"/>
            </p:cNvSpPr>
            <p:nvPr/>
          </p:nvSpPr>
          <p:spPr bwMode="auto">
            <a:xfrm flipH="1">
              <a:off x="4465" y="1229"/>
              <a:ext cx="203" cy="20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21"/>
            <p:cNvSpPr>
              <a:spLocks noChangeShapeType="1"/>
            </p:cNvSpPr>
            <p:nvPr/>
          </p:nvSpPr>
          <p:spPr bwMode="auto">
            <a:xfrm flipV="1">
              <a:off x="4461" y="1431"/>
              <a:ext cx="0" cy="13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5" name="Rectangle 23"/>
          <p:cNvSpPr>
            <a:spLocks noChangeArrowheads="1"/>
          </p:cNvSpPr>
          <p:nvPr/>
        </p:nvSpPr>
        <p:spPr bwMode="auto">
          <a:xfrm>
            <a:off x="7461250" y="1219200"/>
            <a:ext cx="16827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Mirror z-axis</a:t>
            </a:r>
            <a:br>
              <a:rPr lang="en-US" sz="1800" b="1">
                <a:solidFill>
                  <a:srgbClr val="FF0000"/>
                </a:solidFill>
              </a:rPr>
            </a:br>
            <a:r>
              <a:rPr lang="en-US" sz="1800" b="1">
                <a:solidFill>
                  <a:srgbClr val="FF0000"/>
                </a:solidFill>
              </a:rPr>
              <a:t>points behind</a:t>
            </a:r>
            <a:br>
              <a:rPr lang="en-US" sz="1800" b="1">
                <a:solidFill>
                  <a:srgbClr val="FF0000"/>
                </a:solidFill>
              </a:rPr>
            </a:br>
            <a:r>
              <a:rPr lang="en-US" sz="1800" b="1">
                <a:solidFill>
                  <a:srgbClr val="FF0000"/>
                </a:solidFill>
              </a:rPr>
              <a:t>mirror</a:t>
            </a:r>
          </a:p>
        </p:txBody>
      </p:sp>
      <p:sp>
        <p:nvSpPr>
          <p:cNvPr id="15376" name="Line 25"/>
          <p:cNvSpPr>
            <a:spLocks noChangeShapeType="1"/>
          </p:cNvSpPr>
          <p:nvPr/>
        </p:nvSpPr>
        <p:spPr bwMode="auto">
          <a:xfrm flipH="1">
            <a:off x="6543675" y="1643063"/>
            <a:ext cx="303213" cy="17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arrow" w="sm" len="sm"/>
            <a:tailEnd type="none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209550" y="273050"/>
            <a:ext cx="870267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Tell Renderer To Clip Undesired Objects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328738"/>
            <a:ext cx="9031288" cy="4406900"/>
          </a:xfrm>
          <a:noFill/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Solution: Specify plane in local coordinates</a:t>
            </a:r>
            <a:endParaRPr lang="en-US" smtClean="0"/>
          </a:p>
          <a:p>
            <a:pPr lvl="1">
              <a:buFontTx/>
              <a:buChar char="•"/>
            </a:pPr>
            <a:r>
              <a:rPr lang="en-US" smtClean="0"/>
              <a:t>	</a:t>
            </a:r>
            <a:r>
              <a:rPr lang="en-US" smtClean="0">
                <a:solidFill>
                  <a:srgbClr val="0000FF"/>
                </a:solidFill>
              </a:rPr>
              <a:t>Set up stack to contain </a:t>
            </a:r>
            <a:r>
              <a:rPr lang="en-US" smtClean="0"/>
              <a:t>MC</a:t>
            </a:r>
            <a:r>
              <a:rPr lang="en-US" baseline="30000" smtClean="0"/>
              <a:t>-1 </a:t>
            </a:r>
            <a:r>
              <a:rPr lang="en-US" smtClean="0"/>
              <a:t>(M is mirror </a:t>
            </a:r>
            <a:br>
              <a:rPr lang="en-US" smtClean="0"/>
            </a:br>
            <a:r>
              <a:rPr lang="en-US" smtClean="0"/>
              <a:t>	transformation, C is camera)</a:t>
            </a:r>
            <a:r>
              <a:rPr lang="en-US" smtClean="0">
                <a:solidFill>
                  <a:srgbClr val="0000FF"/>
                </a:solidFill>
              </a:rPr>
              <a:t>.</a:t>
            </a:r>
            <a:endParaRPr lang="en-US" smtClean="0"/>
          </a:p>
          <a:p>
            <a:pPr lvl="1"/>
            <a:r>
              <a:rPr lang="en-US" smtClean="0"/>
              <a:t> 	</a:t>
            </a:r>
            <a:r>
              <a:rPr lang="en-US" b="0" smtClean="0">
                <a:latin typeface="Times New Roman" pitchFamily="18" charset="0"/>
              </a:rPr>
              <a:t>glPushMatrix (); //Assuming C</a:t>
            </a:r>
            <a:r>
              <a:rPr lang="en-US" b="0" baseline="30000" smtClean="0">
                <a:latin typeface="Times New Roman" pitchFamily="18" charset="0"/>
              </a:rPr>
              <a:t>-1</a:t>
            </a:r>
            <a:r>
              <a:rPr lang="en-US" b="0" smtClean="0">
                <a:latin typeface="Times New Roman" pitchFamily="18" charset="0"/>
              </a:rPr>
              <a:t> is already on stack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	glMultMatrix (mirrorLocalToWorld); //M 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	Gldouble localPlane = {0.0, 0.0, 1.0, 0.0}; 			//Normal is -ve z-axis (to keep what mirror sees).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	glClipPlane (GL_CLIP_PLANE0, localPlane);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glPopMatrix (); //restore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304800" y="6019800"/>
            <a:ext cx="8334375" cy="47307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Clipping plane points in direction that is KEPT..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4578350" y="3910013"/>
            <a:ext cx="541338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024063" y="3713163"/>
            <a:ext cx="777875" cy="552450"/>
          </a:xfrm>
          <a:custGeom>
            <a:avLst/>
            <a:gdLst>
              <a:gd name="T0" fmla="*/ 0 w 490"/>
              <a:gd name="T1" fmla="*/ 166687 h 348"/>
              <a:gd name="T2" fmla="*/ 776288 w 490"/>
              <a:gd name="T3" fmla="*/ 0 h 348"/>
              <a:gd name="T4" fmla="*/ 558800 w 490"/>
              <a:gd name="T5" fmla="*/ 550863 h 348"/>
              <a:gd name="T6" fmla="*/ 0 w 490"/>
              <a:gd name="T7" fmla="*/ 412750 h 348"/>
              <a:gd name="T8" fmla="*/ 0 w 490"/>
              <a:gd name="T9" fmla="*/ 166687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"/>
              <a:gd name="T16" fmla="*/ 0 h 348"/>
              <a:gd name="T17" fmla="*/ 490 w 490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" h="348">
                <a:moveTo>
                  <a:pt x="0" y="105"/>
                </a:moveTo>
                <a:lnTo>
                  <a:pt x="489" y="0"/>
                </a:lnTo>
                <a:lnTo>
                  <a:pt x="352" y="347"/>
                </a:lnTo>
                <a:lnTo>
                  <a:pt x="0" y="260"/>
                </a:lnTo>
                <a:lnTo>
                  <a:pt x="0" y="105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3552825" y="3495675"/>
            <a:ext cx="1171575" cy="1728788"/>
          </a:xfrm>
          <a:custGeom>
            <a:avLst/>
            <a:gdLst>
              <a:gd name="T0" fmla="*/ 166687 w 738"/>
              <a:gd name="T1" fmla="*/ 146050 h 1089"/>
              <a:gd name="T2" fmla="*/ 1169988 w 738"/>
              <a:gd name="T3" fmla="*/ 0 h 1089"/>
              <a:gd name="T4" fmla="*/ 1169988 w 738"/>
              <a:gd name="T5" fmla="*/ 1727201 h 1089"/>
              <a:gd name="T6" fmla="*/ 0 w 738"/>
              <a:gd name="T7" fmla="*/ 1352550 h 1089"/>
              <a:gd name="T8" fmla="*/ 166687 w 738"/>
              <a:gd name="T9" fmla="*/ 146050 h 10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8"/>
              <a:gd name="T16" fmla="*/ 0 h 1089"/>
              <a:gd name="T17" fmla="*/ 738 w 738"/>
              <a:gd name="T18" fmla="*/ 1089 h 10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8" h="1089">
                <a:moveTo>
                  <a:pt x="105" y="92"/>
                </a:moveTo>
                <a:lnTo>
                  <a:pt x="737" y="0"/>
                </a:lnTo>
                <a:lnTo>
                  <a:pt x="737" y="1088"/>
                </a:lnTo>
                <a:lnTo>
                  <a:pt x="0" y="852"/>
                </a:lnTo>
                <a:lnTo>
                  <a:pt x="105" y="92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1141" name="AutoShape 5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Another Problem: Won’t Z-Buffering Screw up?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1373188"/>
          </a:xfrm>
          <a:noFill/>
        </p:spPr>
        <p:txBody>
          <a:bodyPr/>
          <a:lstStyle/>
          <a:p>
            <a:r>
              <a:rPr lang="en-US" smtClean="0"/>
              <a:t>We need to render objects twice, once normally and once reflected-and-with-back-objects-clipped.</a:t>
            </a:r>
          </a:p>
          <a:p>
            <a:r>
              <a:rPr lang="en-US" smtClean="0"/>
              <a:t>What about objects obscured by mirror?</a:t>
            </a:r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2235200" y="3030538"/>
            <a:ext cx="2206625" cy="2560637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0 h 1613"/>
              <a:gd name="T6" fmla="*/ 0 w 1390"/>
              <a:gd name="T7" fmla="*/ 1639887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164138" y="4044950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2841625" y="3908425"/>
            <a:ext cx="1235075" cy="487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1319213" y="4438650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52438" y="4984750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068388" y="4910138"/>
            <a:ext cx="541337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808413" y="3724275"/>
            <a:ext cx="541337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419725" y="5435600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>
                <a:solidFill>
                  <a:srgbClr val="8000B3"/>
                </a:solidFill>
              </a:rPr>
              <a:t>O</a:t>
            </a:r>
            <a:r>
              <a:rPr lang="en-US" sz="2800" b="1" baseline="-25000">
                <a:solidFill>
                  <a:srgbClr val="8000B3"/>
                </a:solidFill>
              </a:rPr>
              <a:t>3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543550" y="2855913"/>
            <a:ext cx="3255963" cy="87312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Isn’t </a:t>
            </a:r>
            <a:r>
              <a:rPr lang="en-US" sz="2800" b="1">
                <a:solidFill>
                  <a:srgbClr val="8000B3"/>
                </a:solidFill>
              </a:rPr>
              <a:t>O</a:t>
            </a:r>
            <a:r>
              <a:rPr lang="en-US" sz="2800" b="1" baseline="-25000">
                <a:solidFill>
                  <a:srgbClr val="8000B3"/>
                </a:solidFill>
              </a:rPr>
              <a:t>3</a:t>
            </a:r>
            <a:r>
              <a:rPr lang="en-US" sz="2800" b="1" baseline="-25000"/>
              <a:t> </a:t>
            </a:r>
            <a:r>
              <a:rPr lang="en-US" sz="2800" b="1"/>
              <a:t>closer</a:t>
            </a:r>
            <a:br>
              <a:rPr lang="en-US" sz="2800" b="1"/>
            </a:br>
            <a:r>
              <a:rPr lang="en-US" sz="2800" b="1"/>
              <a:t>than </a:t>
            </a:r>
            <a:r>
              <a:rPr lang="en-US" sz="2800" b="1">
                <a:solidFill>
                  <a:srgbClr val="FF0000"/>
                </a:solidFill>
              </a:rPr>
              <a:t>reflected O</a:t>
            </a:r>
            <a:r>
              <a:rPr lang="en-US" sz="2800" b="1" baseline="-25000">
                <a:solidFill>
                  <a:srgbClr val="FF0000"/>
                </a:solidFill>
              </a:rPr>
              <a:t>1</a:t>
            </a:r>
            <a:r>
              <a:rPr lang="en-US" sz="2800" b="1"/>
              <a:t>?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 flipV="1">
            <a:off x="4756150" y="4916488"/>
            <a:ext cx="7175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2706688" y="4070350"/>
            <a:ext cx="1319212" cy="1620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166813" y="5697538"/>
            <a:ext cx="2295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</a:rPr>
              <a:t>Reflected O</a:t>
            </a:r>
            <a:r>
              <a:rPr lang="en-US" sz="28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172200" y="4495800"/>
            <a:ext cx="2895600" cy="124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2800" b="1"/>
              <a:t>Solution: Draw INSIDE first and OUTSIDE last…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7586663" y="3290888"/>
            <a:ext cx="541337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5032375" y="3094038"/>
            <a:ext cx="777875" cy="552450"/>
          </a:xfrm>
          <a:custGeom>
            <a:avLst/>
            <a:gdLst>
              <a:gd name="T0" fmla="*/ 0 w 490"/>
              <a:gd name="T1" fmla="*/ 166687 h 348"/>
              <a:gd name="T2" fmla="*/ 776288 w 490"/>
              <a:gd name="T3" fmla="*/ 0 h 348"/>
              <a:gd name="T4" fmla="*/ 558800 w 490"/>
              <a:gd name="T5" fmla="*/ 550863 h 348"/>
              <a:gd name="T6" fmla="*/ 0 w 490"/>
              <a:gd name="T7" fmla="*/ 412750 h 348"/>
              <a:gd name="T8" fmla="*/ 0 w 490"/>
              <a:gd name="T9" fmla="*/ 166687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"/>
              <a:gd name="T16" fmla="*/ 0 h 348"/>
              <a:gd name="T17" fmla="*/ 490 w 490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" h="348">
                <a:moveTo>
                  <a:pt x="0" y="105"/>
                </a:moveTo>
                <a:lnTo>
                  <a:pt x="489" y="0"/>
                </a:lnTo>
                <a:lnTo>
                  <a:pt x="352" y="347"/>
                </a:lnTo>
                <a:lnTo>
                  <a:pt x="0" y="260"/>
                </a:lnTo>
                <a:lnTo>
                  <a:pt x="0" y="105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6561138" y="2876550"/>
            <a:ext cx="1171575" cy="1728788"/>
          </a:xfrm>
          <a:custGeom>
            <a:avLst/>
            <a:gdLst>
              <a:gd name="T0" fmla="*/ 166687 w 738"/>
              <a:gd name="T1" fmla="*/ 146050 h 1089"/>
              <a:gd name="T2" fmla="*/ 1169988 w 738"/>
              <a:gd name="T3" fmla="*/ 0 h 1089"/>
              <a:gd name="T4" fmla="*/ 1169988 w 738"/>
              <a:gd name="T5" fmla="*/ 1727201 h 1089"/>
              <a:gd name="T6" fmla="*/ 0 w 738"/>
              <a:gd name="T7" fmla="*/ 1352550 h 1089"/>
              <a:gd name="T8" fmla="*/ 166687 w 738"/>
              <a:gd name="T9" fmla="*/ 146050 h 10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8"/>
              <a:gd name="T16" fmla="*/ 0 h 1089"/>
              <a:gd name="T17" fmla="*/ 738 w 738"/>
              <a:gd name="T18" fmla="*/ 1089 h 10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8" h="1089">
                <a:moveTo>
                  <a:pt x="105" y="92"/>
                </a:moveTo>
                <a:lnTo>
                  <a:pt x="737" y="0"/>
                </a:lnTo>
                <a:lnTo>
                  <a:pt x="737" y="1088"/>
                </a:lnTo>
                <a:lnTo>
                  <a:pt x="0" y="852"/>
                </a:lnTo>
                <a:lnTo>
                  <a:pt x="105" y="92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3189" name="AutoShape 5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Partial solution: I Call It </a:t>
            </a:r>
            <a:r>
              <a:rPr lang="en-US" smtClean="0">
                <a:solidFill>
                  <a:schemeClr val="bg2"/>
                </a:solidFill>
              </a:rPr>
              <a:t>Hardening The Mirror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512762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solidFill>
                  <a:srgbClr val="0000FF"/>
                </a:solidFill>
              </a:rPr>
              <a:t>IN MIRROR ONLY</a:t>
            </a:r>
            <a:r>
              <a:rPr lang="en-US" smtClean="0">
                <a:solidFill>
                  <a:srgbClr val="FF0000"/>
                </a:solidFill>
              </a:rPr>
              <a:t>, PASS1: Render all objects reflected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and back clipped </a:t>
            </a:r>
            <a:r>
              <a:rPr lang="en-US" smtClean="0"/>
              <a:t>(exclude mirror; reflected O</a:t>
            </a:r>
            <a:r>
              <a:rPr lang="en-US" baseline="-25000" smtClean="0"/>
              <a:t>1 </a:t>
            </a:r>
            <a:r>
              <a:rPr lang="en-US" smtClean="0"/>
              <a:t>drawn but not O</a:t>
            </a:r>
            <a:r>
              <a:rPr lang="en-US" baseline="-25000" smtClean="0"/>
              <a:t>2 </a:t>
            </a:r>
            <a:r>
              <a:rPr lang="en-US" smtClean="0"/>
              <a:t>or O</a:t>
            </a:r>
            <a:r>
              <a:rPr lang="en-US" baseline="-25000" smtClean="0"/>
              <a:t>3</a:t>
            </a:r>
            <a:r>
              <a:rPr lang="en-US" smtClean="0"/>
              <a:t>). </a:t>
            </a:r>
            <a:br>
              <a:rPr lang="en-US" smtClean="0"/>
            </a:br>
            <a:r>
              <a:rPr lang="en-US" smtClean="0"/>
              <a:t>Get just        .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Render mirror but disable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coloring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to harden it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(z-buffer works; everything</a:t>
            </a:r>
            <a:br>
              <a:rPr lang="en-US" smtClean="0"/>
            </a:br>
            <a:r>
              <a:rPr lang="en-US" smtClean="0"/>
              <a:t>in mirror get mirror’s</a:t>
            </a:r>
            <a:br>
              <a:rPr lang="en-US" smtClean="0"/>
            </a:br>
            <a:r>
              <a:rPr lang="en-US" smtClean="0"/>
              <a:t>z-depth).</a:t>
            </a:r>
          </a:p>
          <a:p>
            <a:pPr>
              <a:lnSpc>
                <a:spcPct val="80000"/>
              </a:lnSpc>
            </a:pPr>
            <a:r>
              <a:rPr lang="en-US" smtClean="0">
                <a:solidFill>
                  <a:srgbClr val="FF0000"/>
                </a:solidFill>
              </a:rPr>
              <a:t>PASS2: Render all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objects normally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(exclude mirror; O</a:t>
            </a:r>
            <a:r>
              <a:rPr lang="en-US" baseline="-25000" smtClean="0"/>
              <a:t>1</a:t>
            </a:r>
            <a:r>
              <a:rPr lang="en-US" smtClean="0"/>
              <a:t>, O</a:t>
            </a:r>
            <a:r>
              <a:rPr lang="en-US" baseline="-25000" smtClean="0"/>
              <a:t>2 </a:t>
            </a:r>
            <a:r>
              <a:rPr lang="en-US" smtClean="0"/>
              <a:t>and </a:t>
            </a:r>
            <a:br>
              <a:rPr lang="en-US" smtClean="0"/>
            </a:br>
            <a:r>
              <a:rPr lang="en-US" smtClean="0"/>
              <a:t>O</a:t>
            </a:r>
            <a:r>
              <a:rPr lang="en-US" baseline="-25000" smtClean="0"/>
              <a:t>3</a:t>
            </a:r>
            <a:r>
              <a:rPr lang="en-US" smtClean="0"/>
              <a:t> will be drawn properly </a:t>
            </a:r>
            <a:br>
              <a:rPr lang="en-US" smtClean="0"/>
            </a:br>
            <a:r>
              <a:rPr lang="en-US" smtClean="0"/>
              <a:t>z-buffered). Get both </a:t>
            </a: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5243513" y="2411413"/>
            <a:ext cx="2206625" cy="2560637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0 h 1613"/>
              <a:gd name="T6" fmla="*/ 0 w 1390"/>
              <a:gd name="T7" fmla="*/ 1639887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172450" y="3425825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5849938" y="3289300"/>
            <a:ext cx="1235075" cy="487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4327525" y="3819525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379913" y="4616450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076700" y="4291013"/>
            <a:ext cx="541338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6816725" y="3105150"/>
            <a:ext cx="541338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8428038" y="4816475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>
                <a:solidFill>
                  <a:srgbClr val="8000B3"/>
                </a:solidFill>
              </a:rPr>
              <a:t>O</a:t>
            </a:r>
            <a:r>
              <a:rPr lang="en-US" sz="2800" b="1" baseline="-25000">
                <a:solidFill>
                  <a:srgbClr val="8000B3"/>
                </a:solidFill>
              </a:rPr>
              <a:t>3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7764463" y="4297363"/>
            <a:ext cx="717550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2090738" y="2401888"/>
            <a:ext cx="541337" cy="265112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4267200" y="6096000"/>
            <a:ext cx="541338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6643688" y="6024563"/>
            <a:ext cx="823912" cy="519112"/>
          </a:xfrm>
          <a:custGeom>
            <a:avLst/>
            <a:gdLst>
              <a:gd name="T0" fmla="*/ 0 w 519"/>
              <a:gd name="T1" fmla="*/ 144462 h 327"/>
              <a:gd name="T2" fmla="*/ 822325 w 519"/>
              <a:gd name="T3" fmla="*/ 0 h 327"/>
              <a:gd name="T4" fmla="*/ 822325 w 519"/>
              <a:gd name="T5" fmla="*/ 517525 h 327"/>
              <a:gd name="T6" fmla="*/ 0 w 519"/>
              <a:gd name="T7" fmla="*/ 239712 h 327"/>
              <a:gd name="T8" fmla="*/ 0 w 519"/>
              <a:gd name="T9" fmla="*/ 144462 h 3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327"/>
              <a:gd name="T17" fmla="*/ 519 w 519"/>
              <a:gd name="T18" fmla="*/ 327 h 3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327">
                <a:moveTo>
                  <a:pt x="0" y="91"/>
                </a:moveTo>
                <a:lnTo>
                  <a:pt x="518" y="0"/>
                </a:lnTo>
                <a:lnTo>
                  <a:pt x="518" y="326"/>
                </a:lnTo>
                <a:lnTo>
                  <a:pt x="0" y="151"/>
                </a:lnTo>
                <a:lnTo>
                  <a:pt x="0" y="91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821238" y="6000750"/>
            <a:ext cx="17589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(O</a:t>
            </a:r>
            <a:r>
              <a:rPr lang="en-US" sz="2800" b="1" baseline="-25000"/>
              <a:t>1</a:t>
            </a:r>
            <a:r>
              <a:rPr lang="en-US" sz="2800" b="1"/>
              <a:t>+O</a:t>
            </a:r>
            <a:r>
              <a:rPr lang="en-US" sz="2800" b="1" baseline="-25000"/>
              <a:t>2</a:t>
            </a:r>
            <a:r>
              <a:rPr lang="en-US" sz="2800" b="1"/>
              <a:t>) 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Rendering The Mirror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4108450"/>
          </a:xfrm>
          <a:noFill/>
        </p:spPr>
        <p:txBody>
          <a:bodyPr/>
          <a:lstStyle/>
          <a:p>
            <a:r>
              <a:rPr lang="en-US" smtClean="0"/>
              <a:t>Disable coloring but permit z-buffering.</a:t>
            </a:r>
            <a:endParaRPr lang="en-US" smtClean="0">
              <a:latin typeface="Times New Roman" pitchFamily="18" charset="0"/>
            </a:endParaRPr>
          </a:p>
          <a:p>
            <a:pPr lvl="1"/>
            <a:r>
              <a:rPr lang="en-US" b="0" smtClean="0"/>
              <a:t>	</a:t>
            </a:r>
            <a:r>
              <a:rPr lang="en-US" b="0" smtClean="0">
                <a:latin typeface="Times New Roman" pitchFamily="18" charset="0"/>
              </a:rPr>
              <a:t>glColorMask (0, 0, 0, 0); //Disable coloring; 0 for false.</a:t>
            </a:r>
            <a:endParaRPr lang="en-US" smtClean="0">
              <a:latin typeface="Times New Roman" pitchFamily="18" charset="0"/>
            </a:endParaRPr>
          </a:p>
          <a:p>
            <a:r>
              <a:rPr lang="en-US" smtClean="0"/>
              <a:t>Render the mirror as if there were something to draw.</a:t>
            </a:r>
            <a:endParaRPr lang="en-US" smtClean="0">
              <a:latin typeface="Times New Roman" pitchFamily="18" charset="0"/>
            </a:endParaRPr>
          </a:p>
          <a:p>
            <a:pPr lvl="1"/>
            <a:r>
              <a:rPr lang="en-US" b="0" smtClean="0"/>
              <a:t>	</a:t>
            </a:r>
            <a:r>
              <a:rPr lang="en-US" b="0" smtClean="0">
                <a:latin typeface="Times New Roman" pitchFamily="18" charset="0"/>
              </a:rPr>
              <a:t>	… render mirror polygon ...</a:t>
            </a:r>
            <a:endParaRPr lang="en-US" smtClean="0">
              <a:latin typeface="Times New Roman" pitchFamily="18" charset="0"/>
            </a:endParaRPr>
          </a:p>
          <a:p>
            <a:r>
              <a:rPr lang="en-US" smtClean="0"/>
              <a:t>Enable coloring once again.</a:t>
            </a:r>
            <a:endParaRPr lang="en-US" smtClean="0">
              <a:latin typeface="Times New Roman" pitchFamily="18" charset="0"/>
            </a:endParaRPr>
          </a:p>
          <a:p>
            <a:pPr lvl="1"/>
            <a:r>
              <a:rPr lang="en-US" b="0" smtClean="0"/>
              <a:t>	</a:t>
            </a:r>
            <a:r>
              <a:rPr lang="en-US" b="0" smtClean="0">
                <a:latin typeface="Times New Roman" pitchFamily="18" charset="0"/>
              </a:rPr>
              <a:t>glColorMask (1, 1, 1, 1); //Enable coloring; 1 for true.</a:t>
            </a:r>
            <a:endParaRPr lang="en-US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 flipV="1">
            <a:off x="5732463" y="3800475"/>
            <a:ext cx="582612" cy="1687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97283" name="AutoShape 3"/>
          <p:cNvSpPr>
            <a:spLocks noGrp="1" noChangeArrowheads="1"/>
          </p:cNvSpPr>
          <p:nvPr>
            <p:ph type="title"/>
          </p:nvPr>
        </p:nvSpPr>
        <p:spPr>
          <a:xfrm>
            <a:off x="196850" y="277813"/>
            <a:ext cx="872807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One Remaining Problem (Drawing only INSIDE)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860425"/>
          </a:xfrm>
          <a:noFill/>
        </p:spPr>
        <p:txBody>
          <a:bodyPr/>
          <a:lstStyle/>
          <a:p>
            <a:r>
              <a:rPr lang="en-US" smtClean="0"/>
              <a:t>How do we draw </a:t>
            </a:r>
            <a:r>
              <a:rPr lang="en-US" smtClean="0">
                <a:solidFill>
                  <a:srgbClr val="0000FF"/>
                </a:solidFill>
              </a:rPr>
              <a:t>ONLY inside the mirror</a:t>
            </a:r>
            <a:r>
              <a:rPr lang="en-US" smtClean="0"/>
              <a:t>. If not done, reflected O</a:t>
            </a:r>
            <a:r>
              <a:rPr lang="en-US" baseline="-25000" smtClean="0"/>
              <a:t>2 </a:t>
            </a:r>
            <a:r>
              <a:rPr lang="en-US" smtClean="0"/>
              <a:t>will be visible!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813050" y="5181600"/>
            <a:ext cx="5918200" cy="48895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Reflected O</a:t>
            </a:r>
            <a:r>
              <a:rPr lang="en-US" sz="2800" b="1" baseline="-25000"/>
              <a:t>2 </a:t>
            </a:r>
            <a:r>
              <a:rPr lang="en-US" sz="2800" b="1"/>
              <a:t>should not be visible</a:t>
            </a:r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2620963" y="2309813"/>
            <a:ext cx="2206625" cy="2560637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0 h 1613"/>
              <a:gd name="T6" fmla="*/ 0 w 1390"/>
              <a:gd name="T7" fmla="*/ 1639887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2854325" y="4149725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957388" y="4829175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3227388" y="3187700"/>
            <a:ext cx="1235075" cy="487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1704975" y="3717925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838200" y="4264025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349750" y="3948113"/>
            <a:ext cx="4572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536825" y="4654550"/>
            <a:ext cx="541338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1454150" y="4189413"/>
            <a:ext cx="541338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4194175" y="3003550"/>
            <a:ext cx="541338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5283200" y="3424238"/>
            <a:ext cx="541338" cy="265112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112713" y="5975350"/>
            <a:ext cx="90312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algn="l">
              <a:spcBef>
                <a:spcPct val="3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 b="1" kern="0" dirty="0">
                <a:solidFill>
                  <a:srgbClr val="FF0000"/>
                </a:solidFill>
                <a:latin typeface="+mn-lt"/>
              </a:rPr>
              <a:t>Solution should handle arbitrary shaped mirrors.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V="1">
            <a:off x="5991225" y="3467100"/>
            <a:ext cx="1454150" cy="334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475413" y="3160713"/>
            <a:ext cx="836612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715000" y="2990850"/>
            <a:ext cx="541338" cy="265113"/>
          </a:xfrm>
          <a:prstGeom prst="cube">
            <a:avLst>
              <a:gd name="adj" fmla="val 2493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3194050" y="3060700"/>
            <a:ext cx="777875" cy="552450"/>
          </a:xfrm>
          <a:custGeom>
            <a:avLst/>
            <a:gdLst>
              <a:gd name="T0" fmla="*/ 0 w 490"/>
              <a:gd name="T1" fmla="*/ 166687 h 348"/>
              <a:gd name="T2" fmla="*/ 776288 w 490"/>
              <a:gd name="T3" fmla="*/ 0 h 348"/>
              <a:gd name="T4" fmla="*/ 558800 w 490"/>
              <a:gd name="T5" fmla="*/ 550863 h 348"/>
              <a:gd name="T6" fmla="*/ 0 w 490"/>
              <a:gd name="T7" fmla="*/ 412750 h 348"/>
              <a:gd name="T8" fmla="*/ 0 w 490"/>
              <a:gd name="T9" fmla="*/ 166687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"/>
              <a:gd name="T16" fmla="*/ 0 h 348"/>
              <a:gd name="T17" fmla="*/ 490 w 490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" h="348">
                <a:moveTo>
                  <a:pt x="0" y="105"/>
                </a:moveTo>
                <a:lnTo>
                  <a:pt x="489" y="0"/>
                </a:lnTo>
                <a:lnTo>
                  <a:pt x="352" y="347"/>
                </a:lnTo>
                <a:lnTo>
                  <a:pt x="0" y="260"/>
                </a:lnTo>
                <a:lnTo>
                  <a:pt x="0" y="105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722813" y="2843213"/>
            <a:ext cx="1171575" cy="1728787"/>
          </a:xfrm>
          <a:custGeom>
            <a:avLst/>
            <a:gdLst>
              <a:gd name="T0" fmla="*/ 166687 w 738"/>
              <a:gd name="T1" fmla="*/ 146050 h 1089"/>
              <a:gd name="T2" fmla="*/ 1169988 w 738"/>
              <a:gd name="T3" fmla="*/ 0 h 1089"/>
              <a:gd name="T4" fmla="*/ 1169988 w 738"/>
              <a:gd name="T5" fmla="*/ 1727200 h 1089"/>
              <a:gd name="T6" fmla="*/ 0 w 738"/>
              <a:gd name="T7" fmla="*/ 1352549 h 1089"/>
              <a:gd name="T8" fmla="*/ 166687 w 738"/>
              <a:gd name="T9" fmla="*/ 146050 h 10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8"/>
              <a:gd name="T16" fmla="*/ 0 h 1089"/>
              <a:gd name="T17" fmla="*/ 738 w 738"/>
              <a:gd name="T18" fmla="*/ 1089 h 10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8" h="1089">
                <a:moveTo>
                  <a:pt x="105" y="92"/>
                </a:moveTo>
                <a:lnTo>
                  <a:pt x="737" y="0"/>
                </a:lnTo>
                <a:lnTo>
                  <a:pt x="737" y="1088"/>
                </a:lnTo>
                <a:lnTo>
                  <a:pt x="0" y="852"/>
                </a:lnTo>
                <a:lnTo>
                  <a:pt x="105" y="92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AutoShape 7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Implementing “Mirrors”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860425"/>
          </a:xfrm>
          <a:noFill/>
        </p:spPr>
        <p:txBody>
          <a:bodyPr/>
          <a:lstStyle/>
          <a:p>
            <a:r>
              <a:rPr lang="en-US" smtClean="0"/>
              <a:t>Many problems to resolve (we’ll consider each as we encounter them).</a:t>
            </a: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3355975" y="2513013"/>
            <a:ext cx="2206625" cy="2560637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0 h 1613"/>
              <a:gd name="T6" fmla="*/ 0 w 1390"/>
              <a:gd name="T7" fmla="*/ 1639887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3589338" y="4352925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692400" y="5032375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3962400" y="3390900"/>
            <a:ext cx="1235075" cy="487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2439988" y="3921125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573213" y="4467225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5084763" y="4151313"/>
            <a:ext cx="4572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3271838" y="4857750"/>
            <a:ext cx="541337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2189163" y="4392613"/>
            <a:ext cx="541337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4929188" y="3206750"/>
            <a:ext cx="541337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6400800" y="2971800"/>
            <a:ext cx="2709863" cy="164147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objects</a:t>
            </a:r>
            <a:br>
              <a:rPr lang="en-US" sz="2800" b="1"/>
            </a:br>
            <a:r>
              <a:rPr lang="en-US" sz="2800" b="1"/>
              <a:t>already behind</a:t>
            </a:r>
            <a:br>
              <a:rPr lang="en-US" sz="2800" b="1"/>
            </a:br>
            <a:r>
              <a:rPr lang="en-US" sz="2800" b="1"/>
              <a:t>should not</a:t>
            </a:r>
            <a:br>
              <a:rPr lang="en-US" sz="2800" b="1"/>
            </a:br>
            <a:r>
              <a:rPr lang="en-US" sz="2800" b="1"/>
              <a:t>appear in front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777875" y="2789238"/>
            <a:ext cx="2209800" cy="87312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Reflected</a:t>
            </a:r>
            <a:br>
              <a:rPr lang="en-US" sz="2800" b="1"/>
            </a:br>
            <a:r>
              <a:rPr lang="en-US" sz="2800" b="1"/>
              <a:t>O</a:t>
            </a:r>
            <a:r>
              <a:rPr lang="en-US" sz="2800" b="1" baseline="-25000"/>
              <a:t>1</a:t>
            </a:r>
            <a:r>
              <a:rPr lang="en-US" sz="2800" b="1"/>
              <a:t> is visible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883150" y="5332413"/>
            <a:ext cx="3760788" cy="868362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Reflected O</a:t>
            </a:r>
            <a:r>
              <a:rPr lang="en-US" sz="2800" b="1" baseline="-25000"/>
              <a:t>2</a:t>
            </a:r>
            <a:r>
              <a:rPr lang="en-US" sz="2800" b="1"/>
              <a:t> </a:t>
            </a:r>
            <a:br>
              <a:rPr lang="en-US" sz="2800" b="1"/>
            </a:br>
            <a:r>
              <a:rPr lang="en-US" sz="2800" b="1"/>
              <a:t>should not be visible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H="1">
            <a:off x="6175375" y="3897313"/>
            <a:ext cx="1136650" cy="650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101379" name="AutoShape 3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How to Clip To Mirror Interior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2141538"/>
          </a:xfrm>
          <a:noFill/>
        </p:spPr>
        <p:txBody>
          <a:bodyPr/>
          <a:lstStyle/>
          <a:p>
            <a:r>
              <a:rPr lang="en-US" smtClean="0"/>
              <a:t>Need to </a:t>
            </a:r>
            <a:r>
              <a:rPr lang="en-US" smtClean="0">
                <a:solidFill>
                  <a:srgbClr val="FF0000"/>
                </a:solidFill>
              </a:rPr>
              <a:t>mask area</a:t>
            </a:r>
            <a:r>
              <a:rPr lang="en-US" smtClean="0"/>
              <a:t> by rendering the mirror first without coloring or z-buffering (to handle arbitrary mirror shapes).</a:t>
            </a:r>
          </a:p>
          <a:p>
            <a:r>
              <a:rPr lang="en-US" smtClean="0"/>
              <a:t>Then need to </a:t>
            </a:r>
            <a:r>
              <a:rPr lang="en-US" smtClean="0">
                <a:solidFill>
                  <a:srgbClr val="FF0000"/>
                </a:solidFill>
              </a:rPr>
              <a:t>render reflected objects only inside the masked area</a:t>
            </a:r>
            <a:r>
              <a:rPr lang="en-US" smtClean="0"/>
              <a:t>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673850" y="3575050"/>
            <a:ext cx="2014538" cy="87312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should not</a:t>
            </a:r>
            <a:br>
              <a:rPr lang="en-US" sz="2800" b="1"/>
            </a:br>
            <a:r>
              <a:rPr lang="en-US" sz="2800" b="1"/>
              <a:t>be visible</a:t>
            </a:r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2889250" y="3514725"/>
            <a:ext cx="2206625" cy="2560638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1 h 1613"/>
              <a:gd name="T6" fmla="*/ 0 w 1390"/>
              <a:gd name="T7" fmla="*/ 1639888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3122613" y="5354638"/>
            <a:ext cx="1454150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25675" y="6034088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3495675" y="4392613"/>
            <a:ext cx="1235075" cy="4873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1973263" y="4922838"/>
            <a:ext cx="1454150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106488" y="5468938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4618038" y="5153025"/>
            <a:ext cx="4572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2805113" y="5859463"/>
            <a:ext cx="541337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1722438" y="5394325"/>
            <a:ext cx="541337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4462463" y="4208463"/>
            <a:ext cx="541337" cy="265112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5551488" y="4629150"/>
            <a:ext cx="541337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Using Stencil Functions/Operations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3019425"/>
          </a:xfrm>
          <a:noFill/>
        </p:spPr>
        <p:txBody>
          <a:bodyPr/>
          <a:lstStyle/>
          <a:p>
            <a:r>
              <a:rPr lang="en-US" smtClean="0"/>
              <a:t>The </a:t>
            </a:r>
            <a:r>
              <a:rPr lang="en-US" smtClean="0">
                <a:solidFill>
                  <a:srgbClr val="0000FF"/>
                </a:solidFill>
              </a:rPr>
              <a:t>stencil buffer</a:t>
            </a:r>
            <a:r>
              <a:rPr lang="en-US" smtClean="0"/>
              <a:t> has available a fixed number of bits per screen pixel; e.g., </a:t>
            </a:r>
            <a:r>
              <a:rPr lang="en-US" smtClean="0">
                <a:solidFill>
                  <a:srgbClr val="FF0000"/>
                </a:solidFill>
              </a:rPr>
              <a:t>8 bits</a:t>
            </a:r>
            <a:r>
              <a:rPr lang="en-US" smtClean="0"/>
              <a:t>.</a:t>
            </a:r>
          </a:p>
          <a:p>
            <a:pPr>
              <a:buFontTx/>
              <a:buNone/>
            </a:pPr>
            <a:endParaRPr lang="en-US" sz="1000" smtClean="0"/>
          </a:p>
          <a:p>
            <a:r>
              <a:rPr lang="en-US" smtClean="0"/>
              <a:t>These bits </a:t>
            </a:r>
            <a:r>
              <a:rPr lang="en-US" smtClean="0">
                <a:solidFill>
                  <a:srgbClr val="0000FF"/>
                </a:solidFill>
              </a:rPr>
              <a:t>can all be set</a:t>
            </a:r>
            <a:r>
              <a:rPr lang="en-US" smtClean="0"/>
              <a:t> to any integer value; e.g. </a:t>
            </a:r>
            <a:r>
              <a:rPr lang="en-US" smtClean="0">
                <a:solidFill>
                  <a:srgbClr val="FF0000"/>
                </a:solidFill>
              </a:rPr>
              <a:t>0 or 255</a:t>
            </a:r>
            <a:r>
              <a:rPr lang="en-US" smtClean="0"/>
              <a:t>.</a:t>
            </a:r>
            <a:endParaRPr lang="en-US" b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1000" smtClean="0"/>
          </a:p>
          <a:p>
            <a:r>
              <a:rPr lang="en-US" smtClean="0"/>
              <a:t>Some of these bits </a:t>
            </a:r>
            <a:r>
              <a:rPr lang="en-US" smtClean="0">
                <a:solidFill>
                  <a:srgbClr val="0000FF"/>
                </a:solidFill>
              </a:rPr>
              <a:t>can be ignored with suitable masks</a:t>
            </a:r>
            <a:r>
              <a:rPr lang="en-US" smtClean="0"/>
              <a:t>; e.g., </a:t>
            </a:r>
            <a:r>
              <a:rPr lang="en-US" smtClean="0">
                <a:solidFill>
                  <a:srgbClr val="FF0000"/>
                </a:solidFill>
              </a:rPr>
              <a:t>0x0F only looks at the right 4 bits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Using Stencil Functions/Operations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52974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How Stencil Buffer is Used (Done in Hardware)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mtClean="0">
                <a:solidFill>
                  <a:srgbClr val="0000FF"/>
                </a:solidFill>
              </a:rPr>
              <a:t> If stencil test passes, drawing is allowed.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mtClean="0">
                <a:solidFill>
                  <a:srgbClr val="0000FF"/>
                </a:solidFill>
              </a:rPr>
              <a:t> Stencil buffer changed according to operation.</a:t>
            </a:r>
            <a:endParaRPr lang="en-US" smtClean="0"/>
          </a:p>
          <a:p>
            <a:pPr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>
              <a:lnSpc>
                <a:spcPct val="80000"/>
              </a:lnSpc>
            </a:pPr>
            <a:r>
              <a:rPr lang="en-US" smtClean="0"/>
              <a:t>glStencilFunc </a:t>
            </a:r>
            <a:r>
              <a:rPr lang="en-US" b="0" smtClean="0"/>
              <a:t>(</a:t>
            </a:r>
            <a:r>
              <a:rPr lang="en-US" smtClean="0">
                <a:solidFill>
                  <a:schemeClr val="bg2"/>
                </a:solidFill>
              </a:rPr>
              <a:t>operation</a:t>
            </a:r>
            <a:r>
              <a:rPr lang="en-US" b="0" smtClean="0"/>
              <a:t>,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data</a:t>
            </a:r>
            <a:r>
              <a:rPr lang="en-US" b="0" smtClean="0"/>
              <a:t>, </a:t>
            </a:r>
            <a:r>
              <a:rPr lang="en-US" smtClean="0">
                <a:solidFill>
                  <a:srgbClr val="00FF00"/>
                </a:solidFill>
                <a:latin typeface="Times New Roman" pitchFamily="18" charset="0"/>
              </a:rPr>
              <a:t>mask</a:t>
            </a:r>
            <a:r>
              <a:rPr lang="en-US" b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latin typeface="Times New Roman" pitchFamily="18" charset="0"/>
              </a:rPr>
              <a:t>		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QUERY</a:t>
            </a:r>
            <a:r>
              <a:rPr lang="en-US" b="0" smtClean="0">
                <a:latin typeface="Times New Roman" pitchFamily="18" charset="0"/>
              </a:rPr>
              <a:t>: </a:t>
            </a:r>
            <a:r>
              <a:rPr lang="en-US" smtClean="0">
                <a:latin typeface="Times New Roman" pitchFamily="18" charset="0"/>
              </a:rPr>
              <a:t>Do masked stencil buffer bits at point </a:t>
            </a:r>
            <a:br>
              <a:rPr lang="en-US" smtClean="0">
                <a:latin typeface="Times New Roman" pitchFamily="18" charset="0"/>
              </a:rPr>
            </a:br>
            <a:r>
              <a:rPr lang="en-US" smtClean="0">
                <a:latin typeface="Times New Roman" pitchFamily="18" charset="0"/>
              </a:rPr>
              <a:t>		being drawn satisfy “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data operation bits</a:t>
            </a:r>
            <a:r>
              <a:rPr lang="en-US" smtClean="0">
                <a:latin typeface="Times New Roman" pitchFamily="18" charset="0"/>
              </a:rPr>
              <a:t>”; </a:t>
            </a:r>
            <a:br>
              <a:rPr lang="en-US" smtClean="0">
                <a:latin typeface="Times New Roman" pitchFamily="18" charset="0"/>
              </a:rPr>
            </a:br>
            <a:r>
              <a:rPr lang="en-US" smtClean="0">
                <a:latin typeface="Times New Roman" pitchFamily="18" charset="0"/>
              </a:rPr>
              <a:t>		i.e.,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</a:rPr>
              <a:t>&lt;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 bits.      </a:t>
            </a:r>
            <a:endParaRPr lang="en-US" smtClean="0">
              <a:solidFill>
                <a:srgbClr val="8000B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latin typeface="Times New Roman" pitchFamily="18" charset="0"/>
              </a:rPr>
              <a:t>		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Example</a:t>
            </a:r>
            <a:r>
              <a:rPr lang="en-US" b="0" smtClean="0">
                <a:latin typeface="Times New Roman" pitchFamily="18" charset="0"/>
              </a:rPr>
              <a:t>: glStencilFunc (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</a:rPr>
              <a:t>GL_LESS</a:t>
            </a:r>
            <a:r>
              <a:rPr lang="en-US" b="0" smtClean="0">
                <a:latin typeface="Times New Roman" pitchFamily="18" charset="0"/>
              </a:rPr>
              <a:t>,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b="0" smtClean="0">
                <a:latin typeface="Times New Roman" pitchFamily="18" charset="0"/>
              </a:rPr>
              <a:t>, </a:t>
            </a:r>
            <a:r>
              <a:rPr lang="en-US" smtClean="0">
                <a:solidFill>
                  <a:srgbClr val="00FF00"/>
                </a:solidFill>
                <a:latin typeface="Times New Roman" pitchFamily="18" charset="0"/>
              </a:rPr>
              <a:t>0x0F</a:t>
            </a:r>
            <a:r>
              <a:rPr lang="en-US" b="0" smtClean="0">
                <a:latin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 smtClean="0"/>
          </a:p>
          <a:p>
            <a:pPr>
              <a:lnSpc>
                <a:spcPct val="80000"/>
              </a:lnSpc>
            </a:pPr>
            <a:r>
              <a:rPr lang="en-US" smtClean="0"/>
              <a:t>glStencilOp </a:t>
            </a:r>
            <a:r>
              <a:rPr lang="en-US" b="0" smtClean="0"/>
              <a:t>(</a:t>
            </a:r>
            <a:r>
              <a:rPr lang="en-US" sz="2400" b="0" smtClean="0"/>
              <a:t>failRule, passZfailRule, passZpassRule</a:t>
            </a:r>
            <a:r>
              <a:rPr lang="en-US" b="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latin typeface="Times New Roman" pitchFamily="18" charset="0"/>
              </a:rPr>
              <a:t>		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MODIFICATION</a:t>
            </a:r>
            <a:r>
              <a:rPr lang="en-US" b="0" smtClean="0">
                <a:latin typeface="Times New Roman" pitchFamily="18" charset="0"/>
              </a:rPr>
              <a:t>: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bits := rule (bits)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0" smtClean="0">
                <a:latin typeface="Times New Roman" pitchFamily="18" charset="0"/>
              </a:rPr>
              <a:t>		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Example rule</a:t>
            </a:r>
            <a:r>
              <a:rPr lang="en-US" b="0" smtClean="0">
                <a:latin typeface="Times New Roman" pitchFamily="18" charset="0"/>
              </a:rPr>
              <a:t>: GL_INCR, GL_ZERO.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800600" y="4114800"/>
            <a:ext cx="3573463" cy="420688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8000B3"/>
                </a:solidFill>
              </a:rPr>
              <a:t>ORDER IS BACKWARD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Sample Stencil Functions/Operations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5089525"/>
          </a:xfrm>
          <a:noFill/>
        </p:spPr>
        <p:txBody>
          <a:bodyPr/>
          <a:lstStyle/>
          <a:p>
            <a:r>
              <a:rPr lang="en-US" smtClean="0"/>
              <a:t>glStencilFunc </a:t>
            </a:r>
            <a:r>
              <a:rPr lang="en-US" b="0" smtClean="0"/>
              <a:t>(function, </a:t>
            </a:r>
            <a:r>
              <a:rPr lang="en-US" b="0" smtClean="0">
                <a:solidFill>
                  <a:srgbClr val="FF0000"/>
                </a:solidFill>
              </a:rPr>
              <a:t>data</a:t>
            </a:r>
            <a:r>
              <a:rPr lang="en-US" b="0" smtClean="0"/>
              <a:t>, mask)</a:t>
            </a:r>
          </a:p>
          <a:p>
            <a:pPr>
              <a:buFontTx/>
              <a:buNone/>
            </a:pPr>
            <a:r>
              <a:rPr lang="en-US" b="0" smtClean="0">
                <a:latin typeface="Times New Roman" pitchFamily="18" charset="0"/>
              </a:rPr>
              <a:t>		GL_NEVER, GL_ALWAYS, GL_LESS, 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GL_LEQUAL, GL_EQUAL, GL_GEQUAL, 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GL_GREATER, GL_NOTEQUAL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		TEST</a:t>
            </a:r>
            <a:r>
              <a:rPr lang="en-US" b="0" smtClean="0">
                <a:latin typeface="Times New Roman" pitchFamily="18" charset="0"/>
              </a:rPr>
              <a:t>: Do masked stencil bits satisfy “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</a:rPr>
              <a:t>5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&lt; stencil bits”</a:t>
            </a:r>
            <a:endParaRPr lang="en-US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b="0" smtClean="0">
                <a:latin typeface="Times New Roman" pitchFamily="18" charset="0"/>
              </a:rPr>
              <a:t>		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Example</a:t>
            </a:r>
            <a:r>
              <a:rPr lang="en-US" b="0" smtClean="0">
                <a:latin typeface="Times New Roman" pitchFamily="18" charset="0"/>
              </a:rPr>
              <a:t>: glStencilFunc (GL_LESS, </a:t>
            </a:r>
            <a:r>
              <a:rPr lang="en-US" smtClean="0">
                <a:solidFill>
                  <a:schemeClr val="bg2"/>
                </a:solidFill>
                <a:latin typeface="Times New Roman" pitchFamily="18" charset="0"/>
              </a:rPr>
              <a:t>5</a:t>
            </a:r>
            <a:r>
              <a:rPr lang="en-US" b="0" smtClean="0">
                <a:latin typeface="Times New Roman" pitchFamily="18" charset="0"/>
              </a:rPr>
              <a:t>,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0x0F</a:t>
            </a:r>
            <a:r>
              <a:rPr lang="en-US" b="0" smtClean="0">
                <a:latin typeface="Times New Roman" pitchFamily="18" charset="0"/>
              </a:rPr>
              <a:t>);</a:t>
            </a:r>
          </a:p>
          <a:p>
            <a:r>
              <a:rPr lang="en-US" smtClean="0"/>
              <a:t>glStencilOp </a:t>
            </a:r>
            <a:r>
              <a:rPr lang="en-US" b="0" smtClean="0"/>
              <a:t>(</a:t>
            </a:r>
            <a:r>
              <a:rPr lang="en-US" sz="2400" b="0" smtClean="0"/>
              <a:t>iffails, ifpassesButZfails, ifpassesAndZpasses</a:t>
            </a:r>
            <a:r>
              <a:rPr lang="en-US" b="0" smtClean="0"/>
              <a:t>)</a:t>
            </a:r>
          </a:p>
          <a:p>
            <a:pPr>
              <a:buFontTx/>
              <a:buNone/>
            </a:pPr>
            <a:r>
              <a:rPr lang="en-US" b="0" smtClean="0">
                <a:latin typeface="Times New Roman" pitchFamily="18" charset="0"/>
              </a:rPr>
              <a:t>		GL_KEEP, GL_ZERO, GL_INCR, GL_DECR, 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GL_REPLACE (by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data</a:t>
            </a:r>
            <a:r>
              <a:rPr lang="en-US" b="0" smtClean="0">
                <a:latin typeface="Times New Roman" pitchFamily="18" charset="0"/>
              </a:rPr>
              <a:t>), GL_INVERT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		MODIFICATION</a:t>
            </a:r>
            <a:r>
              <a:rPr lang="en-US" b="0" smtClean="0">
                <a:latin typeface="Times New Roman" pitchFamily="18" charset="0"/>
              </a:rPr>
              <a:t>: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bits := rule (bits)</a:t>
            </a:r>
            <a:r>
              <a:rPr lang="en-US" baseline="30000" smtClean="0">
                <a:solidFill>
                  <a:srgbClr val="FF0000"/>
                </a:solidFill>
                <a:latin typeface="Times New Roman" pitchFamily="18" charset="0"/>
              </a:rPr>
              <a:t>Except for replace</a:t>
            </a:r>
            <a:r>
              <a:rPr lang="en-US" b="0" smtClean="0">
                <a:latin typeface="Times New Roman" pitchFamily="18" charset="0"/>
              </a:rPr>
              <a:t/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Sample Stencil Functions/Operations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1501775"/>
          </a:xfrm>
          <a:noFill/>
        </p:spPr>
        <p:txBody>
          <a:bodyPr/>
          <a:lstStyle/>
          <a:p>
            <a:r>
              <a:rPr lang="en-US" smtClean="0"/>
              <a:t>glStencilMask </a:t>
            </a:r>
            <a:r>
              <a:rPr lang="en-US" b="0" smtClean="0"/>
              <a:t>(mask)</a:t>
            </a:r>
          </a:p>
          <a:p>
            <a:pPr>
              <a:buFontTx/>
              <a:buNone/>
            </a:pPr>
            <a:r>
              <a:rPr lang="en-US" b="0" smtClean="0">
                <a:latin typeface="Times New Roman" pitchFamily="18" charset="0"/>
              </a:rPr>
              <a:t>		Controls which bits are changed by </a:t>
            </a:r>
            <a:r>
              <a:rPr lang="en-US" smtClean="0"/>
              <a:t>glStencilOp.</a:t>
            </a:r>
            <a:endParaRPr lang="en-US" b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		Default is: all bits; i.e., mask = 0xffffffff</a:t>
            </a:r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512763" y="5605463"/>
            <a:ext cx="8334375" cy="47942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Not needed here but other applications might.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003425" y="3190875"/>
            <a:ext cx="5149850" cy="476250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~0 	equivalent to	0xffffffff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Creating a Mask (4 steps: first 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3167063"/>
          </a:xfrm>
          <a:noFill/>
        </p:spPr>
        <p:txBody>
          <a:bodyPr/>
          <a:lstStyle/>
          <a:p>
            <a:r>
              <a:rPr lang="en-US" smtClean="0"/>
              <a:t>Enable the stencil buffer</a:t>
            </a:r>
          </a:p>
          <a:p>
            <a:pPr>
              <a:buFontTx/>
              <a:buNone/>
            </a:pPr>
            <a:r>
              <a:rPr lang="en-US" b="0" smtClean="0">
                <a:latin typeface="Times New Roman" pitchFamily="18" charset="0"/>
              </a:rPr>
              <a:t>		glEnable (GL_STENCIL_TEST);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glClearStencil (0); //The fill value to use.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glClear (GL_STENCIL_BUFFER_BIT); //Now fill.</a:t>
            </a:r>
            <a:endParaRPr lang="en-US" smtClean="0"/>
          </a:p>
          <a:p>
            <a:r>
              <a:rPr lang="en-US" smtClean="0"/>
              <a:t>Disable coloring and z-buffering</a:t>
            </a:r>
          </a:p>
          <a:p>
            <a:pPr>
              <a:buFontTx/>
              <a:buNone/>
            </a:pPr>
            <a:r>
              <a:rPr lang="en-US" b="0" smtClean="0">
                <a:latin typeface="Times New Roman" pitchFamily="18" charset="0"/>
              </a:rPr>
              <a:t>		glColorMask (0, 0, 0, 0); //Disable coloring; 0 for false.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glDisable (GL_DEPTH_TEST);</a:t>
            </a: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512763" y="5605463"/>
            <a:ext cx="8334375" cy="47942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The stencil buffer can perform masking.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Creating a Mask (4 steps: last 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566275" cy="4235450"/>
          </a:xfrm>
          <a:noFill/>
        </p:spPr>
        <p:txBody>
          <a:bodyPr/>
          <a:lstStyle/>
          <a:p>
            <a:r>
              <a:rPr lang="en-US" dirty="0" smtClean="0"/>
              <a:t>Ensure that any drawn location replaces stencil </a:t>
            </a:r>
            <a:br>
              <a:rPr lang="en-US" dirty="0" smtClean="0"/>
            </a:br>
            <a:r>
              <a:rPr lang="en-US" dirty="0" smtClean="0"/>
              <a:t>bits (currently 0) by 1.</a:t>
            </a:r>
          </a:p>
          <a:p>
            <a:pPr>
              <a:buFontTx/>
              <a:buNone/>
            </a:pPr>
            <a:r>
              <a:rPr lang="en-US" b="0" dirty="0" smtClean="0">
                <a:latin typeface="Times New Roman" pitchFamily="18" charset="0"/>
              </a:rPr>
              <a:t>		</a:t>
            </a:r>
            <a:r>
              <a:rPr lang="en-US" b="0" dirty="0" err="1" smtClean="0">
                <a:latin typeface="Times New Roman" pitchFamily="18" charset="0"/>
              </a:rPr>
              <a:t>glStencilFunc</a:t>
            </a:r>
            <a:r>
              <a:rPr lang="en-US" b="0" dirty="0" smtClean="0">
                <a:latin typeface="Times New Roman" pitchFamily="18" charset="0"/>
              </a:rPr>
              <a:t> (GL_NEVER, 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0" dirty="0" smtClean="0">
                <a:latin typeface="Times New Roman" pitchFamily="18" charset="0"/>
              </a:rPr>
              <a:t> “variable”, ~0 “mask”); </a:t>
            </a:r>
            <a:br>
              <a:rPr lang="en-US" b="0" dirty="0" smtClean="0">
                <a:latin typeface="Times New Roman" pitchFamily="18" charset="0"/>
              </a:rPr>
            </a:br>
            <a:r>
              <a:rPr lang="en-US" b="0" dirty="0" smtClean="0">
                <a:latin typeface="Times New Roman" pitchFamily="18" charset="0"/>
              </a:rPr>
              <a:t>		//On anything, fail the test (so nothing draws).</a:t>
            </a:r>
          </a:p>
          <a:p>
            <a:pPr>
              <a:buFontTx/>
              <a:buNone/>
            </a:pPr>
            <a:r>
              <a:rPr lang="en-US" b="0" dirty="0" smtClean="0">
                <a:latin typeface="Times New Roman" pitchFamily="18" charset="0"/>
              </a:rPr>
              <a:t>		</a:t>
            </a:r>
            <a:r>
              <a:rPr lang="en-US" b="0" dirty="0" err="1" smtClean="0">
                <a:latin typeface="Times New Roman" pitchFamily="18" charset="0"/>
              </a:rPr>
              <a:t>glStencilOp</a:t>
            </a:r>
            <a:r>
              <a:rPr lang="en-US" b="0" dirty="0" smtClean="0">
                <a:latin typeface="Times New Roman" pitchFamily="18" charset="0"/>
              </a:rPr>
              <a:t> (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</a:rPr>
              <a:t>GL_REPLACE</a:t>
            </a:r>
            <a:r>
              <a:rPr lang="en-US" b="0" dirty="0" smtClean="0">
                <a:latin typeface="Times New Roman" pitchFamily="18" charset="0"/>
              </a:rPr>
              <a:t>, GL_REPLACE, 				GL_REPLACE); //</a:t>
            </a:r>
            <a:r>
              <a:rPr lang="en-US" sz="2400" dirty="0" err="1" smtClean="0"/>
              <a:t>ifF</a:t>
            </a:r>
            <a:r>
              <a:rPr lang="en-US" sz="2400" dirty="0" smtClean="0"/>
              <a:t>, </a:t>
            </a:r>
            <a:r>
              <a:rPr lang="en-US" sz="2400" dirty="0" err="1" smtClean="0"/>
              <a:t>ifPButZfails</a:t>
            </a:r>
            <a:r>
              <a:rPr lang="en-US" sz="2400" dirty="0" smtClean="0"/>
              <a:t>, </a:t>
            </a:r>
            <a:r>
              <a:rPr lang="en-US" sz="2400" dirty="0" err="1" smtClean="0"/>
              <a:t>ifPAndZpasses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b="0" dirty="0" smtClean="0">
                <a:latin typeface="Times New Roman" pitchFamily="18" charset="0"/>
              </a:rPr>
              <a:t>			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//Always replace bits that fail by 1.</a:t>
            </a:r>
          </a:p>
          <a:p>
            <a:r>
              <a:rPr lang="en-US" dirty="0" smtClean="0"/>
              <a:t>Render mirror as if it were a normal object</a:t>
            </a:r>
          </a:p>
          <a:p>
            <a:pPr lvl="1"/>
            <a:r>
              <a:rPr lang="en-US" dirty="0" smtClean="0"/>
              <a:t>	</a:t>
            </a:r>
            <a:r>
              <a:rPr lang="en-US" b="0" dirty="0" smtClean="0">
                <a:latin typeface="Times New Roman" pitchFamily="18" charset="0"/>
              </a:rPr>
              <a:t>… render mirror ...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All mirror bits NOW 1.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Rendering Inside the Mask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4578350"/>
          </a:xfrm>
          <a:noFill/>
        </p:spPr>
        <p:txBody>
          <a:bodyPr/>
          <a:lstStyle/>
          <a:p>
            <a:r>
              <a:rPr lang="en-US" dirty="0" smtClean="0"/>
              <a:t>Re-enable coloring and depth buffering.</a:t>
            </a:r>
          </a:p>
          <a:p>
            <a:pPr lvl="1"/>
            <a:r>
              <a:rPr lang="en-US" b="0" dirty="0" smtClean="0">
                <a:latin typeface="Times New Roman" pitchFamily="18" charset="0"/>
              </a:rPr>
              <a:t>	</a:t>
            </a:r>
            <a:r>
              <a:rPr lang="en-US" b="0" dirty="0" err="1" smtClean="0">
                <a:latin typeface="Times New Roman" pitchFamily="18" charset="0"/>
              </a:rPr>
              <a:t>glColorMask</a:t>
            </a:r>
            <a:r>
              <a:rPr lang="en-US" b="0" dirty="0" smtClean="0">
                <a:latin typeface="Times New Roman" pitchFamily="18" charset="0"/>
              </a:rPr>
              <a:t> (1, 1, 1, 1); //Enable coloring; 1 for true.</a:t>
            </a:r>
            <a:br>
              <a:rPr lang="en-US" b="0" dirty="0" smtClean="0">
                <a:latin typeface="Times New Roman" pitchFamily="18" charset="0"/>
              </a:rPr>
            </a:br>
            <a:r>
              <a:rPr lang="en-US" b="0" dirty="0" smtClean="0">
                <a:latin typeface="Times New Roman" pitchFamily="18" charset="0"/>
              </a:rPr>
              <a:t>	</a:t>
            </a:r>
            <a:r>
              <a:rPr lang="en-US" b="0" dirty="0" err="1" smtClean="0">
                <a:latin typeface="Times New Roman" pitchFamily="18" charset="0"/>
              </a:rPr>
              <a:t>glEnable</a:t>
            </a:r>
            <a:r>
              <a:rPr lang="en-US" b="0" dirty="0" smtClean="0">
                <a:latin typeface="Times New Roman" pitchFamily="18" charset="0"/>
              </a:rPr>
              <a:t> (GL_DEPTH_TEST);</a:t>
            </a:r>
          </a:p>
          <a:p>
            <a:r>
              <a:rPr lang="en-US" dirty="0" smtClean="0"/>
              <a:t>Don’t allow stencil bits to change anymore.</a:t>
            </a:r>
            <a:endParaRPr lang="en-US" b="0" dirty="0" smtClean="0">
              <a:latin typeface="Times New Roman" pitchFamily="18" charset="0"/>
            </a:endParaRPr>
          </a:p>
          <a:p>
            <a:pPr lvl="1"/>
            <a:r>
              <a:rPr lang="en-US" b="0" dirty="0" smtClean="0">
                <a:latin typeface="Times New Roman" pitchFamily="18" charset="0"/>
              </a:rPr>
              <a:t>	</a:t>
            </a:r>
            <a:r>
              <a:rPr lang="en-US" b="0" dirty="0" err="1" smtClean="0">
                <a:latin typeface="Times New Roman" pitchFamily="18" charset="0"/>
              </a:rPr>
              <a:t>glStencilFunc</a:t>
            </a:r>
            <a:r>
              <a:rPr lang="en-US" b="0" dirty="0" smtClean="0">
                <a:latin typeface="Times New Roman" pitchFamily="18" charset="0"/>
              </a:rPr>
              <a:t> (GL_EQUAL, 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b="0" dirty="0" smtClean="0">
                <a:latin typeface="Times New Roman" pitchFamily="18" charset="0"/>
              </a:rPr>
              <a:t>, ~0); </a:t>
            </a:r>
            <a:br>
              <a:rPr lang="en-US" b="0" dirty="0" smtClean="0">
                <a:latin typeface="Times New Roman" pitchFamily="18" charset="0"/>
              </a:rPr>
            </a:br>
            <a:r>
              <a:rPr lang="en-US" b="0" dirty="0" smtClean="0">
                <a:latin typeface="Times New Roman" pitchFamily="18" charset="0"/>
              </a:rPr>
              <a:t>		//On 1 pass the test and keep bits unchanged.</a:t>
            </a:r>
          </a:p>
          <a:p>
            <a:pPr lvl="1"/>
            <a:r>
              <a:rPr lang="en-US" b="0" dirty="0" smtClean="0">
                <a:latin typeface="Times New Roman" pitchFamily="18" charset="0"/>
              </a:rPr>
              <a:t>	</a:t>
            </a:r>
            <a:r>
              <a:rPr lang="en-US" b="0" dirty="0" err="1" smtClean="0">
                <a:latin typeface="Times New Roman" pitchFamily="18" charset="0"/>
              </a:rPr>
              <a:t>glStencilOp</a:t>
            </a:r>
            <a:r>
              <a:rPr lang="en-US" b="0" dirty="0" smtClean="0">
                <a:latin typeface="Times New Roman" pitchFamily="18" charset="0"/>
              </a:rPr>
              <a:t> (GL_KEEP, GL_KEEP, GL_KEEP);</a:t>
            </a:r>
          </a:p>
          <a:p>
            <a:r>
              <a:rPr lang="en-US" dirty="0" smtClean="0"/>
              <a:t>Render reflected objects as discussed earlier</a:t>
            </a:r>
          </a:p>
          <a:p>
            <a:pPr lvl="1"/>
            <a:r>
              <a:rPr lang="en-US" dirty="0" smtClean="0"/>
              <a:t>	</a:t>
            </a:r>
            <a:r>
              <a:rPr lang="en-US" b="0" dirty="0" smtClean="0">
                <a:latin typeface="Times New Roman" pitchFamily="18" charset="0"/>
              </a:rPr>
              <a:t>… render reflected objects 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 flipV="1">
            <a:off x="5757863" y="3082925"/>
            <a:ext cx="1454150" cy="334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6242050" y="2776538"/>
            <a:ext cx="836613" cy="217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481638" y="2606675"/>
            <a:ext cx="541337" cy="265113"/>
          </a:xfrm>
          <a:prstGeom prst="cube">
            <a:avLst>
              <a:gd name="adj" fmla="val 24931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2960688" y="2676525"/>
            <a:ext cx="777875" cy="552450"/>
          </a:xfrm>
          <a:custGeom>
            <a:avLst/>
            <a:gdLst>
              <a:gd name="T0" fmla="*/ 0 w 490"/>
              <a:gd name="T1" fmla="*/ 166687 h 348"/>
              <a:gd name="T2" fmla="*/ 776288 w 490"/>
              <a:gd name="T3" fmla="*/ 0 h 348"/>
              <a:gd name="T4" fmla="*/ 558800 w 490"/>
              <a:gd name="T5" fmla="*/ 550863 h 348"/>
              <a:gd name="T6" fmla="*/ 0 w 490"/>
              <a:gd name="T7" fmla="*/ 412750 h 348"/>
              <a:gd name="T8" fmla="*/ 0 w 490"/>
              <a:gd name="T9" fmla="*/ 166687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0"/>
              <a:gd name="T16" fmla="*/ 0 h 348"/>
              <a:gd name="T17" fmla="*/ 490 w 490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0" h="348">
                <a:moveTo>
                  <a:pt x="0" y="105"/>
                </a:moveTo>
                <a:lnTo>
                  <a:pt x="489" y="0"/>
                </a:lnTo>
                <a:lnTo>
                  <a:pt x="352" y="347"/>
                </a:lnTo>
                <a:lnTo>
                  <a:pt x="0" y="260"/>
                </a:lnTo>
                <a:lnTo>
                  <a:pt x="0" y="105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>
            <a:off x="4489450" y="2459038"/>
            <a:ext cx="1171575" cy="1728787"/>
          </a:xfrm>
          <a:custGeom>
            <a:avLst/>
            <a:gdLst>
              <a:gd name="T0" fmla="*/ 166687 w 738"/>
              <a:gd name="T1" fmla="*/ 146050 h 1089"/>
              <a:gd name="T2" fmla="*/ 1169988 w 738"/>
              <a:gd name="T3" fmla="*/ 0 h 1089"/>
              <a:gd name="T4" fmla="*/ 1169988 w 738"/>
              <a:gd name="T5" fmla="*/ 1727200 h 1089"/>
              <a:gd name="T6" fmla="*/ 0 w 738"/>
              <a:gd name="T7" fmla="*/ 1352549 h 1089"/>
              <a:gd name="T8" fmla="*/ 166687 w 738"/>
              <a:gd name="T9" fmla="*/ 146050 h 10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8"/>
              <a:gd name="T16" fmla="*/ 0 h 1089"/>
              <a:gd name="T17" fmla="*/ 738 w 738"/>
              <a:gd name="T18" fmla="*/ 1089 h 10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8" h="1089">
                <a:moveTo>
                  <a:pt x="105" y="92"/>
                </a:moveTo>
                <a:lnTo>
                  <a:pt x="737" y="0"/>
                </a:lnTo>
                <a:lnTo>
                  <a:pt x="737" y="1088"/>
                </a:lnTo>
                <a:lnTo>
                  <a:pt x="0" y="852"/>
                </a:lnTo>
                <a:lnTo>
                  <a:pt x="105" y="92"/>
                </a:lnTo>
              </a:path>
            </a:pathLst>
          </a:custGeom>
          <a:solidFill>
            <a:schemeClr val="bg2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7767" name="AutoShape 7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Implementing “Mirrors”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476250"/>
          </a:xfrm>
          <a:noFill/>
        </p:spPr>
        <p:txBody>
          <a:bodyPr/>
          <a:lstStyle/>
          <a:p>
            <a:r>
              <a:rPr lang="en-US" smtClean="0"/>
              <a:t>So many steps (perhaps a summary is needed).</a:t>
            </a:r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3122613" y="2128838"/>
            <a:ext cx="2206625" cy="2560637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0 h 1613"/>
              <a:gd name="T6" fmla="*/ 0 w 1390"/>
              <a:gd name="T7" fmla="*/ 1639887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3355975" y="3968750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459038" y="4648200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3729038" y="3006725"/>
            <a:ext cx="1235075" cy="487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2206625" y="3536950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339850" y="4083050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4851400" y="3767138"/>
            <a:ext cx="4572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3038475" y="4473575"/>
            <a:ext cx="541338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1955800" y="4008438"/>
            <a:ext cx="541338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4695825" y="2822575"/>
            <a:ext cx="541338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856413" y="2638425"/>
            <a:ext cx="1443037" cy="125730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objects</a:t>
            </a:r>
            <a:br>
              <a:rPr lang="en-US" sz="2800" b="1"/>
            </a:br>
            <a:r>
              <a:rPr lang="en-US" sz="2800" b="1"/>
              <a:t>already</a:t>
            </a:r>
            <a:br>
              <a:rPr lang="en-US" sz="2800" b="1"/>
            </a:br>
            <a:r>
              <a:rPr lang="en-US" sz="2800" b="1"/>
              <a:t>behind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44513" y="2405063"/>
            <a:ext cx="2209800" cy="87312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Reflected</a:t>
            </a:r>
            <a:br>
              <a:rPr lang="en-US" sz="2800" b="1"/>
            </a:br>
            <a:r>
              <a:rPr lang="en-US" sz="2800" b="1"/>
              <a:t>O</a:t>
            </a:r>
            <a:r>
              <a:rPr lang="en-US" sz="2800" b="1" baseline="-25000"/>
              <a:t>1</a:t>
            </a:r>
            <a:r>
              <a:rPr lang="en-US" sz="2800" b="1"/>
              <a:t> is visible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649788" y="4948238"/>
            <a:ext cx="2860675" cy="87312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Reflected</a:t>
            </a:r>
            <a:br>
              <a:rPr lang="en-US" sz="2800" b="1"/>
            </a:br>
            <a:r>
              <a:rPr lang="en-US" sz="2800" b="1"/>
              <a:t>O</a:t>
            </a:r>
            <a:r>
              <a:rPr lang="en-US" sz="2800" b="1" baseline="-25000"/>
              <a:t>2</a:t>
            </a:r>
            <a:r>
              <a:rPr lang="en-US" sz="2800" b="1"/>
              <a:t> is not visible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Implementing “Mirrors” (Summary)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8" y="1128713"/>
            <a:ext cx="9031287" cy="5516562"/>
          </a:xfrm>
          <a:noFill/>
        </p:spPr>
        <p:txBody>
          <a:bodyPr/>
          <a:lstStyle/>
          <a:p>
            <a:r>
              <a:rPr lang="en-US" smtClean="0"/>
              <a:t>Create stencil mask from mirror face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Disable coloring and z-buffering.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Enable stencil buffering to set to 1 when drawing.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Set up mirror and </a:t>
            </a:r>
            <a:r>
              <a:rPr lang="en-US" b="0" smtClean="0">
                <a:solidFill>
                  <a:srgbClr val="FF0000"/>
                </a:solidFill>
                <a:latin typeface="Times New Roman" pitchFamily="18" charset="0"/>
              </a:rPr>
              <a:t>render it</a:t>
            </a:r>
            <a:r>
              <a:rPr lang="en-US" b="0" smtClean="0">
                <a:latin typeface="Times New Roman" pitchFamily="18" charset="0"/>
              </a:rPr>
              <a:t> to make mirror bits 1.</a:t>
            </a:r>
          </a:p>
          <a:p>
            <a:r>
              <a:rPr lang="en-US" smtClean="0"/>
              <a:t>In mirror, render reflected world (no mirror)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Enable coloring and z-buffering (stencil still enabled).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Set up stencil buffer to not change bits.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Set up reflection matrix and back clipping plane.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Flip front/back facing test.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</a:t>
            </a:r>
            <a:r>
              <a:rPr lang="en-US" b="0" smtClean="0">
                <a:solidFill>
                  <a:srgbClr val="FF0000"/>
                </a:solidFill>
                <a:latin typeface="Times New Roman" pitchFamily="18" charset="0"/>
              </a:rPr>
              <a:t>Render</a:t>
            </a:r>
            <a:r>
              <a:rPr lang="en-US" b="0" smtClean="0">
                <a:latin typeface="Times New Roman" pitchFamily="18" charset="0"/>
              </a:rPr>
              <a:t> </a:t>
            </a:r>
            <a:r>
              <a:rPr lang="en-US" b="0" smtClean="0">
                <a:solidFill>
                  <a:srgbClr val="FF0000"/>
                </a:solidFill>
                <a:latin typeface="Times New Roman" pitchFamily="18" charset="0"/>
              </a:rPr>
              <a:t>whole world </a:t>
            </a:r>
            <a:r>
              <a:rPr lang="en-US" b="0" smtClean="0">
                <a:latin typeface="Times New Roman" pitchFamily="18" charset="0"/>
              </a:rPr>
              <a:t>(mirror excluded).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Disable stencil buffering and clipping plane. 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Restore front/back facing test.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Example: The Back of the Mirror</a:t>
            </a: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5888" y="1277938"/>
            <a:ext cx="61849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Implementing “Mirrors” (Summary)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3937000"/>
          </a:xfrm>
          <a:noFill/>
        </p:spPr>
        <p:txBody>
          <a:bodyPr/>
          <a:lstStyle/>
          <a:p>
            <a:r>
              <a:rPr lang="en-US" smtClean="0"/>
              <a:t>Render mirror to “harden it”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Disable coloring but NOT z-buffering.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Set up mirror and </a:t>
            </a:r>
            <a:r>
              <a:rPr lang="en-US" b="0" smtClean="0">
                <a:solidFill>
                  <a:srgbClr val="FF0000"/>
                </a:solidFill>
                <a:latin typeface="Times New Roman" pitchFamily="18" charset="0"/>
              </a:rPr>
              <a:t>render it</a:t>
            </a:r>
            <a:r>
              <a:rPr lang="en-US" b="0" smtClean="0">
                <a:latin typeface="Times New Roman" pitchFamily="18" charset="0"/>
              </a:rPr>
              <a:t>.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</a:t>
            </a:r>
            <a:r>
              <a:rPr lang="en-US" b="0" smtClean="0">
                <a:solidFill>
                  <a:srgbClr val="0000FF"/>
                </a:solidFill>
                <a:latin typeface="Times New Roman" pitchFamily="18" charset="0"/>
              </a:rPr>
              <a:t>Alternative</a:t>
            </a:r>
            <a:r>
              <a:rPr lang="en-US" b="0" smtClean="0">
                <a:latin typeface="Times New Roman" pitchFamily="18" charset="0"/>
              </a:rPr>
              <a:t>: use blending and draw mostly transparent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but slightly colored mirror.</a:t>
            </a:r>
          </a:p>
          <a:p>
            <a:r>
              <a:rPr lang="en-US" smtClean="0"/>
              <a:t>Outside mirror, render world (no mirror)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Enable coloring.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</a:t>
            </a:r>
            <a:r>
              <a:rPr lang="en-US" b="0" smtClean="0">
                <a:solidFill>
                  <a:srgbClr val="FF0000"/>
                </a:solidFill>
                <a:latin typeface="Times New Roman" pitchFamily="18" charset="0"/>
              </a:rPr>
              <a:t>Render whole world</a:t>
            </a:r>
            <a:r>
              <a:rPr lang="en-US" b="0" smtClean="0">
                <a:latin typeface="Times New Roman" pitchFamily="18" charset="0"/>
              </a:rPr>
              <a:t> (mirror excluded).</a:t>
            </a:r>
            <a:endParaRPr lang="en-US" b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>
          <a:xfrm>
            <a:off x="231775" y="277813"/>
            <a:ext cx="86582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95.4002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 rot="1920000">
            <a:off x="392113" y="1979613"/>
            <a:ext cx="8154987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Mirrors Using</a:t>
            </a:r>
            <a:br>
              <a:rPr lang="en-US" sz="48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Side Clipping Planes</a:t>
            </a:r>
            <a:br>
              <a:rPr lang="en-US" sz="48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(Instead of a Stencil Buffer)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Clipping Plane Approach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3" y="1219200"/>
            <a:ext cx="9031287" cy="500380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Advantages</a:t>
            </a:r>
            <a:r>
              <a:rPr lang="en-US" smtClean="0"/>
              <a:t>: </a:t>
            </a:r>
            <a:r>
              <a:rPr lang="en-US" smtClean="0">
                <a:solidFill>
                  <a:srgbClr val="FF0000"/>
                </a:solidFill>
              </a:rPr>
              <a:t>Not all cards support stencil buffers</a:t>
            </a:r>
            <a:r>
              <a:rPr lang="en-US" smtClean="0"/>
              <a:t> (today, they probably all do…). Better reason: stencil buffer also useful for shadows (conflict).</a:t>
            </a:r>
          </a:p>
          <a:p>
            <a:r>
              <a:rPr lang="en-US" smtClean="0">
                <a:solidFill>
                  <a:srgbClr val="0000FF"/>
                </a:solidFill>
              </a:rPr>
              <a:t>Disadvantages</a:t>
            </a:r>
            <a:r>
              <a:rPr lang="en-US" smtClean="0"/>
              <a:t>: </a:t>
            </a:r>
          </a:p>
          <a:p>
            <a:pPr lvl="2"/>
            <a:r>
              <a:rPr lang="en-US" smtClean="0">
                <a:solidFill>
                  <a:srgbClr val="FF0000"/>
                </a:solidFill>
              </a:rPr>
              <a:t>Can’t handle unusual shapes</a:t>
            </a:r>
            <a:r>
              <a:rPr lang="en-US" smtClean="0"/>
              <a:t> since number of clipping planes is limited (currently, 6 is limit and 1 is needed for clipping out back side objects; so really only have 5). </a:t>
            </a:r>
          </a:p>
          <a:p>
            <a:pPr lvl="2"/>
            <a:r>
              <a:rPr lang="en-US" smtClean="0">
                <a:solidFill>
                  <a:srgbClr val="FF0000"/>
                </a:solidFill>
              </a:rPr>
              <a:t>Recursively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clipped mirrors can end up with many more sides than</a:t>
            </a:r>
            <a:r>
              <a:rPr lang="en-US" smtClean="0"/>
              <a:t> 4… (must approximate with 5). See next slide…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02075" y="4038600"/>
            <a:ext cx="5165725" cy="860425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2800" b="1"/>
              <a:t>mirror2 seen inside mirror1</a:t>
            </a:r>
            <a:br>
              <a:rPr lang="en-US" sz="2800" b="1"/>
            </a:br>
            <a:r>
              <a:rPr lang="en-US" sz="2800" b="1">
                <a:solidFill>
                  <a:srgbClr val="FF0000"/>
                </a:solidFill>
              </a:rPr>
              <a:t>has 6 sides AFTER CLIPPING</a:t>
            </a:r>
          </a:p>
        </p:txBody>
      </p:sp>
      <p:sp>
        <p:nvSpPr>
          <p:cNvPr id="128003" name="AutoShape 3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Recursive Mirrors More Difficult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2568575"/>
          </a:xfrm>
          <a:noFill/>
        </p:spPr>
        <p:txBody>
          <a:bodyPr/>
          <a:lstStyle/>
          <a:p>
            <a:r>
              <a:rPr lang="en-US" smtClean="0"/>
              <a:t>When more than 5 planes are needed to represent sub-mirrors, there are </a:t>
            </a:r>
            <a:r>
              <a:rPr lang="en-US" smtClean="0">
                <a:solidFill>
                  <a:srgbClr val="FF0000"/>
                </a:solidFill>
              </a:rPr>
              <a:t>artifacts</a:t>
            </a:r>
            <a:r>
              <a:rPr lang="en-US" smtClean="0"/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mtClean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	Imagine that </a:t>
            </a:r>
            <a:r>
              <a:rPr lang="en-US" smtClean="0">
                <a:solidFill>
                  <a:srgbClr val="0000FF"/>
                </a:solidFill>
              </a:rPr>
              <a:t>PART of the yellow mirror is visible inside mirror1</a:t>
            </a:r>
            <a:r>
              <a:rPr lang="en-US" smtClean="0"/>
              <a:t>. </a:t>
            </a:r>
            <a:r>
              <a:rPr lang="en-US" smtClean="0">
                <a:solidFill>
                  <a:srgbClr val="FF0000"/>
                </a:solidFill>
              </a:rPr>
              <a:t>6 planes needed to bound it</a:t>
            </a:r>
            <a:r>
              <a:rPr lang="en-US" smtClean="0"/>
              <a:t> (one more than allowed)…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 rot="-5400000" flipH="1" flipV="1">
            <a:off x="1408113" y="4379913"/>
            <a:ext cx="1679575" cy="2060575"/>
          </a:xfrm>
          <a:custGeom>
            <a:avLst/>
            <a:gdLst>
              <a:gd name="T0" fmla="*/ 114305729 w 21600"/>
              <a:gd name="T1" fmla="*/ 98286268 h 21600"/>
              <a:gd name="T2" fmla="*/ 65300317 w 21600"/>
              <a:gd name="T3" fmla="*/ 196572631 h 21600"/>
              <a:gd name="T4" fmla="*/ 16294831 w 21600"/>
              <a:gd name="T5" fmla="*/ 98286268 h 21600"/>
              <a:gd name="T6" fmla="*/ 6530031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5 w 21600"/>
              <a:gd name="T13" fmla="*/ 4495 h 21600"/>
              <a:gd name="T14" fmla="*/ 17105 w 21600"/>
              <a:gd name="T15" fmla="*/ 1710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0" y="21600"/>
                </a:lnTo>
                <a:lnTo>
                  <a:pt x="1621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EFE8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5400000" flipV="1">
            <a:off x="2817813" y="3275013"/>
            <a:ext cx="1298575" cy="4194175"/>
          </a:xfrm>
          <a:custGeom>
            <a:avLst/>
            <a:gdLst>
              <a:gd name="T0" fmla="*/ 68328737 w 21600"/>
              <a:gd name="T1" fmla="*/ 407201527 h 21600"/>
              <a:gd name="T2" fmla="*/ 39034684 w 21600"/>
              <a:gd name="T3" fmla="*/ 814402665 h 21600"/>
              <a:gd name="T4" fmla="*/ 9740575 w 21600"/>
              <a:gd name="T5" fmla="*/ 407201527 h 21600"/>
              <a:gd name="T6" fmla="*/ 3903468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5 w 21600"/>
              <a:gd name="T13" fmla="*/ 4495 h 21600"/>
              <a:gd name="T14" fmla="*/ 17105 w 21600"/>
              <a:gd name="T15" fmla="*/ 1710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0" y="21600"/>
                </a:lnTo>
                <a:lnTo>
                  <a:pt x="16210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086600" y="5791200"/>
            <a:ext cx="1428750" cy="476250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mirror1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371600" y="4953000"/>
            <a:ext cx="0" cy="914400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1371600" y="4791075"/>
            <a:ext cx="1906588" cy="1163638"/>
          </a:xfrm>
          <a:custGeom>
            <a:avLst/>
            <a:gdLst>
              <a:gd name="T0" fmla="*/ 0 w 1201"/>
              <a:gd name="T1" fmla="*/ 161925 h 733"/>
              <a:gd name="T2" fmla="*/ 0 w 1201"/>
              <a:gd name="T3" fmla="*/ 1076325 h 733"/>
              <a:gd name="T4" fmla="*/ 461963 w 1201"/>
              <a:gd name="T5" fmla="*/ 1162050 h 733"/>
              <a:gd name="T6" fmla="*/ 1905001 w 1201"/>
              <a:gd name="T7" fmla="*/ 1076325 h 733"/>
              <a:gd name="T8" fmla="*/ 1905001 w 1201"/>
              <a:gd name="T9" fmla="*/ 85725 h 733"/>
              <a:gd name="T10" fmla="*/ 871538 w 1201"/>
              <a:gd name="T11" fmla="*/ 0 h 733"/>
              <a:gd name="T12" fmla="*/ 4763 w 1201"/>
              <a:gd name="T13" fmla="*/ 185738 h 7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1"/>
              <a:gd name="T22" fmla="*/ 0 h 733"/>
              <a:gd name="T23" fmla="*/ 1201 w 1201"/>
              <a:gd name="T24" fmla="*/ 733 h 7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1" h="733">
                <a:moveTo>
                  <a:pt x="0" y="102"/>
                </a:moveTo>
                <a:lnTo>
                  <a:pt x="0" y="678"/>
                </a:lnTo>
                <a:lnTo>
                  <a:pt x="291" y="732"/>
                </a:lnTo>
                <a:lnTo>
                  <a:pt x="1200" y="678"/>
                </a:lnTo>
                <a:lnTo>
                  <a:pt x="1200" y="54"/>
                </a:lnTo>
                <a:lnTo>
                  <a:pt x="549" y="0"/>
                </a:lnTo>
                <a:lnTo>
                  <a:pt x="3" y="117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638800" y="5638800"/>
            <a:ext cx="1371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3276600" y="4267200"/>
            <a:ext cx="990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>
          <a:xfrm>
            <a:off x="231775" y="277813"/>
            <a:ext cx="86582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95.4002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 rot="1920000">
            <a:off x="1676400" y="3124200"/>
            <a:ext cx="5861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Recursive Mirrors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Recursive Mirrors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32388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Main idea</a:t>
            </a:r>
          </a:p>
          <a:p>
            <a:pPr lvl="2"/>
            <a:r>
              <a:rPr lang="en-US" smtClean="0">
                <a:solidFill>
                  <a:srgbClr val="FF0000"/>
                </a:solidFill>
              </a:rPr>
              <a:t>Use a counter</a:t>
            </a:r>
            <a:r>
              <a:rPr lang="en-US" smtClean="0"/>
              <a:t> incrementing as you go deeper/decrementing as you come back. </a:t>
            </a:r>
            <a:r>
              <a:rPr lang="en-US" smtClean="0">
                <a:solidFill>
                  <a:srgbClr val="8000B3"/>
                </a:solidFill>
              </a:rPr>
              <a:t>First mirror at 1, inside ones at 2, inside those at 3, </a:t>
            </a:r>
            <a:r>
              <a:rPr lang="en-US" smtClean="0">
                <a:solidFill>
                  <a:srgbClr val="FF0000"/>
                </a:solidFill>
              </a:rPr>
              <a:t>… alternating front/back facing order</a:t>
            </a:r>
            <a:r>
              <a:rPr lang="en-US" smtClean="0">
                <a:solidFill>
                  <a:srgbClr val="0000FF"/>
                </a:solidFill>
              </a:rPr>
              <a:t>…</a:t>
            </a:r>
            <a:endParaRPr lang="en-US" smtClean="0">
              <a:solidFill>
                <a:srgbClr val="8000B3"/>
              </a:solidFill>
            </a:endParaRPr>
          </a:p>
          <a:p>
            <a:pPr lvl="2"/>
            <a:r>
              <a:rPr lang="en-US" smtClean="0">
                <a:solidFill>
                  <a:srgbClr val="FF0000"/>
                </a:solidFill>
              </a:rPr>
              <a:t>For the stencil</a:t>
            </a:r>
            <a:r>
              <a:rPr lang="en-US" smtClean="0"/>
              <a:t> buffer </a:t>
            </a:r>
            <a:r>
              <a:rPr lang="en-US" smtClean="0">
                <a:solidFill>
                  <a:srgbClr val="FF0000"/>
                </a:solidFill>
              </a:rPr>
              <a:t>approach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make mask that matches counter</a:t>
            </a:r>
            <a:r>
              <a:rPr lang="en-US" smtClean="0"/>
              <a:t>.</a:t>
            </a:r>
          </a:p>
          <a:p>
            <a:pPr lvl="2"/>
            <a:r>
              <a:rPr lang="en-US" smtClean="0">
                <a:solidFill>
                  <a:srgbClr val="FF0000"/>
                </a:solidFill>
              </a:rPr>
              <a:t>For planes approach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compute new planes pushing old ones</a:t>
            </a:r>
            <a:r>
              <a:rPr lang="en-US" smtClean="0"/>
              <a:t> onto a stack (activate only top INNERMOST ones).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/>
          <p:cNvSpPr>
            <a:spLocks/>
          </p:cNvSpPr>
          <p:nvPr/>
        </p:nvSpPr>
        <p:spPr bwMode="auto">
          <a:xfrm>
            <a:off x="2147888" y="4754563"/>
            <a:ext cx="6745287" cy="2068512"/>
          </a:xfrm>
          <a:custGeom>
            <a:avLst/>
            <a:gdLst>
              <a:gd name="T0" fmla="*/ 14287 w 4249"/>
              <a:gd name="T1" fmla="*/ 1400175 h 1303"/>
              <a:gd name="T2" fmla="*/ 4035424 w 4249"/>
              <a:gd name="T3" fmla="*/ 136525 h 1303"/>
              <a:gd name="T4" fmla="*/ 6743700 w 4249"/>
              <a:gd name="T5" fmla="*/ 0 h 1303"/>
              <a:gd name="T6" fmla="*/ 6335711 w 4249"/>
              <a:gd name="T7" fmla="*/ 1643062 h 1303"/>
              <a:gd name="T8" fmla="*/ 3251200 w 4249"/>
              <a:gd name="T9" fmla="*/ 2066925 h 1303"/>
              <a:gd name="T10" fmla="*/ 0 w 4249"/>
              <a:gd name="T11" fmla="*/ 1443037 h 1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49"/>
              <a:gd name="T19" fmla="*/ 0 h 1303"/>
              <a:gd name="T20" fmla="*/ 4249 w 4249"/>
              <a:gd name="T21" fmla="*/ 1303 h 13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49" h="1303">
                <a:moveTo>
                  <a:pt x="9" y="882"/>
                </a:moveTo>
                <a:lnTo>
                  <a:pt x="2542" y="86"/>
                </a:lnTo>
                <a:lnTo>
                  <a:pt x="4248" y="0"/>
                </a:lnTo>
                <a:lnTo>
                  <a:pt x="3991" y="1035"/>
                </a:lnTo>
                <a:lnTo>
                  <a:pt x="2048" y="1302"/>
                </a:lnTo>
                <a:lnTo>
                  <a:pt x="0" y="909"/>
                </a:lnTo>
              </a:path>
            </a:pathLst>
          </a:custGeom>
          <a:solidFill>
            <a:srgbClr val="FEFE83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347663" y="1944688"/>
            <a:ext cx="7694612" cy="4240212"/>
          </a:xfrm>
          <a:custGeom>
            <a:avLst/>
            <a:gdLst>
              <a:gd name="T0" fmla="*/ 0 w 4847"/>
              <a:gd name="T1" fmla="*/ 0 h 2671"/>
              <a:gd name="T2" fmla="*/ 2570162 w 4847"/>
              <a:gd name="T3" fmla="*/ 0 h 2671"/>
              <a:gd name="T4" fmla="*/ 4949824 w 4847"/>
              <a:gd name="T5" fmla="*/ 188912 h 2671"/>
              <a:gd name="T6" fmla="*/ 7650162 w 4847"/>
              <a:gd name="T7" fmla="*/ 217487 h 2671"/>
              <a:gd name="T8" fmla="*/ 7693025 w 4847"/>
              <a:gd name="T9" fmla="*/ 1408112 h 2671"/>
              <a:gd name="T10" fmla="*/ 7243762 w 4847"/>
              <a:gd name="T11" fmla="*/ 1930400 h 2671"/>
              <a:gd name="T12" fmla="*/ 4368800 w 4847"/>
              <a:gd name="T13" fmla="*/ 2554287 h 2671"/>
              <a:gd name="T14" fmla="*/ 4470399 w 4847"/>
              <a:gd name="T15" fmla="*/ 3381375 h 2671"/>
              <a:gd name="T16" fmla="*/ 1743075 w 4847"/>
              <a:gd name="T17" fmla="*/ 4238625 h 2671"/>
              <a:gd name="T18" fmla="*/ 233362 w 4847"/>
              <a:gd name="T19" fmla="*/ 3498850 h 2671"/>
              <a:gd name="T20" fmla="*/ 174625 w 4847"/>
              <a:gd name="T21" fmla="*/ 2655887 h 2671"/>
              <a:gd name="T22" fmla="*/ 15875 w 4847"/>
              <a:gd name="T23" fmla="*/ 14287 h 26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47"/>
              <a:gd name="T37" fmla="*/ 0 h 2671"/>
              <a:gd name="T38" fmla="*/ 4847 w 4847"/>
              <a:gd name="T39" fmla="*/ 2671 h 26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47" h="2671">
                <a:moveTo>
                  <a:pt x="0" y="0"/>
                </a:moveTo>
                <a:lnTo>
                  <a:pt x="1619" y="0"/>
                </a:lnTo>
                <a:lnTo>
                  <a:pt x="3118" y="119"/>
                </a:lnTo>
                <a:lnTo>
                  <a:pt x="4819" y="137"/>
                </a:lnTo>
                <a:lnTo>
                  <a:pt x="4846" y="887"/>
                </a:lnTo>
                <a:lnTo>
                  <a:pt x="4563" y="1216"/>
                </a:lnTo>
                <a:lnTo>
                  <a:pt x="2752" y="1609"/>
                </a:lnTo>
                <a:lnTo>
                  <a:pt x="2816" y="2130"/>
                </a:lnTo>
                <a:lnTo>
                  <a:pt x="1098" y="2670"/>
                </a:lnTo>
                <a:lnTo>
                  <a:pt x="147" y="2204"/>
                </a:lnTo>
                <a:lnTo>
                  <a:pt x="110" y="1673"/>
                </a:lnTo>
                <a:lnTo>
                  <a:pt x="10" y="9"/>
                </a:lnTo>
              </a:path>
            </a:pathLst>
          </a:custGeom>
          <a:solidFill>
            <a:srgbClr val="FEFE83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4148" name="AutoShape 4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704850"/>
          </a:xfrm>
          <a:prstGeom prst="roundRect">
            <a:avLst>
              <a:gd name="adj" fmla="val 12449"/>
            </a:avLst>
          </a:prstGeo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Interactions with Visibility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72450" cy="476250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Consider reflected frustum.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 rot="-2700000">
            <a:off x="3586163" y="3052763"/>
            <a:ext cx="142875" cy="8286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223963" y="3662363"/>
            <a:ext cx="142875" cy="2190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6" name="Group 12"/>
          <p:cNvGrpSpPr>
            <a:grpSpLocks/>
          </p:cNvGrpSpPr>
          <p:nvPr/>
        </p:nvGrpSpPr>
        <p:grpSpPr bwMode="auto">
          <a:xfrm>
            <a:off x="3162300" y="4108450"/>
            <a:ext cx="841375" cy="2298700"/>
            <a:chOff x="1992" y="2588"/>
            <a:chExt cx="530" cy="1448"/>
          </a:xfrm>
        </p:grpSpPr>
        <p:sp>
          <p:nvSpPr>
            <p:cNvPr id="37916" name="Line 8"/>
            <p:cNvSpPr>
              <a:spLocks noChangeShapeType="1"/>
            </p:cNvSpPr>
            <p:nvPr/>
          </p:nvSpPr>
          <p:spPr bwMode="auto">
            <a:xfrm>
              <a:off x="1992" y="2596"/>
              <a:ext cx="288" cy="1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9"/>
            <p:cNvSpPr>
              <a:spLocks noChangeShapeType="1"/>
            </p:cNvSpPr>
            <p:nvPr/>
          </p:nvSpPr>
          <p:spPr bwMode="auto">
            <a:xfrm flipH="1">
              <a:off x="2278" y="2588"/>
              <a:ext cx="244" cy="139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10"/>
            <p:cNvSpPr>
              <a:spLocks noChangeShapeType="1"/>
            </p:cNvSpPr>
            <p:nvPr/>
          </p:nvSpPr>
          <p:spPr bwMode="auto">
            <a:xfrm flipV="1">
              <a:off x="2208" y="3940"/>
              <a:ext cx="150" cy="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Line 11"/>
            <p:cNvSpPr>
              <a:spLocks noChangeShapeType="1"/>
            </p:cNvSpPr>
            <p:nvPr/>
          </p:nvSpPr>
          <p:spPr bwMode="auto">
            <a:xfrm>
              <a:off x="2214" y="3932"/>
              <a:ext cx="138" cy="10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898" name="Group 18"/>
          <p:cNvGrpSpPr>
            <a:grpSpLocks/>
          </p:cNvGrpSpPr>
          <p:nvPr/>
        </p:nvGrpSpPr>
        <p:grpSpPr bwMode="auto">
          <a:xfrm>
            <a:off x="4144963" y="2990850"/>
            <a:ext cx="2330450" cy="846138"/>
            <a:chOff x="2611" y="1884"/>
            <a:chExt cx="1468" cy="533"/>
          </a:xfrm>
        </p:grpSpPr>
        <p:sp>
          <p:nvSpPr>
            <p:cNvPr id="37912" name="Line 14"/>
            <p:cNvSpPr>
              <a:spLocks noChangeShapeType="1"/>
            </p:cNvSpPr>
            <p:nvPr/>
          </p:nvSpPr>
          <p:spPr bwMode="auto">
            <a:xfrm flipV="1">
              <a:off x="2685" y="1961"/>
              <a:ext cx="1336" cy="45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Line 15"/>
            <p:cNvSpPr>
              <a:spLocks noChangeShapeType="1"/>
            </p:cNvSpPr>
            <p:nvPr/>
          </p:nvSpPr>
          <p:spPr bwMode="auto">
            <a:xfrm>
              <a:off x="2611" y="1891"/>
              <a:ext cx="1411" cy="7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16"/>
            <p:cNvSpPr>
              <a:spLocks noChangeShapeType="1"/>
            </p:cNvSpPr>
            <p:nvPr/>
          </p:nvSpPr>
          <p:spPr bwMode="auto">
            <a:xfrm flipH="1" flipV="1">
              <a:off x="3973" y="1890"/>
              <a:ext cx="106" cy="13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17"/>
            <p:cNvSpPr>
              <a:spLocks noChangeShapeType="1"/>
            </p:cNvSpPr>
            <p:nvPr/>
          </p:nvSpPr>
          <p:spPr bwMode="auto">
            <a:xfrm flipV="1">
              <a:off x="3983" y="1884"/>
              <a:ext cx="86" cy="15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9" name="Line 19"/>
          <p:cNvSpPr>
            <a:spLocks noChangeShapeType="1"/>
          </p:cNvSpPr>
          <p:nvPr/>
        </p:nvSpPr>
        <p:spPr bwMode="auto">
          <a:xfrm>
            <a:off x="2238375" y="1952625"/>
            <a:ext cx="2606675" cy="25701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Line 20"/>
          <p:cNvSpPr>
            <a:spLocks noChangeShapeType="1"/>
          </p:cNvSpPr>
          <p:nvPr/>
        </p:nvSpPr>
        <p:spPr bwMode="auto">
          <a:xfrm flipH="1">
            <a:off x="3595688" y="3503613"/>
            <a:ext cx="11112" cy="2795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Rectangle 21"/>
          <p:cNvSpPr>
            <a:spLocks noChangeArrowheads="1"/>
          </p:cNvSpPr>
          <p:nvPr/>
        </p:nvSpPr>
        <p:spPr bwMode="auto">
          <a:xfrm>
            <a:off x="5181600" y="2362200"/>
            <a:ext cx="16875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Region 1</a:t>
            </a:r>
          </a:p>
        </p:txBody>
      </p:sp>
      <p:sp>
        <p:nvSpPr>
          <p:cNvPr id="37902" name="Rectangle 22"/>
          <p:cNvSpPr>
            <a:spLocks noChangeArrowheads="1"/>
          </p:cNvSpPr>
          <p:nvPr/>
        </p:nvSpPr>
        <p:spPr bwMode="auto">
          <a:xfrm>
            <a:off x="533400" y="4038600"/>
            <a:ext cx="1503617" cy="86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Region </a:t>
            </a:r>
            <a:r>
              <a:rPr lang="en-US" sz="2800" b="1" dirty="0" smtClean="0">
                <a:solidFill>
                  <a:srgbClr val="0000FF"/>
                </a:solidFill>
              </a:rPr>
              <a:t/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7903" name="Line 23"/>
          <p:cNvSpPr>
            <a:spLocks noChangeShapeType="1"/>
          </p:cNvSpPr>
          <p:nvPr/>
        </p:nvSpPr>
        <p:spPr bwMode="auto">
          <a:xfrm flipV="1">
            <a:off x="920750" y="3459163"/>
            <a:ext cx="2654300" cy="327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Rectangle 24"/>
          <p:cNvSpPr>
            <a:spLocks noChangeArrowheads="1"/>
          </p:cNvSpPr>
          <p:nvPr/>
        </p:nvSpPr>
        <p:spPr bwMode="auto">
          <a:xfrm>
            <a:off x="3962400" y="6019800"/>
            <a:ext cx="1431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camera</a:t>
            </a:r>
          </a:p>
        </p:txBody>
      </p:sp>
      <p:sp>
        <p:nvSpPr>
          <p:cNvPr id="37905" name="Rectangle 25"/>
          <p:cNvSpPr>
            <a:spLocks noChangeArrowheads="1"/>
          </p:cNvSpPr>
          <p:nvPr/>
        </p:nvSpPr>
        <p:spPr bwMode="auto">
          <a:xfrm>
            <a:off x="6399213" y="2971800"/>
            <a:ext cx="19081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virtual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(reflected)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camera</a:t>
            </a:r>
          </a:p>
        </p:txBody>
      </p:sp>
      <p:sp>
        <p:nvSpPr>
          <p:cNvPr id="37906" name="Rectangle 26"/>
          <p:cNvSpPr>
            <a:spLocks noChangeArrowheads="1"/>
          </p:cNvSpPr>
          <p:nvPr/>
        </p:nvSpPr>
        <p:spPr bwMode="auto">
          <a:xfrm>
            <a:off x="838200" y="1981200"/>
            <a:ext cx="1230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mirror</a:t>
            </a:r>
          </a:p>
        </p:txBody>
      </p:sp>
      <p:sp>
        <p:nvSpPr>
          <p:cNvPr id="37907" name="Line 27"/>
          <p:cNvSpPr>
            <a:spLocks noChangeShapeType="1"/>
          </p:cNvSpPr>
          <p:nvPr/>
        </p:nvSpPr>
        <p:spPr bwMode="auto">
          <a:xfrm flipH="1" flipV="1">
            <a:off x="2057398" y="2209798"/>
            <a:ext cx="1219201" cy="91440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Line 28"/>
          <p:cNvSpPr>
            <a:spLocks noChangeShapeType="1"/>
          </p:cNvSpPr>
          <p:nvPr/>
        </p:nvSpPr>
        <p:spPr bwMode="auto">
          <a:xfrm flipV="1">
            <a:off x="3663950" y="3154363"/>
            <a:ext cx="2654300" cy="327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Rectangle 29"/>
          <p:cNvSpPr>
            <a:spLocks noChangeArrowheads="1"/>
          </p:cNvSpPr>
          <p:nvPr/>
        </p:nvSpPr>
        <p:spPr bwMode="auto">
          <a:xfrm>
            <a:off x="5943600" y="5715000"/>
            <a:ext cx="16875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Region 3</a:t>
            </a:r>
          </a:p>
        </p:txBody>
      </p:sp>
      <p:sp>
        <p:nvSpPr>
          <p:cNvPr id="37910" name="Rectangle 30"/>
          <p:cNvSpPr>
            <a:spLocks noChangeArrowheads="1"/>
          </p:cNvSpPr>
          <p:nvPr/>
        </p:nvSpPr>
        <p:spPr bwMode="auto">
          <a:xfrm>
            <a:off x="5638800" y="1143000"/>
            <a:ext cx="295433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visibility camera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position</a:t>
            </a:r>
          </a:p>
        </p:txBody>
      </p:sp>
      <p:sp>
        <p:nvSpPr>
          <p:cNvPr id="37911" name="Line 31"/>
          <p:cNvSpPr>
            <a:spLocks noChangeShapeType="1"/>
          </p:cNvSpPr>
          <p:nvPr/>
        </p:nvSpPr>
        <p:spPr bwMode="auto">
          <a:xfrm flipV="1">
            <a:off x="3505200" y="1600200"/>
            <a:ext cx="2895600" cy="190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 flipH="1">
            <a:off x="1752599" y="1981201"/>
            <a:ext cx="485775" cy="3962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1905000" y="4998828"/>
            <a:ext cx="1503617" cy="86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Region </a:t>
            </a:r>
            <a:r>
              <a:rPr lang="en-US" sz="2800" b="1" dirty="0" smtClean="0">
                <a:solidFill>
                  <a:srgbClr val="0000FF"/>
                </a:solidFill>
              </a:rPr>
              <a:t/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2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 rot="-10380000">
            <a:off x="1940449" y="3434617"/>
            <a:ext cx="142875" cy="8286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762000" y="2667000"/>
            <a:ext cx="118462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portal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 flipV="1">
            <a:off x="1752600" y="3124200"/>
            <a:ext cx="1524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 rot="-17160000">
            <a:off x="3470741" y="5331139"/>
            <a:ext cx="142875" cy="82867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4419600" y="5486400"/>
            <a:ext cx="118462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portal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V="1">
            <a:off x="4038600" y="57150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Visibility in Recursive Mirrors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106863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Should adjust the frustum</a:t>
            </a:r>
            <a:r>
              <a:rPr lang="en-US" smtClean="0"/>
              <a:t> by narrowing onto mirror (need not be exact… JUST contain).</a:t>
            </a:r>
          </a:p>
          <a:p>
            <a:r>
              <a:rPr lang="en-US" smtClean="0">
                <a:solidFill>
                  <a:srgbClr val="0000FF"/>
                </a:solidFill>
              </a:rPr>
              <a:t>Reflect the</a:t>
            </a:r>
            <a:r>
              <a:rPr lang="en-US" smtClean="0"/>
              <a:t> narrowed </a:t>
            </a:r>
            <a:r>
              <a:rPr lang="en-US" smtClean="0">
                <a:solidFill>
                  <a:srgbClr val="0000FF"/>
                </a:solidFill>
              </a:rPr>
              <a:t>frustum</a:t>
            </a:r>
            <a:r>
              <a:rPr lang="en-US" smtClean="0"/>
              <a:t>.</a:t>
            </a:r>
          </a:p>
          <a:p>
            <a:r>
              <a:rPr lang="en-US" smtClean="0"/>
              <a:t>When drawing world in mirror, </a:t>
            </a:r>
            <a:r>
              <a:rPr lang="en-US" smtClean="0">
                <a:solidFill>
                  <a:srgbClr val="FF0000"/>
                </a:solidFill>
              </a:rPr>
              <a:t>take reflected frustum visibility into account.</a:t>
            </a:r>
          </a:p>
          <a:p>
            <a:pPr lvl="2">
              <a:buFontTx/>
              <a:buNone/>
            </a:pPr>
            <a:r>
              <a:rPr lang="en-US" smtClean="0"/>
              <a:t> 	and </a:t>
            </a:r>
            <a:r>
              <a:rPr lang="en-US" smtClean="0">
                <a:solidFill>
                  <a:srgbClr val="0000FF"/>
                </a:solidFill>
              </a:rPr>
              <a:t>visibility camera position</a:t>
            </a:r>
            <a:r>
              <a:rPr lang="en-US" smtClean="0"/>
              <a:t> (a point in front of mirror; </a:t>
            </a:r>
            <a:r>
              <a:rPr lang="en-US" smtClean="0">
                <a:solidFill>
                  <a:schemeClr val="bg2"/>
                </a:solidFill>
              </a:rPr>
              <a:t>not the camera position nor the reflected camera position</a:t>
            </a:r>
            <a:r>
              <a:rPr lang="en-US" smtClean="0"/>
              <a:t>) if you are computing region visibility.</a:t>
            </a:r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auto">
          <a:xfrm>
            <a:off x="368300" y="5791200"/>
            <a:ext cx="8361363" cy="84137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Why: Because The Region You Are In Must Be Where The Front of the Mirror is Located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Recursive Mirrors: Reflections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319588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Camera must be reflected</a:t>
            </a:r>
            <a:r>
              <a:rPr lang="en-US" smtClean="0"/>
              <a:t> in such a way that </a:t>
            </a:r>
            <a:r>
              <a:rPr lang="en-US" smtClean="0">
                <a:solidFill>
                  <a:srgbClr val="FF0000"/>
                </a:solidFill>
              </a:rPr>
              <a:t>routines that make use of the camera</a:t>
            </a:r>
            <a:r>
              <a:rPr lang="en-US" smtClean="0"/>
              <a:t> for drawing special effects </a:t>
            </a:r>
            <a:r>
              <a:rPr lang="en-US" smtClean="0">
                <a:solidFill>
                  <a:srgbClr val="FF0000"/>
                </a:solidFill>
              </a:rPr>
              <a:t>do not know it was done</a:t>
            </a:r>
            <a:r>
              <a:rPr lang="en-US" smtClean="0"/>
              <a:t> </a:t>
            </a:r>
            <a:r>
              <a:rPr lang="en-US" smtClean="0">
                <a:solidFill>
                  <a:schemeClr val="bg2"/>
                </a:solidFill>
              </a:rPr>
              <a:t>(e.g., coronas, lens flares, sun flares, sprites, etc make use of camera position)</a:t>
            </a:r>
            <a:endParaRPr lang="en-US" smtClean="0"/>
          </a:p>
          <a:p>
            <a:pPr lvl="2"/>
            <a:r>
              <a:rPr lang="en-US" smtClean="0"/>
              <a:t>When camera is asked for position, it returns it’s virtual reflected position (not</a:t>
            </a:r>
            <a:br>
              <a:rPr lang="en-US" smtClean="0"/>
            </a:br>
            <a:r>
              <a:rPr lang="en-US" smtClean="0"/>
              <a:t>visibility position).</a:t>
            </a:r>
          </a:p>
          <a:p>
            <a:r>
              <a:rPr lang="en-US" smtClean="0">
                <a:solidFill>
                  <a:srgbClr val="0000FF"/>
                </a:solidFill>
              </a:rPr>
              <a:t>Lights on player get reflected</a:t>
            </a:r>
            <a:r>
              <a:rPr lang="en-US" smtClean="0"/>
              <a:t>; so they must be recomputed…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>
          <a:xfrm>
            <a:off x="231775" y="277813"/>
            <a:ext cx="86582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95.4002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 rot="1920000">
            <a:off x="1411288" y="2212975"/>
            <a:ext cx="586105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Implementing Remote Cameras </a:t>
            </a:r>
            <a:br>
              <a:rPr lang="en-US" sz="4800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800" b="1">
                <a:solidFill>
                  <a:srgbClr val="FF0000"/>
                </a:solidFill>
                <a:latin typeface="Times New Roman" pitchFamily="18" charset="0"/>
              </a:rPr>
              <a:t>By Drawing into a Texture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Example: The Front of the Mirror</a:t>
            </a:r>
          </a:p>
        </p:txBody>
      </p:sp>
      <p:pic>
        <p:nvPicPr>
          <p:cNvPr id="512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913" y="1266825"/>
            <a:ext cx="61849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0485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Much Simpler Than A Mirror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5005388"/>
          </a:xfrm>
          <a:noFill/>
        </p:spPr>
        <p:txBody>
          <a:bodyPr/>
          <a:lstStyle/>
          <a:p>
            <a:r>
              <a:rPr lang="en-US" smtClean="0"/>
              <a:t>Switch to the remote camera. </a:t>
            </a:r>
          </a:p>
          <a:p>
            <a:pPr lvl="1"/>
            <a:r>
              <a:rPr lang="en-US" b="0" smtClean="0">
                <a:latin typeface="Times New Roman" pitchFamily="18" charset="0"/>
              </a:rPr>
              <a:t>	</a:t>
            </a:r>
            <a:br>
              <a:rPr lang="en-US" b="0" smtClean="0">
                <a:latin typeface="Times New Roman" pitchFamily="18" charset="0"/>
              </a:rPr>
            </a:br>
            <a:r>
              <a:rPr lang="en-US" b="0" smtClean="0">
                <a:latin typeface="Times New Roman" pitchFamily="18" charset="0"/>
              </a:rPr>
              <a:t>	</a:t>
            </a:r>
          </a:p>
          <a:p>
            <a:pPr lvl="1"/>
            <a:endParaRPr lang="en-US" b="0" smtClean="0">
              <a:latin typeface="Times New Roman" pitchFamily="18" charset="0"/>
            </a:endParaRPr>
          </a:p>
          <a:p>
            <a:pPr lvl="1"/>
            <a:endParaRPr lang="en-US" b="0" smtClean="0">
              <a:latin typeface="Times New Roman" pitchFamily="18" charset="0"/>
            </a:endParaRPr>
          </a:p>
          <a:p>
            <a:r>
              <a:rPr lang="en-US" smtClean="0"/>
              <a:t>Render world normally.</a:t>
            </a:r>
          </a:p>
          <a:p>
            <a:r>
              <a:rPr lang="en-US" smtClean="0"/>
              <a:t>Copy what you drew onto a texture.</a:t>
            </a:r>
          </a:p>
          <a:p>
            <a:r>
              <a:rPr lang="en-US" smtClean="0"/>
              <a:t>Switch back to the normal camera.</a:t>
            </a:r>
          </a:p>
          <a:p>
            <a:r>
              <a:rPr lang="en-US" smtClean="0"/>
              <a:t>Draw the mirror’s “face” using the new texture bits.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791200" y="3200400"/>
            <a:ext cx="14906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</a:rPr>
              <a:t>Remote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camera</a:t>
            </a:r>
          </a:p>
        </p:txBody>
      </p:sp>
      <p:grpSp>
        <p:nvGrpSpPr>
          <p:cNvPr id="41989" name="Group 8"/>
          <p:cNvGrpSpPr>
            <a:grpSpLocks/>
          </p:cNvGrpSpPr>
          <p:nvPr/>
        </p:nvGrpSpPr>
        <p:grpSpPr bwMode="auto">
          <a:xfrm>
            <a:off x="1757363" y="3125788"/>
            <a:ext cx="873125" cy="461962"/>
            <a:chOff x="1107" y="1969"/>
            <a:chExt cx="550" cy="291"/>
          </a:xfrm>
        </p:grpSpPr>
        <p:sp>
          <p:nvSpPr>
            <p:cNvPr id="42002" name="Freeform 5"/>
            <p:cNvSpPr>
              <a:spLocks/>
            </p:cNvSpPr>
            <p:nvPr/>
          </p:nvSpPr>
          <p:spPr bwMode="auto">
            <a:xfrm>
              <a:off x="1107" y="1969"/>
              <a:ext cx="510" cy="291"/>
            </a:xfrm>
            <a:custGeom>
              <a:avLst/>
              <a:gdLst>
                <a:gd name="T0" fmla="*/ 0 w 510"/>
                <a:gd name="T1" fmla="*/ 94 h 291"/>
                <a:gd name="T2" fmla="*/ 413 w 510"/>
                <a:gd name="T3" fmla="*/ 0 h 291"/>
                <a:gd name="T4" fmla="*/ 509 w 510"/>
                <a:gd name="T5" fmla="*/ 290 h 291"/>
                <a:gd name="T6" fmla="*/ 0 w 510"/>
                <a:gd name="T7" fmla="*/ 94 h 2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0"/>
                <a:gd name="T13" fmla="*/ 0 h 291"/>
                <a:gd name="T14" fmla="*/ 510 w 510"/>
                <a:gd name="T15" fmla="*/ 291 h 2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0" h="291">
                  <a:moveTo>
                    <a:pt x="0" y="94"/>
                  </a:moveTo>
                  <a:lnTo>
                    <a:pt x="413" y="0"/>
                  </a:lnTo>
                  <a:lnTo>
                    <a:pt x="509" y="290"/>
                  </a:lnTo>
                  <a:lnTo>
                    <a:pt x="0" y="94"/>
                  </a:lnTo>
                </a:path>
              </a:pathLst>
            </a:custGeom>
            <a:solidFill>
              <a:srgbClr val="FEFE83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Oval 6"/>
            <p:cNvSpPr>
              <a:spLocks noChangeArrowheads="1"/>
            </p:cNvSpPr>
            <p:nvPr/>
          </p:nvSpPr>
          <p:spPr bwMode="auto">
            <a:xfrm rot="-240000">
              <a:off x="1505" y="1984"/>
              <a:ext cx="152" cy="2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Oval 7"/>
            <p:cNvSpPr>
              <a:spLocks noChangeArrowheads="1"/>
            </p:cNvSpPr>
            <p:nvPr/>
          </p:nvSpPr>
          <p:spPr bwMode="auto">
            <a:xfrm rot="-240000">
              <a:off x="1546" y="2036"/>
              <a:ext cx="81" cy="159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0" name="Line 9"/>
          <p:cNvSpPr>
            <a:spLocks noChangeShapeType="1"/>
          </p:cNvSpPr>
          <p:nvPr/>
        </p:nvSpPr>
        <p:spPr bwMode="auto">
          <a:xfrm flipV="1">
            <a:off x="2784475" y="2433638"/>
            <a:ext cx="871538" cy="7508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10"/>
          <p:cNvSpPr>
            <a:spLocks noChangeArrowheads="1"/>
          </p:cNvSpPr>
          <p:nvPr/>
        </p:nvSpPr>
        <p:spPr bwMode="auto">
          <a:xfrm>
            <a:off x="2714625" y="3130550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992" name="Group 14"/>
          <p:cNvGrpSpPr>
            <a:grpSpLocks/>
          </p:cNvGrpSpPr>
          <p:nvPr/>
        </p:nvGrpSpPr>
        <p:grpSpPr bwMode="auto">
          <a:xfrm>
            <a:off x="7521575" y="3357563"/>
            <a:ext cx="427038" cy="876300"/>
            <a:chOff x="4738" y="2115"/>
            <a:chExt cx="269" cy="552"/>
          </a:xfrm>
        </p:grpSpPr>
        <p:sp>
          <p:nvSpPr>
            <p:cNvPr id="41999" name="Freeform 11"/>
            <p:cNvSpPr>
              <a:spLocks/>
            </p:cNvSpPr>
            <p:nvPr/>
          </p:nvSpPr>
          <p:spPr bwMode="auto">
            <a:xfrm>
              <a:off x="4738" y="2130"/>
              <a:ext cx="269" cy="537"/>
            </a:xfrm>
            <a:custGeom>
              <a:avLst/>
              <a:gdLst>
                <a:gd name="T0" fmla="*/ 167 w 269"/>
                <a:gd name="T1" fmla="*/ 536 h 537"/>
                <a:gd name="T2" fmla="*/ 0 w 269"/>
                <a:gd name="T3" fmla="*/ 147 h 537"/>
                <a:gd name="T4" fmla="*/ 268 w 269"/>
                <a:gd name="T5" fmla="*/ 0 h 537"/>
                <a:gd name="T6" fmla="*/ 167 w 269"/>
                <a:gd name="T7" fmla="*/ 536 h 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9"/>
                <a:gd name="T13" fmla="*/ 0 h 537"/>
                <a:gd name="T14" fmla="*/ 269 w 269"/>
                <a:gd name="T15" fmla="*/ 537 h 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" h="537">
                  <a:moveTo>
                    <a:pt x="167" y="536"/>
                  </a:moveTo>
                  <a:lnTo>
                    <a:pt x="0" y="147"/>
                  </a:lnTo>
                  <a:lnTo>
                    <a:pt x="268" y="0"/>
                  </a:lnTo>
                  <a:lnTo>
                    <a:pt x="167" y="536"/>
                  </a:lnTo>
                </a:path>
              </a:pathLst>
            </a:custGeom>
            <a:solidFill>
              <a:srgbClr val="FEFE83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Oval 12"/>
            <p:cNvSpPr>
              <a:spLocks noChangeArrowheads="1"/>
            </p:cNvSpPr>
            <p:nvPr/>
          </p:nvSpPr>
          <p:spPr bwMode="auto">
            <a:xfrm rot="-6300000">
              <a:off x="4794" y="2061"/>
              <a:ext cx="152" cy="2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Oval 13"/>
            <p:cNvSpPr>
              <a:spLocks noChangeArrowheads="1"/>
            </p:cNvSpPr>
            <p:nvPr/>
          </p:nvSpPr>
          <p:spPr bwMode="auto">
            <a:xfrm rot="-6300000">
              <a:off x="4829" y="2105"/>
              <a:ext cx="81" cy="159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3" name="Rectangle 15"/>
          <p:cNvSpPr>
            <a:spLocks noChangeArrowheads="1"/>
          </p:cNvSpPr>
          <p:nvPr/>
        </p:nvSpPr>
        <p:spPr bwMode="auto">
          <a:xfrm>
            <a:off x="922338" y="2133600"/>
            <a:ext cx="1450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>
                <a:solidFill>
                  <a:srgbClr val="0000FF"/>
                </a:solidFill>
              </a:rPr>
              <a:t>Display</a:t>
            </a:r>
          </a:p>
        </p:txBody>
      </p:sp>
      <p:sp>
        <p:nvSpPr>
          <p:cNvPr id="41994" name="Line 16"/>
          <p:cNvSpPr>
            <a:spLocks noChangeShapeType="1"/>
          </p:cNvSpPr>
          <p:nvPr/>
        </p:nvSpPr>
        <p:spPr bwMode="auto">
          <a:xfrm flipV="1">
            <a:off x="7710488" y="1752600"/>
            <a:ext cx="3810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7"/>
          <p:cNvSpPr>
            <a:spLocks noChangeShapeType="1"/>
          </p:cNvSpPr>
          <p:nvPr/>
        </p:nvSpPr>
        <p:spPr bwMode="auto">
          <a:xfrm flipH="1" flipV="1">
            <a:off x="7177088" y="1828800"/>
            <a:ext cx="533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Rectangle 18"/>
          <p:cNvSpPr>
            <a:spLocks noChangeArrowheads="1"/>
          </p:cNvSpPr>
          <p:nvPr/>
        </p:nvSpPr>
        <p:spPr bwMode="auto">
          <a:xfrm>
            <a:off x="7543800" y="2667000"/>
            <a:ext cx="304800" cy="76200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9"/>
          <p:cNvSpPr>
            <a:spLocks noChangeArrowheads="1"/>
          </p:cNvSpPr>
          <p:nvPr/>
        </p:nvSpPr>
        <p:spPr bwMode="auto">
          <a:xfrm>
            <a:off x="2514600" y="2390775"/>
            <a:ext cx="1981200" cy="74613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20"/>
          <p:cNvSpPr>
            <a:spLocks noChangeArrowheads="1"/>
          </p:cNvSpPr>
          <p:nvPr/>
        </p:nvSpPr>
        <p:spPr bwMode="auto">
          <a:xfrm>
            <a:off x="304800" y="2800350"/>
            <a:ext cx="1431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</a:rPr>
              <a:t>Normal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camera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Drawing into Restricted Area Of Color Buffer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2813" cy="4529138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glPushAttrib</a:t>
            </a:r>
            <a:r>
              <a:rPr lang="en-US" smtClean="0">
                <a:latin typeface="Courier New" pitchFamily="49" charset="0"/>
              </a:rPr>
              <a:t> (GL_VIEWPORT_BIT); //draw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glEnable (GL_SCISSOR_TEST); //into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glScissor (0, 0, 64, 64); //top-left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glViewport</a:t>
            </a:r>
            <a:r>
              <a:rPr lang="en-US" smtClean="0">
                <a:latin typeface="Courier New" pitchFamily="49" charset="0"/>
              </a:rPr>
              <a:t> (0, 0, 64, 64); //part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glClearColor</a:t>
            </a:r>
            <a:r>
              <a:rPr lang="en-US" smtClean="0">
                <a:latin typeface="Courier New" pitchFamily="49" charset="0"/>
              </a:rPr>
              <a:t> (0.0f, 0.0f, 0.0f, 1.0f);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glClear</a:t>
            </a:r>
            <a:r>
              <a:rPr lang="en-US" smtClean="0">
                <a:latin typeface="Courier New" pitchFamily="49" charset="0"/>
              </a:rPr>
              <a:t> (GL_COLOR_BUFFER_BIT | 				GL_DEPTH_BUFFER_BIT);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glPushMatrix</a:t>
            </a:r>
            <a:r>
              <a:rPr lang="en-US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	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Setup new camera matrix, etc.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		Draw whatever you want to draw.</a:t>
            </a:r>
            <a:endParaRPr lang="en-US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glPopMatrix</a:t>
            </a:r>
            <a:r>
              <a:rPr lang="en-US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glDisable (GL_SCISSOR_TEST);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glPopAttrib</a:t>
            </a:r>
            <a:r>
              <a:rPr lang="en-US" smtClean="0">
                <a:latin typeface="Courier New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Moving Color Buffer To Your Texture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16038"/>
            <a:ext cx="8172450" cy="2139950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Select/activate a texture handle to draw into. Then …</a:t>
            </a:r>
            <a:endParaRPr lang="en-US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glCopyTexImage2D</a:t>
            </a:r>
            <a:r>
              <a:rPr lang="en-US" smtClean="0">
                <a:latin typeface="Courier New" pitchFamily="49" charset="0"/>
              </a:rPr>
              <a:t> (GL_TEXTURE_2D, 0, GL_RGB, 0, 0, 64, 64, 0);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143000" y="3657600"/>
            <a:ext cx="6853238" cy="85090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800" b="1">
                <a:solidFill>
                  <a:srgbClr val="0000FF"/>
                </a:solidFill>
              </a:rPr>
              <a:t>Problem: It’s very slow to copy from a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back buffer to a texture.</a:t>
            </a:r>
          </a:p>
        </p:txBody>
      </p:sp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304800" y="4724400"/>
            <a:ext cx="8636000" cy="84137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/>
              <a:t>Can draw directly into a second back buffer that is simultaneously a texture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28600" y="5791200"/>
            <a:ext cx="8636000" cy="842963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 dirty="0"/>
              <a:t>New cards support </a:t>
            </a:r>
            <a:r>
              <a:rPr lang="en-US" sz="2800" b="1" dirty="0">
                <a:solidFill>
                  <a:srgbClr val="FF0000"/>
                </a:solidFill>
              </a:rPr>
              <a:t>frame buffers </a:t>
            </a:r>
            <a:r>
              <a:rPr lang="en-US" sz="2800" b="1" dirty="0"/>
              <a:t>(back buffers built from textures that can be drawn with).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Implementing “Mirrors”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1587500"/>
          </a:xfrm>
          <a:noFill/>
        </p:spPr>
        <p:txBody>
          <a:bodyPr/>
          <a:lstStyle/>
          <a:p>
            <a:r>
              <a:rPr lang="en-US" smtClean="0"/>
              <a:t>Strategy: Draw all objects twice. </a:t>
            </a:r>
          </a:p>
          <a:p>
            <a:pPr lvl="2"/>
            <a:r>
              <a:rPr lang="en-US" smtClean="0"/>
              <a:t>Once normally.</a:t>
            </a:r>
          </a:p>
          <a:p>
            <a:pPr lvl="2"/>
            <a:r>
              <a:rPr lang="en-US" smtClean="0"/>
              <a:t>Once reflected and clipped to mirror region.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553075" y="4694238"/>
            <a:ext cx="2828925" cy="48895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 </a:t>
            </a:r>
            <a:r>
              <a:rPr lang="en-US" sz="2800" b="1"/>
              <a:t>is not visible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289550" y="3259138"/>
            <a:ext cx="3062288" cy="873125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Use reflection </a:t>
            </a:r>
            <a:br>
              <a:rPr lang="en-US" sz="2800" b="1"/>
            </a:br>
            <a:r>
              <a:rPr lang="en-US" sz="2800" b="1"/>
              <a:t>transformation R</a:t>
            </a: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487613" y="3081338"/>
            <a:ext cx="2206625" cy="2560637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0 h 1613"/>
              <a:gd name="T6" fmla="*/ 0 w 1390"/>
              <a:gd name="T7" fmla="*/ 1639887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720975" y="4921250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824038" y="5600700"/>
            <a:ext cx="59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094038" y="3959225"/>
            <a:ext cx="1235075" cy="4873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1571625" y="4489450"/>
            <a:ext cx="1454150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04850" y="5035550"/>
            <a:ext cx="59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800" b="1"/>
              <a:t>O</a:t>
            </a:r>
            <a:r>
              <a:rPr lang="en-US" sz="2800" b="1" baseline="-25000"/>
              <a:t>1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4216400" y="4719638"/>
            <a:ext cx="457200" cy="1746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2403475" y="5426075"/>
            <a:ext cx="541338" cy="265113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320800" y="4960938"/>
            <a:ext cx="541338" cy="265112"/>
          </a:xfrm>
          <a:prstGeom prst="cube">
            <a:avLst>
              <a:gd name="adj" fmla="val 24931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4060825" y="3775075"/>
            <a:ext cx="541338" cy="265113"/>
          </a:xfrm>
          <a:prstGeom prst="cube">
            <a:avLst>
              <a:gd name="adj" fmla="val 24931"/>
            </a:avLst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667000" y="5845175"/>
            <a:ext cx="6248400" cy="860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2800" b="1"/>
              <a:t>Warning: We Will Find Out That We Have To Do It In The Other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704850"/>
          </a:xfrm>
          <a:prstGeom prst="roundRect">
            <a:avLst>
              <a:gd name="adj" fmla="val 12449"/>
            </a:avLst>
          </a:prstGeo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Recall: W versus W</a:t>
            </a:r>
            <a:r>
              <a:rPr lang="en-US" baseline="30000" smtClean="0"/>
              <a:t>-1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72450" cy="989013"/>
          </a:xfrm>
          <a:noFill/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Vehicle’s W</a:t>
            </a:r>
            <a:r>
              <a:rPr lang="en-US" smtClean="0"/>
              <a:t> maps from local to world.</a:t>
            </a:r>
          </a:p>
          <a:p>
            <a:r>
              <a:rPr lang="en-US" smtClean="0">
                <a:solidFill>
                  <a:srgbClr val="FF0000"/>
                </a:solidFill>
              </a:rPr>
              <a:t>Vehicle’s W</a:t>
            </a:r>
            <a:r>
              <a:rPr lang="en-US" baseline="30000" smtClean="0">
                <a:solidFill>
                  <a:srgbClr val="FF0000"/>
                </a:solidFill>
              </a:rPr>
              <a:t>-1</a:t>
            </a:r>
            <a:r>
              <a:rPr lang="en-US" baseline="30000" smtClean="0"/>
              <a:t> </a:t>
            </a:r>
            <a:r>
              <a:rPr lang="en-US" smtClean="0"/>
              <a:t>maps back from world to local.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319963" y="2595563"/>
            <a:ext cx="142875" cy="8286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033963" y="4195763"/>
            <a:ext cx="447675" cy="6000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8763" y="4576763"/>
            <a:ext cx="142875" cy="2190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19400" y="2362200"/>
            <a:ext cx="519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W</a:t>
            </a:r>
          </a:p>
        </p:txBody>
      </p:sp>
      <p:grpSp>
        <p:nvGrpSpPr>
          <p:cNvPr id="7176" name="Group 12"/>
          <p:cNvGrpSpPr>
            <a:grpSpLocks/>
          </p:cNvGrpSpPr>
          <p:nvPr/>
        </p:nvGrpSpPr>
        <p:grpSpPr bwMode="auto">
          <a:xfrm>
            <a:off x="2471738" y="3956050"/>
            <a:ext cx="841375" cy="2298700"/>
            <a:chOff x="1557" y="2492"/>
            <a:chExt cx="530" cy="1448"/>
          </a:xfrm>
        </p:grpSpPr>
        <p:sp>
          <p:nvSpPr>
            <p:cNvPr id="7192" name="Line 8"/>
            <p:cNvSpPr>
              <a:spLocks noChangeShapeType="1"/>
            </p:cNvSpPr>
            <p:nvPr/>
          </p:nvSpPr>
          <p:spPr bwMode="auto">
            <a:xfrm>
              <a:off x="1557" y="2500"/>
              <a:ext cx="288" cy="1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9"/>
            <p:cNvSpPr>
              <a:spLocks noChangeShapeType="1"/>
            </p:cNvSpPr>
            <p:nvPr/>
          </p:nvSpPr>
          <p:spPr bwMode="auto">
            <a:xfrm flipH="1">
              <a:off x="1843" y="2492"/>
              <a:ext cx="244" cy="139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0"/>
            <p:cNvSpPr>
              <a:spLocks noChangeShapeType="1"/>
            </p:cNvSpPr>
            <p:nvPr/>
          </p:nvSpPr>
          <p:spPr bwMode="auto">
            <a:xfrm flipV="1">
              <a:off x="1773" y="3844"/>
              <a:ext cx="150" cy="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1"/>
            <p:cNvSpPr>
              <a:spLocks noChangeShapeType="1"/>
            </p:cNvSpPr>
            <p:nvPr/>
          </p:nvSpPr>
          <p:spPr bwMode="auto">
            <a:xfrm>
              <a:off x="1779" y="3836"/>
              <a:ext cx="138" cy="10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1985963" y="2671763"/>
            <a:ext cx="447675" cy="6000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3738563" y="2976563"/>
            <a:ext cx="447675" cy="600075"/>
          </a:xfrm>
          <a:prstGeom prst="rect">
            <a:avLst/>
          </a:prstGeom>
          <a:solidFill>
            <a:srgbClr val="F0FD2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5943600" y="5257800"/>
            <a:ext cx="735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W</a:t>
            </a:r>
            <a:r>
              <a:rPr lang="en-US" sz="2800" b="1" baseline="30000">
                <a:solidFill>
                  <a:srgbClr val="FF0000"/>
                </a:solidFill>
              </a:rPr>
              <a:t>-1</a:t>
            </a:r>
          </a:p>
        </p:txBody>
      </p:sp>
      <p:grpSp>
        <p:nvGrpSpPr>
          <p:cNvPr id="7180" name="Group 20"/>
          <p:cNvGrpSpPr>
            <a:grpSpLocks/>
          </p:cNvGrpSpPr>
          <p:nvPr/>
        </p:nvGrpSpPr>
        <p:grpSpPr bwMode="auto">
          <a:xfrm>
            <a:off x="5170488" y="2513013"/>
            <a:ext cx="2308225" cy="842962"/>
            <a:chOff x="3257" y="1583"/>
            <a:chExt cx="1454" cy="531"/>
          </a:xfrm>
        </p:grpSpPr>
        <p:sp>
          <p:nvSpPr>
            <p:cNvPr id="7188" name="Line 16"/>
            <p:cNvSpPr>
              <a:spLocks noChangeShapeType="1"/>
            </p:cNvSpPr>
            <p:nvPr/>
          </p:nvSpPr>
          <p:spPr bwMode="auto">
            <a:xfrm flipV="1">
              <a:off x="3257" y="1874"/>
              <a:ext cx="1392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7"/>
            <p:cNvSpPr>
              <a:spLocks noChangeShapeType="1"/>
            </p:cNvSpPr>
            <p:nvPr/>
          </p:nvSpPr>
          <p:spPr bwMode="auto">
            <a:xfrm>
              <a:off x="3269" y="1583"/>
              <a:ext cx="1383" cy="2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8"/>
            <p:cNvSpPr>
              <a:spLocks noChangeShapeType="1"/>
            </p:cNvSpPr>
            <p:nvPr/>
          </p:nvSpPr>
          <p:spPr bwMode="auto">
            <a:xfrm flipH="1" flipV="1">
              <a:off x="4615" y="1803"/>
              <a:ext cx="80" cy="15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9"/>
            <p:cNvSpPr>
              <a:spLocks noChangeShapeType="1"/>
            </p:cNvSpPr>
            <p:nvPr/>
          </p:nvSpPr>
          <p:spPr bwMode="auto">
            <a:xfrm flipV="1">
              <a:off x="4599" y="1813"/>
              <a:ext cx="112" cy="13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Freeform 21"/>
          <p:cNvSpPr>
            <a:spLocks/>
          </p:cNvSpPr>
          <p:nvPr/>
        </p:nvSpPr>
        <p:spPr bwMode="auto">
          <a:xfrm>
            <a:off x="2840038" y="2171700"/>
            <a:ext cx="2306637" cy="1963738"/>
          </a:xfrm>
          <a:custGeom>
            <a:avLst/>
            <a:gdLst>
              <a:gd name="T0" fmla="*/ 136525 w 1453"/>
              <a:gd name="T1" fmla="*/ 1962151 h 1237"/>
              <a:gd name="T2" fmla="*/ 88900 w 1453"/>
              <a:gd name="T3" fmla="*/ 1889126 h 1237"/>
              <a:gd name="T4" fmla="*/ 50800 w 1453"/>
              <a:gd name="T5" fmla="*/ 1814513 h 1237"/>
              <a:gd name="T6" fmla="*/ 23812 w 1453"/>
              <a:gd name="T7" fmla="*/ 1735138 h 1237"/>
              <a:gd name="T8" fmla="*/ 7937 w 1453"/>
              <a:gd name="T9" fmla="*/ 1654176 h 1237"/>
              <a:gd name="T10" fmla="*/ 0 w 1453"/>
              <a:gd name="T11" fmla="*/ 1568450 h 1237"/>
              <a:gd name="T12" fmla="*/ 0 w 1453"/>
              <a:gd name="T13" fmla="*/ 1482725 h 1237"/>
              <a:gd name="T14" fmla="*/ 7937 w 1453"/>
              <a:gd name="T15" fmla="*/ 1395413 h 1237"/>
              <a:gd name="T16" fmla="*/ 26987 w 1453"/>
              <a:gd name="T17" fmla="*/ 1306513 h 1237"/>
              <a:gd name="T18" fmla="*/ 53975 w 1453"/>
              <a:gd name="T19" fmla="*/ 1219200 h 1237"/>
              <a:gd name="T20" fmla="*/ 88900 w 1453"/>
              <a:gd name="T21" fmla="*/ 1133475 h 1237"/>
              <a:gd name="T22" fmla="*/ 133350 w 1453"/>
              <a:gd name="T23" fmla="*/ 1049338 h 1237"/>
              <a:gd name="T24" fmla="*/ 184150 w 1453"/>
              <a:gd name="T25" fmla="*/ 966788 h 1237"/>
              <a:gd name="T26" fmla="*/ 242887 w 1453"/>
              <a:gd name="T27" fmla="*/ 884238 h 1237"/>
              <a:gd name="T28" fmla="*/ 312737 w 1453"/>
              <a:gd name="T29" fmla="*/ 809625 h 1237"/>
              <a:gd name="T30" fmla="*/ 387350 w 1453"/>
              <a:gd name="T31" fmla="*/ 736600 h 1237"/>
              <a:gd name="T32" fmla="*/ 469900 w 1453"/>
              <a:gd name="T33" fmla="*/ 671513 h 1237"/>
              <a:gd name="T34" fmla="*/ 942975 w 1453"/>
              <a:gd name="T35" fmla="*/ 314325 h 1237"/>
              <a:gd name="T36" fmla="*/ 1009650 w 1453"/>
              <a:gd name="T37" fmla="*/ 268288 h 1237"/>
              <a:gd name="T38" fmla="*/ 1079500 w 1453"/>
              <a:gd name="T39" fmla="*/ 227013 h 1237"/>
              <a:gd name="T40" fmla="*/ 1150937 w 1453"/>
              <a:gd name="T41" fmla="*/ 188913 h 1237"/>
              <a:gd name="T42" fmla="*/ 1223962 w 1453"/>
              <a:gd name="T43" fmla="*/ 157163 h 1237"/>
              <a:gd name="T44" fmla="*/ 1298575 w 1453"/>
              <a:gd name="T45" fmla="*/ 128588 h 1237"/>
              <a:gd name="T46" fmla="*/ 1370012 w 1453"/>
              <a:gd name="T47" fmla="*/ 106363 h 1237"/>
              <a:gd name="T48" fmla="*/ 1444625 w 1453"/>
              <a:gd name="T49" fmla="*/ 92075 h 1237"/>
              <a:gd name="T50" fmla="*/ 1517650 w 1453"/>
              <a:gd name="T51" fmla="*/ 79375 h 1237"/>
              <a:gd name="T52" fmla="*/ 1592262 w 1453"/>
              <a:gd name="T53" fmla="*/ 73025 h 1237"/>
              <a:gd name="T54" fmla="*/ 1666875 w 1453"/>
              <a:gd name="T55" fmla="*/ 73025 h 1237"/>
              <a:gd name="T56" fmla="*/ 1736725 w 1453"/>
              <a:gd name="T57" fmla="*/ 76200 h 1237"/>
              <a:gd name="T58" fmla="*/ 1808162 w 1453"/>
              <a:gd name="T59" fmla="*/ 85725 h 1237"/>
              <a:gd name="T60" fmla="*/ 1874837 w 1453"/>
              <a:gd name="T61" fmla="*/ 100013 h 1237"/>
              <a:gd name="T62" fmla="*/ 1941512 w 1453"/>
              <a:gd name="T63" fmla="*/ 119063 h 1237"/>
              <a:gd name="T64" fmla="*/ 2003425 w 1453"/>
              <a:gd name="T65" fmla="*/ 144463 h 1237"/>
              <a:gd name="T66" fmla="*/ 2066925 w 1453"/>
              <a:gd name="T67" fmla="*/ 176213 h 1237"/>
              <a:gd name="T68" fmla="*/ 2305050 w 1453"/>
              <a:gd name="T69" fmla="*/ 0 h 1237"/>
              <a:gd name="T70" fmla="*/ 2043112 w 1453"/>
              <a:gd name="T71" fmla="*/ 541338 h 1237"/>
              <a:gd name="T72" fmla="*/ 1349375 w 1453"/>
              <a:gd name="T73" fmla="*/ 708025 h 1237"/>
              <a:gd name="T74" fmla="*/ 1589087 w 1453"/>
              <a:gd name="T75" fmla="*/ 531813 h 1237"/>
              <a:gd name="T76" fmla="*/ 1495425 w 1453"/>
              <a:gd name="T77" fmla="*/ 488950 h 1237"/>
              <a:gd name="T78" fmla="*/ 1397000 w 1453"/>
              <a:gd name="T79" fmla="*/ 457200 h 1237"/>
              <a:gd name="T80" fmla="*/ 1290637 w 1453"/>
              <a:gd name="T81" fmla="*/ 434975 h 1237"/>
              <a:gd name="T82" fmla="*/ 1181100 w 1453"/>
              <a:gd name="T83" fmla="*/ 428625 h 1237"/>
              <a:gd name="T84" fmla="*/ 1068387 w 1453"/>
              <a:gd name="T85" fmla="*/ 431800 h 1237"/>
              <a:gd name="T86" fmla="*/ 954087 w 1453"/>
              <a:gd name="T87" fmla="*/ 450850 h 1237"/>
              <a:gd name="T88" fmla="*/ 841375 w 1453"/>
              <a:gd name="T89" fmla="*/ 479425 h 1237"/>
              <a:gd name="T90" fmla="*/ 727075 w 1453"/>
              <a:gd name="T91" fmla="*/ 519113 h 1237"/>
              <a:gd name="T92" fmla="*/ 676275 w 1453"/>
              <a:gd name="T93" fmla="*/ 585788 h 1237"/>
              <a:gd name="T94" fmla="*/ 630237 w 1453"/>
              <a:gd name="T95" fmla="*/ 655638 h 1237"/>
              <a:gd name="T96" fmla="*/ 590550 w 1453"/>
              <a:gd name="T97" fmla="*/ 723900 h 1237"/>
              <a:gd name="T98" fmla="*/ 555625 w 1453"/>
              <a:gd name="T99" fmla="*/ 796925 h 1237"/>
              <a:gd name="T100" fmla="*/ 528637 w 1453"/>
              <a:gd name="T101" fmla="*/ 866775 h 1237"/>
              <a:gd name="T102" fmla="*/ 504825 w 1453"/>
              <a:gd name="T103" fmla="*/ 938213 h 1237"/>
              <a:gd name="T104" fmla="*/ 488950 w 1453"/>
              <a:gd name="T105" fmla="*/ 1011238 h 1237"/>
              <a:gd name="T106" fmla="*/ 477837 w 1453"/>
              <a:gd name="T107" fmla="*/ 1082675 h 1237"/>
              <a:gd name="T108" fmla="*/ 473075 w 1453"/>
              <a:gd name="T109" fmla="*/ 1155700 h 1237"/>
              <a:gd name="T110" fmla="*/ 477837 w 1453"/>
              <a:gd name="T111" fmla="*/ 1225550 h 1237"/>
              <a:gd name="T112" fmla="*/ 484187 w 1453"/>
              <a:gd name="T113" fmla="*/ 1293813 h 1237"/>
              <a:gd name="T114" fmla="*/ 496887 w 1453"/>
              <a:gd name="T115" fmla="*/ 1363663 h 1237"/>
              <a:gd name="T116" fmla="*/ 515937 w 1453"/>
              <a:gd name="T117" fmla="*/ 1427163 h 1237"/>
              <a:gd name="T118" fmla="*/ 542925 w 1453"/>
              <a:gd name="T119" fmla="*/ 1489075 h 1237"/>
              <a:gd name="T120" fmla="*/ 574675 w 1453"/>
              <a:gd name="T121" fmla="*/ 1552575 h 1237"/>
              <a:gd name="T122" fmla="*/ 614362 w 1453"/>
              <a:gd name="T123" fmla="*/ 1609725 h 1237"/>
              <a:gd name="T124" fmla="*/ 136525 w 1453"/>
              <a:gd name="T125" fmla="*/ 1962151 h 1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53"/>
              <a:gd name="T190" fmla="*/ 0 h 1237"/>
              <a:gd name="T191" fmla="*/ 1453 w 1453"/>
              <a:gd name="T192" fmla="*/ 1237 h 12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53" h="1237">
                <a:moveTo>
                  <a:pt x="86" y="1236"/>
                </a:moveTo>
                <a:lnTo>
                  <a:pt x="56" y="1190"/>
                </a:lnTo>
                <a:lnTo>
                  <a:pt x="32" y="1143"/>
                </a:lnTo>
                <a:lnTo>
                  <a:pt x="15" y="1093"/>
                </a:lnTo>
                <a:lnTo>
                  <a:pt x="5" y="1042"/>
                </a:lnTo>
                <a:lnTo>
                  <a:pt x="0" y="988"/>
                </a:lnTo>
                <a:lnTo>
                  <a:pt x="0" y="934"/>
                </a:lnTo>
                <a:lnTo>
                  <a:pt x="5" y="879"/>
                </a:lnTo>
                <a:lnTo>
                  <a:pt x="17" y="823"/>
                </a:lnTo>
                <a:lnTo>
                  <a:pt x="34" y="768"/>
                </a:lnTo>
                <a:lnTo>
                  <a:pt x="56" y="714"/>
                </a:lnTo>
                <a:lnTo>
                  <a:pt x="84" y="661"/>
                </a:lnTo>
                <a:lnTo>
                  <a:pt x="116" y="609"/>
                </a:lnTo>
                <a:lnTo>
                  <a:pt x="153" y="557"/>
                </a:lnTo>
                <a:lnTo>
                  <a:pt x="197" y="510"/>
                </a:lnTo>
                <a:lnTo>
                  <a:pt x="244" y="464"/>
                </a:lnTo>
                <a:lnTo>
                  <a:pt x="296" y="423"/>
                </a:lnTo>
                <a:lnTo>
                  <a:pt x="594" y="198"/>
                </a:lnTo>
                <a:lnTo>
                  <a:pt x="636" y="169"/>
                </a:lnTo>
                <a:lnTo>
                  <a:pt x="680" y="143"/>
                </a:lnTo>
                <a:lnTo>
                  <a:pt x="725" y="119"/>
                </a:lnTo>
                <a:lnTo>
                  <a:pt x="771" y="99"/>
                </a:lnTo>
                <a:lnTo>
                  <a:pt x="818" y="81"/>
                </a:lnTo>
                <a:lnTo>
                  <a:pt x="863" y="67"/>
                </a:lnTo>
                <a:lnTo>
                  <a:pt x="910" y="58"/>
                </a:lnTo>
                <a:lnTo>
                  <a:pt x="956" y="50"/>
                </a:lnTo>
                <a:lnTo>
                  <a:pt x="1003" y="46"/>
                </a:lnTo>
                <a:lnTo>
                  <a:pt x="1050" y="46"/>
                </a:lnTo>
                <a:lnTo>
                  <a:pt x="1094" y="48"/>
                </a:lnTo>
                <a:lnTo>
                  <a:pt x="1139" y="54"/>
                </a:lnTo>
                <a:lnTo>
                  <a:pt x="1181" y="63"/>
                </a:lnTo>
                <a:lnTo>
                  <a:pt x="1223" y="75"/>
                </a:lnTo>
                <a:lnTo>
                  <a:pt x="1262" y="91"/>
                </a:lnTo>
                <a:lnTo>
                  <a:pt x="1302" y="111"/>
                </a:lnTo>
                <a:lnTo>
                  <a:pt x="1452" y="0"/>
                </a:lnTo>
                <a:lnTo>
                  <a:pt x="1287" y="341"/>
                </a:lnTo>
                <a:lnTo>
                  <a:pt x="850" y="446"/>
                </a:lnTo>
                <a:lnTo>
                  <a:pt x="1001" y="335"/>
                </a:lnTo>
                <a:lnTo>
                  <a:pt x="942" y="308"/>
                </a:lnTo>
                <a:lnTo>
                  <a:pt x="880" y="288"/>
                </a:lnTo>
                <a:lnTo>
                  <a:pt x="813" y="274"/>
                </a:lnTo>
                <a:lnTo>
                  <a:pt x="744" y="270"/>
                </a:lnTo>
                <a:lnTo>
                  <a:pt x="673" y="272"/>
                </a:lnTo>
                <a:lnTo>
                  <a:pt x="601" y="284"/>
                </a:lnTo>
                <a:lnTo>
                  <a:pt x="530" y="302"/>
                </a:lnTo>
                <a:lnTo>
                  <a:pt x="458" y="327"/>
                </a:lnTo>
                <a:lnTo>
                  <a:pt x="426" y="369"/>
                </a:lnTo>
                <a:lnTo>
                  <a:pt x="397" y="413"/>
                </a:lnTo>
                <a:lnTo>
                  <a:pt x="372" y="456"/>
                </a:lnTo>
                <a:lnTo>
                  <a:pt x="350" y="502"/>
                </a:lnTo>
                <a:lnTo>
                  <a:pt x="333" y="546"/>
                </a:lnTo>
                <a:lnTo>
                  <a:pt x="318" y="591"/>
                </a:lnTo>
                <a:lnTo>
                  <a:pt x="308" y="637"/>
                </a:lnTo>
                <a:lnTo>
                  <a:pt x="301" y="682"/>
                </a:lnTo>
                <a:lnTo>
                  <a:pt x="298" y="728"/>
                </a:lnTo>
                <a:lnTo>
                  <a:pt x="301" y="772"/>
                </a:lnTo>
                <a:lnTo>
                  <a:pt x="305" y="815"/>
                </a:lnTo>
                <a:lnTo>
                  <a:pt x="313" y="859"/>
                </a:lnTo>
                <a:lnTo>
                  <a:pt x="325" y="899"/>
                </a:lnTo>
                <a:lnTo>
                  <a:pt x="342" y="938"/>
                </a:lnTo>
                <a:lnTo>
                  <a:pt x="362" y="978"/>
                </a:lnTo>
                <a:lnTo>
                  <a:pt x="387" y="1014"/>
                </a:lnTo>
                <a:lnTo>
                  <a:pt x="86" y="1236"/>
                </a:lnTo>
              </a:path>
            </a:pathLst>
          </a:custGeom>
          <a:solidFill>
            <a:srgbClr val="0000FF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Freeform 22"/>
          <p:cNvSpPr>
            <a:spLocks/>
          </p:cNvSpPr>
          <p:nvPr/>
        </p:nvSpPr>
        <p:spPr bwMode="auto">
          <a:xfrm>
            <a:off x="4297363" y="3690938"/>
            <a:ext cx="2306637" cy="1963737"/>
          </a:xfrm>
          <a:custGeom>
            <a:avLst/>
            <a:gdLst>
              <a:gd name="T0" fmla="*/ 2168525 w 1453"/>
              <a:gd name="T1" fmla="*/ 0 h 1237"/>
              <a:gd name="T2" fmla="*/ 2216150 w 1453"/>
              <a:gd name="T3" fmla="*/ 73025 h 1237"/>
              <a:gd name="T4" fmla="*/ 2254250 w 1453"/>
              <a:gd name="T5" fmla="*/ 147637 h 1237"/>
              <a:gd name="T6" fmla="*/ 2281237 w 1453"/>
              <a:gd name="T7" fmla="*/ 227012 h 1237"/>
              <a:gd name="T8" fmla="*/ 2297112 w 1453"/>
              <a:gd name="T9" fmla="*/ 311150 h 1237"/>
              <a:gd name="T10" fmla="*/ 2305050 w 1453"/>
              <a:gd name="T11" fmla="*/ 396875 h 1237"/>
              <a:gd name="T12" fmla="*/ 2305050 w 1453"/>
              <a:gd name="T13" fmla="*/ 482600 h 1237"/>
              <a:gd name="T14" fmla="*/ 2297112 w 1453"/>
              <a:gd name="T15" fmla="*/ 569912 h 1237"/>
              <a:gd name="T16" fmla="*/ 2278062 w 1453"/>
              <a:gd name="T17" fmla="*/ 658812 h 1237"/>
              <a:gd name="T18" fmla="*/ 2251075 w 1453"/>
              <a:gd name="T19" fmla="*/ 746125 h 1237"/>
              <a:gd name="T20" fmla="*/ 2216150 w 1453"/>
              <a:gd name="T21" fmla="*/ 831850 h 1237"/>
              <a:gd name="T22" fmla="*/ 2171700 w 1453"/>
              <a:gd name="T23" fmla="*/ 915987 h 1237"/>
              <a:gd name="T24" fmla="*/ 2120900 w 1453"/>
              <a:gd name="T25" fmla="*/ 998537 h 1237"/>
              <a:gd name="T26" fmla="*/ 2058987 w 1453"/>
              <a:gd name="T27" fmla="*/ 1081087 h 1237"/>
              <a:gd name="T28" fmla="*/ 1992312 w 1453"/>
              <a:gd name="T29" fmla="*/ 1155700 h 1237"/>
              <a:gd name="T30" fmla="*/ 1917700 w 1453"/>
              <a:gd name="T31" fmla="*/ 1228725 h 1237"/>
              <a:gd name="T32" fmla="*/ 1835150 w 1453"/>
              <a:gd name="T33" fmla="*/ 1293812 h 1237"/>
              <a:gd name="T34" fmla="*/ 1358900 w 1453"/>
              <a:gd name="T35" fmla="*/ 1651000 h 1237"/>
              <a:gd name="T36" fmla="*/ 1292225 w 1453"/>
              <a:gd name="T37" fmla="*/ 1697037 h 1237"/>
              <a:gd name="T38" fmla="*/ 1220787 w 1453"/>
              <a:gd name="T39" fmla="*/ 1738312 h 1237"/>
              <a:gd name="T40" fmla="*/ 1150937 w 1453"/>
              <a:gd name="T41" fmla="*/ 1776412 h 1237"/>
              <a:gd name="T42" fmla="*/ 1081087 w 1453"/>
              <a:gd name="T43" fmla="*/ 1808162 h 1237"/>
              <a:gd name="T44" fmla="*/ 1006475 w 1453"/>
              <a:gd name="T45" fmla="*/ 1833562 h 1237"/>
              <a:gd name="T46" fmla="*/ 931862 w 1453"/>
              <a:gd name="T47" fmla="*/ 1855787 h 1237"/>
              <a:gd name="T48" fmla="*/ 857250 w 1453"/>
              <a:gd name="T49" fmla="*/ 1870075 h 1237"/>
              <a:gd name="T50" fmla="*/ 787400 w 1453"/>
              <a:gd name="T51" fmla="*/ 1882775 h 1237"/>
              <a:gd name="T52" fmla="*/ 712787 w 1453"/>
              <a:gd name="T53" fmla="*/ 1889125 h 1237"/>
              <a:gd name="T54" fmla="*/ 638175 w 1453"/>
              <a:gd name="T55" fmla="*/ 1892300 h 1237"/>
              <a:gd name="T56" fmla="*/ 568325 w 1453"/>
              <a:gd name="T57" fmla="*/ 1885950 h 1237"/>
              <a:gd name="T58" fmla="*/ 496887 w 1453"/>
              <a:gd name="T59" fmla="*/ 1876425 h 1237"/>
              <a:gd name="T60" fmla="*/ 430212 w 1453"/>
              <a:gd name="T61" fmla="*/ 1865312 h 1237"/>
              <a:gd name="T62" fmla="*/ 363537 w 1453"/>
              <a:gd name="T63" fmla="*/ 1846262 h 1237"/>
              <a:gd name="T64" fmla="*/ 301625 w 1453"/>
              <a:gd name="T65" fmla="*/ 1820862 h 1237"/>
              <a:gd name="T66" fmla="*/ 238125 w 1453"/>
              <a:gd name="T67" fmla="*/ 1789112 h 1237"/>
              <a:gd name="T68" fmla="*/ 0 w 1453"/>
              <a:gd name="T69" fmla="*/ 1962150 h 1237"/>
              <a:gd name="T70" fmla="*/ 261937 w 1453"/>
              <a:gd name="T71" fmla="*/ 1420812 h 1237"/>
              <a:gd name="T72" fmla="*/ 950912 w 1453"/>
              <a:gd name="T73" fmla="*/ 1254125 h 1237"/>
              <a:gd name="T74" fmla="*/ 715962 w 1453"/>
              <a:gd name="T75" fmla="*/ 1433512 h 1237"/>
              <a:gd name="T76" fmla="*/ 809625 w 1453"/>
              <a:gd name="T77" fmla="*/ 1476374 h 1237"/>
              <a:gd name="T78" fmla="*/ 908050 w 1453"/>
              <a:gd name="T79" fmla="*/ 1508124 h 1237"/>
              <a:gd name="T80" fmla="*/ 1014412 w 1453"/>
              <a:gd name="T81" fmla="*/ 1530349 h 1237"/>
              <a:gd name="T82" fmla="*/ 1123950 w 1453"/>
              <a:gd name="T83" fmla="*/ 1536699 h 1237"/>
              <a:gd name="T84" fmla="*/ 1236662 w 1453"/>
              <a:gd name="T85" fmla="*/ 1530349 h 1237"/>
              <a:gd name="T86" fmla="*/ 1350962 w 1453"/>
              <a:gd name="T87" fmla="*/ 1514474 h 1237"/>
              <a:gd name="T88" fmla="*/ 1463675 w 1453"/>
              <a:gd name="T89" fmla="*/ 1482724 h 1237"/>
              <a:gd name="T90" fmla="*/ 1577975 w 1453"/>
              <a:gd name="T91" fmla="*/ 1443037 h 1237"/>
              <a:gd name="T92" fmla="*/ 1628775 w 1453"/>
              <a:gd name="T93" fmla="*/ 1376362 h 1237"/>
              <a:gd name="T94" fmla="*/ 1674812 w 1453"/>
              <a:gd name="T95" fmla="*/ 1306512 h 1237"/>
              <a:gd name="T96" fmla="*/ 1714500 w 1453"/>
              <a:gd name="T97" fmla="*/ 1238250 h 1237"/>
              <a:gd name="T98" fmla="*/ 1749425 w 1453"/>
              <a:gd name="T99" fmla="*/ 1168400 h 1237"/>
              <a:gd name="T100" fmla="*/ 1776412 w 1453"/>
              <a:gd name="T101" fmla="*/ 1095375 h 1237"/>
              <a:gd name="T102" fmla="*/ 1800225 w 1453"/>
              <a:gd name="T103" fmla="*/ 1023937 h 1237"/>
              <a:gd name="T104" fmla="*/ 1816100 w 1453"/>
              <a:gd name="T105" fmla="*/ 950912 h 1237"/>
              <a:gd name="T106" fmla="*/ 1827212 w 1453"/>
              <a:gd name="T107" fmla="*/ 882650 h 1237"/>
              <a:gd name="T108" fmla="*/ 1831975 w 1453"/>
              <a:gd name="T109" fmla="*/ 809625 h 1237"/>
              <a:gd name="T110" fmla="*/ 1827212 w 1453"/>
              <a:gd name="T111" fmla="*/ 736600 h 1237"/>
              <a:gd name="T112" fmla="*/ 1820862 w 1453"/>
              <a:gd name="T113" fmla="*/ 671512 h 1237"/>
              <a:gd name="T114" fmla="*/ 1808162 w 1453"/>
              <a:gd name="T115" fmla="*/ 601662 h 1237"/>
              <a:gd name="T116" fmla="*/ 1789112 w 1453"/>
              <a:gd name="T117" fmla="*/ 534987 h 1237"/>
              <a:gd name="T118" fmla="*/ 1762125 w 1453"/>
              <a:gd name="T119" fmla="*/ 473075 h 1237"/>
              <a:gd name="T120" fmla="*/ 1730375 w 1453"/>
              <a:gd name="T121" fmla="*/ 412750 h 1237"/>
              <a:gd name="T122" fmla="*/ 1690687 w 1453"/>
              <a:gd name="T123" fmla="*/ 355600 h 1237"/>
              <a:gd name="T124" fmla="*/ 2168525 w 1453"/>
              <a:gd name="T125" fmla="*/ 0 h 1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453"/>
              <a:gd name="T190" fmla="*/ 0 h 1237"/>
              <a:gd name="T191" fmla="*/ 1453 w 1453"/>
              <a:gd name="T192" fmla="*/ 1237 h 12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453" h="1237">
                <a:moveTo>
                  <a:pt x="1366" y="0"/>
                </a:moveTo>
                <a:lnTo>
                  <a:pt x="1396" y="46"/>
                </a:lnTo>
                <a:lnTo>
                  <a:pt x="1420" y="93"/>
                </a:lnTo>
                <a:lnTo>
                  <a:pt x="1437" y="143"/>
                </a:lnTo>
                <a:lnTo>
                  <a:pt x="1447" y="196"/>
                </a:lnTo>
                <a:lnTo>
                  <a:pt x="1452" y="250"/>
                </a:lnTo>
                <a:lnTo>
                  <a:pt x="1452" y="304"/>
                </a:lnTo>
                <a:lnTo>
                  <a:pt x="1447" y="359"/>
                </a:lnTo>
                <a:lnTo>
                  <a:pt x="1435" y="415"/>
                </a:lnTo>
                <a:lnTo>
                  <a:pt x="1418" y="470"/>
                </a:lnTo>
                <a:lnTo>
                  <a:pt x="1396" y="524"/>
                </a:lnTo>
                <a:lnTo>
                  <a:pt x="1368" y="577"/>
                </a:lnTo>
                <a:lnTo>
                  <a:pt x="1336" y="629"/>
                </a:lnTo>
                <a:lnTo>
                  <a:pt x="1297" y="681"/>
                </a:lnTo>
                <a:lnTo>
                  <a:pt x="1255" y="728"/>
                </a:lnTo>
                <a:lnTo>
                  <a:pt x="1208" y="774"/>
                </a:lnTo>
                <a:lnTo>
                  <a:pt x="1156" y="815"/>
                </a:lnTo>
                <a:lnTo>
                  <a:pt x="856" y="1040"/>
                </a:lnTo>
                <a:lnTo>
                  <a:pt x="814" y="1069"/>
                </a:lnTo>
                <a:lnTo>
                  <a:pt x="769" y="1095"/>
                </a:lnTo>
                <a:lnTo>
                  <a:pt x="725" y="1119"/>
                </a:lnTo>
                <a:lnTo>
                  <a:pt x="681" y="1139"/>
                </a:lnTo>
                <a:lnTo>
                  <a:pt x="634" y="1155"/>
                </a:lnTo>
                <a:lnTo>
                  <a:pt x="587" y="1169"/>
                </a:lnTo>
                <a:lnTo>
                  <a:pt x="540" y="1178"/>
                </a:lnTo>
                <a:lnTo>
                  <a:pt x="496" y="1186"/>
                </a:lnTo>
                <a:lnTo>
                  <a:pt x="449" y="1190"/>
                </a:lnTo>
                <a:lnTo>
                  <a:pt x="402" y="1192"/>
                </a:lnTo>
                <a:lnTo>
                  <a:pt x="358" y="1188"/>
                </a:lnTo>
                <a:lnTo>
                  <a:pt x="313" y="1182"/>
                </a:lnTo>
                <a:lnTo>
                  <a:pt x="271" y="1175"/>
                </a:lnTo>
                <a:lnTo>
                  <a:pt x="229" y="1163"/>
                </a:lnTo>
                <a:lnTo>
                  <a:pt x="190" y="1147"/>
                </a:lnTo>
                <a:lnTo>
                  <a:pt x="150" y="1127"/>
                </a:lnTo>
                <a:lnTo>
                  <a:pt x="0" y="1236"/>
                </a:lnTo>
                <a:lnTo>
                  <a:pt x="165" y="895"/>
                </a:lnTo>
                <a:lnTo>
                  <a:pt x="599" y="790"/>
                </a:lnTo>
                <a:lnTo>
                  <a:pt x="451" y="903"/>
                </a:lnTo>
                <a:lnTo>
                  <a:pt x="510" y="930"/>
                </a:lnTo>
                <a:lnTo>
                  <a:pt x="572" y="950"/>
                </a:lnTo>
                <a:lnTo>
                  <a:pt x="639" y="964"/>
                </a:lnTo>
                <a:lnTo>
                  <a:pt x="708" y="968"/>
                </a:lnTo>
                <a:lnTo>
                  <a:pt x="779" y="964"/>
                </a:lnTo>
                <a:lnTo>
                  <a:pt x="851" y="954"/>
                </a:lnTo>
                <a:lnTo>
                  <a:pt x="922" y="934"/>
                </a:lnTo>
                <a:lnTo>
                  <a:pt x="994" y="909"/>
                </a:lnTo>
                <a:lnTo>
                  <a:pt x="1026" y="867"/>
                </a:lnTo>
                <a:lnTo>
                  <a:pt x="1055" y="823"/>
                </a:lnTo>
                <a:lnTo>
                  <a:pt x="1080" y="780"/>
                </a:lnTo>
                <a:lnTo>
                  <a:pt x="1102" y="736"/>
                </a:lnTo>
                <a:lnTo>
                  <a:pt x="1119" y="690"/>
                </a:lnTo>
                <a:lnTo>
                  <a:pt x="1134" y="645"/>
                </a:lnTo>
                <a:lnTo>
                  <a:pt x="1144" y="599"/>
                </a:lnTo>
                <a:lnTo>
                  <a:pt x="1151" y="556"/>
                </a:lnTo>
                <a:lnTo>
                  <a:pt x="1154" y="510"/>
                </a:lnTo>
                <a:lnTo>
                  <a:pt x="1151" y="464"/>
                </a:lnTo>
                <a:lnTo>
                  <a:pt x="1147" y="423"/>
                </a:lnTo>
                <a:lnTo>
                  <a:pt x="1139" y="379"/>
                </a:lnTo>
                <a:lnTo>
                  <a:pt x="1127" y="337"/>
                </a:lnTo>
                <a:lnTo>
                  <a:pt x="1110" y="298"/>
                </a:lnTo>
                <a:lnTo>
                  <a:pt x="1090" y="260"/>
                </a:lnTo>
                <a:lnTo>
                  <a:pt x="1065" y="224"/>
                </a:lnTo>
                <a:lnTo>
                  <a:pt x="1366" y="0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Rectangle 23"/>
          <p:cNvSpPr>
            <a:spLocks noChangeArrowheads="1"/>
          </p:cNvSpPr>
          <p:nvPr/>
        </p:nvSpPr>
        <p:spPr bwMode="auto">
          <a:xfrm>
            <a:off x="3810000" y="6019800"/>
            <a:ext cx="4851400" cy="476250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Treat mirror like a vehicle…</a:t>
            </a:r>
          </a:p>
        </p:txBody>
      </p:sp>
      <p:sp>
        <p:nvSpPr>
          <p:cNvPr id="7184" name="Line 24"/>
          <p:cNvSpPr>
            <a:spLocks noChangeShapeType="1"/>
          </p:cNvSpPr>
          <p:nvPr/>
        </p:nvSpPr>
        <p:spPr bwMode="auto">
          <a:xfrm>
            <a:off x="7848600" y="2514600"/>
            <a:ext cx="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25"/>
          <p:cNvSpPr>
            <a:spLocks noChangeShapeType="1"/>
          </p:cNvSpPr>
          <p:nvPr/>
        </p:nvSpPr>
        <p:spPr bwMode="auto">
          <a:xfrm flipH="1">
            <a:off x="7848600" y="2971800"/>
            <a:ext cx="457200" cy="15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26"/>
          <p:cNvSpPr>
            <a:spLocks noChangeShapeType="1"/>
          </p:cNvSpPr>
          <p:nvPr/>
        </p:nvSpPr>
        <p:spPr bwMode="auto">
          <a:xfrm flipV="1">
            <a:off x="7696200" y="2971800"/>
            <a:ext cx="152400" cy="1524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Rectangle 27"/>
          <p:cNvSpPr>
            <a:spLocks noChangeArrowheads="1"/>
          </p:cNvSpPr>
          <p:nvPr/>
        </p:nvSpPr>
        <p:spPr bwMode="auto">
          <a:xfrm>
            <a:off x="7461250" y="3352800"/>
            <a:ext cx="16827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Mirror z-axis</a:t>
            </a:r>
            <a:br>
              <a:rPr lang="en-US" sz="1800" b="1">
                <a:solidFill>
                  <a:srgbClr val="FF0000"/>
                </a:solidFill>
              </a:rPr>
            </a:br>
            <a:r>
              <a:rPr lang="en-US" sz="1800" b="1">
                <a:solidFill>
                  <a:srgbClr val="FF0000"/>
                </a:solidFill>
              </a:rPr>
              <a:t>points behind</a:t>
            </a:r>
            <a:br>
              <a:rPr lang="en-US" sz="1800" b="1">
                <a:solidFill>
                  <a:srgbClr val="FF0000"/>
                </a:solidFill>
              </a:rPr>
            </a:br>
            <a:r>
              <a:rPr lang="en-US" sz="1800" b="1">
                <a:solidFill>
                  <a:srgbClr val="FF0000"/>
                </a:solidFill>
              </a:rPr>
              <a:t>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To “Reflect” an Object About The Mirror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3771900"/>
          </a:xfrm>
          <a:noFill/>
        </p:spPr>
        <p:txBody>
          <a:bodyPr/>
          <a:lstStyle/>
          <a:p>
            <a:r>
              <a:rPr lang="en-US" smtClean="0"/>
              <a:t>Replace the object’s local to world transformation W by WR where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				 </a:t>
            </a:r>
            <a:endParaRPr lang="en-US" baseline="-25000" smtClean="0"/>
          </a:p>
          <a:p>
            <a:pPr>
              <a:buFontTx/>
              <a:buNone/>
            </a:pPr>
            <a:endParaRPr lang="en-US" baseline="-25000" smtClean="0"/>
          </a:p>
          <a:p>
            <a:pPr>
              <a:buFontTx/>
              <a:buNone/>
            </a:pPr>
            <a:r>
              <a:rPr lang="en-US" smtClean="0"/>
              <a:t>		W</a:t>
            </a:r>
            <a:r>
              <a:rPr lang="en-US" baseline="-25000" smtClean="0"/>
              <a:t>M </a:t>
            </a:r>
            <a:r>
              <a:rPr lang="en-US" smtClean="0"/>
              <a:t>is the mirror’s local to world transf..</a:t>
            </a:r>
          </a:p>
          <a:p>
            <a:pPr>
              <a:buFontTx/>
              <a:buNone/>
            </a:pPr>
            <a:r>
              <a:rPr lang="en-US" smtClean="0"/>
              <a:t>		S</a:t>
            </a:r>
            <a:r>
              <a:rPr lang="en-US" baseline="-25000" smtClean="0"/>
              <a:t>z=-1</a:t>
            </a:r>
            <a:r>
              <a:rPr lang="en-US" smtClean="0"/>
              <a:t>is the transf.. that scales z by -1; i.e., </a:t>
            </a:r>
          </a:p>
          <a:p>
            <a:pPr>
              <a:buFontTx/>
              <a:buNone/>
            </a:pPr>
            <a:r>
              <a:rPr lang="en-US" smtClean="0"/>
              <a:t>			scale by x = 1.0, y = 1.0, z = -1.0.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512763" y="5605463"/>
            <a:ext cx="8334375" cy="47942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Explanation on next page.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86088" y="2624138"/>
            <a:ext cx="3059112" cy="48895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R = W</a:t>
            </a:r>
            <a:r>
              <a:rPr lang="en-US" sz="2800" b="1" baseline="-25000"/>
              <a:t>M</a:t>
            </a:r>
            <a:r>
              <a:rPr lang="en-US" sz="2800" b="1" baseline="30000"/>
              <a:t>-1</a:t>
            </a:r>
            <a:r>
              <a:rPr lang="en-US" sz="2800" b="1"/>
              <a:t> S</a:t>
            </a:r>
            <a:r>
              <a:rPr lang="en-US" sz="2800" b="1" baseline="-25000"/>
              <a:t>z=-1</a:t>
            </a:r>
            <a:r>
              <a:rPr lang="en-US" sz="2800" b="1"/>
              <a:t> W</a:t>
            </a:r>
            <a:r>
              <a:rPr lang="en-US" sz="2800" b="1" baseline="-2500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>
          <a:xfrm>
            <a:off x="219075" y="277813"/>
            <a:ext cx="86836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Explaining the “Reflect” Transformation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4062413"/>
          </a:xfrm>
          <a:noFill/>
        </p:spPr>
        <p:txBody>
          <a:bodyPr/>
          <a:lstStyle/>
          <a:p>
            <a:r>
              <a:rPr lang="en-US" smtClean="0"/>
              <a:t>Why replacing W by WR mirrors the object.</a:t>
            </a:r>
          </a:p>
          <a:p>
            <a:pPr>
              <a:buFontTx/>
              <a:buNone/>
            </a:pPr>
            <a:endParaRPr lang="en-US" sz="1400" smtClean="0"/>
          </a:p>
          <a:p>
            <a:pPr>
              <a:buFontTx/>
              <a:buNone/>
            </a:pPr>
            <a:endParaRPr lang="en-US" sz="1400" smtClean="0"/>
          </a:p>
          <a:p>
            <a:pPr>
              <a:buFontTx/>
              <a:buNone/>
            </a:pPr>
            <a:endParaRPr lang="en-US" sz="1400" smtClean="0"/>
          </a:p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		W 		</a:t>
            </a:r>
            <a:r>
              <a:rPr lang="en-US" smtClean="0"/>
              <a:t>	</a:t>
            </a:r>
            <a:r>
              <a:rPr lang="en-US" smtClean="0">
                <a:solidFill>
                  <a:srgbClr val="0000FF"/>
                </a:solidFill>
              </a:rPr>
              <a:t>object in world coordinates.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</a:rPr>
              <a:t>WW</a:t>
            </a:r>
            <a:r>
              <a:rPr lang="en-US" baseline="-25000" smtClean="0">
                <a:solidFill>
                  <a:srgbClr val="FF0000"/>
                </a:solidFill>
              </a:rPr>
              <a:t>M</a:t>
            </a:r>
            <a:r>
              <a:rPr lang="en-US" baseline="30000" smtClean="0">
                <a:solidFill>
                  <a:srgbClr val="FF0000"/>
                </a:solidFill>
              </a:rPr>
              <a:t>-1 	</a:t>
            </a:r>
            <a:r>
              <a:rPr lang="en-US" baseline="30000" smtClean="0"/>
              <a:t>	</a:t>
            </a:r>
            <a:r>
              <a:rPr lang="en-US" smtClean="0">
                <a:solidFill>
                  <a:srgbClr val="0000FF"/>
                </a:solidFill>
              </a:rPr>
              <a:t>object in mirror’s local 					coordinates</a:t>
            </a:r>
          </a:p>
          <a:p>
            <a:pPr>
              <a:buFontTx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</a:rPr>
              <a:t>WW</a:t>
            </a:r>
            <a:r>
              <a:rPr lang="en-US" baseline="-25000" smtClean="0">
                <a:solidFill>
                  <a:srgbClr val="FF0000"/>
                </a:solidFill>
              </a:rPr>
              <a:t>M</a:t>
            </a:r>
            <a:r>
              <a:rPr lang="en-US" baseline="30000" smtClean="0">
                <a:solidFill>
                  <a:srgbClr val="FF0000"/>
                </a:solidFill>
              </a:rPr>
              <a:t>-1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 baseline="-25000" smtClean="0">
                <a:solidFill>
                  <a:srgbClr val="FF0000"/>
                </a:solidFill>
              </a:rPr>
              <a:t>z=-1	</a:t>
            </a:r>
            <a:r>
              <a:rPr lang="en-US" baseline="-25000" smtClean="0"/>
              <a:t>	</a:t>
            </a:r>
            <a:r>
              <a:rPr lang="en-US" smtClean="0">
                <a:solidFill>
                  <a:srgbClr val="0000FF"/>
                </a:solidFill>
              </a:rPr>
              <a:t>makes front go behind and 				vice versa</a:t>
            </a:r>
            <a:r>
              <a:rPr lang="en-US" smtClean="0"/>
              <a:t> (flips sign of z).</a:t>
            </a:r>
          </a:p>
          <a:p>
            <a:pPr>
              <a:buFontTx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</a:rPr>
              <a:t>WW</a:t>
            </a:r>
            <a:r>
              <a:rPr lang="en-US" baseline="-25000" smtClean="0">
                <a:solidFill>
                  <a:srgbClr val="FF0000"/>
                </a:solidFill>
              </a:rPr>
              <a:t>M</a:t>
            </a:r>
            <a:r>
              <a:rPr lang="en-US" baseline="30000" smtClean="0">
                <a:solidFill>
                  <a:srgbClr val="FF0000"/>
                </a:solidFill>
              </a:rPr>
              <a:t>-1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 baseline="-25000" smtClean="0">
                <a:solidFill>
                  <a:srgbClr val="FF0000"/>
                </a:solidFill>
              </a:rPr>
              <a:t>z=-1</a:t>
            </a:r>
            <a:r>
              <a:rPr lang="en-US" smtClean="0">
                <a:solidFill>
                  <a:srgbClr val="FF0000"/>
                </a:solidFill>
              </a:rPr>
              <a:t>W</a:t>
            </a:r>
            <a:r>
              <a:rPr lang="en-US" baseline="-25000" smtClean="0">
                <a:solidFill>
                  <a:srgbClr val="FF0000"/>
                </a:solidFill>
              </a:rPr>
              <a:t>M</a:t>
            </a:r>
            <a:r>
              <a:rPr lang="en-US" baseline="-25000" smtClean="0"/>
              <a:t> 	</a:t>
            </a:r>
            <a:r>
              <a:rPr lang="en-US" smtClean="0">
                <a:solidFill>
                  <a:srgbClr val="0000FF"/>
                </a:solidFill>
              </a:rPr>
              <a:t>back to world coordinates.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19400" y="1889125"/>
            <a:ext cx="3059113" cy="488950"/>
          </a:xfrm>
          <a:prstGeom prst="rect">
            <a:avLst/>
          </a:prstGeom>
          <a:solidFill>
            <a:srgbClr val="FEFE8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/>
              <a:t>R = W</a:t>
            </a:r>
            <a:r>
              <a:rPr lang="en-US" sz="2800" b="1" baseline="-25000"/>
              <a:t>M</a:t>
            </a:r>
            <a:r>
              <a:rPr lang="en-US" sz="2800" b="1" baseline="30000"/>
              <a:t>-1</a:t>
            </a:r>
            <a:r>
              <a:rPr lang="en-US" sz="2800" b="1"/>
              <a:t> S</a:t>
            </a:r>
            <a:r>
              <a:rPr lang="en-US" sz="2800" b="1" baseline="-25000"/>
              <a:t>z=-1</a:t>
            </a:r>
            <a:r>
              <a:rPr lang="en-US" sz="2800" b="1"/>
              <a:t> W</a:t>
            </a:r>
            <a:r>
              <a:rPr lang="en-US" sz="2800" b="1" baseline="-25000"/>
              <a:t>M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452438" y="5830888"/>
            <a:ext cx="8353425" cy="84137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IF </a:t>
            </a:r>
            <a:r>
              <a:rPr lang="en-US" sz="2800" b="1">
                <a:solidFill>
                  <a:srgbClr val="FF0000"/>
                </a:solidFill>
              </a:rPr>
              <a:t>W</a:t>
            </a:r>
            <a:r>
              <a:rPr lang="en-US" sz="2800" b="1" baseline="-25000">
                <a:solidFill>
                  <a:srgbClr val="FF0000"/>
                </a:solidFill>
              </a:rPr>
              <a:t>M</a:t>
            </a:r>
            <a:r>
              <a:rPr lang="en-US" sz="2800" b="1">
                <a:solidFill>
                  <a:srgbClr val="0000FF"/>
                </a:solidFill>
              </a:rPr>
              <a:t> converts local to world,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THEN </a:t>
            </a:r>
            <a:r>
              <a:rPr lang="en-US" sz="2800" b="1">
                <a:solidFill>
                  <a:srgbClr val="FF0000"/>
                </a:solidFill>
              </a:rPr>
              <a:t>W</a:t>
            </a:r>
            <a:r>
              <a:rPr lang="en-US" sz="2800" b="1" baseline="-25000">
                <a:solidFill>
                  <a:srgbClr val="FF0000"/>
                </a:solidFill>
              </a:rPr>
              <a:t>M</a:t>
            </a:r>
            <a:r>
              <a:rPr lang="en-US" sz="2800" b="1" baseline="30000">
                <a:solidFill>
                  <a:srgbClr val="FF0000"/>
                </a:solidFill>
              </a:rPr>
              <a:t>-1</a:t>
            </a:r>
            <a:r>
              <a:rPr lang="en-US" sz="2800" b="1">
                <a:solidFill>
                  <a:srgbClr val="0000FF"/>
                </a:solidFill>
              </a:rPr>
              <a:t> converts world to local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709025" cy="711200"/>
          </a:xfrm>
          <a:ln cap="flat"/>
        </p:spPr>
        <p:txBody>
          <a:bodyPr/>
          <a:lstStyle/>
          <a:p>
            <a:pPr>
              <a:defRPr/>
            </a:pPr>
            <a:r>
              <a:rPr lang="en-US" smtClean="0"/>
              <a:t>A Side-Effect of the “Reflect” Transformation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295400"/>
            <a:ext cx="9031288" cy="860425"/>
          </a:xfrm>
          <a:noFill/>
        </p:spPr>
        <p:txBody>
          <a:bodyPr/>
          <a:lstStyle/>
          <a:p>
            <a:r>
              <a:rPr lang="en-US" smtClean="0"/>
              <a:t>A front-facing face becomes back facing (and vice-versa).</a:t>
            </a:r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2938463" y="2543175"/>
            <a:ext cx="2206625" cy="2560638"/>
          </a:xfrm>
          <a:custGeom>
            <a:avLst/>
            <a:gdLst>
              <a:gd name="T0" fmla="*/ 0 w 1390"/>
              <a:gd name="T1" fmla="*/ 0 h 1613"/>
              <a:gd name="T2" fmla="*/ 2205038 w 1390"/>
              <a:gd name="T3" fmla="*/ 196850 h 1613"/>
              <a:gd name="T4" fmla="*/ 2205038 w 1390"/>
              <a:gd name="T5" fmla="*/ 2559051 h 1613"/>
              <a:gd name="T6" fmla="*/ 0 w 1390"/>
              <a:gd name="T7" fmla="*/ 1639888 h 1613"/>
              <a:gd name="T8" fmla="*/ 0 w 1390"/>
              <a:gd name="T9" fmla="*/ 0 h 16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0"/>
              <a:gd name="T16" fmla="*/ 0 h 1613"/>
              <a:gd name="T17" fmla="*/ 1390 w 1390"/>
              <a:gd name="T18" fmla="*/ 1613 h 16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" h="1613">
                <a:moveTo>
                  <a:pt x="0" y="0"/>
                </a:moveTo>
                <a:lnTo>
                  <a:pt x="1389" y="124"/>
                </a:lnTo>
                <a:lnTo>
                  <a:pt x="1389" y="1612"/>
                </a:lnTo>
                <a:lnTo>
                  <a:pt x="0" y="1033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3956050" y="3578225"/>
            <a:ext cx="915988" cy="768350"/>
          </a:xfrm>
          <a:custGeom>
            <a:avLst/>
            <a:gdLst>
              <a:gd name="T0" fmla="*/ 0 w 577"/>
              <a:gd name="T1" fmla="*/ 0 h 484"/>
              <a:gd name="T2" fmla="*/ 914400 w 577"/>
              <a:gd name="T3" fmla="*/ 58738 h 484"/>
              <a:gd name="T4" fmla="*/ 914400 w 577"/>
              <a:gd name="T5" fmla="*/ 766763 h 484"/>
              <a:gd name="T6" fmla="*/ 0 w 577"/>
              <a:gd name="T7" fmla="*/ 490538 h 484"/>
              <a:gd name="T8" fmla="*/ 0 w 577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"/>
              <a:gd name="T16" fmla="*/ 0 h 484"/>
              <a:gd name="T17" fmla="*/ 577 w 577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" h="484">
                <a:moveTo>
                  <a:pt x="0" y="0"/>
                </a:moveTo>
                <a:lnTo>
                  <a:pt x="576" y="37"/>
                </a:lnTo>
                <a:lnTo>
                  <a:pt x="576" y="483"/>
                </a:lnTo>
                <a:lnTo>
                  <a:pt x="0" y="309"/>
                </a:lnTo>
                <a:lnTo>
                  <a:pt x="0" y="0"/>
                </a:lnTo>
              </a:path>
            </a:pathLst>
          </a:custGeom>
          <a:solidFill>
            <a:srgbClr val="FEFE83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1220788" y="3505200"/>
            <a:ext cx="915987" cy="768350"/>
          </a:xfrm>
          <a:custGeom>
            <a:avLst/>
            <a:gdLst>
              <a:gd name="T0" fmla="*/ 914400 w 577"/>
              <a:gd name="T1" fmla="*/ 0 h 484"/>
              <a:gd name="T2" fmla="*/ 0 w 577"/>
              <a:gd name="T3" fmla="*/ 58738 h 484"/>
              <a:gd name="T4" fmla="*/ 0 w 577"/>
              <a:gd name="T5" fmla="*/ 766763 h 484"/>
              <a:gd name="T6" fmla="*/ 914400 w 577"/>
              <a:gd name="T7" fmla="*/ 490538 h 484"/>
              <a:gd name="T8" fmla="*/ 914400 w 577"/>
              <a:gd name="T9" fmla="*/ 0 h 4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7"/>
              <a:gd name="T16" fmla="*/ 0 h 484"/>
              <a:gd name="T17" fmla="*/ 577 w 577"/>
              <a:gd name="T18" fmla="*/ 484 h 4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7" h="484">
                <a:moveTo>
                  <a:pt x="576" y="0"/>
                </a:moveTo>
                <a:lnTo>
                  <a:pt x="0" y="37"/>
                </a:lnTo>
                <a:lnTo>
                  <a:pt x="0" y="483"/>
                </a:lnTo>
                <a:lnTo>
                  <a:pt x="576" y="309"/>
                </a:lnTo>
                <a:lnTo>
                  <a:pt x="576" y="0"/>
                </a:lnTo>
              </a:path>
            </a:pathLst>
          </a:custGeom>
          <a:solidFill>
            <a:srgbClr val="FEFE83"/>
          </a:solidFill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 rot="-540000">
            <a:off x="1371600" y="3657600"/>
            <a:ext cx="704850" cy="339725"/>
          </a:xfrm>
          <a:prstGeom prst="rect">
            <a:avLst/>
          </a:prstGeom>
          <a:solidFill>
            <a:srgbClr val="FEFE8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front</a:t>
            </a:r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512763" y="5605463"/>
            <a:ext cx="8334375" cy="479425"/>
          </a:xfrm>
          <a:prstGeom prst="roundRect">
            <a:avLst>
              <a:gd name="adj" fmla="val 12431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>
                <a:solidFill>
                  <a:srgbClr val="0000FF"/>
                </a:solidFill>
              </a:rPr>
              <a:t>This must be counteracted.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133600" y="32004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1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133600" y="40386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4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914400" y="32004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2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914400" y="43434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3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3657600" y="32004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1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3609975" y="40386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4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4724400" y="32004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2</a:t>
            </a: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4724400" y="4419600"/>
            <a:ext cx="381000" cy="381000"/>
          </a:xfrm>
          <a:prstGeom prst="ellipse">
            <a:avLst/>
          </a:prstGeom>
          <a:solidFill>
            <a:srgbClr val="F0FD23"/>
          </a:solidFill>
          <a:ln w="9525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1600" b="1"/>
              <a:t>3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 rot="480000">
            <a:off x="4038600" y="3733800"/>
            <a:ext cx="704850" cy="339725"/>
          </a:xfrm>
          <a:prstGeom prst="rect">
            <a:avLst/>
          </a:prstGeom>
          <a:solidFill>
            <a:srgbClr val="FEFE8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tnorf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945188" y="2819400"/>
            <a:ext cx="2360612" cy="1244600"/>
          </a:xfrm>
          <a:prstGeom prst="rect">
            <a:avLst/>
          </a:prstGeom>
          <a:solidFill>
            <a:srgbClr val="F0FD23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Will this be a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front or back</a:t>
            </a:r>
            <a:br>
              <a:rPr lang="en-US" sz="2800" b="1">
                <a:solidFill>
                  <a:srgbClr val="0000FF"/>
                </a:solidFill>
              </a:rPr>
            </a:br>
            <a:r>
              <a:rPr lang="en-US" sz="2800" b="1">
                <a:solidFill>
                  <a:srgbClr val="0000FF"/>
                </a:solidFill>
              </a:rPr>
              <a:t>face?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4953000" y="3048000"/>
            <a:ext cx="7620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diamond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63375129</TotalTime>
  <Pages>3</Pages>
  <Words>1280</Words>
  <Application>Microsoft Office PowerPoint</Application>
  <PresentationFormat>Letter Paper (8.5x11 in)</PresentationFormat>
  <Paragraphs>335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st02</vt:lpstr>
      <vt:lpstr>95.4002</vt:lpstr>
      <vt:lpstr>Implementing “Mirrors”</vt:lpstr>
      <vt:lpstr>Example: The Back of the Mirror</vt:lpstr>
      <vt:lpstr>Example: The Front of the Mirror</vt:lpstr>
      <vt:lpstr>Implementing “Mirrors”</vt:lpstr>
      <vt:lpstr>Recall: W versus W-1</vt:lpstr>
      <vt:lpstr>To “Reflect” an Object About The Mirror</vt:lpstr>
      <vt:lpstr>Explaining the “Reflect” Transformation</vt:lpstr>
      <vt:lpstr>A Side-Effect of the “Reflect” Transformation</vt:lpstr>
      <vt:lpstr>Solution: Flip Face Visibility</vt:lpstr>
      <vt:lpstr>Reflected Back Objects Become Visible Too?</vt:lpstr>
      <vt:lpstr>Solution: Clip Undesired Objects</vt:lpstr>
      <vt:lpstr>Let’s Look At A Top View To See Where The Plane is Relative To The Camera</vt:lpstr>
      <vt:lpstr>Clipping Plane Details</vt:lpstr>
      <vt:lpstr>Tell Renderer To Clip Undesired Objects</vt:lpstr>
      <vt:lpstr>Another Problem: Won’t Z-Buffering Screw up?</vt:lpstr>
      <vt:lpstr>Partial solution: I Call It Hardening The Mirror</vt:lpstr>
      <vt:lpstr>Rendering The Mirror</vt:lpstr>
      <vt:lpstr>One Remaining Problem (Drawing only INSIDE)</vt:lpstr>
      <vt:lpstr>How to Clip To Mirror Interior</vt:lpstr>
      <vt:lpstr>Using Stencil Functions/Operations</vt:lpstr>
      <vt:lpstr>Using Stencil Functions/Operations</vt:lpstr>
      <vt:lpstr>Sample Stencil Functions/Operations</vt:lpstr>
      <vt:lpstr>Sample Stencil Functions/Operations</vt:lpstr>
      <vt:lpstr>Creating a Mask (4 steps: first 2)</vt:lpstr>
      <vt:lpstr>Creating a Mask (4 steps: last 2)</vt:lpstr>
      <vt:lpstr>Rendering Inside the Mask</vt:lpstr>
      <vt:lpstr>Implementing “Mirrors”</vt:lpstr>
      <vt:lpstr>Implementing “Mirrors” (Summary)</vt:lpstr>
      <vt:lpstr>Implementing “Mirrors” (Summary)</vt:lpstr>
      <vt:lpstr>95.4002</vt:lpstr>
      <vt:lpstr>Clipping Plane Approach</vt:lpstr>
      <vt:lpstr>Recursive Mirrors More Difficult</vt:lpstr>
      <vt:lpstr>95.4002</vt:lpstr>
      <vt:lpstr>Recursive Mirrors</vt:lpstr>
      <vt:lpstr>Interactions with Visibility</vt:lpstr>
      <vt:lpstr>Visibility in Recursive Mirrors</vt:lpstr>
      <vt:lpstr>Recursive Mirrors: Reflections</vt:lpstr>
      <vt:lpstr>95.4002</vt:lpstr>
      <vt:lpstr>Much Simpler Than A Mirror</vt:lpstr>
      <vt:lpstr>Drawing into Restricted Area Of Color Buffer</vt:lpstr>
      <vt:lpstr>Moving Color Buffer To Your Texture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TheMan</cp:lastModifiedBy>
  <cp:revision>281</cp:revision>
  <cp:lastPrinted>2000-03-27T02:40:02Z</cp:lastPrinted>
  <dcterms:created xsi:type="dcterms:W3CDTF">1995-01-12T17:04:20Z</dcterms:created>
  <dcterms:modified xsi:type="dcterms:W3CDTF">2010-03-31T19:59:30Z</dcterms:modified>
</cp:coreProperties>
</file>