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4"/>
  </p:sldMasterIdLst>
  <p:notesMasterIdLst>
    <p:notesMasterId r:id="rId25"/>
  </p:notesMasterIdLst>
  <p:sldIdLst>
    <p:sldId id="283" r:id="rId5"/>
    <p:sldId id="295" r:id="rId6"/>
    <p:sldId id="305" r:id="rId7"/>
    <p:sldId id="306" r:id="rId8"/>
    <p:sldId id="309" r:id="rId9"/>
    <p:sldId id="310" r:id="rId10"/>
    <p:sldId id="311" r:id="rId11"/>
    <p:sldId id="298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1" r:id="rId22"/>
    <p:sldId id="303" r:id="rId23"/>
    <p:sldId id="323" r:id="rId2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D6D6"/>
    <a:srgbClr val="D5D5D5"/>
    <a:srgbClr val="9F9FA1"/>
    <a:srgbClr val="3E4040"/>
    <a:srgbClr val="D73C32"/>
    <a:srgbClr val="FBD2D3"/>
    <a:srgbClr val="E91C24"/>
    <a:srgbClr val="969696"/>
    <a:srgbClr val="1E1E1E"/>
    <a:srgbClr val="5A5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767535-20A3-4434-87A3-1BFA4702687F}" v="502" dt="2024-11-24T05:45:08.7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/>
    <p:restoredTop sz="85646" autoAdjust="0"/>
  </p:normalViewPr>
  <p:slideViewPr>
    <p:cSldViewPr snapToGrid="0">
      <p:cViewPr varScale="1">
        <p:scale>
          <a:sx n="145" d="100"/>
          <a:sy n="145" d="100"/>
        </p:scale>
        <p:origin x="148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2D86D-6893-5343-9561-2E68EE77E17C}" type="datetimeFigureOut">
              <a:rPr lang="en-US" smtClean="0"/>
              <a:pPr/>
              <a:t>11/27/24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F4369-76AC-214A-993D-8146C865FA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68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2F4369-76AC-214A-993D-8146C865FA3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886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2F4369-76AC-214A-993D-8146C865FA3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886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9318D61-AA28-884F-8603-88CE9AA1136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0CBDDD8-0ABA-F01D-C333-DE025D597E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400" y="816086"/>
            <a:ext cx="5712714" cy="1790700"/>
          </a:xfrm>
        </p:spPr>
        <p:txBody>
          <a:bodyPr lIns="0" tIns="0" rIns="0" bIns="0" anchor="b">
            <a:normAutofit/>
          </a:bodyPr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6061ED09-2334-CDD8-1B95-BA1575C77C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2400" y="2685098"/>
            <a:ext cx="5712714" cy="1241822"/>
          </a:xfrm>
        </p:spPr>
        <p:txBody>
          <a:bodyPr lIns="0" tIns="0" rIns="0" bIns="0"/>
          <a:lstStyle>
            <a:lvl1pPr marL="0" indent="0" algn="l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49E90E2-8376-1BA3-2EE7-AE2099BD793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39632" y="4492752"/>
            <a:ext cx="2065607" cy="419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101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ub-Head - No W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8CD4D76-E938-C0FE-42AF-118C28DAC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99" y="432594"/>
            <a:ext cx="8000008" cy="640832"/>
          </a:xfrm>
        </p:spPr>
        <p:txBody>
          <a:bodyPr lIns="0" tIns="0" rIns="0" bIns="0" anchor="t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B19F14C5-836D-38F0-C562-10D4C0A48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499" y="1074019"/>
            <a:ext cx="8000007" cy="432000"/>
          </a:xfrm>
        </p:spPr>
        <p:txBody>
          <a:bodyPr lIns="0" tIns="0" rIns="0" bIns="0" anchor="t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0CB51878-5E70-757A-DBDD-496B01533B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1499" y="1598215"/>
            <a:ext cx="8000007" cy="2674965"/>
          </a:xfrm>
        </p:spPr>
        <p:txBody>
          <a:bodyPr lIns="0" tIns="0" rIns="0" bIns="0">
            <a:noAutofit/>
          </a:bodyPr>
          <a:lstStyle>
            <a:lvl1pPr marL="171450" indent="-17145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1pPr>
            <a:lvl2pPr marL="514350" indent="-17145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2pPr>
            <a:lvl3pPr marL="857250" indent="-17145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3pPr>
            <a:lvl4pPr marL="1200150" indent="-17145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4pPr>
            <a:lvl5pPr marL="1543050" indent="-17145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4362A83-B8B9-5EA1-67C0-DA568F9DDE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34260" y="4541520"/>
            <a:ext cx="2125118" cy="43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724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ew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18B6336-F657-744C-A4FC-6471C335AF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D3DF195C-0123-544A-9FE1-F77D58D779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400" y="421148"/>
            <a:ext cx="5712714" cy="1790700"/>
          </a:xfrm>
        </p:spPr>
        <p:txBody>
          <a:bodyPr lIns="0" tIns="0" rIns="0" bIns="0" anchor="b">
            <a:norm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669D0CE7-454F-8B45-AFE8-72DC7B79C1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2400" y="2280904"/>
            <a:ext cx="5712714" cy="1241822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9D80EF-B218-ECC9-5EB3-7E56DFB6031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39632" y="4492752"/>
            <a:ext cx="2065607" cy="419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757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ew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977A851-3FA5-3E49-A8C9-477469ED45B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010B0C93-FD51-3A4E-857B-7D636927F2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400" y="421148"/>
            <a:ext cx="5712714" cy="1790700"/>
          </a:xfrm>
        </p:spPr>
        <p:txBody>
          <a:bodyPr lIns="0" tIns="0" rIns="0" bIns="0" anchor="b">
            <a:norm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AA900B0B-5519-B742-BA4D-9FD1125EAA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2400" y="2280904"/>
            <a:ext cx="5712714" cy="1241822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78FCCA-CAFD-70B6-8472-2216DBE360D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39632" y="4492752"/>
            <a:ext cx="2065607" cy="419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004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hape&#10;&#10;Description automatically generated">
            <a:extLst>
              <a:ext uri="{FF2B5EF4-FFF2-40B4-BE49-F238E27FC236}">
                <a16:creationId xmlns:a16="http://schemas.microsoft.com/office/drawing/2014/main" id="{0AB93D99-7BA8-A74A-BFBE-AE69998D07B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8A62ABC-8BF6-4141-81B1-2579AA5B29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19306" y="1286908"/>
            <a:ext cx="5968416" cy="994172"/>
          </a:xfrm>
        </p:spPr>
        <p:txBody>
          <a:bodyPr lIns="0" tIns="0" rIns="0" b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Thank you!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780F8C-E7CA-6CB9-5482-538995E0CCA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63474" y="2987040"/>
            <a:ext cx="2857997" cy="580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9996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35CD1AF-403C-F744-9D58-F0FC7A33192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3012"/>
            <a:ext cx="9144000" cy="514350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82D04D02-F846-0C4B-99A6-45E417F5EF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895" y="1802289"/>
            <a:ext cx="5712714" cy="740857"/>
          </a:xfrm>
        </p:spPr>
        <p:txBody>
          <a:bodyPr lIns="0" tIns="0" rIns="0" bIns="0" anchor="b">
            <a:normAutofit/>
          </a:bodyPr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2E489BDA-58A5-9D48-933E-BB1CDC1953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895" y="2612203"/>
            <a:ext cx="5712714" cy="1140812"/>
          </a:xfrm>
        </p:spPr>
        <p:txBody>
          <a:bodyPr lIns="0" tIns="0" rIns="0" bIns="0"/>
          <a:lstStyle>
            <a:lvl1pPr marL="0" indent="0" algn="l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6AEB8E-C8E5-9C6F-AAB9-D431EEF2199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64016" y="4541520"/>
            <a:ext cx="2065607" cy="419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42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red surface with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B56F3CAD-7BF3-0042-BA33-8A5869BCA9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9144000" cy="5143500"/>
          </a:xfrm>
          <a:prstGeom prst="rect">
            <a:avLst/>
          </a:prstGeom>
        </p:spPr>
      </p:pic>
      <p:pic>
        <p:nvPicPr>
          <p:cNvPr id="13" name="Picture 12" descr="A red surface with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1CCE42D8-5361-9940-B797-FFC0375988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952"/>
            <a:ext cx="9144000" cy="514350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1208347"/>
            <a:ext cx="8055666" cy="3118897"/>
          </a:xfrm>
        </p:spPr>
        <p:txBody>
          <a:bodyPr lIns="0" tIns="0" rIns="0" bIns="0">
            <a:noAutofit/>
          </a:bodyPr>
          <a:lstStyle>
            <a:lvl1pPr marL="171450" indent="-17145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1pPr>
            <a:lvl2pPr marL="514350" indent="-171450"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2pPr>
            <a:lvl3pPr marL="857250" indent="-17145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3pPr>
            <a:lvl4pPr marL="1200150" indent="-17145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4pPr>
            <a:lvl5pPr marL="1543050" indent="-17145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99" y="432594"/>
            <a:ext cx="8055666" cy="720000"/>
          </a:xfrm>
        </p:spPr>
        <p:txBody>
          <a:bodyPr lIns="0" tIns="0" rIns="0" bIns="0" anchor="t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0ABBBD4-250B-6CF6-5688-734BA33352E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76208" y="4541561"/>
            <a:ext cx="2065607" cy="419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446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Slide - Wave Abo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CDFA407-1BDE-3D75-C7CC-870E2B66DEB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 rot="10800000">
            <a:off x="-2" y="0"/>
            <a:ext cx="9144000" cy="514350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1542299"/>
            <a:ext cx="8055666" cy="2834655"/>
          </a:xfrm>
        </p:spPr>
        <p:txBody>
          <a:bodyPr lIns="0" tIns="0" rIns="0" bIns="0">
            <a:noAutofit/>
          </a:bodyPr>
          <a:lstStyle>
            <a:lvl1pPr marL="171450" indent="-17145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1pPr>
            <a:lvl2pPr marL="514350" indent="-171450"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2pPr>
            <a:lvl3pPr marL="857250" indent="-17145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3pPr>
            <a:lvl4pPr marL="1200150" indent="-17145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4pPr>
            <a:lvl5pPr marL="1543050" indent="-17145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99" y="766546"/>
            <a:ext cx="8055666" cy="720000"/>
          </a:xfrm>
        </p:spPr>
        <p:txBody>
          <a:bodyPr lIns="0" tIns="0" rIns="0" bIns="0" anchor="t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1E51A25-D9C1-A893-4223-9D7522EFD81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34260" y="4541520"/>
            <a:ext cx="2125118" cy="43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398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red surface with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71DAD6E7-F2BA-1747-9462-F567163DF4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8" name="Picture 7" descr="A red surface with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E8AE9AE1-A44A-4D48-B520-62BEEBBC10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2401" y="1306799"/>
            <a:ext cx="4425268" cy="3116710"/>
          </a:xfrm>
        </p:spPr>
        <p:txBody>
          <a:bodyPr lIns="0" tIns="0" rIns="0" bIns="0">
            <a:noAutofit/>
          </a:bodyPr>
          <a:lstStyle>
            <a:lvl1pPr marL="0" indent="0">
              <a:buFontTx/>
              <a:buNone/>
              <a:defRPr sz="1800"/>
            </a:lvl1pPr>
            <a:lvl2pPr marL="342900" indent="0">
              <a:buFontTx/>
              <a:buNone/>
              <a:defRPr sz="1800"/>
            </a:lvl2pPr>
            <a:lvl3pPr marL="685800" indent="0">
              <a:buFontTx/>
              <a:buNone/>
              <a:defRPr sz="1800"/>
            </a:lvl3pPr>
            <a:lvl4pPr marL="1028700" indent="0">
              <a:buFontTx/>
              <a:buNone/>
              <a:defRPr sz="1800"/>
            </a:lvl4pPr>
            <a:lvl5pPr marL="1371600" indent="0">
              <a:buFontTx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00" y="432000"/>
            <a:ext cx="7999199" cy="723600"/>
          </a:xfrm>
        </p:spPr>
        <p:txBody>
          <a:bodyPr lIns="0" tIns="0" rIns="0" bIns="0" anchor="t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74825" y="1306800"/>
            <a:ext cx="3096774" cy="2376608"/>
          </a:xfrm>
          <a:solidFill>
            <a:srgbClr val="E91C24"/>
          </a:solidFill>
        </p:spPr>
        <p:txBody>
          <a:bodyPr lIns="360000" tIns="360000" rIns="360000" bIns="360000" anchor="ctr">
            <a:noAutofit/>
          </a:bodyPr>
          <a:lstStyle>
            <a:lvl1pPr marL="0" indent="0" algn="l">
              <a:spcBef>
                <a:spcPts val="150"/>
              </a:spcBef>
              <a:buFontTx/>
              <a:buNone/>
              <a:defRPr sz="1800" b="1">
                <a:solidFill>
                  <a:schemeClr val="bg1"/>
                </a:solidFill>
              </a:defRPr>
            </a:lvl1pPr>
            <a:lvl2pPr marL="6350" indent="0">
              <a:tabLst/>
              <a:defRPr>
                <a:solidFill>
                  <a:schemeClr val="bg1"/>
                </a:solidFill>
              </a:defRPr>
            </a:lvl2pPr>
            <a:lvl3pPr marL="6350" indent="0">
              <a:tabLst/>
              <a:defRPr>
                <a:solidFill>
                  <a:schemeClr val="bg1"/>
                </a:solidFill>
              </a:defRPr>
            </a:lvl3pPr>
            <a:lvl4pPr marL="6350" indent="0">
              <a:tabLst/>
              <a:defRPr>
                <a:solidFill>
                  <a:schemeClr val="bg1"/>
                </a:solidFill>
              </a:defRPr>
            </a:lvl4pPr>
            <a:lvl5pPr marL="6350" indent="0"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A7D56E4-86F4-288C-7E84-6BE2FE7B821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64016" y="4541520"/>
            <a:ext cx="2065607" cy="419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829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Box - Wave Abo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CDFA407-1BDE-3D75-C7CC-870E2B66DEB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 rot="10800000">
            <a:off x="-2" y="0"/>
            <a:ext cx="9144000" cy="514350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E00B5EC0-FD09-7B35-0E6D-DC0C62DF2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00" y="797761"/>
            <a:ext cx="8242679" cy="663703"/>
          </a:xfrm>
        </p:spPr>
        <p:txBody>
          <a:bodyPr lIns="0" tIns="0" rIns="0" bIns="0" anchor="t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182CFFC4-66BE-2AFD-72A5-E6B8F8FF99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2401" y="1593050"/>
            <a:ext cx="4425268" cy="3116710"/>
          </a:xfrm>
        </p:spPr>
        <p:txBody>
          <a:bodyPr lIns="0" tIns="0" rIns="0" bIns="0">
            <a:noAutofit/>
          </a:bodyPr>
          <a:lstStyle>
            <a:lvl1pPr marL="0" indent="0">
              <a:buFontTx/>
              <a:buNone/>
              <a:defRPr sz="1800"/>
            </a:lvl1pPr>
            <a:lvl2pPr marL="342900" indent="0">
              <a:buFontTx/>
              <a:buNone/>
              <a:defRPr sz="1800"/>
            </a:lvl2pPr>
            <a:lvl3pPr marL="685800" indent="0">
              <a:buFontTx/>
              <a:buNone/>
              <a:defRPr sz="1800"/>
            </a:lvl3pPr>
            <a:lvl4pPr marL="1028700" indent="0">
              <a:buFontTx/>
              <a:buNone/>
              <a:defRPr sz="1800"/>
            </a:lvl4pPr>
            <a:lvl5pPr marL="1371600" indent="0">
              <a:buFontTx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186B4E04-E03C-6E30-02EF-AF7692F14D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74825" y="1593051"/>
            <a:ext cx="3340254" cy="2376608"/>
          </a:xfrm>
          <a:solidFill>
            <a:srgbClr val="E91C24"/>
          </a:solidFill>
        </p:spPr>
        <p:txBody>
          <a:bodyPr lIns="360000" tIns="360000" rIns="360000" bIns="360000" anchor="ctr">
            <a:noAutofit/>
          </a:bodyPr>
          <a:lstStyle>
            <a:lvl1pPr marL="0" indent="0" algn="l">
              <a:spcBef>
                <a:spcPts val="150"/>
              </a:spcBef>
              <a:buFontTx/>
              <a:buNone/>
              <a:defRPr sz="1800" b="1">
                <a:solidFill>
                  <a:schemeClr val="bg1"/>
                </a:solidFill>
              </a:defRPr>
            </a:lvl1pPr>
            <a:lvl2pPr marL="6350" indent="0">
              <a:tabLst/>
              <a:defRPr>
                <a:solidFill>
                  <a:schemeClr val="bg1"/>
                </a:solidFill>
              </a:defRPr>
            </a:lvl2pPr>
            <a:lvl3pPr marL="6350" indent="0">
              <a:tabLst/>
              <a:defRPr>
                <a:solidFill>
                  <a:schemeClr val="bg1"/>
                </a:solidFill>
              </a:defRPr>
            </a:lvl3pPr>
            <a:lvl4pPr marL="6350" indent="0">
              <a:tabLst/>
              <a:defRPr>
                <a:solidFill>
                  <a:schemeClr val="bg1"/>
                </a:solidFill>
              </a:defRPr>
            </a:lvl4pPr>
            <a:lvl5pPr marL="6350" indent="0"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AD197AF-C67F-F967-BD70-8ABE751A973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34260" y="4541520"/>
            <a:ext cx="2125118" cy="43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81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red surface with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BD62C7B2-F881-304C-8673-2B7AE44296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01" y="432000"/>
            <a:ext cx="7999200" cy="663703"/>
          </a:xfrm>
        </p:spPr>
        <p:txBody>
          <a:bodyPr lIns="0" tIns="0" rIns="0" bIns="0" anchor="t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2400" y="1221827"/>
            <a:ext cx="3716522" cy="3026980"/>
          </a:xfrm>
        </p:spPr>
        <p:txBody>
          <a:bodyPr lIns="0" tIns="0" rIns="0" bIns="0">
            <a:noAutofit/>
          </a:bodyPr>
          <a:lstStyle>
            <a:lvl1pPr marL="171450" indent="-171450">
              <a:buClr>
                <a:srgbClr val="E91C24"/>
              </a:buClr>
              <a:buFont typeface="Arial" panose="020B0604020202020204" pitchFamily="34" charset="0"/>
              <a:buChar char="•"/>
              <a:defRPr sz="1800"/>
            </a:lvl1pPr>
            <a:lvl2pPr marL="514350" indent="-171450">
              <a:buClr>
                <a:srgbClr val="E91C24"/>
              </a:buClr>
              <a:buFont typeface="Arial" panose="020B0604020202020204" pitchFamily="34" charset="0"/>
              <a:buChar char="•"/>
              <a:defRPr sz="1800"/>
            </a:lvl2pPr>
            <a:lvl3pPr marL="857250" indent="-171450">
              <a:buClr>
                <a:srgbClr val="E91C24"/>
              </a:buClr>
              <a:buFont typeface="Arial" panose="020B0604020202020204" pitchFamily="34" charset="0"/>
              <a:buChar char="•"/>
              <a:defRPr sz="1800"/>
            </a:lvl3pPr>
            <a:lvl4pPr marL="1200150" indent="-171450">
              <a:buClr>
                <a:srgbClr val="E91C24"/>
              </a:buClr>
              <a:buFont typeface="Arial" panose="020B0604020202020204" pitchFamily="34" charset="0"/>
              <a:buChar char="•"/>
              <a:defRPr sz="1800"/>
            </a:lvl4pPr>
            <a:lvl5pPr marL="1543050" indent="-171450">
              <a:buClr>
                <a:srgbClr val="E91C24"/>
              </a:buClr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55079" y="1221827"/>
            <a:ext cx="3716521" cy="3026980"/>
          </a:xfrm>
        </p:spPr>
        <p:txBody>
          <a:bodyPr lIns="0" tIns="0" rIns="0" bIns="0">
            <a:noAutofit/>
          </a:bodyPr>
          <a:lstStyle>
            <a:lvl1pPr>
              <a:buClr>
                <a:srgbClr val="E91C24"/>
              </a:buClr>
              <a:defRPr sz="1800"/>
            </a:lvl1pPr>
            <a:lvl2pPr>
              <a:buClr>
                <a:srgbClr val="E91C24"/>
              </a:buClr>
              <a:defRPr sz="1800"/>
            </a:lvl2pPr>
            <a:lvl3pPr>
              <a:buClr>
                <a:srgbClr val="E91C24"/>
              </a:buClr>
              <a:defRPr sz="1800"/>
            </a:lvl3pPr>
            <a:lvl4pPr>
              <a:buClr>
                <a:srgbClr val="E91C24"/>
              </a:buClr>
              <a:defRPr sz="1800"/>
            </a:lvl4pPr>
            <a:lvl5pPr>
              <a:buClr>
                <a:srgbClr val="E91C24"/>
              </a:buCl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DE56268-953F-1F1E-A3C2-5F3DF8024F3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64016" y="4541520"/>
            <a:ext cx="2065607" cy="419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962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ave Abo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CDFA407-1BDE-3D75-C7CC-870E2B66DEB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 rot="10800000">
            <a:off x="-2" y="0"/>
            <a:ext cx="9144000" cy="514350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E00B5EC0-FD09-7B35-0E6D-DC0C62DF2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01" y="797761"/>
            <a:ext cx="7999200" cy="663703"/>
          </a:xfrm>
        </p:spPr>
        <p:txBody>
          <a:bodyPr lIns="0" tIns="0" rIns="0" bIns="0" anchor="t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86B374BF-327C-A1C5-95C4-C9A2DE524A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2400" y="1587588"/>
            <a:ext cx="3716522" cy="2758151"/>
          </a:xfrm>
        </p:spPr>
        <p:txBody>
          <a:bodyPr lIns="0" tIns="0" rIns="0" bIns="0">
            <a:noAutofit/>
          </a:bodyPr>
          <a:lstStyle>
            <a:lvl1pPr marL="171450" indent="-171450">
              <a:buClr>
                <a:srgbClr val="E91C24"/>
              </a:buClr>
              <a:buFont typeface="Arial" panose="020B0604020202020204" pitchFamily="34" charset="0"/>
              <a:buChar char="•"/>
              <a:defRPr sz="1800"/>
            </a:lvl1pPr>
            <a:lvl2pPr marL="514350" indent="-171450">
              <a:buClr>
                <a:srgbClr val="E91C24"/>
              </a:buClr>
              <a:buFont typeface="Arial" panose="020B0604020202020204" pitchFamily="34" charset="0"/>
              <a:buChar char="•"/>
              <a:defRPr sz="1800"/>
            </a:lvl2pPr>
            <a:lvl3pPr marL="857250" indent="-171450">
              <a:buClr>
                <a:srgbClr val="E91C24"/>
              </a:buClr>
              <a:buFont typeface="Arial" panose="020B0604020202020204" pitchFamily="34" charset="0"/>
              <a:buChar char="•"/>
              <a:defRPr sz="1800"/>
            </a:lvl3pPr>
            <a:lvl4pPr marL="1200150" indent="-171450">
              <a:buClr>
                <a:srgbClr val="E91C24"/>
              </a:buClr>
              <a:buFont typeface="Arial" panose="020B0604020202020204" pitchFamily="34" charset="0"/>
              <a:buChar char="•"/>
              <a:defRPr sz="1800"/>
            </a:lvl4pPr>
            <a:lvl5pPr marL="1543050" indent="-171450">
              <a:buClr>
                <a:srgbClr val="E91C24"/>
              </a:buClr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0A48466F-4618-BC73-3718-4121D1F66C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855079" y="1587588"/>
            <a:ext cx="3716521" cy="2758151"/>
          </a:xfrm>
        </p:spPr>
        <p:txBody>
          <a:bodyPr lIns="0" tIns="0" rIns="0" bIns="0">
            <a:noAutofit/>
          </a:bodyPr>
          <a:lstStyle>
            <a:lvl1pPr>
              <a:buClr>
                <a:srgbClr val="E91C24"/>
              </a:buClr>
              <a:defRPr sz="1800"/>
            </a:lvl1pPr>
            <a:lvl2pPr>
              <a:buClr>
                <a:srgbClr val="E91C24"/>
              </a:buClr>
              <a:defRPr sz="1800"/>
            </a:lvl2pPr>
            <a:lvl3pPr>
              <a:buClr>
                <a:srgbClr val="E91C24"/>
              </a:buClr>
              <a:defRPr sz="1800"/>
            </a:lvl3pPr>
            <a:lvl4pPr>
              <a:buClr>
                <a:srgbClr val="E91C24"/>
              </a:buClr>
              <a:defRPr sz="1800"/>
            </a:lvl4pPr>
            <a:lvl5pPr>
              <a:buClr>
                <a:srgbClr val="E91C24"/>
              </a:buCl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202FB8A-0F4D-3812-BF3D-446E30788B6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34260" y="4541520"/>
            <a:ext cx="2125118" cy="43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752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No W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00" y="432000"/>
            <a:ext cx="7999199" cy="671586"/>
          </a:xfrm>
        </p:spPr>
        <p:txBody>
          <a:bodyPr lIns="0" tIns="0" rIns="0" bIns="0" anchor="t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2400" y="1213945"/>
            <a:ext cx="3716522" cy="3152356"/>
          </a:xfrm>
        </p:spPr>
        <p:txBody>
          <a:bodyPr lIns="0" tIns="0" rIns="0" bIns="0">
            <a:noAutofit/>
          </a:bodyPr>
          <a:lstStyle>
            <a:lvl1pPr marL="171450" indent="-171450">
              <a:buClr>
                <a:srgbClr val="E91C24"/>
              </a:buClr>
              <a:buFont typeface="Arial" panose="020B0604020202020204" pitchFamily="34" charset="0"/>
              <a:buChar char="•"/>
              <a:defRPr sz="1800"/>
            </a:lvl1pPr>
            <a:lvl2pPr marL="514350" indent="-171450">
              <a:buClr>
                <a:srgbClr val="E91C24"/>
              </a:buClr>
              <a:buFont typeface="Arial" panose="020B0604020202020204" pitchFamily="34" charset="0"/>
              <a:buChar char="•"/>
              <a:defRPr sz="1800"/>
            </a:lvl2pPr>
            <a:lvl3pPr marL="857250" indent="-171450">
              <a:buClr>
                <a:srgbClr val="E91C24"/>
              </a:buClr>
              <a:buFont typeface="Arial" panose="020B0604020202020204" pitchFamily="34" charset="0"/>
              <a:buChar char="•"/>
              <a:defRPr sz="1800"/>
            </a:lvl3pPr>
            <a:lvl4pPr marL="1200150" indent="-171450">
              <a:buClr>
                <a:srgbClr val="E91C24"/>
              </a:buClr>
              <a:buFont typeface="Arial" panose="020B0604020202020204" pitchFamily="34" charset="0"/>
              <a:buChar char="•"/>
              <a:defRPr sz="1800"/>
            </a:lvl4pPr>
            <a:lvl5pPr marL="1543050" indent="-171450">
              <a:buClr>
                <a:srgbClr val="E91C24"/>
              </a:buClr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55079" y="1213945"/>
            <a:ext cx="3716521" cy="3152356"/>
          </a:xfrm>
        </p:spPr>
        <p:txBody>
          <a:bodyPr lIns="0" tIns="0" rIns="0" bIns="0">
            <a:noAutofit/>
          </a:bodyPr>
          <a:lstStyle>
            <a:lvl1pPr>
              <a:buClr>
                <a:srgbClr val="E91C24"/>
              </a:buClr>
              <a:defRPr sz="1800"/>
            </a:lvl1pPr>
            <a:lvl2pPr>
              <a:buClr>
                <a:srgbClr val="E91C24"/>
              </a:buClr>
              <a:defRPr sz="1800"/>
            </a:lvl2pPr>
            <a:lvl3pPr>
              <a:buClr>
                <a:srgbClr val="E91C24"/>
              </a:buClr>
              <a:defRPr sz="1800"/>
            </a:lvl3pPr>
            <a:lvl4pPr>
              <a:buClr>
                <a:srgbClr val="E91C24"/>
              </a:buClr>
              <a:defRPr sz="1800"/>
            </a:lvl4pPr>
            <a:lvl5pPr>
              <a:buClr>
                <a:srgbClr val="E91C24"/>
              </a:buCl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5DD5437-9DAD-FA3E-6D94-32598174C7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34260" y="4541520"/>
            <a:ext cx="2125118" cy="43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67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Sub-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red surface with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B49692BE-6321-0E46-9AE2-E491AAD317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9144000" cy="5143500"/>
          </a:xfrm>
          <a:prstGeom prst="rect">
            <a:avLst/>
          </a:prstGeom>
        </p:spPr>
      </p:pic>
      <p:pic>
        <p:nvPicPr>
          <p:cNvPr id="13" name="Picture 12" descr="A red surface with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1CCE42D8-5361-9940-B797-FFC0375988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99" y="432594"/>
            <a:ext cx="8000008" cy="640832"/>
          </a:xfrm>
        </p:spPr>
        <p:txBody>
          <a:bodyPr lIns="0" tIns="0" rIns="0" bIns="0" anchor="t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1074019"/>
            <a:ext cx="8000007" cy="432000"/>
          </a:xfrm>
        </p:spPr>
        <p:txBody>
          <a:bodyPr lIns="0" tIns="0" rIns="0" bIns="0" anchor="t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499" y="1598215"/>
            <a:ext cx="8000007" cy="2674965"/>
          </a:xfrm>
        </p:spPr>
        <p:txBody>
          <a:bodyPr lIns="0" tIns="0" rIns="0" bIns="0">
            <a:noAutofit/>
          </a:bodyPr>
          <a:lstStyle>
            <a:lvl1pPr marL="171450" indent="-17145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1pPr>
            <a:lvl2pPr marL="514350" indent="-17145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2pPr>
            <a:lvl3pPr marL="857250" indent="-17145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3pPr>
            <a:lvl4pPr marL="1200150" indent="-17145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4pPr>
            <a:lvl5pPr marL="1543050" indent="-17145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2E254CD-64D6-F25F-72C5-540B1F0ECFA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64016" y="4541520"/>
            <a:ext cx="2065607" cy="419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545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23150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704" r:id="rId2"/>
    <p:sldLayoutId id="2147483730" r:id="rId3"/>
    <p:sldLayoutId id="2147483724" r:id="rId4"/>
    <p:sldLayoutId id="2147483732" r:id="rId5"/>
    <p:sldLayoutId id="2147483726" r:id="rId6"/>
    <p:sldLayoutId id="2147483731" r:id="rId7"/>
    <p:sldLayoutId id="2147483716" r:id="rId8"/>
    <p:sldLayoutId id="2147483703" r:id="rId9"/>
    <p:sldLayoutId id="2147483729" r:id="rId10"/>
    <p:sldLayoutId id="2147483663" r:id="rId11"/>
    <p:sldLayoutId id="2147483664" r:id="rId12"/>
    <p:sldLayoutId id="2147483667" r:id="rId13"/>
    <p:sldLayoutId id="2147483733" r:id="rId1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people.scs.carleton.ca/~maheshwa/Notes/DAA/notes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49768-ECBE-9C89-82B6-ED5587616F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156" y="1195283"/>
            <a:ext cx="8873350" cy="74085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Color-Coding Method</a:t>
            </a:r>
            <a:br>
              <a:rPr lang="en-US" dirty="0"/>
            </a:br>
            <a:r>
              <a:rPr lang="en-US" sz="1800" b="0" dirty="0">
                <a:latin typeface="CMTI12"/>
              </a:rPr>
              <a:t> </a:t>
            </a:r>
            <a:br>
              <a:rPr lang="en-US" sz="1800" b="0" dirty="0">
                <a:latin typeface="CMTI12"/>
              </a:rPr>
            </a:br>
            <a:r>
              <a:rPr lang="en-US" sz="1800" b="0" dirty="0" err="1">
                <a:latin typeface="CMTI12"/>
              </a:rPr>
              <a:t>Noga</a:t>
            </a:r>
            <a:r>
              <a:rPr lang="en-US" sz="1800" b="0" dirty="0">
                <a:latin typeface="CMTI12"/>
              </a:rPr>
              <a:t> Alon | </a:t>
            </a:r>
            <a:r>
              <a:rPr lang="en-US" sz="1800" b="0" i="0" u="none" strike="noStrike" baseline="0" dirty="0">
                <a:latin typeface="CMTI12"/>
              </a:rPr>
              <a:t>Raphael </a:t>
            </a:r>
            <a:r>
              <a:rPr lang="en-US" sz="1800" b="0" i="0" u="none" strike="noStrike" baseline="0" dirty="0" err="1">
                <a:latin typeface="CMTI12"/>
              </a:rPr>
              <a:t>Yuster</a:t>
            </a:r>
            <a:r>
              <a:rPr lang="en-US" sz="1800" b="0" i="0" u="none" strike="noStrike" baseline="0" dirty="0">
                <a:latin typeface="CMTI12"/>
              </a:rPr>
              <a:t> | Uri Zwick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B4136D-CAE6-4761-D549-A427830919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1638" y="3090804"/>
            <a:ext cx="8483334" cy="1131826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>
                <a:latin typeface="Arial"/>
                <a:cs typeface="Arial"/>
              </a:rPr>
              <a:t>Darshak Patel</a:t>
            </a:r>
          </a:p>
          <a:p>
            <a:r>
              <a:rPr lang="en-US" dirty="0">
                <a:latin typeface="Arial"/>
                <a:cs typeface="Arial"/>
              </a:rPr>
              <a:t>COMP 5112/COMP4900G: Algorithms for Data Science</a:t>
            </a:r>
          </a:p>
          <a:p>
            <a:r>
              <a:rPr lang="en-US" dirty="0"/>
              <a:t>27-Nov-2024</a:t>
            </a:r>
          </a:p>
        </p:txBody>
      </p:sp>
    </p:spTree>
    <p:extLst>
      <p:ext uri="{BB962C8B-B14F-4D97-AF65-F5344CB8AC3E}">
        <p14:creationId xmlns:p14="http://schemas.microsoft.com/office/powerpoint/2010/main" val="1952549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Step-by-Step Application of the Algorithm</a:t>
            </a:r>
          </a:p>
          <a:p>
            <a:r>
              <a:rPr lang="en-US" dirty="0"/>
              <a:t>1. **Initialization**: Initially, we know that the path starting at v1 uses only the color 1:</a:t>
            </a:r>
          </a:p>
          <a:p>
            <a:pPr>
              <a:buNone/>
            </a:pPr>
            <a:r>
              <a:rPr lang="en-US" dirty="0"/>
              <a:t>		C(v1, 0) = {1}, C(v2, 0) = ∅, C(v3, 0) = ∅, C(v4, 0) = ∅, C(v5, 0) = ∅.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(cont.)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5635827" y="3157611"/>
            <a:ext cx="457200" cy="457200"/>
          </a:xfrm>
          <a:prstGeom prst="flowChartConnec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2. **Paths of Length 1**: From v1, </a:t>
            </a:r>
          </a:p>
          <a:p>
            <a:r>
              <a:rPr lang="en-US" dirty="0"/>
              <a:t>We can extend the path to v2, adding color 2:</a:t>
            </a:r>
          </a:p>
          <a:p>
            <a:pPr lvl="3">
              <a:buNone/>
            </a:pPr>
            <a:r>
              <a:rPr lang="en-US" dirty="0"/>
              <a:t>C(v1, 1) = {1}, C(v2, 1) = {1, 2}.</a:t>
            </a:r>
          </a:p>
          <a:p>
            <a:r>
              <a:rPr lang="en-US" dirty="0"/>
              <a:t>For other vertices: </a:t>
            </a:r>
          </a:p>
          <a:p>
            <a:pPr lvl="3">
              <a:buNone/>
            </a:pPr>
            <a:r>
              <a:rPr lang="en-US" dirty="0"/>
              <a:t>C(v3, 1) = ∅, C(v4, 1) = ∅, C(v5, 1) = ∅.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(cont.)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3322107" y="2832745"/>
            <a:ext cx="457200" cy="457200"/>
          </a:xfrm>
          <a:prstGeom prst="flowChartConnector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5141556" y="3907254"/>
            <a:ext cx="457200" cy="457200"/>
          </a:xfrm>
          <a:prstGeom prst="flowChartConnec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1</a:t>
            </a:r>
          </a:p>
        </p:txBody>
      </p:sp>
      <p:cxnSp>
        <p:nvCxnSpPr>
          <p:cNvPr id="6" name="Straight Connector 5"/>
          <p:cNvCxnSpPr>
            <a:stCxn id="5" idx="2"/>
            <a:endCxn id="4" idx="6"/>
          </p:cNvCxnSpPr>
          <p:nvPr/>
        </p:nvCxnSpPr>
        <p:spPr>
          <a:xfrm rot="10800000">
            <a:off x="3779308" y="3061346"/>
            <a:ext cx="1362249" cy="10745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3. **Paths of Length 2**: From v2, </a:t>
            </a:r>
          </a:p>
          <a:p>
            <a:r>
              <a:rPr lang="en-US" dirty="0"/>
              <a:t>we extend the path to v3, adding color3:</a:t>
            </a:r>
          </a:p>
          <a:p>
            <a:pPr>
              <a:buNone/>
            </a:pPr>
            <a:r>
              <a:rPr lang="en-US" dirty="0"/>
              <a:t>			C(v3, 2) = {1, 2, 3}.</a:t>
            </a:r>
          </a:p>
          <a:p>
            <a:r>
              <a:rPr lang="en-US" dirty="0"/>
              <a:t>For other vertices:</a:t>
            </a:r>
          </a:p>
          <a:p>
            <a:pPr lvl="2">
              <a:buNone/>
            </a:pPr>
            <a:r>
              <a:rPr lang="en-US" dirty="0"/>
              <a:t>		C(v4, 2) = ∅, C(v5, 2) = ∅.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(cont.)</a:t>
            </a:r>
          </a:p>
        </p:txBody>
      </p:sp>
      <p:sp>
        <p:nvSpPr>
          <p:cNvPr id="14" name="Flowchart: Connector 13"/>
          <p:cNvSpPr/>
          <p:nvPr/>
        </p:nvSpPr>
        <p:spPr>
          <a:xfrm>
            <a:off x="4861409" y="1991241"/>
            <a:ext cx="457200" cy="457200"/>
          </a:xfrm>
          <a:prstGeom prst="flowChartConnector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3</a:t>
            </a:r>
          </a:p>
        </p:txBody>
      </p:sp>
      <p:sp>
        <p:nvSpPr>
          <p:cNvPr id="15" name="Flowchart: Connector 14"/>
          <p:cNvSpPr/>
          <p:nvPr/>
        </p:nvSpPr>
        <p:spPr>
          <a:xfrm>
            <a:off x="6867351" y="1349935"/>
            <a:ext cx="457200" cy="457200"/>
          </a:xfrm>
          <a:prstGeom prst="flowChartConnector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6" name="Flowchart: Connector 15"/>
          <p:cNvSpPr/>
          <p:nvPr/>
        </p:nvSpPr>
        <p:spPr>
          <a:xfrm>
            <a:off x="8686800" y="2424444"/>
            <a:ext cx="457200" cy="457200"/>
          </a:xfrm>
          <a:prstGeom prst="flowChartConnec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1</a:t>
            </a:r>
          </a:p>
        </p:txBody>
      </p:sp>
      <p:cxnSp>
        <p:nvCxnSpPr>
          <p:cNvPr id="17" name="Straight Connector 16"/>
          <p:cNvCxnSpPr>
            <a:stCxn id="14" idx="7"/>
            <a:endCxn id="15" idx="2"/>
          </p:cNvCxnSpPr>
          <p:nvPr/>
        </p:nvCxnSpPr>
        <p:spPr>
          <a:xfrm rot="5400000" flipH="1" flipV="1">
            <a:off x="5819672" y="1010518"/>
            <a:ext cx="479661" cy="16156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6" idx="2"/>
            <a:endCxn id="15" idx="6"/>
          </p:cNvCxnSpPr>
          <p:nvPr/>
        </p:nvCxnSpPr>
        <p:spPr>
          <a:xfrm rot="10800000">
            <a:off x="7324552" y="1578536"/>
            <a:ext cx="1362249" cy="10745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14" grpId="0" animBg="1"/>
      <p:bldP spid="15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4. **Paths of Length 3**: From v3, </a:t>
            </a:r>
          </a:p>
          <a:p>
            <a:r>
              <a:rPr lang="en-US" dirty="0"/>
              <a:t>we extend the path to v4, adding color4:</a:t>
            </a:r>
          </a:p>
          <a:p>
            <a:pPr>
              <a:buNone/>
            </a:pPr>
            <a:r>
              <a:rPr lang="en-US" dirty="0"/>
              <a:t>			C(v4, 3) = {1, 2, 3, 4}.</a:t>
            </a:r>
          </a:p>
          <a:p>
            <a:r>
              <a:rPr lang="en-US" dirty="0"/>
              <a:t>For other vertices:</a:t>
            </a:r>
          </a:p>
          <a:p>
            <a:pPr>
              <a:buNone/>
            </a:pPr>
            <a:r>
              <a:rPr lang="en-US" dirty="0"/>
              <a:t>			C(v5, 3) = ∅.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(cont.)</a:t>
            </a:r>
          </a:p>
        </p:txBody>
      </p:sp>
      <p:sp>
        <p:nvSpPr>
          <p:cNvPr id="11" name="Flowchart: Connector 10"/>
          <p:cNvSpPr/>
          <p:nvPr/>
        </p:nvSpPr>
        <p:spPr>
          <a:xfrm>
            <a:off x="4591862" y="1785295"/>
            <a:ext cx="561990" cy="457200"/>
          </a:xfrm>
          <a:prstGeom prst="flowChartConnector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3</a:t>
            </a:r>
          </a:p>
        </p:txBody>
      </p:sp>
      <p:sp>
        <p:nvSpPr>
          <p:cNvPr id="12" name="Flowchart: Connector 11"/>
          <p:cNvSpPr/>
          <p:nvPr/>
        </p:nvSpPr>
        <p:spPr>
          <a:xfrm>
            <a:off x="6597804" y="1143989"/>
            <a:ext cx="561990" cy="457200"/>
          </a:xfrm>
          <a:prstGeom prst="flowChartConnector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3" name="Flowchart: Connector 12"/>
          <p:cNvSpPr/>
          <p:nvPr/>
        </p:nvSpPr>
        <p:spPr>
          <a:xfrm>
            <a:off x="8417253" y="2218498"/>
            <a:ext cx="561990" cy="457200"/>
          </a:xfrm>
          <a:prstGeom prst="flowChartConnec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1</a:t>
            </a:r>
          </a:p>
        </p:txBody>
      </p:sp>
      <p:cxnSp>
        <p:nvCxnSpPr>
          <p:cNvPr id="14" name="Straight Connector 13"/>
          <p:cNvCxnSpPr>
            <a:stCxn id="11" idx="7"/>
            <a:endCxn id="12" idx="2"/>
          </p:cNvCxnSpPr>
          <p:nvPr/>
        </p:nvCxnSpPr>
        <p:spPr>
          <a:xfrm rot="5400000" flipH="1" flipV="1">
            <a:off x="5594847" y="849293"/>
            <a:ext cx="479661" cy="15262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4475632" y="2680921"/>
            <a:ext cx="1372477" cy="4136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3" idx="2"/>
            <a:endCxn id="12" idx="6"/>
          </p:cNvCxnSpPr>
          <p:nvPr/>
        </p:nvCxnSpPr>
        <p:spPr>
          <a:xfrm rot="10800000">
            <a:off x="7159795" y="1372590"/>
            <a:ext cx="1257459" cy="10745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Connector 16"/>
          <p:cNvSpPr/>
          <p:nvPr/>
        </p:nvSpPr>
        <p:spPr>
          <a:xfrm>
            <a:off x="5194664" y="3581195"/>
            <a:ext cx="457200" cy="457200"/>
          </a:xfrm>
          <a:prstGeom prst="flowChartConnector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11" grpId="0" animBg="1"/>
      <p:bldP spid="12" grpId="0" animBg="1"/>
      <p:bldP spid="13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5. **Paths of Length 4**: Finally, from v4, </a:t>
            </a:r>
          </a:p>
          <a:p>
            <a:r>
              <a:rPr lang="en-US" dirty="0"/>
              <a:t>we extend the path to v5, adding color 5:</a:t>
            </a:r>
          </a:p>
          <a:p>
            <a:r>
              <a:rPr lang="en-US" dirty="0"/>
              <a:t>C(v5, 4) = {1, 2, 3, 4, 5}.</a:t>
            </a:r>
          </a:p>
          <a:p>
            <a:r>
              <a:rPr lang="en-US" dirty="0"/>
              <a:t>We have found a colorful path of length 4, </a:t>
            </a:r>
          </a:p>
          <a:p>
            <a:r>
              <a:rPr lang="en-US" dirty="0"/>
              <a:t>which uses all the colors 1, 2, 3, 4, 5.</a:t>
            </a:r>
          </a:p>
          <a:p>
            <a:r>
              <a:rPr lang="en-US" dirty="0"/>
              <a:t>The path is : v1 → v2 → v3 → v4 → v5.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(cont.)</a:t>
            </a:r>
          </a:p>
        </p:txBody>
      </p:sp>
      <p:sp>
        <p:nvSpPr>
          <p:cNvPr id="21" name="Flowchart: Connector 20"/>
          <p:cNvSpPr/>
          <p:nvPr/>
        </p:nvSpPr>
        <p:spPr>
          <a:xfrm>
            <a:off x="5518914" y="3416437"/>
            <a:ext cx="457200" cy="457200"/>
          </a:xfrm>
          <a:prstGeom prst="flowChartConnector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4</a:t>
            </a:r>
          </a:p>
        </p:txBody>
      </p:sp>
      <p:sp>
        <p:nvSpPr>
          <p:cNvPr id="22" name="Flowchart: Connector 21"/>
          <p:cNvSpPr/>
          <p:nvPr/>
        </p:nvSpPr>
        <p:spPr>
          <a:xfrm>
            <a:off x="6998377" y="3573750"/>
            <a:ext cx="457200" cy="457200"/>
          </a:xfrm>
          <a:prstGeom prst="flowChartConnector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3" name="Flowchart: Connector 22"/>
          <p:cNvSpPr/>
          <p:nvPr/>
        </p:nvSpPr>
        <p:spPr>
          <a:xfrm>
            <a:off x="4861409" y="1694678"/>
            <a:ext cx="457200" cy="457200"/>
          </a:xfrm>
          <a:prstGeom prst="flowChartConnector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3</a:t>
            </a:r>
          </a:p>
        </p:txBody>
      </p:sp>
      <p:sp>
        <p:nvSpPr>
          <p:cNvPr id="24" name="Flowchart: Connector 23"/>
          <p:cNvSpPr/>
          <p:nvPr/>
        </p:nvSpPr>
        <p:spPr>
          <a:xfrm>
            <a:off x="6867351" y="1053372"/>
            <a:ext cx="457200" cy="457200"/>
          </a:xfrm>
          <a:prstGeom prst="flowChartConnector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5" name="Flowchart: Connector 24"/>
          <p:cNvSpPr/>
          <p:nvPr/>
        </p:nvSpPr>
        <p:spPr>
          <a:xfrm>
            <a:off x="8686800" y="2127881"/>
            <a:ext cx="457200" cy="457200"/>
          </a:xfrm>
          <a:prstGeom prst="flowChartConnec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1</a:t>
            </a:r>
          </a:p>
        </p:txBody>
      </p:sp>
      <p:cxnSp>
        <p:nvCxnSpPr>
          <p:cNvPr id="26" name="Straight Connector 25"/>
          <p:cNvCxnSpPr>
            <a:stCxn id="23" idx="7"/>
            <a:endCxn id="24" idx="2"/>
          </p:cNvCxnSpPr>
          <p:nvPr/>
        </p:nvCxnSpPr>
        <p:spPr>
          <a:xfrm rot="5400000" flipH="1" flipV="1">
            <a:off x="5819672" y="713955"/>
            <a:ext cx="479661" cy="16156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21" idx="1"/>
          </p:cNvCxnSpPr>
          <p:nvPr/>
        </p:nvCxnSpPr>
        <p:spPr>
          <a:xfrm rot="16200000" flipH="1">
            <a:off x="4692783" y="2590305"/>
            <a:ext cx="1372477" cy="4136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1" idx="5"/>
          </p:cNvCxnSpPr>
          <p:nvPr/>
        </p:nvCxnSpPr>
        <p:spPr>
          <a:xfrm rot="5400000" flipH="1" flipV="1">
            <a:off x="6453798" y="3257702"/>
            <a:ext cx="4341" cy="10936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5" idx="2"/>
            <a:endCxn id="24" idx="6"/>
          </p:cNvCxnSpPr>
          <p:nvPr/>
        </p:nvCxnSpPr>
        <p:spPr>
          <a:xfrm rot="10800000">
            <a:off x="7324552" y="1281973"/>
            <a:ext cx="1362249" cy="10745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lowchart: Connector 30"/>
          <p:cNvSpPr/>
          <p:nvPr/>
        </p:nvSpPr>
        <p:spPr>
          <a:xfrm>
            <a:off x="6176215" y="2310960"/>
            <a:ext cx="520639" cy="459387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s0</a:t>
            </a:r>
          </a:p>
        </p:txBody>
      </p:sp>
      <p:cxnSp>
        <p:nvCxnSpPr>
          <p:cNvPr id="32" name="Straight Connector 31"/>
          <p:cNvCxnSpPr>
            <a:endCxn id="31" idx="6"/>
          </p:cNvCxnSpPr>
          <p:nvPr/>
        </p:nvCxnSpPr>
        <p:spPr>
          <a:xfrm rot="10800000" flipV="1">
            <a:off x="6696855" y="2394086"/>
            <a:ext cx="1964433" cy="14656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8758889" y="2576111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1" grpId="0" animBg="1"/>
      <p:bldP spid="22" grpId="0" animBg="1"/>
      <p:bldP spid="23" grpId="0" animBg="1"/>
      <p:bldP spid="24" grpId="0" animBg="1"/>
      <p:bldP spid="25" grpId="0" animBg="1"/>
      <p:bldP spid="31" grpId="0" animBg="1"/>
      <p:bldP spid="3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dirty="0"/>
              <a:t>The graph G contains a colorful path of length k − 1 with respect to the coloring c if and only if the final collection corresponding to paths of length k − 1 for at least one vertex is non-empty. </a:t>
            </a:r>
          </a:p>
          <a:p>
            <a:r>
              <a:rPr lang="en-US" sz="2000" dirty="0"/>
              <a:t>The number of operations performed by the algorithm is at most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(cont.)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b="32595"/>
          <a:stretch>
            <a:fillRect/>
          </a:stretch>
        </p:blipFill>
        <p:spPr bwMode="auto">
          <a:xfrm>
            <a:off x="717607" y="2571750"/>
            <a:ext cx="6121400" cy="1052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30320" y="3778293"/>
            <a:ext cx="31813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Notes: </a:t>
            </a:r>
            <a:r>
              <a:rPr lang="en-US" i="1" dirty="0"/>
              <a:t>13.4.7 Color Coding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/>
              <a:t>Consider the longest path problem in an undirected graph.</a:t>
            </a:r>
          </a:p>
          <a:p>
            <a:r>
              <a:rPr lang="en-US" b="1" dirty="0"/>
              <a:t>Input: </a:t>
            </a:r>
            <a:r>
              <a:rPr lang="en-US" dirty="0"/>
              <a:t>An undirected simple graph G = (V, E) on n vertices and a positive integer </a:t>
            </a:r>
            <a:r>
              <a:rPr lang="en-US" dirty="0" err="1"/>
              <a:t>k≤n</a:t>
            </a:r>
            <a:r>
              <a:rPr lang="en-US" dirty="0"/>
              <a:t>.</a:t>
            </a:r>
          </a:p>
          <a:p>
            <a:r>
              <a:rPr lang="en-US" b="1" dirty="0"/>
              <a:t>Output: </a:t>
            </a:r>
            <a:r>
              <a:rPr lang="en-US" dirty="0"/>
              <a:t>Does there exists a simple path consisting of at least k vertices in 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sz="2000" dirty="0"/>
                  <a:t>Step 1: Repeat Steps 2 and 3 for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m:rPr>
                        <m:sty m:val="p"/>
                      </m:rPr>
                      <a:rPr lang="en-US" sz="2000" i="1" dirty="0" err="1" smtClean="0">
                        <a:latin typeface="Cambria Math" panose="02040503050406030204" pitchFamily="18" charset="0"/>
                      </a:rPr>
                      <m:t>ln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⁡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2000" dirty="0"/>
                  <a:t>times.</a:t>
                </a:r>
              </a:p>
              <a:p>
                <a:r>
                  <a:rPr lang="en-US" sz="2000" dirty="0"/>
                  <a:t>Step 2: Color the vertices of G uniformly at random independently from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{1, . . . ,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Step 3: Check if there exists a path </a:t>
                </a:r>
                <a14:m>
                  <m:oMath xmlns:m="http://schemas.openxmlformats.org/officeDocument/2006/math">
                    <m:r>
                      <a:rPr lang="el-GR" sz="2000" i="1" dirty="0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= (</m:t>
                    </m:r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,..,</m:t>
                    </m:r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2000" dirty="0"/>
                  <a:t>such that each vertex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/>
                  <a:t> is colored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000" dirty="0"/>
                  <a:t>. If such a path exists, output TRUE and terminate.</a:t>
                </a:r>
              </a:p>
              <a:p>
                <a:r>
                  <a:rPr lang="en-US" sz="2000" dirty="0"/>
                  <a:t>Step 4: Output G contains no simple path of length k.</a:t>
                </a: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1817" t="-33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Color coding for finding long paths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sz="half" idx="2"/>
              </p:nvPr>
            </p:nvSpPr>
            <p:spPr>
              <a:xfrm>
                <a:off x="571500" y="1208347"/>
                <a:ext cx="8331580" cy="3118897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1800" b="1" i="0" u="none" strike="noStrike" baseline="0" dirty="0">
                    <a:latin typeface="CMR10"/>
                  </a:rPr>
                  <a:t>If there exists a simple path </a:t>
                </a:r>
                <a14:m>
                  <m:oMath xmlns:m="http://schemas.openxmlformats.org/officeDocument/2006/math">
                    <m:r>
                      <a:rPr lang="en-US" sz="1800" b="1" i="1" u="none" strike="noStrike" baseline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𝝅</m:t>
                    </m:r>
                    <m:r>
                      <a:rPr lang="en-US" sz="1800" b="1" i="1" u="none" strike="noStrike" baseline="0" dirty="0" smtClean="0">
                        <a:latin typeface="Cambria Math" panose="02040503050406030204" pitchFamily="18" charset="0"/>
                      </a:rPr>
                      <m:t> = (</m:t>
                    </m:r>
                    <m:sSub>
                      <m:sSubPr>
                        <m:ctrlPr>
                          <a:rPr lang="en-US" sz="1800" b="1" i="1" u="none" strike="noStrike" baseline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 u="none" strike="noStrike" baseline="0" dirty="0" smtClean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sz="1800" b="1" i="1" u="none" strike="noStrike" baseline="0" dirty="0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1800" b="1" i="1" u="none" strike="noStrike" baseline="0" dirty="0" smtClean="0">
                        <a:latin typeface="Cambria Math" panose="02040503050406030204" pitchFamily="18" charset="0"/>
                      </a:rPr>
                      <m:t>, . . . ,</m:t>
                    </m:r>
                    <m:sSub>
                      <m:sSub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  <m:r>
                      <a:rPr lang="en-US" sz="1800" b="1" i="1" u="none" strike="noStrike" baseline="0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1800" b="1" i="0" u="none" strike="noStrike" baseline="0" dirty="0">
                    <a:latin typeface="CMR10"/>
                  </a:rPr>
                  <a:t>in </a:t>
                </a:r>
                <a:r>
                  <a:rPr lang="en-US" sz="1800" b="1" i="0" u="none" strike="noStrike" baseline="0" dirty="0">
                    <a:latin typeface="CMMI10"/>
                  </a:rPr>
                  <a:t>G</a:t>
                </a:r>
                <a:r>
                  <a:rPr lang="en-US" sz="1800" b="1" i="0" u="none" strike="noStrike" baseline="0" dirty="0">
                    <a:latin typeface="CMR10"/>
                  </a:rPr>
                  <a:t>, the probability that for all </a:t>
                </a:r>
                <a14:m>
                  <m:oMath xmlns:m="http://schemas.openxmlformats.org/officeDocument/2006/math">
                    <m:r>
                      <a:rPr lang="en-US" sz="1800" b="1" i="1" u="none" strike="noStrike" baseline="0" dirty="0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800" b="1" i="1" u="none" strike="noStrike" baseline="0" dirty="0" smtClean="0">
                        <a:latin typeface="Cambria Math" panose="02040503050406030204" pitchFamily="18" charset="0"/>
                      </a:rPr>
                      <m:t> ∈ {</m:t>
                    </m:r>
                    <m:r>
                      <a:rPr lang="en-US" sz="1800" b="1" i="1" u="none" strike="noStrike" baseline="0" dirty="0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1800" b="1" i="1" u="none" strike="noStrike" baseline="0" dirty="0" smtClean="0">
                        <a:latin typeface="Cambria Math" panose="02040503050406030204" pitchFamily="18" charset="0"/>
                      </a:rPr>
                      <m:t>, . . . , </m:t>
                    </m:r>
                    <m:r>
                      <a:rPr lang="en-US" sz="1800" b="1" i="1" u="none" strike="noStrike" baseline="0" dirty="0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sz="1800" b="1" i="1" u="none" strike="noStrike" baseline="0" dirty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1800" b="1" i="0" u="none" strike="noStrike" baseline="0" dirty="0">
                    <a:latin typeface="CMR10"/>
                  </a:rPr>
                  <a:t>, the vertex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u="none" strike="noStrike" baseline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 u="none" strike="noStrike" baseline="0" dirty="0" smtClean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sz="1800" b="1" i="1" u="none" strike="noStrike" baseline="0" dirty="0" smtClean="0"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800" b="1" i="0" u="none" strike="noStrike" baseline="0" dirty="0">
                    <a:latin typeface="CMMI7"/>
                  </a:rPr>
                  <a:t> </a:t>
                </a:r>
                <a:r>
                  <a:rPr lang="en-US" sz="1800" b="1" i="0" u="none" strike="noStrike" baseline="0" dirty="0">
                    <a:latin typeface="CMR10"/>
                  </a:rPr>
                  <a:t>is assigned the color </a:t>
                </a:r>
                <a14:m>
                  <m:oMath xmlns:m="http://schemas.openxmlformats.org/officeDocument/2006/math">
                    <m:r>
                      <a:rPr lang="en-US" sz="1800" b="1" i="1" u="none" strike="noStrike" baseline="0" dirty="0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US" sz="1800" b="1" i="0" u="none" strike="noStrike" baseline="0" dirty="0">
                    <a:latin typeface="CMMI10"/>
                  </a:rPr>
                  <a:t> </a:t>
                </a:r>
                <a:r>
                  <a:rPr lang="en-US" sz="1800" b="1" i="0" u="none" strike="noStrike" baseline="0" dirty="0">
                    <a:latin typeface="CMR10"/>
                  </a:rPr>
                  <a:t>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𝒌</m:t>
                            </m:r>
                          </m:e>
                          <m:sup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𝒌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1800" b="1" i="0" u="none" strike="noStrike" baseline="0" dirty="0">
                    <a:latin typeface="CMR1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b="1" dirty="0">
                    <a:latin typeface="CMR10"/>
                  </a:rPr>
                  <a:t>Proof:</a:t>
                </a:r>
                <a:endParaRPr lang="en-US" sz="1800" b="1" i="0" u="none" strike="noStrike" baseline="0" dirty="0">
                  <a:latin typeface="CMR10"/>
                </a:endParaRPr>
              </a:p>
              <a:p>
                <a:r>
                  <a:rPr lang="en-US" sz="1800" b="0" i="0" u="none" strike="noStrike" baseline="0" dirty="0">
                    <a:latin typeface="CMR10"/>
                  </a:rPr>
                  <a:t>Since there are </a:t>
                </a:r>
                <a:r>
                  <a:rPr lang="en-US" sz="1800" b="0" i="0" u="none" strike="noStrike" baseline="0" dirty="0">
                    <a:latin typeface="CMMI10"/>
                  </a:rPr>
                  <a:t>k </a:t>
                </a:r>
                <a:r>
                  <a:rPr lang="en-US" sz="1800" b="0" i="0" u="none" strike="noStrike" baseline="0" dirty="0">
                    <a:latin typeface="CMR10"/>
                  </a:rPr>
                  <a:t>colors, the probability of assigning a specific color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800" b="0" i="0" u="none" strike="noStrike" baseline="0" dirty="0">
                    <a:latin typeface="CMMI10"/>
                  </a:rPr>
                  <a:t> </a:t>
                </a:r>
                <a:r>
                  <a:rPr lang="en-US" sz="1800" b="0" i="0" u="none" strike="noStrike" baseline="0" dirty="0">
                    <a:latin typeface="CMR10"/>
                  </a:rPr>
                  <a:t>to vertex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u="none" strike="noStrike" baseline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u="none" strike="noStrike" baseline="0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1800" b="0" i="1" u="none" strike="noStrike" baseline="0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b="0" i="0" u="none" strike="noStrike" baseline="0" dirty="0">
                    <a:latin typeface="CMMI7"/>
                  </a:rPr>
                  <a:t> is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den>
                    </m:f>
                  </m:oMath>
                </a14:m>
                <a:r>
                  <a:rPr lang="en-US" dirty="0"/>
                  <a:t>.</a:t>
                </a:r>
              </a:p>
              <a:p>
                <a:pPr algn="l"/>
                <a:r>
                  <a:rPr lang="en-US" sz="1800" b="0" i="0" u="none" strike="noStrike" baseline="0" dirty="0">
                    <a:latin typeface="CMR10"/>
                  </a:rPr>
                  <a:t>The coloring of each vertex is independent of the others.</a:t>
                </a:r>
              </a:p>
              <a:p>
                <a:r>
                  <a:rPr lang="en-US" sz="1800" b="0" i="0" u="none" strike="noStrike" baseline="0" dirty="0">
                    <a:latin typeface="CMR10"/>
                  </a:rPr>
                  <a:t>Therefore, the probability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u="none" strike="noStrike" baseline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u="none" strike="noStrike" baseline="0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1800" b="0" i="1" u="none" strike="noStrike" baseline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b="0" i="0" u="none" strike="noStrike" baseline="0" dirty="0">
                    <a:latin typeface="CMR7"/>
                  </a:rPr>
                  <a:t> </a:t>
                </a:r>
                <a:r>
                  <a:rPr lang="en-US" sz="1800" b="0" i="0" u="none" strike="noStrike" baseline="0" dirty="0">
                    <a:latin typeface="CMR10"/>
                  </a:rPr>
                  <a:t>is assigned color 1,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b="0" i="0" u="none" strike="noStrike" baseline="0" dirty="0">
                    <a:latin typeface="CMR7"/>
                  </a:rPr>
                  <a:t> </a:t>
                </a:r>
                <a:r>
                  <a:rPr lang="en-US" sz="1800" b="0" i="0" u="none" strike="noStrike" baseline="0" dirty="0">
                    <a:latin typeface="CMR10"/>
                  </a:rPr>
                  <a:t>is assigned color 2, and so on, up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800" b="0" i="0" u="none" strike="noStrike" baseline="0" dirty="0">
                    <a:latin typeface="CMMI7"/>
                  </a:rPr>
                  <a:t> </a:t>
                </a:r>
                <a:r>
                  <a:rPr lang="en-US" sz="1800" b="0" i="0" u="none" strike="noStrike" baseline="0" dirty="0">
                    <a:latin typeface="CMR10"/>
                  </a:rPr>
                  <a:t>being assigned color </a:t>
                </a:r>
                <a:r>
                  <a:rPr lang="en-US" sz="1800" b="0" i="0" u="none" strike="noStrike" baseline="0" dirty="0">
                    <a:latin typeface="CMMI10"/>
                  </a:rPr>
                  <a:t>k</a:t>
                </a:r>
                <a:r>
                  <a:rPr lang="en-US" sz="1800" b="0" i="0" u="none" strike="noStrike" baseline="0" dirty="0">
                    <a:latin typeface="CMR10"/>
                  </a:rPr>
                  <a:t>, is given by the product of individual probabilities: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𝐴𝑙𝑙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𝑎𝑟𝑒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𝑎𝑠𝑠𝑖𝑔𝑛𝑒𝑑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𝑐𝑜𝑟𝑟𝑒𝑐𝑡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𝑐𝑜𝑙𝑜𝑟𝑠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 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dirty="0"/>
                  <a:t> 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den>
                    </m:f>
                  </m:oMath>
                </a14:m>
                <a:r>
                  <a:rPr lang="en-US" dirty="0"/>
                  <a:t> 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den>
                    </m:f>
                  </m:oMath>
                </a14:m>
                <a:r>
                  <a:rPr lang="en-US" dirty="0"/>
                  <a:t> …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den>
                    </m:f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  <m:e>
                        <m:f>
                          <m:f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= 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den>
                        </m:f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71500" y="1208347"/>
                <a:ext cx="8331580" cy="3118897"/>
              </a:xfrm>
              <a:blipFill>
                <a:blip r:embed="rId2"/>
                <a:stretch>
                  <a:fillRect l="-1757" t="-3320" r="-220" b="-119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Lemma 13.4.29</a:t>
            </a:r>
            <a:br>
              <a:rPr lang="en-US" b="1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5E72-54E0-E3C6-687C-20ED0E744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399" y="421148"/>
            <a:ext cx="7949147" cy="1790700"/>
          </a:xfrm>
        </p:spPr>
        <p:txBody>
          <a:bodyPr/>
          <a:lstStyle/>
          <a:p>
            <a:pPr algn="ctr"/>
            <a:r>
              <a:rPr lang="en-US" dirty="0"/>
              <a:t>Questions ?</a:t>
            </a:r>
          </a:p>
        </p:txBody>
      </p:sp>
    </p:spTree>
    <p:extLst>
      <p:ext uri="{BB962C8B-B14F-4D97-AF65-F5344CB8AC3E}">
        <p14:creationId xmlns:p14="http://schemas.microsoft.com/office/powerpoint/2010/main" val="3827195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D20B9A-F171-E524-A740-284B854CB15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/>
              <a:t>Purpose</a:t>
            </a:r>
            <a:r>
              <a:rPr lang="en-US" dirty="0"/>
              <a:t>: Introduce a technique, "Color-Coding" for finding simple paths and cycles and subgraph for specified length in polynomial time.</a:t>
            </a:r>
          </a:p>
          <a:p>
            <a:endParaRPr lang="en-US" dirty="0"/>
          </a:p>
          <a:p>
            <a:r>
              <a:rPr lang="en-US" b="1" dirty="0"/>
              <a:t>Key Methods to discussed today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Random Coloring</a:t>
            </a:r>
          </a:p>
          <a:p>
            <a:pPr marL="342900" lvl="1" indent="0">
              <a:buNone/>
            </a:pPr>
            <a:endParaRPr lang="en-US" dirty="0"/>
          </a:p>
          <a:p>
            <a:r>
              <a:rPr lang="en-US" sz="1800" b="0" i="0" u="none" strike="noStrike" baseline="0" dirty="0">
                <a:latin typeface="CMR10"/>
              </a:rPr>
              <a:t>A novel randomized method, for finding simple paths and cycles of a specified length </a:t>
            </a:r>
            <a:r>
              <a:rPr lang="en-US" sz="1800" b="0" i="0" u="none" strike="noStrike" baseline="0" dirty="0">
                <a:latin typeface="CMMI10"/>
              </a:rPr>
              <a:t>k</a:t>
            </a:r>
            <a:r>
              <a:rPr lang="en-US" sz="1800" b="0" i="0" u="none" strike="noStrike" baseline="0" dirty="0">
                <a:latin typeface="CMR10"/>
              </a:rPr>
              <a:t>, and other small subgraphs, within a given graph </a:t>
            </a:r>
            <a:r>
              <a:rPr lang="en-US" sz="1800" b="0" i="0" u="none" strike="noStrike" baseline="0" dirty="0">
                <a:latin typeface="CMMI10"/>
              </a:rPr>
              <a:t>G </a:t>
            </a:r>
            <a:r>
              <a:rPr lang="en-US" sz="1800" b="0" i="0" u="none" strike="noStrike" baseline="0" dirty="0">
                <a:latin typeface="CMR10"/>
              </a:rPr>
              <a:t>= (</a:t>
            </a:r>
            <a:r>
              <a:rPr lang="en-US" sz="1800" b="0" i="0" u="none" strike="noStrike" baseline="0" dirty="0">
                <a:latin typeface="CMMI10"/>
              </a:rPr>
              <a:t>V, E</a:t>
            </a:r>
            <a:r>
              <a:rPr lang="en-US" sz="1800" b="0" i="0" u="none" strike="noStrike" baseline="0" dirty="0">
                <a:latin typeface="CMR10"/>
              </a:rPr>
              <a:t>).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F95711-F5AF-1A48-AE17-D21E9F308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	</a:t>
            </a:r>
          </a:p>
        </p:txBody>
      </p:sp>
    </p:spTree>
    <p:extLst>
      <p:ext uri="{BB962C8B-B14F-4D97-AF65-F5344CB8AC3E}">
        <p14:creationId xmlns:p14="http://schemas.microsoft.com/office/powerpoint/2010/main" val="42164043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Noga</a:t>
            </a:r>
            <a:r>
              <a:rPr lang="en-US" dirty="0"/>
              <a:t> </a:t>
            </a:r>
            <a:r>
              <a:rPr lang="en-US" dirty="0" err="1"/>
              <a:t>Alon</a:t>
            </a:r>
            <a:r>
              <a:rPr lang="en-US" dirty="0"/>
              <a:t>, Raphael </a:t>
            </a:r>
            <a:r>
              <a:rPr lang="en-US" dirty="0" err="1"/>
              <a:t>Yuster</a:t>
            </a:r>
            <a:r>
              <a:rPr lang="en-US" dirty="0"/>
              <a:t>, and Uri </a:t>
            </a:r>
            <a:r>
              <a:rPr lang="en-US" dirty="0" err="1"/>
              <a:t>Zwick</a:t>
            </a:r>
            <a:r>
              <a:rPr lang="en-US" dirty="0"/>
              <a:t>. Color-coding. J. ACM, 42(4):844–856, 1995</a:t>
            </a:r>
          </a:p>
          <a:p>
            <a:r>
              <a:rPr lang="en-US" dirty="0" err="1"/>
              <a:t>Maheshwari</a:t>
            </a:r>
            <a:r>
              <a:rPr lang="en-US" dirty="0"/>
              <a:t>, A. (</a:t>
            </a:r>
            <a:r>
              <a:rPr lang="en-US" dirty="0" err="1"/>
              <a:t>n.d</a:t>
            </a:r>
            <a:r>
              <a:rPr lang="en-US" dirty="0"/>
              <a:t>.). </a:t>
            </a:r>
            <a:r>
              <a:rPr lang="en-US" i="1" dirty="0"/>
              <a:t>Design and analysis of algorithms: Lecture notes</a:t>
            </a:r>
            <a:r>
              <a:rPr lang="en-US" dirty="0"/>
              <a:t>. Carleton University. Retrieved from </a:t>
            </a:r>
            <a:r>
              <a:rPr lang="en-US" dirty="0">
                <a:hlinkClick r:id="rId2"/>
              </a:rPr>
              <a:t>https://people.scs.carleton.ca/~maheshwa/Notes/DAA/notes.pdf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Refrences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585193-8292-B66A-7E93-05D0F8F123F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Let G = (V, E) be a graph (directed or undirected). </a:t>
            </a:r>
          </a:p>
          <a:p>
            <a:r>
              <a:rPr lang="en-US" dirty="0"/>
              <a:t>Choose a random coloring of the vertices of G with k colors.</a:t>
            </a:r>
          </a:p>
          <a:p>
            <a:r>
              <a:rPr lang="en-US" dirty="0"/>
              <a:t>A </a:t>
            </a:r>
            <a:r>
              <a:rPr lang="en-US" b="1" dirty="0"/>
              <a:t>colorful path</a:t>
            </a:r>
            <a:r>
              <a:rPr lang="en-US" dirty="0"/>
              <a:t> is defined as a path where all vertices have distinct colors. </a:t>
            </a:r>
          </a:p>
          <a:p>
            <a:r>
              <a:rPr lang="en-US" i="1" dirty="0"/>
              <a:t>This looks very simple.</a:t>
            </a:r>
          </a:p>
          <a:p>
            <a:r>
              <a:rPr lang="en-US" dirty="0"/>
              <a:t>Each simple path of length k-1, has a chance to become colorful.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 much time is needed to find a colorful path of length k-1 in G, if one exists, or all pairs of vertices connected by colorful paths of length k-1 in G?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C5545FA-C94C-946B-4F20-58AB1B1B8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Coloring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5359517-E1F7-051F-B943-0A5A8750CD6F}"/>
                  </a:ext>
                </a:extLst>
              </p:cNvPr>
              <p:cNvSpPr txBox="1"/>
              <p:nvPr/>
            </p:nvSpPr>
            <p:spPr>
              <a:xfrm>
                <a:off x="3657600" y="2869090"/>
                <a:ext cx="914400" cy="9144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no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5359517-E1F7-051F-B943-0A5A8750CD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869090"/>
                <a:ext cx="914400" cy="914400"/>
              </a:xfrm>
              <a:prstGeom prst="rect">
                <a:avLst/>
              </a:prstGeom>
              <a:blipFill>
                <a:blip r:embed="rId2"/>
                <a:stretch>
                  <a:fillRect r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928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Lemma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3374" y="893698"/>
            <a:ext cx="8054975" cy="624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2"/>
          <p:cNvSpPr txBox="1">
            <a:spLocks/>
          </p:cNvSpPr>
          <p:nvPr/>
        </p:nvSpPr>
        <p:spPr>
          <a:xfrm>
            <a:off x="518998" y="1605127"/>
            <a:ext cx="4022376" cy="720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Graph G = (V, E) , Here V=5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2676540" y="3888053"/>
            <a:ext cx="457200" cy="457200"/>
          </a:xfrm>
          <a:prstGeom prst="flowChartConnector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4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4129778" y="4080358"/>
            <a:ext cx="457200" cy="457200"/>
          </a:xfrm>
          <a:prstGeom prst="flowChartConnector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8" name="Flowchart: Connector 7"/>
          <p:cNvSpPr/>
          <p:nvPr/>
        </p:nvSpPr>
        <p:spPr>
          <a:xfrm>
            <a:off x="2115287" y="2892564"/>
            <a:ext cx="457200" cy="457200"/>
          </a:xfrm>
          <a:prstGeom prst="flowChartConnector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3</a:t>
            </a:r>
          </a:p>
        </p:txBody>
      </p:sp>
      <p:sp>
        <p:nvSpPr>
          <p:cNvPr id="9" name="Flowchart: Connector 8"/>
          <p:cNvSpPr/>
          <p:nvPr/>
        </p:nvSpPr>
        <p:spPr>
          <a:xfrm>
            <a:off x="3744968" y="2155006"/>
            <a:ext cx="457200" cy="457200"/>
          </a:xfrm>
          <a:prstGeom prst="flowChartConnector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0" name="Flowchart: Connector 9"/>
          <p:cNvSpPr/>
          <p:nvPr/>
        </p:nvSpPr>
        <p:spPr>
          <a:xfrm>
            <a:off x="5485665" y="3045760"/>
            <a:ext cx="457200" cy="457200"/>
          </a:xfrm>
          <a:prstGeom prst="flowChartConnector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G = (V, E) , Here V=5, E=5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2199651" y="3511793"/>
            <a:ext cx="457200" cy="457200"/>
          </a:xfrm>
          <a:prstGeom prst="flowChartConnector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4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3683516" y="3669097"/>
            <a:ext cx="457200" cy="457200"/>
          </a:xfrm>
          <a:prstGeom prst="flowChartConnector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1542146" y="1790034"/>
            <a:ext cx="457200" cy="457200"/>
          </a:xfrm>
          <a:prstGeom prst="flowChartConnector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3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3548088" y="1148728"/>
            <a:ext cx="457200" cy="457200"/>
          </a:xfrm>
          <a:prstGeom prst="flowChartConnector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8" name="Flowchart: Connector 7"/>
          <p:cNvSpPr/>
          <p:nvPr/>
        </p:nvSpPr>
        <p:spPr>
          <a:xfrm>
            <a:off x="5367537" y="2223237"/>
            <a:ext cx="457200" cy="457200"/>
          </a:xfrm>
          <a:prstGeom prst="flowChartConnector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1</a:t>
            </a:r>
          </a:p>
        </p:txBody>
      </p:sp>
      <p:cxnSp>
        <p:nvCxnSpPr>
          <p:cNvPr id="10" name="Straight Connector 9"/>
          <p:cNvCxnSpPr>
            <a:stCxn id="6" idx="7"/>
            <a:endCxn id="7" idx="2"/>
          </p:cNvCxnSpPr>
          <p:nvPr/>
        </p:nvCxnSpPr>
        <p:spPr>
          <a:xfrm rot="5400000" flipH="1" flipV="1">
            <a:off x="2500409" y="809311"/>
            <a:ext cx="479661" cy="16156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endCxn id="4" idx="1"/>
          </p:cNvCxnSpPr>
          <p:nvPr/>
        </p:nvCxnSpPr>
        <p:spPr>
          <a:xfrm rot="16200000" flipH="1">
            <a:off x="1373520" y="2685661"/>
            <a:ext cx="1372477" cy="4136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4" idx="5"/>
            <a:endCxn id="5" idx="2"/>
          </p:cNvCxnSpPr>
          <p:nvPr/>
        </p:nvCxnSpPr>
        <p:spPr>
          <a:xfrm rot="5400000" flipH="1" flipV="1">
            <a:off x="3134535" y="3353058"/>
            <a:ext cx="4341" cy="10936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0"/>
            <a:endCxn id="7" idx="4"/>
          </p:cNvCxnSpPr>
          <p:nvPr/>
        </p:nvCxnSpPr>
        <p:spPr>
          <a:xfrm rot="16200000" flipV="1">
            <a:off x="2812818" y="2569799"/>
            <a:ext cx="2063169" cy="1354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8" idx="2"/>
            <a:endCxn id="7" idx="6"/>
          </p:cNvCxnSpPr>
          <p:nvPr/>
        </p:nvCxnSpPr>
        <p:spPr>
          <a:xfrm rot="10800000">
            <a:off x="4005289" y="1377329"/>
            <a:ext cx="1362249" cy="10745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Connector 3"/>
          <p:cNvSpPr/>
          <p:nvPr/>
        </p:nvSpPr>
        <p:spPr>
          <a:xfrm>
            <a:off x="2199651" y="3314918"/>
            <a:ext cx="457200" cy="457200"/>
          </a:xfrm>
          <a:prstGeom prst="flowChartConnector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4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3683516" y="3472222"/>
            <a:ext cx="457200" cy="457200"/>
          </a:xfrm>
          <a:prstGeom prst="flowChartConnector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1542146" y="1593159"/>
            <a:ext cx="457200" cy="457200"/>
          </a:xfrm>
          <a:prstGeom prst="flowChartConnector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3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3548088" y="986853"/>
            <a:ext cx="457200" cy="457200"/>
          </a:xfrm>
          <a:prstGeom prst="flowChartConnector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8" name="Flowchart: Connector 7"/>
          <p:cNvSpPr/>
          <p:nvPr/>
        </p:nvSpPr>
        <p:spPr>
          <a:xfrm>
            <a:off x="5367537" y="2026362"/>
            <a:ext cx="457200" cy="457200"/>
          </a:xfrm>
          <a:prstGeom prst="flowChartConnec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1</a:t>
            </a:r>
          </a:p>
        </p:txBody>
      </p:sp>
      <p:cxnSp>
        <p:nvCxnSpPr>
          <p:cNvPr id="10" name="Straight Connector 9"/>
          <p:cNvCxnSpPr>
            <a:stCxn id="6" idx="7"/>
          </p:cNvCxnSpPr>
          <p:nvPr/>
        </p:nvCxnSpPr>
        <p:spPr>
          <a:xfrm rot="5400000" flipH="1" flipV="1">
            <a:off x="2500409" y="612436"/>
            <a:ext cx="479661" cy="16156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endCxn id="4" idx="1"/>
          </p:cNvCxnSpPr>
          <p:nvPr/>
        </p:nvCxnSpPr>
        <p:spPr>
          <a:xfrm rot="16200000" flipH="1">
            <a:off x="1373520" y="2488786"/>
            <a:ext cx="1372477" cy="4136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4" idx="5"/>
            <a:endCxn id="5" idx="2"/>
          </p:cNvCxnSpPr>
          <p:nvPr/>
        </p:nvCxnSpPr>
        <p:spPr>
          <a:xfrm rot="5400000" flipH="1" flipV="1">
            <a:off x="3134535" y="3156183"/>
            <a:ext cx="4341" cy="10936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0"/>
          </p:cNvCxnSpPr>
          <p:nvPr/>
        </p:nvCxnSpPr>
        <p:spPr>
          <a:xfrm rot="16200000" flipV="1">
            <a:off x="2812818" y="2372924"/>
            <a:ext cx="2063169" cy="1354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8" idx="2"/>
            <a:endCxn id="7" idx="6"/>
          </p:cNvCxnSpPr>
          <p:nvPr/>
        </p:nvCxnSpPr>
        <p:spPr>
          <a:xfrm rot="10800000">
            <a:off x="4005289" y="1215454"/>
            <a:ext cx="1362249" cy="10395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5627" y="55283"/>
            <a:ext cx="90783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Choose a random coloring of the vertices of G with k colors, c : V -&gt; {1,2,..,k}; k=5  </a:t>
            </a:r>
          </a:p>
          <a:p>
            <a:r>
              <a:rPr lang="en-US" dirty="0"/>
              <a:t>and a vertex s belongs to V.</a:t>
            </a:r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762034" y="1920678"/>
            <a:ext cx="424386" cy="26250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dirty="0"/>
              <a:t>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47062" y="1159408"/>
            <a:ext cx="2161309" cy="119269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/>
              <a:t>Finds a colorful path of length k -1 that starts at s, if</a:t>
            </a:r>
          </a:p>
          <a:p>
            <a:r>
              <a:rPr lang="en-US" dirty="0"/>
              <a:t>one exists.</a:t>
            </a:r>
          </a:p>
          <a:p>
            <a:endParaRPr lang="en-US" dirty="0"/>
          </a:p>
          <a:p>
            <a:pPr algn="l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01516D-CE6E-5C53-291E-FF230E0F18F6}"/>
              </a:ext>
            </a:extLst>
          </p:cNvPr>
          <p:cNvSpPr txBox="1"/>
          <p:nvPr/>
        </p:nvSpPr>
        <p:spPr>
          <a:xfrm>
            <a:off x="4625299" y="2839844"/>
            <a:ext cx="46381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A path in G is said to be colorful if each vertex is colored by a distinct color.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3" grpId="0"/>
      <p:bldP spid="18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4377" y="432594"/>
            <a:ext cx="9017122" cy="720000"/>
          </a:xfrm>
        </p:spPr>
        <p:txBody>
          <a:bodyPr/>
          <a:lstStyle/>
          <a:p>
            <a:r>
              <a:rPr lang="en-US" sz="1400" b="0" dirty="0"/>
              <a:t>To find a colorful path of length k -1 in G that starts somewhere, we just add a new vertex s0 to V.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1224026" y="3853043"/>
            <a:ext cx="457200" cy="457200"/>
          </a:xfrm>
          <a:prstGeom prst="flowChartConnector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4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2703489" y="4010356"/>
            <a:ext cx="457200" cy="457200"/>
          </a:xfrm>
          <a:prstGeom prst="flowChartConnector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66521" y="2131284"/>
            <a:ext cx="457200" cy="457200"/>
          </a:xfrm>
          <a:prstGeom prst="flowChartConnector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3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2572463" y="1489978"/>
            <a:ext cx="457200" cy="457200"/>
          </a:xfrm>
          <a:prstGeom prst="flowChartConnector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8" name="Flowchart: Connector 7"/>
          <p:cNvSpPr/>
          <p:nvPr/>
        </p:nvSpPr>
        <p:spPr>
          <a:xfrm>
            <a:off x="4391912" y="2564487"/>
            <a:ext cx="457200" cy="457200"/>
          </a:xfrm>
          <a:prstGeom prst="flowChartConnec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1</a:t>
            </a:r>
          </a:p>
        </p:txBody>
      </p:sp>
      <p:cxnSp>
        <p:nvCxnSpPr>
          <p:cNvPr id="10" name="Straight Connector 9"/>
          <p:cNvCxnSpPr>
            <a:stCxn id="6" idx="7"/>
            <a:endCxn id="7" idx="2"/>
          </p:cNvCxnSpPr>
          <p:nvPr/>
        </p:nvCxnSpPr>
        <p:spPr>
          <a:xfrm rot="5400000" flipH="1" flipV="1">
            <a:off x="1524784" y="1150561"/>
            <a:ext cx="479661" cy="16156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endCxn id="4" idx="1"/>
          </p:cNvCxnSpPr>
          <p:nvPr/>
        </p:nvCxnSpPr>
        <p:spPr>
          <a:xfrm rot="16200000" flipH="1">
            <a:off x="397895" y="3026911"/>
            <a:ext cx="1372477" cy="4136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4" idx="5"/>
          </p:cNvCxnSpPr>
          <p:nvPr/>
        </p:nvCxnSpPr>
        <p:spPr>
          <a:xfrm rot="5400000" flipH="1" flipV="1">
            <a:off x="2158910" y="3694308"/>
            <a:ext cx="4341" cy="10936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4"/>
          </p:cNvCxnSpPr>
          <p:nvPr/>
        </p:nvCxnSpPr>
        <p:spPr>
          <a:xfrm rot="16200000" flipV="1">
            <a:off x="1837193" y="2911049"/>
            <a:ext cx="2063169" cy="1354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8" idx="2"/>
            <a:endCxn id="7" idx="6"/>
          </p:cNvCxnSpPr>
          <p:nvPr/>
        </p:nvCxnSpPr>
        <p:spPr>
          <a:xfrm rot="10800000">
            <a:off x="3029664" y="1718579"/>
            <a:ext cx="1362249" cy="10745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lowchart: Connector 12"/>
          <p:cNvSpPr/>
          <p:nvPr/>
        </p:nvSpPr>
        <p:spPr>
          <a:xfrm>
            <a:off x="1881327" y="2747566"/>
            <a:ext cx="520639" cy="459387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s0</a:t>
            </a:r>
          </a:p>
        </p:txBody>
      </p:sp>
      <p:cxnSp>
        <p:nvCxnSpPr>
          <p:cNvPr id="14" name="Straight Connector 13"/>
          <p:cNvCxnSpPr>
            <a:endCxn id="13" idx="6"/>
          </p:cNvCxnSpPr>
          <p:nvPr/>
        </p:nvCxnSpPr>
        <p:spPr>
          <a:xfrm rot="10800000" flipV="1">
            <a:off x="2401967" y="2830692"/>
            <a:ext cx="1964433" cy="14656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3"/>
          </p:cNvCxnSpPr>
          <p:nvPr/>
        </p:nvCxnSpPr>
        <p:spPr>
          <a:xfrm rot="5400000">
            <a:off x="1985301" y="2112406"/>
            <a:ext cx="886301" cy="42193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2046408" y="3348863"/>
            <a:ext cx="864515" cy="59236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3" idx="3"/>
          </p:cNvCxnSpPr>
          <p:nvPr/>
        </p:nvCxnSpPr>
        <p:spPr>
          <a:xfrm rot="5400000">
            <a:off x="1383769" y="3303999"/>
            <a:ext cx="738127" cy="40948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3" idx="2"/>
          </p:cNvCxnSpPr>
          <p:nvPr/>
        </p:nvCxnSpPr>
        <p:spPr>
          <a:xfrm rot="10800000">
            <a:off x="1005579" y="2420892"/>
            <a:ext cx="875749" cy="55636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464001" y="301271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062013" y="1070173"/>
            <a:ext cx="397889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We just add a new vertex s0 to V.</a:t>
            </a:r>
          </a:p>
          <a:p>
            <a:endParaRPr lang="en-US" sz="1600" dirty="0"/>
          </a:p>
          <a:p>
            <a:r>
              <a:rPr lang="en-US" sz="1600" dirty="0"/>
              <a:t>Color it with a new color 0 and connect it with edges to all the vertices of V. </a:t>
            </a:r>
          </a:p>
          <a:p>
            <a:endParaRPr lang="en-US" sz="1600" dirty="0"/>
          </a:p>
          <a:p>
            <a:r>
              <a:rPr lang="en-US" sz="1600" dirty="0"/>
              <a:t>We now look for a colorful path of length k that starts at s0.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  <p:bldP spid="8" grpId="0" animBg="1"/>
      <p:bldP spid="13" grpId="0" animBg="1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95711-F5AF-1A48-AE17-D21E9F308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Lemma Proof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1582B-1063-7849-8535-BA94445C57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2460" y="1408928"/>
            <a:ext cx="8055666" cy="2921138"/>
          </a:xfrm>
        </p:spPr>
        <p:txBody>
          <a:bodyPr/>
          <a:lstStyle/>
          <a:p>
            <a:r>
              <a:rPr lang="en-US" dirty="0"/>
              <a:t>Example with V = 5 and E = 5</a:t>
            </a:r>
          </a:p>
          <a:p>
            <a:r>
              <a:rPr lang="en-US" dirty="0"/>
              <a:t>Let us now apply the algorithm to a specific graph with 5 vertices and 5 edges.</a:t>
            </a:r>
          </a:p>
          <a:p>
            <a:r>
              <a:rPr lang="en-US" dirty="0"/>
              <a:t>Consider the graph G = (V, E), where: </a:t>
            </a:r>
          </a:p>
          <a:p>
            <a:pPr lvl="1"/>
            <a:r>
              <a:rPr lang="en-US" dirty="0"/>
              <a:t>V = {v1, v2, v3, v4, v5}, </a:t>
            </a:r>
          </a:p>
          <a:p>
            <a:pPr lvl="1"/>
            <a:r>
              <a:rPr lang="en-US" dirty="0"/>
              <a:t>E = {(v1, v2), (v2, v3), (v3, v4), (v4, v5), (v5, v1)}.</a:t>
            </a:r>
          </a:p>
        </p:txBody>
      </p:sp>
    </p:spTree>
    <p:extLst>
      <p:ext uri="{BB962C8B-B14F-4D97-AF65-F5344CB8AC3E}">
        <p14:creationId xmlns:p14="http://schemas.microsoft.com/office/powerpoint/2010/main" val="42164043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The graph is a cycle of 5 vertices, and we assign the following coloring:</a:t>
            </a:r>
          </a:p>
          <a:p>
            <a:r>
              <a:rPr lang="en-US" dirty="0"/>
              <a:t>c(v1) = 1, c(v2) = 2, c(v3) = 3, c(v4) = 4, c(v5) = 5.</a:t>
            </a:r>
          </a:p>
          <a:p>
            <a:r>
              <a:rPr lang="en-US" dirty="0"/>
              <a:t>We are looking for a colorful path of length 4, </a:t>
            </a:r>
          </a:p>
          <a:p>
            <a:r>
              <a:rPr lang="en-US" dirty="0"/>
              <a:t>i.e., a path that uses all 5 colors. </a:t>
            </a:r>
          </a:p>
          <a:p>
            <a:r>
              <a:rPr lang="en-US" dirty="0"/>
              <a:t>We can apply the dynamic programming approach described above.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(cont.)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theme1.xml><?xml version="1.0" encoding="utf-8"?>
<a:theme xmlns:a="http://schemas.openxmlformats.org/drawingml/2006/main" name="CarletonU">
  <a:themeElements>
    <a:clrScheme name="Carleton Colours">
      <a:dk1>
        <a:srgbClr val="000000"/>
      </a:dk1>
      <a:lt1>
        <a:srgbClr val="FFFFFF"/>
      </a:lt1>
      <a:dk2>
        <a:srgbClr val="414141"/>
      </a:dk2>
      <a:lt2>
        <a:srgbClr val="E7E6E6"/>
      </a:lt2>
      <a:accent1>
        <a:srgbClr val="E91C24"/>
      </a:accent1>
      <a:accent2>
        <a:srgbClr val="A0A0A0"/>
      </a:accent2>
      <a:accent3>
        <a:srgbClr val="FBD2D3"/>
      </a:accent3>
      <a:accent4>
        <a:srgbClr val="D5D5D5"/>
      </a:accent4>
      <a:accent5>
        <a:srgbClr val="038044"/>
      </a:accent5>
      <a:accent6>
        <a:srgbClr val="1166AA"/>
      </a:accent6>
      <a:hlink>
        <a:srgbClr val="003C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no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CarletonU" id="{2B00C0B3-2EC4-284A-93CF-30C37DD62F9A}" vid="{D942AECA-9F62-C94E-A636-2FCF88DB33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A66EB76829D34FB3B76BCAC7DC632F" ma:contentTypeVersion="13" ma:contentTypeDescription="Create a new document." ma:contentTypeScope="" ma:versionID="0a82978f4d74dac53686195867cef818">
  <xsd:schema xmlns:xsd="http://www.w3.org/2001/XMLSchema" xmlns:xs="http://www.w3.org/2001/XMLSchema" xmlns:p="http://schemas.microsoft.com/office/2006/metadata/properties" xmlns:ns2="e7b193ac-ea41-4509-9747-953194e6ef68" xmlns:ns3="d3179429-d478-498a-b939-9081b8144ee9" targetNamespace="http://schemas.microsoft.com/office/2006/metadata/properties" ma:root="true" ma:fieldsID="b83c460c0fff4abcf76d6cec6512e851" ns2:_="" ns3:_="">
    <xsd:import namespace="e7b193ac-ea41-4509-9747-953194e6ef68"/>
    <xsd:import namespace="d3179429-d478-498a-b939-9081b8144ee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193ac-ea41-4509-9747-953194e6ef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179429-d478-498a-b939-9081b8144ee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FA4971-E3BF-4588-95D7-14206BF726E2}">
  <ds:schemaRefs>
    <ds:schemaRef ds:uri="d3179429-d478-498a-b939-9081b8144ee9"/>
    <ds:schemaRef ds:uri="e7b193ac-ea41-4509-9747-953194e6ef6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C3E414D-2C3E-4C6F-86D2-4340BBD4BED4}">
  <ds:schemaRefs>
    <ds:schemaRef ds:uri="http://schemas.microsoft.com/office/infopath/2007/PartnerControls"/>
    <ds:schemaRef ds:uri="http://purl.org/dc/terms/"/>
    <ds:schemaRef ds:uri="e7b193ac-ea41-4509-9747-953194e6ef68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d3179429-d478-498a-b939-9081b8144ee9"/>
    <ds:schemaRef ds:uri="http://purl.org/dc/dcmitype/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A3CD22F-9C57-4E07-B755-4A22E5B30C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</TotalTime>
  <Words>1354</Words>
  <Application>Microsoft Macintosh PowerPoint</Application>
  <PresentationFormat>On-screen Show (16:9)</PresentationFormat>
  <Paragraphs>141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Calibri</vt:lpstr>
      <vt:lpstr>Cambria Math</vt:lpstr>
      <vt:lpstr>CMMI10</vt:lpstr>
      <vt:lpstr>CMMI7</vt:lpstr>
      <vt:lpstr>CMR10</vt:lpstr>
      <vt:lpstr>CMR7</vt:lpstr>
      <vt:lpstr>CMTI12</vt:lpstr>
      <vt:lpstr>CarletonU</vt:lpstr>
      <vt:lpstr>Color-Coding Method   Noga Alon | Raphael Yuster | Uri Zwick</vt:lpstr>
      <vt:lpstr>Introduction </vt:lpstr>
      <vt:lpstr>Random Coloring </vt:lpstr>
      <vt:lpstr>Lemma</vt:lpstr>
      <vt:lpstr>Graph G = (V, E) , Here V=5, E=5</vt:lpstr>
      <vt:lpstr>PowerPoint Presentation</vt:lpstr>
      <vt:lpstr>To find a colorful path of length k -1 in G that starts somewhere, we just add a new vertex s0 to V.</vt:lpstr>
      <vt:lpstr>Lemma Proof</vt:lpstr>
      <vt:lpstr>Proof (cont.)</vt:lpstr>
      <vt:lpstr>Proof (cont.)</vt:lpstr>
      <vt:lpstr>Proof (cont.)</vt:lpstr>
      <vt:lpstr>Proof (cont.)</vt:lpstr>
      <vt:lpstr>Proof (cont.)</vt:lpstr>
      <vt:lpstr>Proof (cont.)</vt:lpstr>
      <vt:lpstr>Proof (cont.)</vt:lpstr>
      <vt:lpstr>Class Notes: 13.4.7 Color Coding</vt:lpstr>
      <vt:lpstr>Color coding for finding long paths </vt:lpstr>
      <vt:lpstr>Lemma 13.4.29 </vt:lpstr>
      <vt:lpstr>Questions ?</vt:lpstr>
      <vt:lpstr>Refrences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Ryan</dc:creator>
  <cp:lastModifiedBy>Anil Maheshwari</cp:lastModifiedBy>
  <cp:revision>101</cp:revision>
  <dcterms:created xsi:type="dcterms:W3CDTF">2021-06-22T15:43:15Z</dcterms:created>
  <dcterms:modified xsi:type="dcterms:W3CDTF">2024-11-27T16:11:09Z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0x01010098A66EB76829D34FB3B76BCAC7DC632F</vt:lpwstr>
  </property>
</Properties>
</file>