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60" r:id="rId5"/>
    <p:sldId id="268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69" r:id="rId15"/>
    <p:sldId id="270" r:id="rId16"/>
    <p:sldId id="271" r:id="rId17"/>
    <p:sldId id="272" r:id="rId18"/>
    <p:sldId id="273" r:id="rId19"/>
    <p:sldId id="284" r:id="rId20"/>
    <p:sldId id="275" r:id="rId21"/>
    <p:sldId id="28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291A1-960D-456E-95F4-F858D5AAB4D4}" type="datetimeFigureOut">
              <a:rPr lang="en-CA" smtClean="0"/>
              <a:t>09/11/2015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2DBF5D-2EEF-4401-9447-01FC19941980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DBF5D-2EEF-4401-9447-01FC19941980}" type="slidenum">
              <a:rPr lang="en-CA" smtClean="0"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DBF5D-2EEF-4401-9447-01FC19941980}" type="slidenum">
              <a:rPr lang="en-CA" smtClean="0"/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DBF5D-2EEF-4401-9447-01FC19941980}" type="slidenum">
              <a:rPr lang="en-CA" smtClean="0"/>
              <a:t>11</a:t>
            </a:fld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DBF5D-2EEF-4401-9447-01FC19941980}" type="slidenum">
              <a:rPr lang="en-CA" smtClean="0"/>
              <a:t>12</a:t>
            </a:fld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DBF5D-2EEF-4401-9447-01FC19941980}" type="slidenum">
              <a:rPr lang="en-CA" smtClean="0"/>
              <a:t>13</a:t>
            </a:fld>
            <a:endParaRPr lang="en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DBF5D-2EEF-4401-9447-01FC19941980}" type="slidenum">
              <a:rPr lang="en-CA" smtClean="0"/>
              <a:t>14</a:t>
            </a:fld>
            <a:endParaRPr lang="en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DBF5D-2EEF-4401-9447-01FC19941980}" type="slidenum">
              <a:rPr lang="en-CA" smtClean="0"/>
              <a:t>15</a:t>
            </a:fld>
            <a:endParaRPr lang="en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DBF5D-2EEF-4401-9447-01FC19941980}" type="slidenum">
              <a:rPr lang="en-CA" smtClean="0"/>
              <a:t>16</a:t>
            </a:fld>
            <a:endParaRPr lang="en-C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DBF5D-2EEF-4401-9447-01FC19941980}" type="slidenum">
              <a:rPr lang="en-CA" smtClean="0"/>
              <a:t>17</a:t>
            </a:fld>
            <a:endParaRPr lang="en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DBF5D-2EEF-4401-9447-01FC19941980}" type="slidenum">
              <a:rPr lang="en-CA" smtClean="0"/>
              <a:t>18</a:t>
            </a:fld>
            <a:endParaRPr lang="en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DBF5D-2EEF-4401-9447-01FC19941980}" type="slidenum">
              <a:rPr lang="en-CA" smtClean="0"/>
              <a:t>19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DBF5D-2EEF-4401-9447-01FC19941980}" type="slidenum">
              <a:rPr lang="en-CA" smtClean="0"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DBF5D-2EEF-4401-9447-01FC19941980}" type="slidenum">
              <a:rPr lang="en-CA" smtClean="0"/>
              <a:t>20</a:t>
            </a:fld>
            <a:endParaRPr lang="en-C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DBF5D-2EEF-4401-9447-01FC19941980}" type="slidenum">
              <a:rPr lang="en-CA" smtClean="0"/>
              <a:t>21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DBF5D-2EEF-4401-9447-01FC19941980}" type="slidenum">
              <a:rPr lang="en-CA" smtClean="0"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DBF5D-2EEF-4401-9447-01FC19941980}" type="slidenum">
              <a:rPr lang="en-CA" smtClean="0"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DBF5D-2EEF-4401-9447-01FC19941980}" type="slidenum">
              <a:rPr lang="en-CA" smtClean="0"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DBF5D-2EEF-4401-9447-01FC19941980}" type="slidenum">
              <a:rPr lang="en-CA" smtClean="0"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DBF5D-2EEF-4401-9447-01FC19941980}" type="slidenum">
              <a:rPr lang="en-CA" smtClean="0"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DBF5D-2EEF-4401-9447-01FC19941980}" type="slidenum">
              <a:rPr lang="en-CA" smtClean="0"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DBF5D-2EEF-4401-9447-01FC19941980}" type="slidenum">
              <a:rPr lang="en-CA" smtClean="0"/>
              <a:t>9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5803-759C-4148-9607-9A7250F14A00}" type="datetimeFigureOut">
              <a:rPr lang="en-CA" smtClean="0"/>
              <a:t>07/11/2015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5DC65-7741-4931-B338-964E4514EDB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5803-759C-4148-9607-9A7250F14A00}" type="datetimeFigureOut">
              <a:rPr lang="en-CA" smtClean="0"/>
              <a:t>07/11/2015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5DC65-7741-4931-B338-964E4514EDB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5803-759C-4148-9607-9A7250F14A00}" type="datetimeFigureOut">
              <a:rPr lang="en-CA" smtClean="0"/>
              <a:t>07/11/2015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5DC65-7741-4931-B338-964E4514EDB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5803-759C-4148-9607-9A7250F14A00}" type="datetimeFigureOut">
              <a:rPr lang="en-CA" smtClean="0"/>
              <a:t>07/11/2015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5DC65-7741-4931-B338-964E4514EDB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5803-759C-4148-9607-9A7250F14A00}" type="datetimeFigureOut">
              <a:rPr lang="en-CA" smtClean="0"/>
              <a:t>07/11/2015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5DC65-7741-4931-B338-964E4514EDB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5803-759C-4148-9607-9A7250F14A00}" type="datetimeFigureOut">
              <a:rPr lang="en-CA" smtClean="0"/>
              <a:t>07/11/2015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5DC65-7741-4931-B338-964E4514EDB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5803-759C-4148-9607-9A7250F14A00}" type="datetimeFigureOut">
              <a:rPr lang="en-CA" smtClean="0"/>
              <a:t>07/11/2015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5DC65-7741-4931-B338-964E4514EDB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5803-759C-4148-9607-9A7250F14A00}" type="datetimeFigureOut">
              <a:rPr lang="en-CA" smtClean="0"/>
              <a:t>07/11/2015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5DC65-7741-4931-B338-964E4514EDB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5803-759C-4148-9607-9A7250F14A00}" type="datetimeFigureOut">
              <a:rPr lang="en-CA" smtClean="0"/>
              <a:t>07/11/2015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5DC65-7741-4931-B338-964E4514EDB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5803-759C-4148-9607-9A7250F14A00}" type="datetimeFigureOut">
              <a:rPr lang="en-CA" smtClean="0"/>
              <a:t>07/11/2015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5DC65-7741-4931-B338-964E4514EDB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5803-759C-4148-9607-9A7250F14A00}" type="datetimeFigureOut">
              <a:rPr lang="en-CA" smtClean="0"/>
              <a:t>07/11/2015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AE5DC65-7741-4931-B338-964E4514EDB3}" type="slidenum">
              <a:rPr lang="en-CA" smtClean="0"/>
              <a:t>‹#›</a:t>
            </a:fld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795803-759C-4148-9607-9A7250F14A00}" type="datetimeFigureOut">
              <a:rPr lang="en-CA" smtClean="0"/>
              <a:t>07/11/2015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E5DC65-7741-4931-B338-964E4514EDB3}" type="slidenum">
              <a:rPr lang="en-CA" smtClean="0"/>
              <a:t>‹#›</a:t>
            </a:fld>
            <a:endParaRPr lang="en-C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7" Type="http://schemas.openxmlformats.org/officeDocument/2006/relationships/image" Target="../media/image5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10" Type="http://schemas.openxmlformats.org/officeDocument/2006/relationships/image" Target="../media/image58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7" Type="http://schemas.openxmlformats.org/officeDocument/2006/relationships/image" Target="../media/image5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../media/image49.png"/><Relationship Id="rId4" Type="http://schemas.openxmlformats.org/officeDocument/2006/relationships/image" Target="../media/image6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62.png"/><Relationship Id="rId7" Type="http://schemas.openxmlformats.org/officeDocument/2006/relationships/image" Target="../media/image6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492896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Shortest Path Based Sufficiency Condition for </a:t>
            </a:r>
            <a:r>
              <a:rPr lang="en-CA" dirty="0" smtClean="0"/>
              <a:t>Hamiltonian </a:t>
            </a:r>
            <a:r>
              <a:rPr lang="en-CA" dirty="0" smtClean="0"/>
              <a:t>Graphs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4509120"/>
            <a:ext cx="7854696" cy="1752600"/>
          </a:xfrm>
        </p:spPr>
        <p:txBody>
          <a:bodyPr/>
          <a:lstStyle/>
          <a:p>
            <a:r>
              <a:rPr lang="en-CA" dirty="0" smtClean="0"/>
              <a:t>Tanvir </a:t>
            </a:r>
            <a:r>
              <a:rPr lang="en-CA" dirty="0" err="1" smtClean="0"/>
              <a:t>Kaykobad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Maximal Path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30722" name="Picture 2" descr="C:\Users\Tanvir\Downloads\hamiltonicity(3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70892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Maximal Path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31746" name="Picture 2" descr="C:\Users\Tanvir\Downloads\hamiltonicity(4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70892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Maximal Path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32770" name="Picture 2" descr="C:\Users\Tanvir\Downloads\hamiltonicity(5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70892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Maximal Path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pic>
        <p:nvPicPr>
          <p:cNvPr id="33794" name="Picture 2" descr="C:\Users\Tanvir\Downloads\hamiltonicity(6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70892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Hamiltonicity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Given a simple 2-connected graph</a:t>
            </a:r>
            <a:br>
              <a:rPr lang="en-CA" dirty="0" smtClean="0"/>
            </a:br>
            <a:r>
              <a:rPr lang="en-CA" dirty="0" smtClean="0"/>
              <a:t>let </a:t>
            </a:r>
            <a:r>
              <a:rPr lang="en-CA" i="1" dirty="0" smtClean="0">
                <a:latin typeface="Cambria Math" pitchFamily="18" charset="0"/>
                <a:ea typeface="Cambria Math" pitchFamily="18" charset="0"/>
              </a:rPr>
              <a:t>P</a:t>
            </a:r>
            <a:r>
              <a:rPr lang="en-CA" dirty="0" smtClean="0"/>
              <a:t> be a maximal path with </a:t>
            </a:r>
            <a:r>
              <a:rPr lang="en-CA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CA" dirty="0" smtClean="0"/>
              <a:t> and </a:t>
            </a:r>
            <a:r>
              <a:rPr lang="en-CA" i="1" dirty="0" smtClean="0">
                <a:latin typeface="Cambria Math" pitchFamily="18" charset="0"/>
                <a:ea typeface="Cambria Math" pitchFamily="18" charset="0"/>
              </a:rPr>
              <a:t>j</a:t>
            </a:r>
            <a:r>
              <a:rPr lang="en-CA" dirty="0" smtClean="0"/>
              <a:t> as the end vertices.</a:t>
            </a:r>
          </a:p>
          <a:p>
            <a:r>
              <a:rPr lang="en-CA" dirty="0" smtClean="0"/>
              <a:t>We will prove that if </a:t>
            </a:r>
            <a:br>
              <a:rPr lang="en-CA" dirty="0" smtClean="0"/>
            </a:br>
            <a:r>
              <a:rPr lang="en-CA" dirty="0" smtClean="0"/>
              <a:t>then the graph is </a:t>
            </a:r>
            <a:r>
              <a:rPr lang="en-CA" dirty="0" err="1" smtClean="0"/>
              <a:t>hamiltonian</a:t>
            </a:r>
            <a:r>
              <a:rPr lang="en-CA" dirty="0" smtClean="0"/>
              <a:t>.</a:t>
            </a:r>
          </a:p>
          <a:p>
            <a:r>
              <a:rPr lang="en-CA" dirty="0" smtClean="0"/>
              <a:t>We will cover our proof using 4 cases</a:t>
            </a:r>
          </a:p>
          <a:p>
            <a:pPr lvl="1"/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  </a:t>
            </a:r>
            <a:endParaRPr lang="en-CA" dirty="0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891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2120" y="1988840"/>
            <a:ext cx="1428750" cy="428625"/>
          </a:xfrm>
          <a:prstGeom prst="rect">
            <a:avLst/>
          </a:prstGeom>
          <a:noFill/>
        </p:spPr>
      </p:pic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8921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2852936"/>
            <a:ext cx="4019550" cy="447675"/>
          </a:xfrm>
          <a:prstGeom prst="rect">
            <a:avLst/>
          </a:prstGeom>
          <a:noFill/>
        </p:spPr>
      </p:pic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3892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3892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3893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8929" name="Picture 1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4149080"/>
            <a:ext cx="1076325" cy="485775"/>
          </a:xfrm>
          <a:prstGeom prst="rect">
            <a:avLst/>
          </a:prstGeom>
          <a:noFill/>
        </p:spPr>
      </p:pic>
      <p:sp>
        <p:nvSpPr>
          <p:cNvPr id="3893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8931" name="Picture 1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4581128"/>
            <a:ext cx="1076325" cy="485775"/>
          </a:xfrm>
          <a:prstGeom prst="rect">
            <a:avLst/>
          </a:prstGeom>
          <a:noFill/>
        </p:spPr>
      </p:pic>
      <p:sp>
        <p:nvSpPr>
          <p:cNvPr id="3893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8933" name="Picture 2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5013176"/>
            <a:ext cx="1076325" cy="485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Case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/>
              <a:t>Since </a:t>
            </a:r>
            <a:r>
              <a:rPr lang="en-CA" i="1" dirty="0" smtClean="0">
                <a:latin typeface="Cambria Math" pitchFamily="18" charset="0"/>
                <a:ea typeface="Cambria Math" pitchFamily="18" charset="0"/>
              </a:rPr>
              <a:t>P</a:t>
            </a:r>
            <a:r>
              <a:rPr lang="en-CA" dirty="0" smtClean="0"/>
              <a:t> is a maximal path, it cannot be included in any cycle other than a Hamiltonian cycle.</a:t>
            </a:r>
          </a:p>
          <a:p>
            <a:r>
              <a:rPr lang="en-CA" dirty="0" smtClean="0"/>
              <a:t>So let us assume that there is no cross-over edges.</a:t>
            </a:r>
          </a:p>
          <a:p>
            <a:r>
              <a:rPr lang="en-CA" dirty="0" smtClean="0"/>
              <a:t>If vertex </a:t>
            </a:r>
            <a:r>
              <a:rPr lang="en-CA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CA" dirty="0" smtClean="0"/>
              <a:t> is connected to vertex </a:t>
            </a:r>
            <a:r>
              <a:rPr lang="en-CA" i="1" dirty="0" smtClean="0">
                <a:latin typeface="Cambria Math" pitchFamily="18" charset="0"/>
                <a:ea typeface="Cambria Math" pitchFamily="18" charset="0"/>
              </a:rPr>
              <a:t>k</a:t>
            </a:r>
            <a:r>
              <a:rPr lang="en-CA" dirty="0" smtClean="0"/>
              <a:t> then vertex </a:t>
            </a:r>
            <a:r>
              <a:rPr lang="en-CA" i="1" dirty="0" smtClean="0">
                <a:latin typeface="Cambria Math" pitchFamily="18" charset="0"/>
                <a:ea typeface="Cambria Math" pitchFamily="18" charset="0"/>
              </a:rPr>
              <a:t>j</a:t>
            </a:r>
            <a:r>
              <a:rPr lang="en-CA" dirty="0" smtClean="0"/>
              <a:t> cannot be connected to vertex 	  . Now, since </a:t>
            </a:r>
            <a:r>
              <a:rPr lang="en-CA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CA" dirty="0" smtClean="0"/>
              <a:t> is connected to 	vertices, </a:t>
            </a:r>
          </a:p>
          <a:p>
            <a:r>
              <a:rPr lang="en-CA" dirty="0" smtClean="0"/>
              <a:t>Hypothesis of the theorem asserts that</a:t>
            </a:r>
          </a:p>
          <a:p>
            <a:r>
              <a:rPr lang="en-CA" dirty="0" smtClean="0"/>
              <a:t>Hence		.          . That is	      .</a:t>
            </a:r>
            <a:br>
              <a:rPr lang="en-CA" dirty="0" smtClean="0"/>
            </a:br>
            <a:r>
              <a:rPr lang="en-CA" dirty="0" smtClean="0"/>
              <a:t>So P must be a Hamiltonian path.</a:t>
            </a:r>
          </a:p>
          <a:p>
            <a:r>
              <a:rPr lang="en-CA" dirty="0" smtClean="0"/>
              <a:t>Thus if end vertices of a maximal path satisfies the hypothesis of the theorem, it must be a Hamiltonian path.</a:t>
            </a: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3429000"/>
            <a:ext cx="923925" cy="390525"/>
          </a:xfrm>
          <a:prstGeom prst="rect">
            <a:avLst/>
          </a:prstGeom>
          <a:noFill/>
        </p:spPr>
      </p:pic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3717032"/>
            <a:ext cx="523875" cy="390525"/>
          </a:xfrm>
          <a:prstGeom prst="rect">
            <a:avLst/>
          </a:prstGeom>
          <a:noFill/>
        </p:spPr>
      </p:pic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7898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784" y="3758555"/>
            <a:ext cx="5724525" cy="390525"/>
          </a:xfrm>
          <a:prstGeom prst="rect">
            <a:avLst/>
          </a:prstGeom>
          <a:noFill/>
        </p:spPr>
      </p:pic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7902" name="Picture 1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2160" y="4149080"/>
            <a:ext cx="2362200" cy="381000"/>
          </a:xfrm>
          <a:prstGeom prst="rect">
            <a:avLst/>
          </a:prstGeom>
          <a:noFill/>
        </p:spPr>
      </p:pic>
      <p:sp>
        <p:nvSpPr>
          <p:cNvPr id="3790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7904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4560168"/>
            <a:ext cx="2362200" cy="381000"/>
          </a:xfrm>
          <a:prstGeom prst="rect">
            <a:avLst/>
          </a:prstGeom>
          <a:noFill/>
        </p:spPr>
      </p:pic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7906" name="Picture 18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72633" y="4560168"/>
            <a:ext cx="1171575" cy="381000"/>
          </a:xfrm>
          <a:prstGeom prst="rect">
            <a:avLst/>
          </a:prstGeom>
          <a:noFill/>
        </p:spPr>
      </p:pic>
      <p:pic>
        <p:nvPicPr>
          <p:cNvPr id="25" name="Picture 10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1052736"/>
            <a:ext cx="2076450" cy="933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Case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CA" dirty="0" smtClean="0"/>
              <a:t>Let </a:t>
            </a:r>
            <a:r>
              <a:rPr lang="en-CA" i="1" dirty="0" smtClean="0">
                <a:latin typeface="Cambria Math" pitchFamily="18" charset="0"/>
                <a:ea typeface="Cambria Math" pitchFamily="18" charset="0"/>
              </a:rPr>
              <a:t>k</a:t>
            </a:r>
            <a:r>
              <a:rPr lang="en-CA" dirty="0" smtClean="0"/>
              <a:t> be the rightmost vertex, vertex </a:t>
            </a:r>
            <a:r>
              <a:rPr lang="en-CA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CA" dirty="0" smtClean="0"/>
              <a:t> is connected then all vertices to the left of </a:t>
            </a:r>
            <a:r>
              <a:rPr lang="en-CA" i="1" dirty="0" smtClean="0">
                <a:latin typeface="Cambria Math" pitchFamily="18" charset="0"/>
                <a:ea typeface="Cambria Math" pitchFamily="18" charset="0"/>
              </a:rPr>
              <a:t>k</a:t>
            </a:r>
            <a:r>
              <a:rPr lang="en-CA" dirty="0" smtClean="0"/>
              <a:t> must also be connected to </a:t>
            </a:r>
            <a:r>
              <a:rPr lang="en-CA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CA" dirty="0" smtClean="0"/>
              <a:t> and not to </a:t>
            </a:r>
            <a:r>
              <a:rPr lang="en-CA" i="1" dirty="0" smtClean="0">
                <a:latin typeface="Cambria Math" pitchFamily="18" charset="0"/>
                <a:ea typeface="Cambria Math" pitchFamily="18" charset="0"/>
              </a:rPr>
              <a:t>j</a:t>
            </a:r>
            <a:r>
              <a:rPr lang="en-CA" dirty="0" smtClean="0"/>
              <a:t>. Similar argument will lead to all vertices to the right of </a:t>
            </a:r>
            <a:r>
              <a:rPr lang="en-CA" i="1" dirty="0" smtClean="0">
                <a:latin typeface="Cambria Math" pitchFamily="18" charset="0"/>
                <a:ea typeface="Cambria Math" pitchFamily="18" charset="0"/>
              </a:rPr>
              <a:t>k</a:t>
            </a:r>
            <a:r>
              <a:rPr lang="en-CA" dirty="0" smtClean="0"/>
              <a:t> will be connected to </a:t>
            </a:r>
            <a:r>
              <a:rPr lang="en-CA" i="1" dirty="0" smtClean="0">
                <a:latin typeface="Cambria Math" pitchFamily="18" charset="0"/>
                <a:ea typeface="Cambria Math" pitchFamily="18" charset="0"/>
              </a:rPr>
              <a:t>j</a:t>
            </a:r>
            <a:r>
              <a:rPr lang="en-CA" dirty="0" smtClean="0"/>
              <a:t>.</a:t>
            </a:r>
          </a:p>
          <a:p>
            <a:r>
              <a:rPr lang="en-CA" dirty="0" smtClean="0"/>
              <a:t>Since 		         , vertex </a:t>
            </a:r>
            <a:r>
              <a:rPr lang="en-CA" i="1" dirty="0" smtClean="0">
                <a:latin typeface="Cambria Math" pitchFamily="18" charset="0"/>
                <a:ea typeface="Cambria Math" pitchFamily="18" charset="0"/>
              </a:rPr>
              <a:t>j</a:t>
            </a:r>
            <a:r>
              <a:rPr lang="en-CA" dirty="0" smtClean="0"/>
              <a:t> must also be connected to </a:t>
            </a:r>
            <a:r>
              <a:rPr lang="en-CA" i="1" dirty="0" smtClean="0">
                <a:latin typeface="Cambria Math" pitchFamily="18" charset="0"/>
                <a:ea typeface="Cambria Math" pitchFamily="18" charset="0"/>
              </a:rPr>
              <a:t>k</a:t>
            </a:r>
            <a:r>
              <a:rPr lang="en-CA" dirty="0" smtClean="0"/>
              <a:t>.</a:t>
            </a:r>
          </a:p>
          <a:p>
            <a:r>
              <a:rPr lang="en-CA" dirty="0" smtClean="0"/>
              <a:t>Now since the graph is 2-connected, vertex </a:t>
            </a:r>
            <a:r>
              <a:rPr lang="en-CA" i="1" dirty="0" smtClean="0"/>
              <a:t>k</a:t>
            </a:r>
            <a:r>
              <a:rPr lang="en-CA" dirty="0" smtClean="0"/>
              <a:t> cannot be a cut vertex. Therefore, there exists an edge 	 with </a:t>
            </a:r>
            <a:r>
              <a:rPr lang="en-CA" i="1" dirty="0" smtClean="0"/>
              <a:t>q</a:t>
            </a:r>
            <a:r>
              <a:rPr lang="en-CA" dirty="0" smtClean="0"/>
              <a:t> to the left of </a:t>
            </a:r>
            <a:r>
              <a:rPr lang="en-CA" i="1" dirty="0" smtClean="0"/>
              <a:t>k</a:t>
            </a:r>
            <a:r>
              <a:rPr lang="en-CA" dirty="0" smtClean="0"/>
              <a:t> and </a:t>
            </a:r>
            <a:r>
              <a:rPr lang="en-CA" i="1" dirty="0" smtClean="0"/>
              <a:t>s</a:t>
            </a:r>
            <a:r>
              <a:rPr lang="en-CA" dirty="0" smtClean="0"/>
              <a:t> to the right. This will lead to the following cycle: </a:t>
            </a:r>
            <a:br>
              <a:rPr lang="en-CA" dirty="0" smtClean="0"/>
            </a:br>
            <a:r>
              <a:rPr lang="en-CA" dirty="0" smtClean="0"/>
              <a:t>					      which is Hamiltonian.</a:t>
            </a:r>
            <a:br>
              <a:rPr lang="en-CA" dirty="0" smtClean="0"/>
            </a:br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This </a:t>
            </a:r>
            <a:r>
              <a:rPr lang="en-CA" dirty="0" smtClean="0"/>
              <a:t>case gives us an improvement on Ore’s condition</a:t>
            </a:r>
          </a:p>
          <a:p>
            <a:endParaRPr lang="en-CA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5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Case</a:t>
            </a:r>
            <a:endParaRPr kumimoji="0" lang="en-CA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5" y="3227336"/>
            <a:ext cx="2376264" cy="376165"/>
          </a:xfrm>
          <a:prstGeom prst="rect">
            <a:avLst/>
          </a:prstGeom>
          <a:noFill/>
        </p:spPr>
      </p:pic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83510" y="3912096"/>
            <a:ext cx="628650" cy="381000"/>
          </a:xfrm>
          <a:prstGeom prst="rect">
            <a:avLst/>
          </a:prstGeom>
          <a:noFill/>
        </p:spPr>
      </p:pic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687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4509120"/>
            <a:ext cx="4429125" cy="361950"/>
          </a:xfrm>
          <a:prstGeom prst="rect">
            <a:avLst/>
          </a:prstGeom>
          <a:noFill/>
        </p:spPr>
      </p:pic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6874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1052736"/>
            <a:ext cx="2076450" cy="933450"/>
          </a:xfrm>
          <a:prstGeom prst="rect">
            <a:avLst/>
          </a:prstGeom>
          <a:noFill/>
        </p:spPr>
      </p:pic>
      <p:pic>
        <p:nvPicPr>
          <p:cNvPr id="36877" name="Picture 13" descr="C:\Users\Tanvir\Downloads\hamiltonicity(7)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7584" y="4293096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Case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In this </a:t>
            </a:r>
            <a:r>
              <a:rPr lang="en-CA" dirty="0" smtClean="0"/>
              <a:t>case</a:t>
            </a:r>
          </a:p>
          <a:p>
            <a:r>
              <a:rPr lang="en-CA" dirty="0" smtClean="0"/>
              <a:t>Then    and    cannot be connected and</a:t>
            </a:r>
            <a:br>
              <a:rPr lang="en-CA" dirty="0" smtClean="0"/>
            </a:br>
            <a:r>
              <a:rPr lang="en-CA" dirty="0" smtClean="0"/>
              <a:t>there is no vertex                                    because then the path length will be shorter</a:t>
            </a:r>
          </a:p>
          <a:p>
            <a:r>
              <a:rPr lang="en-CA" dirty="0" smtClean="0"/>
              <a:t> </a:t>
            </a:r>
            <a:r>
              <a:rPr lang="en-CA" dirty="0" smtClean="0"/>
              <a:t>  and   can be adjacent to at most 	    vertices. That is 			 . So 	            , which means </a:t>
            </a:r>
            <a:r>
              <a:rPr lang="en-CA" i="1" dirty="0" smtClean="0"/>
              <a:t>P</a:t>
            </a:r>
            <a:r>
              <a:rPr lang="en-CA" dirty="0" smtClean="0"/>
              <a:t> is a Hamiltonian path</a:t>
            </a:r>
            <a:br>
              <a:rPr lang="en-CA" dirty="0" smtClean="0"/>
            </a:br>
            <a:endParaRPr lang="en-CA" dirty="0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768" y="1916832"/>
            <a:ext cx="5924550" cy="514350"/>
          </a:xfrm>
          <a:prstGeom prst="rect">
            <a:avLst/>
          </a:prstGeom>
          <a:noFill/>
        </p:spPr>
      </p:pic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5847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2852936"/>
            <a:ext cx="2808312" cy="447675"/>
          </a:xfrm>
          <a:prstGeom prst="rect">
            <a:avLst/>
          </a:prstGeom>
          <a:noFill/>
        </p:spPr>
      </p:pic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5849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2477269"/>
            <a:ext cx="114300" cy="447675"/>
          </a:xfrm>
          <a:prstGeom prst="rect">
            <a:avLst/>
          </a:prstGeom>
          <a:noFill/>
        </p:spPr>
      </p:pic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5851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74243" y="2477269"/>
            <a:ext cx="123825" cy="447675"/>
          </a:xfrm>
          <a:prstGeom prst="rect">
            <a:avLst/>
          </a:prstGeom>
          <a:noFill/>
        </p:spPr>
      </p:pic>
      <p:pic>
        <p:nvPicPr>
          <p:cNvPr id="16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300" y="3701405"/>
            <a:ext cx="114300" cy="447675"/>
          </a:xfrm>
          <a:prstGeom prst="rect">
            <a:avLst/>
          </a:prstGeom>
          <a:noFill/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39863" y="3701405"/>
            <a:ext cx="123825" cy="447675"/>
          </a:xfrm>
          <a:prstGeom prst="rect">
            <a:avLst/>
          </a:prstGeom>
          <a:noFill/>
        </p:spPr>
      </p:pic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3586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35866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2" name="Picture 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1052736"/>
            <a:ext cx="2076450" cy="933450"/>
          </a:xfrm>
          <a:prstGeom prst="rect">
            <a:avLst/>
          </a:prstGeom>
          <a:noFill/>
        </p:spPr>
      </p:pic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5867" name="Picture 2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3739505"/>
            <a:ext cx="704850" cy="409575"/>
          </a:xfrm>
          <a:prstGeom prst="rect">
            <a:avLst/>
          </a:prstGeom>
          <a:noFill/>
        </p:spPr>
      </p:pic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5869" name="Picture 2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639" y="4099545"/>
            <a:ext cx="2562225" cy="409575"/>
          </a:xfrm>
          <a:prstGeom prst="rect">
            <a:avLst/>
          </a:prstGeom>
          <a:noFill/>
        </p:spPr>
      </p:pic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5873" name="Picture 33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4149080"/>
            <a:ext cx="1285875" cy="409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Case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smtClean="0"/>
              <a:t>Since each vertex on path is adjacent to either </a:t>
            </a:r>
            <a:r>
              <a:rPr lang="en-CA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CA" dirty="0" smtClean="0"/>
              <a:t> or </a:t>
            </a:r>
            <a:r>
              <a:rPr lang="en-CA" i="1" dirty="0" smtClean="0">
                <a:latin typeface="Cambria Math" pitchFamily="18" charset="0"/>
                <a:ea typeface="Cambria Math" pitchFamily="18" charset="0"/>
              </a:rPr>
              <a:t>j</a:t>
            </a:r>
            <a:r>
              <a:rPr lang="en-CA" dirty="0" smtClean="0"/>
              <a:t> and not both, to deny crossover edges the path can be partitioned by vertex </a:t>
            </a:r>
            <a:r>
              <a:rPr lang="en-CA" i="1" dirty="0" smtClean="0"/>
              <a:t>k</a:t>
            </a:r>
            <a:r>
              <a:rPr lang="en-CA" dirty="0" smtClean="0"/>
              <a:t> </a:t>
            </a:r>
            <a:r>
              <a:rPr lang="en-CA" dirty="0" smtClean="0"/>
              <a:t>such that all vertices </a:t>
            </a:r>
            <a:r>
              <a:rPr lang="en-CA" dirty="0" smtClean="0"/>
              <a:t>up to 	          are </a:t>
            </a:r>
            <a:r>
              <a:rPr lang="en-CA" dirty="0" smtClean="0"/>
              <a:t>connected to </a:t>
            </a:r>
            <a:r>
              <a:rPr lang="en-CA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CA" dirty="0" smtClean="0"/>
              <a:t>, </a:t>
            </a:r>
            <a:r>
              <a:rPr lang="en-CA" dirty="0" smtClean="0"/>
              <a:t>and the rest are connected to </a:t>
            </a:r>
            <a:r>
              <a:rPr lang="en-CA" i="1" dirty="0" smtClean="0">
                <a:latin typeface="Cambria Math" pitchFamily="18" charset="0"/>
                <a:ea typeface="Cambria Math" pitchFamily="18" charset="0"/>
              </a:rPr>
              <a:t>j</a:t>
            </a:r>
            <a:r>
              <a:rPr lang="en-CA" dirty="0" smtClean="0"/>
              <a:t>. </a:t>
            </a:r>
            <a:r>
              <a:rPr lang="en-CA" dirty="0" smtClean="0"/>
              <a:t>This makes </a:t>
            </a:r>
            <a:r>
              <a:rPr lang="en-CA" dirty="0" smtClean="0"/>
              <a:t>	    and </a:t>
            </a:r>
            <a:r>
              <a:rPr lang="en-CA" i="1" dirty="0" smtClean="0"/>
              <a:t>k</a:t>
            </a:r>
            <a:r>
              <a:rPr lang="en-CA" dirty="0" smtClean="0"/>
              <a:t> </a:t>
            </a:r>
            <a:r>
              <a:rPr lang="en-CA" dirty="0" smtClean="0"/>
              <a:t>cut </a:t>
            </a:r>
            <a:r>
              <a:rPr lang="en-CA" dirty="0" smtClean="0"/>
              <a:t>vertices</a:t>
            </a:r>
          </a:p>
          <a:p>
            <a:r>
              <a:rPr lang="en-CA" dirty="0" smtClean="0"/>
              <a:t>Now since the graph is 2-connected, vertex k cannot be a cut vertex. Therefore, </a:t>
            </a:r>
          </a:p>
          <a:p>
            <a:pPr marL="850392" lvl="1" indent="-457200">
              <a:buFont typeface="+mj-lt"/>
              <a:buAutoNum type="alphaUcPeriod"/>
            </a:pPr>
            <a:r>
              <a:rPr lang="en-CA" dirty="0" smtClean="0"/>
              <a:t>there exists an edge (</a:t>
            </a:r>
            <a:r>
              <a:rPr lang="en-CA" dirty="0" err="1" smtClean="0"/>
              <a:t>q,s</a:t>
            </a:r>
            <a:r>
              <a:rPr lang="en-CA" dirty="0" smtClean="0"/>
              <a:t>) with q to the left of k-1 and s to the right of k. Which is Hamiltonian OR</a:t>
            </a:r>
          </a:p>
          <a:p>
            <a:pPr marL="850392" lvl="1" indent="-457200">
              <a:buFont typeface="+mj-lt"/>
              <a:buAutoNum type="alphaUcPeriod"/>
            </a:pPr>
            <a:r>
              <a:rPr lang="en-CA" dirty="0" smtClean="0"/>
              <a:t>there exist two edges (q,k-1) and (</a:t>
            </a:r>
            <a:r>
              <a:rPr lang="en-CA" dirty="0" err="1" smtClean="0"/>
              <a:t>k,s</a:t>
            </a:r>
            <a:r>
              <a:rPr lang="en-CA" dirty="0" smtClean="0"/>
              <a:t>). First being a bridge for vertex (k-1) and the second for k2.</a:t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endParaRPr lang="en-CA" dirty="0" smtClean="0"/>
          </a:p>
          <a:p>
            <a:endParaRPr lang="en-CA" dirty="0"/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4505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6136" y="2492896"/>
            <a:ext cx="923925" cy="390525"/>
          </a:xfrm>
          <a:prstGeom prst="rect">
            <a:avLst/>
          </a:prstGeom>
          <a:noFill/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3068960"/>
            <a:ext cx="923925" cy="390525"/>
          </a:xfrm>
          <a:prstGeom prst="rect">
            <a:avLst/>
          </a:prstGeom>
          <a:noFill/>
        </p:spPr>
      </p:pic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1052736"/>
            <a:ext cx="2076450" cy="933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Case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/>
              <a:t>If A: This will lead to the following cycle:</a:t>
            </a:r>
          </a:p>
          <a:p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endParaRPr lang="en-CA" dirty="0" smtClean="0"/>
          </a:p>
          <a:p>
            <a:r>
              <a:rPr lang="en-CA" dirty="0" smtClean="0"/>
              <a:t>If B: </a:t>
            </a:r>
            <a:r>
              <a:rPr lang="en-CA" dirty="0" smtClean="0"/>
              <a:t>This will lead to the following cycle: 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Therefore this must be a Hamiltonian cycle</a:t>
            </a:r>
            <a:endParaRPr lang="en-CA" dirty="0"/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4077072"/>
            <a:ext cx="4962525" cy="361950"/>
          </a:xfrm>
          <a:prstGeom prst="rect">
            <a:avLst/>
          </a:prstGeom>
          <a:noFill/>
        </p:spPr>
      </p:pic>
      <p:pic>
        <p:nvPicPr>
          <p:cNvPr id="54277" name="Picture 5" descr="C:\Users\Tanvir\Downloads\hamiltonicity(7)_dij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000500"/>
            <a:ext cx="7620000" cy="5715000"/>
          </a:xfrm>
          <a:prstGeom prst="rect">
            <a:avLst/>
          </a:prstGeom>
          <a:noFill/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2348880"/>
            <a:ext cx="4429125" cy="361950"/>
          </a:xfrm>
          <a:prstGeom prst="rect">
            <a:avLst/>
          </a:prstGeom>
          <a:noFill/>
        </p:spPr>
      </p:pic>
      <p:pic>
        <p:nvPicPr>
          <p:cNvPr id="10" name="Picture 9" descr="C:\Users\Tanvir\Downloads\hamiltonicity(7) dij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2132856"/>
            <a:ext cx="7620000" cy="5715001"/>
          </a:xfrm>
          <a:prstGeom prst="rect">
            <a:avLst/>
          </a:prstGeom>
          <a:noFill/>
        </p:spPr>
      </p:pic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54280" name="Picture 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1052736"/>
            <a:ext cx="2076450" cy="933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Hamiltonian Graph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 Hamiltonian Path </a:t>
            </a:r>
            <a:r>
              <a:rPr lang="en-CA" dirty="0" smtClean="0"/>
              <a:t>is </a:t>
            </a:r>
            <a:r>
              <a:rPr lang="en-CA" dirty="0" smtClean="0"/>
              <a:t>a path that </a:t>
            </a:r>
            <a:r>
              <a:rPr lang="en-CA" dirty="0" smtClean="0"/>
              <a:t>traverses through </a:t>
            </a:r>
            <a:r>
              <a:rPr lang="en-CA" dirty="0" smtClean="0"/>
              <a:t>each vertex of a graph exactly once</a:t>
            </a:r>
          </a:p>
          <a:p>
            <a:r>
              <a:rPr lang="en-CA" dirty="0" smtClean="0"/>
              <a:t>A Hamiltonian Cycle is a cycle that visits </a:t>
            </a:r>
            <a:r>
              <a:rPr lang="en-CA" dirty="0" smtClean="0"/>
              <a:t>every </a:t>
            </a:r>
            <a:r>
              <a:rPr lang="en-CA" dirty="0" smtClean="0"/>
              <a:t>vertex of the graph exactly once</a:t>
            </a:r>
          </a:p>
          <a:p>
            <a:r>
              <a:rPr lang="en-CA" dirty="0" smtClean="0"/>
              <a:t>A graph is Hamiltonian if it contains 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a Hamiltonian </a:t>
            </a:r>
            <a:r>
              <a:rPr lang="en-CA" dirty="0" smtClean="0"/>
              <a:t>Cycle</a:t>
            </a:r>
          </a:p>
          <a:p>
            <a:r>
              <a:rPr lang="en-CA" dirty="0" smtClean="0"/>
              <a:t>Finding whether a graph is 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Hamiltonian is </a:t>
            </a:r>
            <a:br>
              <a:rPr lang="en-CA" dirty="0" smtClean="0"/>
            </a:br>
            <a:r>
              <a:rPr lang="en-CA" dirty="0" smtClean="0"/>
              <a:t>an </a:t>
            </a:r>
            <a:r>
              <a:rPr lang="en-CA" dirty="0" smtClean="0"/>
              <a:t>NP-complete problem.</a:t>
            </a:r>
            <a:endParaRPr lang="en-CA" dirty="0"/>
          </a:p>
        </p:txBody>
      </p:sp>
      <p:pic>
        <p:nvPicPr>
          <p:cNvPr id="1026" name="Picture 2" descr="https://lh5.googleusercontent.com/N6T7fRJNeh6yOJCdwI5BBKpWYmnjS7ziDTTTtRx38tf01-25vxGVVMNVeZyfnAKZAkpD1VWTOOxfxFhASXpNEE6j0lfGp6mXQQ8qiowG_Oc5k_Epoo2xFNBWxQiyzoYyhhX1H22AZ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3284984"/>
            <a:ext cx="3347864" cy="33478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Case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/>
              <a:t>Let the intermediate </a:t>
            </a:r>
            <a:r>
              <a:rPr lang="en-CA" dirty="0" smtClean="0"/>
              <a:t>vertices on the shortest path be </a:t>
            </a:r>
            <a:r>
              <a:rPr lang="en-CA" dirty="0" smtClean="0"/>
              <a:t>			 where           . Since </a:t>
            </a:r>
            <a:r>
              <a:rPr lang="en-CA" dirty="0" smtClean="0"/>
              <a:t>vertices neighbouring to </a:t>
            </a:r>
            <a:r>
              <a:rPr lang="en-CA" dirty="0" smtClean="0"/>
              <a:t>	         can </a:t>
            </a:r>
            <a:r>
              <a:rPr lang="en-CA" dirty="0" smtClean="0"/>
              <a:t>neither be connected to </a:t>
            </a:r>
            <a:r>
              <a:rPr lang="en-CA" dirty="0" err="1" smtClean="0"/>
              <a:t>i</a:t>
            </a:r>
            <a:r>
              <a:rPr lang="en-CA" dirty="0" smtClean="0"/>
              <a:t> nor to j they must be vertices on the shortest </a:t>
            </a:r>
            <a:r>
              <a:rPr lang="en-CA" dirty="0" smtClean="0"/>
              <a:t>path.</a:t>
            </a:r>
          </a:p>
          <a:p>
            <a:r>
              <a:rPr lang="en-CA" dirty="0" smtClean="0"/>
              <a:t>Vertices </a:t>
            </a:r>
            <a:r>
              <a:rPr lang="en-CA" dirty="0" smtClean="0"/>
              <a:t>with index </a:t>
            </a:r>
            <a:r>
              <a:rPr lang="en-CA" dirty="0" smtClean="0"/>
              <a:t>      must </a:t>
            </a:r>
            <a:r>
              <a:rPr lang="en-CA" dirty="0" smtClean="0"/>
              <a:t>be connected to </a:t>
            </a:r>
            <a:r>
              <a:rPr lang="en-CA" i="1" dirty="0" err="1" smtClean="0"/>
              <a:t>i</a:t>
            </a:r>
            <a:r>
              <a:rPr lang="en-CA" dirty="0" smtClean="0"/>
              <a:t>. The </a:t>
            </a:r>
            <a:r>
              <a:rPr lang="en-CA" dirty="0" smtClean="0"/>
              <a:t>vertices </a:t>
            </a:r>
            <a:r>
              <a:rPr lang="en-CA" dirty="0" smtClean="0"/>
              <a:t>with index </a:t>
            </a:r>
            <a:r>
              <a:rPr lang="en-CA" dirty="0" smtClean="0"/>
              <a:t>	         in </a:t>
            </a:r>
            <a:r>
              <a:rPr lang="en-CA" dirty="0" smtClean="0"/>
              <a:t>the same way should be connected to </a:t>
            </a:r>
            <a:r>
              <a:rPr lang="en-CA" i="1" dirty="0" smtClean="0"/>
              <a:t>j</a:t>
            </a:r>
            <a:r>
              <a:rPr lang="en-CA" dirty="0" smtClean="0"/>
              <a:t>.</a:t>
            </a:r>
          </a:p>
          <a:p>
            <a:r>
              <a:rPr lang="en-CA" dirty="0" smtClean="0"/>
              <a:t>Nonadjacent </a:t>
            </a:r>
            <a:r>
              <a:rPr lang="en-CA" dirty="0" smtClean="0"/>
              <a:t>vertices of the shortest path </a:t>
            </a:r>
            <a:r>
              <a:rPr lang="en-CA" dirty="0" smtClean="0"/>
              <a:t>cannot </a:t>
            </a:r>
            <a:r>
              <a:rPr lang="en-CA" dirty="0" smtClean="0"/>
              <a:t>be connected since then the shortest path will be shorter. In order that none of the vertices </a:t>
            </a:r>
            <a:r>
              <a:rPr lang="en-CA" dirty="0" smtClean="0"/>
              <a:t>		  be </a:t>
            </a:r>
            <a:r>
              <a:rPr lang="en-CA" dirty="0" smtClean="0"/>
              <a:t>cut vertices we must have an edge connecting vertices with index &lt;i1 to a vertex indexed ik-2 in which case again the path length will be shorter (in fact only 3</a:t>
            </a:r>
            <a:r>
              <a:rPr lang="en-CA" dirty="0" smtClean="0"/>
              <a:t>!). Thus this case cannot arise.</a:t>
            </a:r>
            <a:endParaRPr lang="en-CA" dirty="0"/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4300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2276872"/>
            <a:ext cx="1552575" cy="390525"/>
          </a:xfrm>
          <a:prstGeom prst="rect">
            <a:avLst/>
          </a:prstGeom>
          <a:noFill/>
        </p:spPr>
      </p:pic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2276872"/>
            <a:ext cx="714375" cy="390525"/>
          </a:xfrm>
          <a:prstGeom prst="rect">
            <a:avLst/>
          </a:prstGeom>
          <a:noFill/>
        </p:spPr>
      </p:pic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43013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2564904"/>
            <a:ext cx="1219200" cy="390525"/>
          </a:xfrm>
          <a:prstGeom prst="rect">
            <a:avLst/>
          </a:prstGeom>
          <a:noFill/>
        </p:spPr>
      </p:pic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43017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3356992"/>
            <a:ext cx="432048" cy="322072"/>
          </a:xfrm>
          <a:prstGeom prst="rect">
            <a:avLst/>
          </a:prstGeom>
          <a:noFill/>
        </p:spPr>
      </p:pic>
      <p:sp>
        <p:nvSpPr>
          <p:cNvPr id="4302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43019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3717032"/>
            <a:ext cx="738082" cy="360040"/>
          </a:xfrm>
          <a:prstGeom prst="rect">
            <a:avLst/>
          </a:prstGeom>
          <a:noFill/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4725144"/>
            <a:ext cx="1219200" cy="390525"/>
          </a:xfrm>
          <a:prstGeom prst="rect">
            <a:avLst/>
          </a:prstGeom>
          <a:noFill/>
        </p:spPr>
      </p:pic>
      <p:pic>
        <p:nvPicPr>
          <p:cNvPr id="17" name="Picture 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1052736"/>
            <a:ext cx="2076450" cy="933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Bibleography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i="1" dirty="0" smtClean="0"/>
              <a:t>Dirac, G. A. </a:t>
            </a:r>
            <a:r>
              <a:rPr lang="en-CA" i="1" dirty="0" smtClean="0"/>
              <a:t>(1952), "Some theorems on abstract graphs", Proceedings of the London Mathematical Society, 3rd Ser. </a:t>
            </a:r>
            <a:r>
              <a:rPr lang="en-CA" b="1" i="1" dirty="0" smtClean="0"/>
              <a:t>2</a:t>
            </a:r>
            <a:r>
              <a:rPr lang="en-CA" i="1" dirty="0" smtClean="0"/>
              <a:t>: </a:t>
            </a:r>
            <a:r>
              <a:rPr lang="en-CA" i="1" dirty="0" smtClean="0"/>
              <a:t>69–81</a:t>
            </a:r>
          </a:p>
          <a:p>
            <a:r>
              <a:rPr lang="en-CA" i="1" dirty="0" smtClean="0"/>
              <a:t>Ore, Ø. (1960), "Note on Hamilton circuits", American Mathematical Monthly 67 (1): </a:t>
            </a:r>
            <a:r>
              <a:rPr lang="en-CA" i="1" dirty="0" smtClean="0"/>
              <a:t>55</a:t>
            </a:r>
          </a:p>
          <a:p>
            <a:r>
              <a:rPr lang="en-CA" i="1" dirty="0" smtClean="0"/>
              <a:t>Mohammad </a:t>
            </a:r>
            <a:r>
              <a:rPr lang="en-CA" i="1" dirty="0" err="1" smtClean="0"/>
              <a:t>Sohel</a:t>
            </a:r>
            <a:r>
              <a:rPr lang="en-CA" i="1" dirty="0" smtClean="0"/>
              <a:t> </a:t>
            </a:r>
            <a:r>
              <a:rPr lang="en-CA" i="1" dirty="0" err="1" smtClean="0"/>
              <a:t>Rahman</a:t>
            </a:r>
            <a:r>
              <a:rPr lang="en-CA" dirty="0" smtClean="0"/>
              <a:t> and </a:t>
            </a:r>
            <a:r>
              <a:rPr lang="en-CA" i="1" dirty="0" smtClean="0"/>
              <a:t>M </a:t>
            </a:r>
            <a:r>
              <a:rPr lang="en-CA" i="1" dirty="0" err="1" smtClean="0"/>
              <a:t>Kaykobad</a:t>
            </a:r>
            <a:r>
              <a:rPr lang="en-CA" dirty="0" smtClean="0"/>
              <a:t> and </a:t>
            </a:r>
            <a:r>
              <a:rPr lang="en-CA" i="1" dirty="0" smtClean="0"/>
              <a:t>Mohammad </a:t>
            </a:r>
            <a:r>
              <a:rPr lang="en-CA" i="1" dirty="0" err="1" smtClean="0"/>
              <a:t>Saifur</a:t>
            </a:r>
            <a:r>
              <a:rPr lang="en-CA" i="1" dirty="0" smtClean="0"/>
              <a:t> </a:t>
            </a:r>
            <a:r>
              <a:rPr lang="en-CA" i="1" dirty="0" err="1" smtClean="0"/>
              <a:t>Rahman</a:t>
            </a:r>
            <a:r>
              <a:rPr lang="en-CA" dirty="0" smtClean="0"/>
              <a:t>, </a:t>
            </a:r>
            <a:r>
              <a:rPr lang="en-CA" dirty="0" smtClean="0"/>
              <a:t>“</a:t>
            </a:r>
            <a:r>
              <a:rPr lang="en-CA" i="1" dirty="0" smtClean="0"/>
              <a:t>A </a:t>
            </a:r>
            <a:r>
              <a:rPr lang="en-CA" i="1" dirty="0" smtClean="0"/>
              <a:t>New Sufficient Condition for the Existence of Hamiltonian </a:t>
            </a:r>
            <a:r>
              <a:rPr lang="en-CA" i="1" dirty="0" smtClean="0"/>
              <a:t>Paths”</a:t>
            </a:r>
            <a:r>
              <a:rPr lang="en-CA" dirty="0" smtClean="0"/>
              <a:t>, </a:t>
            </a:r>
            <a:r>
              <a:rPr lang="en-CA" i="1" dirty="0" smtClean="0"/>
              <a:t>Computers and Their Applications</a:t>
            </a:r>
            <a:r>
              <a:rPr lang="en-CA" dirty="0" smtClean="0"/>
              <a:t>, pp. 56-59, ISCA, 2005</a:t>
            </a:r>
            <a:endParaRPr lang="en-CA" i="1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Existing Sufficiency Conditions for </a:t>
            </a:r>
            <a:r>
              <a:rPr lang="en-CA" dirty="0" err="1" smtClean="0"/>
              <a:t>Hamiltonicity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CA" dirty="0" smtClean="0"/>
              <a:t>Let 	  be the degree of vertex u of a Graph 		    and </a:t>
            </a:r>
            <a:br>
              <a:rPr lang="en-CA" dirty="0" smtClean="0"/>
            </a:br>
            <a:r>
              <a:rPr lang="en-CA" dirty="0" smtClean="0"/>
              <a:t>or        be the distance between the vertices    and   . Let 	be a path of length    (having 	    vertices) from vertex    to vertex   .</a:t>
            </a:r>
          </a:p>
          <a:p>
            <a:endParaRPr lang="en-CA" dirty="0" smtClean="0"/>
          </a:p>
          <a:p>
            <a:r>
              <a:rPr lang="en-CA" b="1" dirty="0" smtClean="0"/>
              <a:t>Dirac’s </a:t>
            </a:r>
            <a:r>
              <a:rPr lang="en-CA" b="1" dirty="0" smtClean="0"/>
              <a:t>Condition:</a:t>
            </a:r>
            <a:r>
              <a:rPr lang="en-CA" dirty="0" smtClean="0"/>
              <a:t> In a simple graph, if for every vertex, 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			then </a:t>
            </a:r>
            <a:r>
              <a:rPr lang="en-CA" dirty="0" smtClean="0"/>
              <a:t>the graph is Hamiltonian</a:t>
            </a:r>
          </a:p>
          <a:p>
            <a:r>
              <a:rPr lang="en-CA" b="1" dirty="0" smtClean="0"/>
              <a:t>Ore’s Condition:</a:t>
            </a:r>
            <a:r>
              <a:rPr lang="en-CA" dirty="0" smtClean="0"/>
              <a:t> In a simple graph, if for every nonadjacent pair </a:t>
            </a:r>
            <a:r>
              <a:rPr lang="en-CA" dirty="0" smtClean="0"/>
              <a:t> </a:t>
            </a:r>
            <a:r>
              <a:rPr lang="en-CA" b="1" dirty="0" smtClean="0"/>
              <a:t>				        </a:t>
            </a:r>
            <a:r>
              <a:rPr lang="en-CA" dirty="0" smtClean="0"/>
              <a:t>then </a:t>
            </a:r>
            <a:r>
              <a:rPr lang="en-CA" dirty="0" smtClean="0"/>
              <a:t>the graph is Hamiltonian</a:t>
            </a:r>
          </a:p>
          <a:p>
            <a:r>
              <a:rPr lang="en-CA" b="1" dirty="0" err="1" smtClean="0"/>
              <a:t>Rahman</a:t>
            </a:r>
            <a:r>
              <a:rPr lang="en-CA" b="1" dirty="0" smtClean="0"/>
              <a:t> and </a:t>
            </a:r>
            <a:r>
              <a:rPr lang="en-CA" b="1" dirty="0" err="1" smtClean="0"/>
              <a:t>Kaykobad</a:t>
            </a:r>
            <a:r>
              <a:rPr lang="en-CA" b="1" dirty="0" smtClean="0"/>
              <a:t>:</a:t>
            </a:r>
            <a:r>
              <a:rPr lang="en-CA" dirty="0" smtClean="0"/>
              <a:t> </a:t>
            </a:r>
            <a:r>
              <a:rPr lang="en-CA" dirty="0" smtClean="0"/>
              <a:t>If </a:t>
            </a:r>
            <a:r>
              <a:rPr lang="en-CA" dirty="0" smtClean="0"/>
              <a:t>for every nonadjacent pair of vertices 	</a:t>
            </a:r>
            <a:r>
              <a:rPr lang="en-CA" dirty="0" smtClean="0"/>
              <a:t>  of a simple graph 	           ,</a:t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then </a:t>
            </a:r>
            <a:r>
              <a:rPr lang="en-CA" dirty="0" smtClean="0"/>
              <a:t>the graph contains a </a:t>
            </a:r>
            <a:r>
              <a:rPr lang="en-CA" dirty="0" smtClean="0"/>
              <a:t>Hamiltonian </a:t>
            </a:r>
            <a:r>
              <a:rPr lang="en-CA" dirty="0" smtClean="0"/>
              <a:t>path</a:t>
            </a:r>
            <a:r>
              <a:rPr lang="en-CA" dirty="0" smtClean="0"/>
              <a:t>.</a:t>
            </a:r>
            <a:endParaRPr lang="en-CA" dirty="0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7815" y="3573016"/>
            <a:ext cx="1724025" cy="381000"/>
          </a:xfrm>
          <a:prstGeom prst="rect">
            <a:avLst/>
          </a:prstGeom>
          <a:noFill/>
        </p:spPr>
      </p:pic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4199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4272136"/>
            <a:ext cx="3314700" cy="381000"/>
          </a:xfrm>
          <a:prstGeom prst="rect">
            <a:avLst/>
          </a:prstGeom>
          <a:noFill/>
        </p:spPr>
      </p:pic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9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41997" name="Picture 1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4008" y="4941168"/>
            <a:ext cx="1257300" cy="381000"/>
          </a:xfrm>
          <a:prstGeom prst="rect">
            <a:avLst/>
          </a:prstGeom>
          <a:noFill/>
        </p:spPr>
      </p:pic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42002" name="Picture 18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1967880"/>
            <a:ext cx="571500" cy="381000"/>
          </a:xfrm>
          <a:prstGeom prst="rect">
            <a:avLst/>
          </a:prstGeom>
          <a:noFill/>
        </p:spPr>
      </p:pic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42004" name="Picture 2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8144" y="1967880"/>
            <a:ext cx="1257300" cy="381000"/>
          </a:xfrm>
          <a:prstGeom prst="rect">
            <a:avLst/>
          </a:prstGeom>
          <a:noFill/>
        </p:spPr>
      </p:pic>
      <p:sp>
        <p:nvSpPr>
          <p:cNvPr id="42007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42006" name="Picture 2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40352" y="1967880"/>
            <a:ext cx="838200" cy="381000"/>
          </a:xfrm>
          <a:prstGeom prst="rect">
            <a:avLst/>
          </a:prstGeom>
          <a:noFill/>
        </p:spPr>
      </p:pic>
      <p:sp>
        <p:nvSpPr>
          <p:cNvPr id="42009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42008" name="Picture 2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84726" y="2254399"/>
            <a:ext cx="171450" cy="381000"/>
          </a:xfrm>
          <a:prstGeom prst="rect">
            <a:avLst/>
          </a:prstGeom>
          <a:noFill/>
        </p:spPr>
      </p:pic>
      <p:sp>
        <p:nvSpPr>
          <p:cNvPr id="42011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42010" name="Picture 2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14331" y="2254399"/>
            <a:ext cx="161925" cy="381000"/>
          </a:xfrm>
          <a:prstGeom prst="rect">
            <a:avLst/>
          </a:prstGeom>
          <a:noFill/>
        </p:spPr>
      </p:pic>
      <p:sp>
        <p:nvSpPr>
          <p:cNvPr id="4201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42012" name="Picture 28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52320" y="2276872"/>
            <a:ext cx="381000" cy="409575"/>
          </a:xfrm>
          <a:prstGeom prst="rect">
            <a:avLst/>
          </a:prstGeom>
          <a:noFill/>
        </p:spPr>
      </p:pic>
      <p:sp>
        <p:nvSpPr>
          <p:cNvPr id="42014" name="Rectangle 30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01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42015" name="Picture 31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7108" y="2564904"/>
            <a:ext cx="161925" cy="381000"/>
          </a:xfrm>
          <a:prstGeom prst="rect">
            <a:avLst/>
          </a:prstGeom>
          <a:noFill/>
        </p:spPr>
      </p:pic>
      <p:sp>
        <p:nvSpPr>
          <p:cNvPr id="42018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42017" name="Picture 33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47145" y="2564904"/>
            <a:ext cx="647700" cy="381000"/>
          </a:xfrm>
          <a:prstGeom prst="rect">
            <a:avLst/>
          </a:prstGeom>
          <a:noFill/>
        </p:spPr>
      </p:pic>
      <p:sp>
        <p:nvSpPr>
          <p:cNvPr id="42020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42019" name="Picture 35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87505" y="2564904"/>
            <a:ext cx="95250" cy="381000"/>
          </a:xfrm>
          <a:prstGeom prst="rect">
            <a:avLst/>
          </a:prstGeom>
          <a:noFill/>
        </p:spPr>
      </p:pic>
      <p:sp>
        <p:nvSpPr>
          <p:cNvPr id="42022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42021" name="Picture 37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83649" y="2564904"/>
            <a:ext cx="104775" cy="381000"/>
          </a:xfrm>
          <a:prstGeom prst="rect">
            <a:avLst/>
          </a:prstGeom>
          <a:noFill/>
        </p:spPr>
      </p:pic>
      <p:sp>
        <p:nvSpPr>
          <p:cNvPr id="42024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42023" name="Picture 39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4941168"/>
            <a:ext cx="666750" cy="381000"/>
          </a:xfrm>
          <a:prstGeom prst="rect">
            <a:avLst/>
          </a:prstGeom>
          <a:noFill/>
        </p:spPr>
      </p:pic>
      <p:sp>
        <p:nvSpPr>
          <p:cNvPr id="42028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42027" name="Picture 43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2255912"/>
            <a:ext cx="447675" cy="381000"/>
          </a:xfrm>
          <a:prstGeom prst="rect">
            <a:avLst/>
          </a:prstGeom>
          <a:noFill/>
        </p:spPr>
      </p:pic>
      <p:sp>
        <p:nvSpPr>
          <p:cNvPr id="42032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42034" name="Rectangle 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42036" name="Rectangle 5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42035" name="Picture 51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648" y="5229200"/>
            <a:ext cx="3286125" cy="400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Our Proposition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 graph is 			if there does not exist a set of 	   vertices, whose removal disconnects the graph.</a:t>
            </a:r>
          </a:p>
          <a:p>
            <a:r>
              <a:rPr lang="en-CA" dirty="0" smtClean="0"/>
              <a:t>If a graph is not		        , it cannot be Hamiltonian</a:t>
            </a:r>
          </a:p>
          <a:p>
            <a:endParaRPr lang="en-CA" dirty="0" smtClean="0"/>
          </a:p>
          <a:p>
            <a:r>
              <a:rPr lang="en-CA" dirty="0" smtClean="0"/>
              <a:t>If for all non-adjacent vertices     and    of a 				        simple graph	                , </a:t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then the graph is Hamiltonian</a:t>
            </a:r>
            <a:endParaRPr lang="en-CA" dirty="0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2039888"/>
            <a:ext cx="1781175" cy="381000"/>
          </a:xfrm>
          <a:prstGeom prst="rect">
            <a:avLst/>
          </a:prstGeom>
          <a:noFill/>
        </p:spPr>
      </p:pic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2420888"/>
            <a:ext cx="885825" cy="381000"/>
          </a:xfrm>
          <a:prstGeom prst="rect">
            <a:avLst/>
          </a:prstGeom>
          <a:noFill/>
        </p:spPr>
      </p:pic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9943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88382" y="2903984"/>
            <a:ext cx="1771650" cy="381000"/>
          </a:xfrm>
          <a:prstGeom prst="rect">
            <a:avLst/>
          </a:prstGeom>
          <a:noFill/>
        </p:spPr>
      </p:pic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9945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8064" y="4221088"/>
            <a:ext cx="200025" cy="447675"/>
          </a:xfrm>
          <a:prstGeom prst="rect">
            <a:avLst/>
          </a:prstGeom>
          <a:noFill/>
        </p:spPr>
      </p:pic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9947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2160" y="4221088"/>
            <a:ext cx="190500" cy="447675"/>
          </a:xfrm>
          <a:prstGeom prst="rect">
            <a:avLst/>
          </a:prstGeom>
          <a:noFill/>
        </p:spPr>
      </p:pic>
      <p:sp>
        <p:nvSpPr>
          <p:cNvPr id="3995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9949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4581128"/>
            <a:ext cx="1485900" cy="447675"/>
          </a:xfrm>
          <a:prstGeom prst="rect">
            <a:avLst/>
          </a:prstGeom>
          <a:noFill/>
        </p:spPr>
      </p:pic>
      <p:sp>
        <p:nvSpPr>
          <p:cNvPr id="3995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3995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9953" name="Picture 17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4581128"/>
            <a:ext cx="2095500" cy="447675"/>
          </a:xfrm>
          <a:prstGeom prst="rect">
            <a:avLst/>
          </a:prstGeom>
          <a:noFill/>
        </p:spPr>
      </p:pic>
      <p:sp>
        <p:nvSpPr>
          <p:cNvPr id="3995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9955" name="Picture 19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648" y="5013176"/>
            <a:ext cx="3876675" cy="466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Cross-over edge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In a given path P with vertices indexed from left to right, if there is an intermediate vertex k such that k is connected to the leftmost vertex and its previous vertex (k-1) is connect to the rightmost vertex then these two edges are called edges cross-over edges.</a:t>
            </a:r>
          </a:p>
          <a:p>
            <a:r>
              <a:rPr lang="en-CA" dirty="0" smtClean="0"/>
              <a:t>If cross-over edges exist in a path, then a cycle can be created with all the vertices in the path.</a:t>
            </a:r>
            <a:endParaRPr lang="en-CA" dirty="0"/>
          </a:p>
        </p:txBody>
      </p:sp>
      <p:pic>
        <p:nvPicPr>
          <p:cNvPr id="34818" name="Picture 2" descr="C:\Users\Tanvir\Downloads\hamiltonicity_Cross-over-edg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653136"/>
            <a:ext cx="7620000" cy="5715000"/>
          </a:xfrm>
          <a:prstGeom prst="rect">
            <a:avLst/>
          </a:prstGeom>
          <a:noFill/>
        </p:spPr>
      </p:pic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9832" y="6093296"/>
            <a:ext cx="2247900" cy="38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Maximal Path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CA" dirty="0" smtClean="0"/>
              <a:t>A maximal path is a non-extendable path that </a:t>
            </a:r>
            <a:r>
              <a:rPr lang="en-CA" dirty="0" smtClean="0"/>
              <a:t>cannot be included in any cycle other than a Hamiltonian cycle</a:t>
            </a:r>
            <a:r>
              <a:rPr lang="en-CA" dirty="0" smtClean="0"/>
              <a:t>.</a:t>
            </a:r>
          </a:p>
          <a:p>
            <a:endParaRPr lang="en-CA" dirty="0" smtClean="0"/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Start with a single edge path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If crossover edges are found, the path forms a cycle, </a:t>
            </a:r>
            <a:r>
              <a:rPr lang="en-CA" dirty="0" smtClean="0"/>
              <a:t>If there are any other vertices on the graph, we connect it to our cycle and remove one edge from the </a:t>
            </a:r>
            <a:r>
              <a:rPr lang="en-CA" dirty="0" smtClean="0"/>
              <a:t>connecting vertex on the cycle </a:t>
            </a:r>
            <a:r>
              <a:rPr lang="en-CA" dirty="0" smtClean="0"/>
              <a:t>to form our new path.</a:t>
            </a:r>
            <a:endParaRPr lang="en-CA" dirty="0" smtClean="0"/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Extend the path on any side without revisiting the same vertex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If Step 3 is no longer possible and if the two ends of the path are adjacent, then it will form a cycle. We extend this cycle to a larger path.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When step 2, 3 and 4 are no longer viable, we have obtained our maximal path</a:t>
            </a:r>
            <a:endParaRPr lang="en-C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Maximal Path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pic>
        <p:nvPicPr>
          <p:cNvPr id="27650" name="Picture 2" descr="C:\Users\Tanvir\Downloads\hamiltonicit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708920"/>
            <a:ext cx="7620000" cy="5715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Maximal Path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pic>
        <p:nvPicPr>
          <p:cNvPr id="28674" name="Picture 2" descr="C:\Users\Tanvir\Downloads\hamiltonicity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70892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Maximal Path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29698" name="Picture 2" descr="C:\Users\Tanvir\Downloads\hamiltonicity(2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708920"/>
            <a:ext cx="7620000" cy="5715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3331</TotalTime>
  <Words>573</Words>
  <Application>Microsoft Office PowerPoint</Application>
  <PresentationFormat>On-screen Show (4:3)</PresentationFormat>
  <Paragraphs>100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Flow</vt:lpstr>
      <vt:lpstr>Shortest Path Based Sufficiency Condition for Hamiltonian Graphs</vt:lpstr>
      <vt:lpstr>Hamiltonian Graph</vt:lpstr>
      <vt:lpstr>Existing Sufficiency Conditions for Hamiltonicity</vt:lpstr>
      <vt:lpstr>Our Proposition</vt:lpstr>
      <vt:lpstr>Cross-over edge</vt:lpstr>
      <vt:lpstr>Maximal Path</vt:lpstr>
      <vt:lpstr>Maximal Path Example</vt:lpstr>
      <vt:lpstr>Maximal Path Example</vt:lpstr>
      <vt:lpstr>Maximal Path Example</vt:lpstr>
      <vt:lpstr>Maximal Path Example</vt:lpstr>
      <vt:lpstr>Maximal Path Example</vt:lpstr>
      <vt:lpstr>Maximal Path Example</vt:lpstr>
      <vt:lpstr>Maximal Path Example</vt:lpstr>
      <vt:lpstr>Hamiltonicity</vt:lpstr>
      <vt:lpstr>Case</vt:lpstr>
      <vt:lpstr>Case</vt:lpstr>
      <vt:lpstr>Case</vt:lpstr>
      <vt:lpstr>Case</vt:lpstr>
      <vt:lpstr>Case</vt:lpstr>
      <vt:lpstr>Case</vt:lpstr>
      <vt:lpstr>Bibleography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Shortest Path Based Sufficiency Condition for Detecting Hamiltonian Graphs</dc:title>
  <dc:creator>Tanvir</dc:creator>
  <cp:lastModifiedBy>Tanvir</cp:lastModifiedBy>
  <cp:revision>106</cp:revision>
  <dcterms:created xsi:type="dcterms:W3CDTF">2015-11-08T04:59:38Z</dcterms:created>
  <dcterms:modified xsi:type="dcterms:W3CDTF">2015-11-10T12:30:43Z</dcterms:modified>
</cp:coreProperties>
</file>