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7" r:id="rId10"/>
    <p:sldId id="265" r:id="rId11"/>
    <p:sldId id="266"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2200148"/>
          </a:xfrm>
        </p:spPr>
        <p:txBody>
          <a:bodyPr anchor="b">
            <a:normAutofit/>
          </a:bodyPr>
          <a:lstStyle>
            <a:lvl1pPr algn="l">
              <a:lnSpc>
                <a:spcPct val="85000"/>
              </a:lnSpc>
              <a:defRPr sz="8000" spc="-50" baseline="0">
                <a:solidFill>
                  <a:schemeClr val="tx1">
                    <a:lumMod val="85000"/>
                    <a:lumOff val="15000"/>
                  </a:schemeClr>
                </a:solidFill>
              </a:defRPr>
            </a:lvl1pPr>
          </a:lstStyle>
          <a:p>
            <a:r>
              <a:rPr lang="es-ES" dirty="0" smtClean="0"/>
              <a:t>Haga clic para modificar el estilo de título del patrón</a:t>
            </a:r>
            <a:endParaRPr lang="en-US" dirty="0"/>
          </a:p>
        </p:txBody>
      </p:sp>
      <p:sp>
        <p:nvSpPr>
          <p:cNvPr id="3" name="Subtitle 2"/>
          <p:cNvSpPr>
            <a:spLocks noGrp="1"/>
          </p:cNvSpPr>
          <p:nvPr>
            <p:ph type="subTitle" idx="1"/>
          </p:nvPr>
        </p:nvSpPr>
        <p:spPr>
          <a:xfrm>
            <a:off x="4343399" y="3136901"/>
            <a:ext cx="6815051" cy="2461719"/>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dirty="0"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9C48A1C-17CA-442A-9525-FF953DFADBD8}"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72C1F-B4E3-4BB2-8F73-E00E2D5B68C0}" type="slidenum">
              <a:rPr lang="en-US" smtClean="0"/>
              <a:t>‹Nº›</a:t>
            </a:fld>
            <a:endParaRPr lang="en-US"/>
          </a:p>
        </p:txBody>
      </p:sp>
      <p:cxnSp>
        <p:nvCxnSpPr>
          <p:cNvPr id="9" name="Straight Connector 8"/>
          <p:cNvCxnSpPr/>
          <p:nvPr/>
        </p:nvCxnSpPr>
        <p:spPr>
          <a:xfrm>
            <a:off x="1280160" y="30480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0160" y="3281464"/>
            <a:ext cx="2689381" cy="2172592"/>
          </a:xfrm>
          <a:prstGeom prst="rect">
            <a:avLst/>
          </a:prstGeom>
        </p:spPr>
      </p:pic>
    </p:spTree>
    <p:extLst>
      <p:ext uri="{BB962C8B-B14F-4D97-AF65-F5344CB8AC3E}">
        <p14:creationId xmlns:p14="http://schemas.microsoft.com/office/powerpoint/2010/main" val="2516314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9C48A1C-17CA-442A-9525-FF953DFADBD8}"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287311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9C48A1C-17CA-442A-9525-FF953DFADBD8}"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4205190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9C48A1C-17CA-442A-9525-FF953DFADBD8}"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193075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9C48A1C-17CA-442A-9525-FF953DFADBD8}"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72C1F-B4E3-4BB2-8F73-E00E2D5B68C0}" type="slidenum">
              <a:rPr lang="en-US" smtClean="0"/>
              <a:t>‹Nº›</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381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9C48A1C-17CA-442A-9525-FF953DFADBD8}"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2910641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9C48A1C-17CA-442A-9525-FF953DFADBD8}"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1024844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9C48A1C-17CA-442A-9525-FF953DFADBD8}"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3186930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9C48A1C-17CA-442A-9525-FF953DFADBD8}" type="datetimeFigureOut">
              <a:rPr lang="en-US" smtClean="0"/>
              <a:t>12/4/2015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1020136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9C48A1C-17CA-442A-9525-FF953DFADBD8}" type="datetimeFigureOut">
              <a:rPr lang="en-US" smtClean="0"/>
              <a:t>12/4/2015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9C72C1F-B4E3-4BB2-8F73-E00E2D5B68C0}" type="slidenum">
              <a:rPr lang="en-US" smtClean="0"/>
              <a:t>‹Nº›</a:t>
            </a:fld>
            <a:endParaRPr lang="en-US"/>
          </a:p>
        </p:txBody>
      </p:sp>
    </p:spTree>
    <p:extLst>
      <p:ext uri="{BB962C8B-B14F-4D97-AF65-F5344CB8AC3E}">
        <p14:creationId xmlns:p14="http://schemas.microsoft.com/office/powerpoint/2010/main" val="79116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9C48A1C-17CA-442A-9525-FF953DFADBD8}"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72C1F-B4E3-4BB2-8F73-E00E2D5B68C0}" type="slidenum">
              <a:rPr lang="en-US" smtClean="0"/>
              <a:t>‹Nº›</a:t>
            </a:fld>
            <a:endParaRPr lang="en-US"/>
          </a:p>
        </p:txBody>
      </p:sp>
    </p:spTree>
    <p:extLst>
      <p:ext uri="{BB962C8B-B14F-4D97-AF65-F5344CB8AC3E}">
        <p14:creationId xmlns:p14="http://schemas.microsoft.com/office/powerpoint/2010/main" val="37962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9C48A1C-17CA-442A-9525-FF953DFADBD8}" type="datetimeFigureOut">
              <a:rPr lang="en-US" smtClean="0"/>
              <a:t>12/4/2015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9C72C1F-B4E3-4BB2-8F73-E00E2D5B68C0}" type="slidenum">
              <a:rPr lang="en-US" smtClean="0"/>
              <a:t>‹Nº›</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228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n-US" sz="5400" dirty="0"/>
              <a:t>K-Means clustering accelerated algorithms using the triangle inequality</a:t>
            </a:r>
          </a:p>
        </p:txBody>
      </p:sp>
      <p:sp>
        <p:nvSpPr>
          <p:cNvPr id="3" name="Subtítulo 2"/>
          <p:cNvSpPr>
            <a:spLocks noGrp="1"/>
          </p:cNvSpPr>
          <p:nvPr>
            <p:ph type="subTitle" idx="1"/>
          </p:nvPr>
        </p:nvSpPr>
        <p:spPr/>
        <p:txBody>
          <a:bodyPr>
            <a:normAutofit fontScale="92500" lnSpcReduction="20000"/>
          </a:bodyPr>
          <a:lstStyle/>
          <a:p>
            <a:pPr algn="r">
              <a:spcBef>
                <a:spcPts val="0"/>
              </a:spcBef>
              <a:spcAft>
                <a:spcPts val="0"/>
              </a:spcAft>
            </a:pPr>
            <a:r>
              <a:rPr lang="en-US" cap="none" dirty="0"/>
              <a:t>Ottawa-Carleton Institute for Computer Science</a:t>
            </a:r>
          </a:p>
          <a:p>
            <a:pPr algn="r">
              <a:spcBef>
                <a:spcPts val="0"/>
              </a:spcBef>
              <a:spcAft>
                <a:spcPts val="0"/>
              </a:spcAft>
            </a:pPr>
            <a:endParaRPr lang="en-US" cap="none" dirty="0"/>
          </a:p>
          <a:p>
            <a:pPr algn="r">
              <a:spcBef>
                <a:spcPts val="0"/>
              </a:spcBef>
              <a:spcAft>
                <a:spcPts val="0"/>
              </a:spcAft>
            </a:pPr>
            <a:r>
              <a:rPr lang="en-US" cap="none" dirty="0"/>
              <a:t>Alejandra Ornelas Barajas</a:t>
            </a:r>
          </a:p>
          <a:p>
            <a:pPr algn="r">
              <a:spcBef>
                <a:spcPts val="0"/>
              </a:spcBef>
              <a:spcAft>
                <a:spcPts val="0"/>
              </a:spcAft>
            </a:pPr>
            <a:endParaRPr lang="en-US" cap="none" dirty="0"/>
          </a:p>
          <a:p>
            <a:pPr algn="r">
              <a:spcBef>
                <a:spcPts val="0"/>
              </a:spcBef>
              <a:spcAft>
                <a:spcPts val="0"/>
              </a:spcAft>
            </a:pPr>
            <a:r>
              <a:rPr lang="en-US" cap="none" dirty="0"/>
              <a:t>School of Computer Science</a:t>
            </a:r>
          </a:p>
          <a:p>
            <a:pPr algn="r">
              <a:spcBef>
                <a:spcPts val="0"/>
              </a:spcBef>
              <a:spcAft>
                <a:spcPts val="0"/>
              </a:spcAft>
            </a:pPr>
            <a:endParaRPr lang="en-US" cap="none" dirty="0"/>
          </a:p>
          <a:p>
            <a:pPr algn="r">
              <a:spcBef>
                <a:spcPts val="0"/>
              </a:spcBef>
              <a:spcAft>
                <a:spcPts val="0"/>
              </a:spcAft>
            </a:pPr>
            <a:r>
              <a:rPr lang="en-US" cap="none" dirty="0"/>
              <a:t>Ottawa, Canada K1S 5B6</a:t>
            </a:r>
          </a:p>
          <a:p>
            <a:pPr algn="r">
              <a:spcBef>
                <a:spcPts val="0"/>
              </a:spcBef>
              <a:spcAft>
                <a:spcPts val="0"/>
              </a:spcAft>
            </a:pPr>
            <a:endParaRPr lang="en-US" cap="none" dirty="0"/>
          </a:p>
          <a:p>
            <a:pPr algn="r">
              <a:spcBef>
                <a:spcPts val="0"/>
              </a:spcBef>
              <a:spcAft>
                <a:spcPts val="0"/>
              </a:spcAft>
            </a:pPr>
            <a:r>
              <a:rPr lang="en-US" cap="none" dirty="0" smtClean="0"/>
              <a:t>aorne025@uottawa.ca</a:t>
            </a:r>
            <a:endParaRPr lang="en-US" cap="none" dirty="0"/>
          </a:p>
        </p:txBody>
      </p:sp>
    </p:spTree>
    <p:extLst>
      <p:ext uri="{BB962C8B-B14F-4D97-AF65-F5344CB8AC3E}">
        <p14:creationId xmlns:p14="http://schemas.microsoft.com/office/powerpoint/2010/main" val="3146915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dirty="0" smtClean="0"/>
              <a:t>4.1. Elkan’s Algorithm</a:t>
            </a:r>
            <a:endParaRPr lang="en-US" dirty="0"/>
          </a:p>
        </p:txBody>
      </p:sp>
      <mc:AlternateContent xmlns:mc="http://schemas.openxmlformats.org/markup-compatibility/2006">
        <mc:Choice xmlns:a14="http://schemas.microsoft.com/office/drawing/2010/main" Requires="a14">
          <p:sp>
            <p:nvSpPr>
              <p:cNvPr id="5" name="Marcador de contenido 4"/>
              <p:cNvSpPr>
                <a:spLocks noGrp="1"/>
              </p:cNvSpPr>
              <p:nvPr>
                <p:ph idx="1"/>
              </p:nvPr>
            </p:nvSpPr>
            <p:spPr/>
            <p:txBody>
              <a:bodyPr/>
              <a:lstStyle/>
              <a:p>
                <a:pPr>
                  <a:buFont typeface="Wingdings" panose="05000000000000000000" pitchFamily="2" charset="2"/>
                  <a:buChar char="v"/>
                </a:pPr>
                <a:r>
                  <a:rPr lang="en-US" dirty="0" smtClean="0"/>
                  <a:t>1 upper bound:</a:t>
                </a:r>
              </a:p>
              <a:p>
                <a:pPr marL="0" indent="0">
                  <a:buNone/>
                </a:pPr>
                <a:r>
                  <a:rPr lang="en-US" b="0" dirty="0"/>
                  <a:t>	</a:t>
                </a:r>
                <a14:m>
                  <m:oMath xmlns:m="http://schemas.openxmlformats.org/officeDocument/2006/math">
                    <m:r>
                      <a:rPr lang="es-MX" b="0" i="1" smtClean="0">
                        <a:latin typeface="Cambria Math" panose="02040503050406030204" pitchFamily="18" charset="0"/>
                      </a:rPr>
                      <m:t>𝑢</m:t>
                    </m:r>
                    <m:r>
                      <a:rPr lang="es-MX" b="0" i="1" smtClean="0">
                        <a:latin typeface="Cambria Math" panose="02040503050406030204" pitchFamily="18" charset="0"/>
                      </a:rPr>
                      <m:t>(</m:t>
                    </m:r>
                    <m:r>
                      <a:rPr lang="es-MX" b="0" i="1" smtClean="0">
                        <a:latin typeface="Cambria Math" panose="02040503050406030204" pitchFamily="18" charset="0"/>
                      </a:rPr>
                      <m:t>𝑖</m:t>
                    </m:r>
                    <m:r>
                      <a:rPr lang="es-MX" b="0" i="1" smtClean="0">
                        <a:latin typeface="Cambria Math" panose="02040503050406030204" pitchFamily="18" charset="0"/>
                      </a:rPr>
                      <m:t>)≥</m:t>
                    </m:r>
                    <m:d>
                      <m:dPr>
                        <m:begChr m:val="‖"/>
                        <m:endChr m:val="‖"/>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𝑥</m:t>
                        </m:r>
                        <m:d>
                          <m:dPr>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𝑖</m:t>
                            </m:r>
                          </m:e>
                        </m:d>
                        <m:r>
                          <a:rPr lang="es-MX" b="0"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𝑐</m:t>
                        </m:r>
                        <m:r>
                          <a:rPr lang="es-MX" b="0"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𝑎</m:t>
                        </m:r>
                        <m:d>
                          <m:dPr>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𝑖</m:t>
                            </m:r>
                          </m:e>
                        </m:d>
                        <m:r>
                          <a:rPr lang="es-MX" b="0" i="1" smtClean="0">
                            <a:latin typeface="Cambria Math" panose="02040503050406030204" pitchFamily="18" charset="0"/>
                            <a:ea typeface="Cambria Math" panose="02040503050406030204" pitchFamily="18" charset="0"/>
                          </a:rPr>
                          <m:t>)</m:t>
                        </m:r>
                      </m:e>
                    </m:d>
                  </m:oMath>
                </a14:m>
                <a:endParaRPr lang="en-US" dirty="0" smtClean="0"/>
              </a:p>
              <a:p>
                <a:pPr>
                  <a:buFont typeface="Wingdings" panose="05000000000000000000" pitchFamily="2" charset="2"/>
                  <a:buChar char="v"/>
                </a:pPr>
                <a:r>
                  <a:rPr lang="en-US" i="1" dirty="0"/>
                  <a:t>k</a:t>
                </a:r>
                <a:r>
                  <a:rPr lang="en-US" dirty="0" smtClean="0"/>
                  <a:t> lower bounds:</a:t>
                </a:r>
              </a:p>
              <a:p>
                <a:pPr marL="0" indent="0">
                  <a:buNone/>
                </a:pPr>
                <a:r>
                  <a:rPr lang="en-US" b="0" dirty="0"/>
                  <a:t>	</a:t>
                </a:r>
                <a14:m>
                  <m:oMath xmlns:m="http://schemas.openxmlformats.org/officeDocument/2006/math">
                    <m:r>
                      <a:rPr lang="es-MX" b="0" i="1" smtClean="0">
                        <a:latin typeface="Cambria Math" panose="02040503050406030204" pitchFamily="18" charset="0"/>
                      </a:rPr>
                      <m:t>𝑙</m:t>
                    </m:r>
                    <m:r>
                      <a:rPr lang="es-MX" b="0" i="1" smtClean="0">
                        <a:latin typeface="Cambria Math" panose="02040503050406030204" pitchFamily="18" charset="0"/>
                      </a:rPr>
                      <m:t>(</m:t>
                    </m:r>
                    <m:r>
                      <a:rPr lang="es-MX" b="0" i="1" smtClean="0">
                        <a:latin typeface="Cambria Math" panose="02040503050406030204" pitchFamily="18" charset="0"/>
                      </a:rPr>
                      <m:t>𝑖</m:t>
                    </m:r>
                    <m:r>
                      <a:rPr lang="es-MX" b="0" i="1" smtClean="0">
                        <a:latin typeface="Cambria Math" panose="02040503050406030204" pitchFamily="18" charset="0"/>
                      </a:rPr>
                      <m:t>,</m:t>
                    </m:r>
                    <m:r>
                      <a:rPr lang="es-MX" b="0" i="1" smtClean="0">
                        <a:latin typeface="Cambria Math" panose="02040503050406030204" pitchFamily="18" charset="0"/>
                      </a:rPr>
                      <m:t>𝑗</m:t>
                    </m:r>
                    <m:r>
                      <a:rPr lang="es-MX" b="0" i="1" smtClean="0">
                        <a:latin typeface="Cambria Math" panose="02040503050406030204" pitchFamily="18" charset="0"/>
                      </a:rPr>
                      <m:t>)≤</m:t>
                    </m:r>
                    <m:d>
                      <m:dPr>
                        <m:begChr m:val="‖"/>
                        <m:endChr m:val="‖"/>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𝑥</m:t>
                        </m:r>
                        <m:d>
                          <m:dPr>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𝑖</m:t>
                            </m:r>
                          </m:e>
                        </m:d>
                        <m:r>
                          <a:rPr lang="es-MX" b="0"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𝑐</m:t>
                        </m:r>
                        <m:r>
                          <a:rPr lang="es-MX" b="0"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𝑗</m:t>
                        </m:r>
                        <m:r>
                          <a:rPr lang="es-MX" b="0" i="1" smtClean="0">
                            <a:latin typeface="Cambria Math" panose="02040503050406030204" pitchFamily="18" charset="0"/>
                            <a:ea typeface="Cambria Math" panose="02040503050406030204" pitchFamily="18" charset="0"/>
                          </a:rPr>
                          <m:t>)</m:t>
                        </m:r>
                      </m:e>
                    </m:d>
                  </m:oMath>
                </a14:m>
                <a:endParaRPr lang="en-US" dirty="0" smtClean="0"/>
              </a:p>
              <a:p>
                <a:pPr marL="0" indent="0">
                  <a:buNone/>
                </a:pPr>
                <a:endParaRPr lang="en-US" dirty="0" smtClean="0"/>
              </a:p>
              <a:p>
                <a:pPr marL="0" indent="0">
                  <a:buNone/>
                </a:pPr>
                <a:r>
                  <a:rPr lang="en-US" dirty="0" smtClean="0"/>
                  <a:t>Main problem?</a:t>
                </a:r>
                <a:endParaRPr lang="en-US" dirty="0"/>
              </a:p>
              <a:p>
                <a:pPr marL="0" indent="0">
                  <a:buNone/>
                </a:pPr>
                <a:r>
                  <a:rPr lang="en-US" dirty="0" smtClean="0"/>
                  <a:t>Requires a lot of memory to store each k lower bounds.</a:t>
                </a:r>
              </a:p>
            </p:txBody>
          </p:sp>
        </mc:Choice>
        <mc:Fallback>
          <p:sp>
            <p:nvSpPr>
              <p:cNvPr id="5" name="Marcador de contenido 4"/>
              <p:cNvSpPr>
                <a:spLocks noGrp="1" noRot="1" noChangeAspect="1" noMove="1" noResize="1" noEditPoints="1" noAdjustHandles="1" noChangeArrowheads="1" noChangeShapeType="1" noTextEdit="1"/>
              </p:cNvSpPr>
              <p:nvPr>
                <p:ph idx="1"/>
              </p:nvPr>
            </p:nvSpPr>
            <p:spPr>
              <a:blipFill rotWithShape="0">
                <a:blip r:embed="rId2"/>
                <a:stretch>
                  <a:fillRect l="-1515" t="-1667"/>
                </a:stretch>
              </a:blipFill>
            </p:spPr>
            <p:txBody>
              <a:bodyPr/>
              <a:lstStyle/>
              <a:p>
                <a:r>
                  <a:rPr lang="en-US">
                    <a:noFill/>
                  </a:rPr>
                  <a:t> </a:t>
                </a:r>
              </a:p>
            </p:txBody>
          </p:sp>
        </mc:Fallback>
      </mc:AlternateContent>
    </p:spTree>
    <p:extLst>
      <p:ext uri="{BB962C8B-B14F-4D97-AF65-F5344CB8AC3E}">
        <p14:creationId xmlns:p14="http://schemas.microsoft.com/office/powerpoint/2010/main" val="369666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US" dirty="0"/>
              <a:t>4.1. Elkan’s Algorithm</a:t>
            </a:r>
          </a:p>
        </p:txBody>
      </p:sp>
      <p:pic>
        <p:nvPicPr>
          <p:cNvPr id="8" name="Marcador de contenido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8289" y="1846263"/>
            <a:ext cx="4715748" cy="4022725"/>
          </a:xfrm>
        </p:spPr>
      </p:pic>
    </p:spTree>
    <p:extLst>
      <p:ext uri="{BB962C8B-B14F-4D97-AF65-F5344CB8AC3E}">
        <p14:creationId xmlns:p14="http://schemas.microsoft.com/office/powerpoint/2010/main" val="2896579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4.2</a:t>
            </a:r>
            <a:r>
              <a:rPr lang="en-US" dirty="0"/>
              <a:t>. </a:t>
            </a:r>
            <a:r>
              <a:rPr lang="en-US" dirty="0" err="1"/>
              <a:t>Hamerly’s</a:t>
            </a:r>
            <a:r>
              <a:rPr lang="en-US" dirty="0"/>
              <a:t> </a:t>
            </a:r>
            <a:r>
              <a:rPr lang="en-US" dirty="0" smtClean="0"/>
              <a:t>Algorithm</a:t>
            </a:r>
            <a:endParaRPr lang="en-US"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p:txBody>
              <a:bodyPr>
                <a:normAutofit/>
              </a:bodyPr>
              <a:lstStyle/>
              <a:p>
                <a:pPr>
                  <a:buFont typeface="Wingdings" panose="05000000000000000000" pitchFamily="2" charset="2"/>
                  <a:buChar char="v"/>
                </a:pPr>
                <a:r>
                  <a:rPr lang="en-US" dirty="0" smtClean="0"/>
                  <a:t>Hamerly</a:t>
                </a:r>
                <a:r>
                  <a:rPr lang="en-US" dirty="0"/>
                  <a:t> modified Elkan’s algorithm by using only one lower bound per point, </a:t>
                </a:r>
                <a14:m>
                  <m:oMath xmlns:m="http://schemas.openxmlformats.org/officeDocument/2006/math">
                    <m:r>
                      <a:rPr lang="en-US" i="1" dirty="0" smtClean="0">
                        <a:latin typeface="Cambria Math" panose="02040503050406030204" pitchFamily="18" charset="0"/>
                      </a:rPr>
                      <m:t>𝑙</m:t>
                    </m:r>
                    <m:d>
                      <m:dPr>
                        <m:ctrlPr>
                          <a:rPr lang="en-US" i="1" dirty="0" smtClean="0">
                            <a:latin typeface="Cambria Math" panose="02040503050406030204" pitchFamily="18" charset="0"/>
                          </a:rPr>
                        </m:ctrlPr>
                      </m:dPr>
                      <m:e>
                        <m:r>
                          <a:rPr lang="en-US" i="1" dirty="0" err="1">
                            <a:latin typeface="Cambria Math" panose="02040503050406030204" pitchFamily="18" charset="0"/>
                          </a:rPr>
                          <m:t>𝑖</m:t>
                        </m:r>
                      </m:e>
                    </m:d>
                    <m:r>
                      <a:rPr lang="en-US" i="1" dirty="0" smtClean="0">
                        <a:latin typeface="Cambria Math" panose="02040503050406030204" pitchFamily="18" charset="0"/>
                      </a:rPr>
                      <m:t>.</m:t>
                    </m:r>
                    <m:r>
                      <m:rPr>
                        <m:nor/>
                      </m:rPr>
                      <a:rPr lang="en-US"/>
                      <m:t>This</m:t>
                    </m:r>
                    <m:r>
                      <m:rPr>
                        <m:nor/>
                      </m:rPr>
                      <a:rPr lang="en-US"/>
                      <m:t> </m:t>
                    </m:r>
                    <m:r>
                      <m:rPr>
                        <m:nor/>
                      </m:rPr>
                      <a:rPr lang="en-US"/>
                      <m:t>lower</m:t>
                    </m:r>
                    <m:r>
                      <m:rPr>
                        <m:nor/>
                      </m:rPr>
                      <a:rPr lang="en-US"/>
                      <m:t> </m:t>
                    </m:r>
                    <m:r>
                      <m:rPr>
                        <m:nor/>
                      </m:rPr>
                      <a:rPr lang="en-US"/>
                      <m:t>bound</m:t>
                    </m:r>
                    <m:r>
                      <m:rPr>
                        <m:nor/>
                      </m:rPr>
                      <a:rPr lang="en-US"/>
                      <m:t> </m:t>
                    </m:r>
                    <m:r>
                      <m:rPr>
                        <m:nor/>
                      </m:rPr>
                      <a:rPr lang="en-US"/>
                      <m:t>represents</m:t>
                    </m:r>
                    <m:r>
                      <m:rPr>
                        <m:nor/>
                      </m:rPr>
                      <a:rPr lang="en-US"/>
                      <m:t> </m:t>
                    </m:r>
                    <m:r>
                      <m:rPr>
                        <m:nor/>
                      </m:rPr>
                      <a:rPr lang="en-US"/>
                      <m:t>the</m:t>
                    </m:r>
                    <m:r>
                      <m:rPr>
                        <m:nor/>
                      </m:rPr>
                      <a:rPr lang="en-US"/>
                      <m:t> </m:t>
                    </m:r>
                    <m:r>
                      <m:rPr>
                        <m:nor/>
                      </m:rPr>
                      <a:rPr lang="en-US"/>
                      <m:t>minimum</m:t>
                    </m:r>
                    <m:r>
                      <m:rPr>
                        <m:nor/>
                      </m:rPr>
                      <a:rPr lang="en-US"/>
                      <m:t> </m:t>
                    </m:r>
                    <m:r>
                      <m:rPr>
                        <m:nor/>
                      </m:rPr>
                      <a:rPr lang="en-US"/>
                      <m:t>distance</m:t>
                    </m:r>
                    <m:r>
                      <m:rPr>
                        <m:nor/>
                      </m:rPr>
                      <a:rPr lang="en-US"/>
                      <m:t> </m:t>
                    </m:r>
                    <m:r>
                      <m:rPr>
                        <m:nor/>
                      </m:rPr>
                      <a:rPr lang="en-US"/>
                      <m:t>that</m:t>
                    </m:r>
                    <m:r>
                      <m:rPr>
                        <m:nor/>
                      </m:rPr>
                      <a:rPr lang="en-US"/>
                      <m:t> </m:t>
                    </m:r>
                    <m:r>
                      <m:rPr>
                        <m:nor/>
                      </m:rPr>
                      <a:rPr lang="en-US"/>
                      <m:t>any</m:t>
                    </m:r>
                    <m:r>
                      <m:rPr>
                        <m:nor/>
                      </m:rPr>
                      <a:rPr lang="en-US"/>
                      <m:t> </m:t>
                    </m:r>
                    <m:r>
                      <m:rPr>
                        <m:nor/>
                      </m:rPr>
                      <a:rPr lang="en-US"/>
                      <m:t>center</m:t>
                    </m:r>
                    <m:r>
                      <m:rPr>
                        <m:nor/>
                      </m:rPr>
                      <a:rPr lang="en-US"/>
                      <m:t> (</m:t>
                    </m:r>
                    <m:r>
                      <m:rPr>
                        <m:nor/>
                      </m:rPr>
                      <a:rPr lang="en-US"/>
                      <m:t>that</m:t>
                    </m:r>
                    <m:r>
                      <m:rPr>
                        <m:nor/>
                      </m:rPr>
                      <a:rPr lang="en-US"/>
                      <m:t> </m:t>
                    </m:r>
                    <m:r>
                      <m:rPr>
                        <m:nor/>
                      </m:rPr>
                      <a:rPr lang="en-US"/>
                      <m:t>is</m:t>
                    </m:r>
                    <m:r>
                      <m:rPr>
                        <m:nor/>
                      </m:rPr>
                      <a:rPr lang="en-US"/>
                      <m:t> </m:t>
                    </m:r>
                    <m:r>
                      <m:rPr>
                        <m:nor/>
                      </m:rPr>
                      <a:rPr lang="en-US"/>
                      <m:t>not</m:t>
                    </m:r>
                    <m:r>
                      <m:rPr>
                        <m:nor/>
                      </m:rPr>
                      <a:rPr lang="en-US"/>
                      <m:t> </m:t>
                    </m:r>
                    <m:r>
                      <m:rPr>
                        <m:nor/>
                      </m:rPr>
                      <a:rPr lang="en-US"/>
                      <m:t>the</m:t>
                    </m:r>
                    <m:r>
                      <m:rPr>
                        <m:nor/>
                      </m:rPr>
                      <a:rPr lang="en-US"/>
                      <m:t> </m:t>
                    </m:r>
                    <m:r>
                      <m:rPr>
                        <m:nor/>
                      </m:rPr>
                      <a:rPr lang="en-US"/>
                      <m:t>closest</m:t>
                    </m:r>
                    <m:r>
                      <m:rPr>
                        <m:nor/>
                      </m:rPr>
                      <a:rPr lang="en-US"/>
                      <m:t> </m:t>
                    </m:r>
                    <m:r>
                      <m:rPr>
                        <m:nor/>
                      </m:rPr>
                      <a:rPr lang="en-US"/>
                      <m:t>center</m:t>
                    </m:r>
                    <m:r>
                      <m:rPr>
                        <m:nor/>
                      </m:rPr>
                      <a:rPr lang="en-US"/>
                      <m:t>) </m:t>
                    </m:r>
                    <m:r>
                      <m:rPr>
                        <m:nor/>
                      </m:rPr>
                      <a:rPr lang="en-US"/>
                      <m:t>can</m:t>
                    </m:r>
                    <m:r>
                      <m:rPr>
                        <m:nor/>
                      </m:rPr>
                      <a:rPr lang="en-US"/>
                      <m:t> </m:t>
                    </m:r>
                    <m:r>
                      <m:rPr>
                        <m:nor/>
                      </m:rPr>
                      <a:rPr lang="en-US"/>
                      <m:t>be</m:t>
                    </m:r>
                    <m:r>
                      <m:rPr>
                        <m:nor/>
                      </m:rPr>
                      <a:rPr lang="en-US"/>
                      <m:t> </m:t>
                    </m:r>
                    <m:r>
                      <m:rPr>
                        <m:nor/>
                      </m:rPr>
                      <a:rPr lang="en-US"/>
                      <m:t>to</m:t>
                    </m:r>
                    <m:r>
                      <m:rPr>
                        <m:nor/>
                      </m:rPr>
                      <a:rPr lang="en-US"/>
                      <m:t> </m:t>
                    </m:r>
                    <m:r>
                      <m:rPr>
                        <m:nor/>
                      </m:rPr>
                      <a:rPr lang="en-US"/>
                      <m:t>that</m:t>
                    </m:r>
                    <m:r>
                      <m:rPr>
                        <m:nor/>
                      </m:rPr>
                      <a:rPr lang="en-US"/>
                      <m:t> </m:t>
                    </m:r>
                    <m:r>
                      <m:rPr>
                        <m:nor/>
                      </m:rPr>
                      <a:rPr lang="en-US"/>
                      <m:t>point</m:t>
                    </m:r>
                    <m:r>
                      <m:rPr>
                        <m:nor/>
                      </m:rPr>
                      <a:rPr lang="en-US"/>
                      <m:t>.</m:t>
                    </m:r>
                  </m:oMath>
                </a14:m>
                <a:endParaRPr lang="es-MX" dirty="0" smtClean="0"/>
              </a:p>
              <a:p>
                <a:pPr marL="0" indent="0">
                  <a:buNone/>
                </a:pPr>
                <a:r>
                  <a:rPr lang="en-US" dirty="0" smtClean="0"/>
                  <a:t>How is this better? Consider the two following cases:</a:t>
                </a:r>
              </a:p>
              <a:p>
                <a:pPr lvl="1">
                  <a:buFont typeface="Arial" panose="020B0604020202020204" pitchFamily="34" charset="0"/>
                  <a:buChar char="•"/>
                </a:pPr>
                <a:r>
                  <a:rPr lang="en-US" dirty="0" smtClean="0"/>
                  <a:t>If </a:t>
                </a:r>
                <a14:m>
                  <m:oMath xmlns:m="http://schemas.openxmlformats.org/officeDocument/2006/math">
                    <m:r>
                      <a:rPr lang="en-US" i="1" dirty="0" smtClean="0">
                        <a:latin typeface="Cambria Math" panose="02040503050406030204" pitchFamily="18" charset="0"/>
                      </a:rPr>
                      <m:t>𝑢</m:t>
                    </m:r>
                    <m:r>
                      <a:rPr lang="en-US" i="1" dirty="0" smtClean="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 </m:t>
                    </m:r>
                    <m:r>
                      <a:rPr lang="en-US" i="1" dirty="0">
                        <a:latin typeface="Cambria Math" panose="02040503050406030204" pitchFamily="18" charset="0"/>
                      </a:rPr>
                      <m:t>𝑙</m:t>
                    </m:r>
                    <m:r>
                      <a:rPr lang="en-US" i="1" dirty="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m:t>
                    </m:r>
                  </m:oMath>
                </a14:m>
                <a:r>
                  <a:rPr lang="en-US" dirty="0"/>
                  <a:t>It is not possible for any center to be closer than the assigned center. Thus, the algorithm can skip the computation of the distances between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m:t>
                    </m:r>
                  </m:oMath>
                </a14:m>
                <a:r>
                  <a:rPr lang="en-US" dirty="0"/>
                  <a:t>and the k centers. </a:t>
                </a:r>
                <a:endParaRPr lang="en-US" dirty="0" smtClean="0"/>
              </a:p>
              <a:p>
                <a:pPr lvl="1">
                  <a:buFont typeface="Arial" panose="020B0604020202020204" pitchFamily="34" charset="0"/>
                  <a:buChar char="•"/>
                </a:pPr>
                <a:r>
                  <a:rPr lang="en-US" dirty="0" smtClean="0"/>
                  <a:t>If</a:t>
                </a:r>
                <a14:m>
                  <m:oMath xmlns:m="http://schemas.openxmlformats.org/officeDocument/2006/math">
                    <m:r>
                      <a:rPr lang="en-US" i="1" dirty="0" smtClean="0">
                        <a:latin typeface="Cambria Math" panose="02040503050406030204" pitchFamily="18" charset="0"/>
                      </a:rPr>
                      <m:t> </m:t>
                    </m:r>
                    <m:r>
                      <a:rPr lang="en-US" i="1" dirty="0" smtClean="0">
                        <a:latin typeface="Cambria Math" panose="02040503050406030204" pitchFamily="18" charset="0"/>
                      </a:rPr>
                      <m:t>𝑙</m:t>
                    </m:r>
                    <m:r>
                      <a:rPr lang="en-US" i="1" dirty="0" smtClean="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&lt; </m:t>
                    </m:r>
                    <m:r>
                      <a:rPr lang="en-US" i="1" dirty="0">
                        <a:latin typeface="Cambria Math" panose="02040503050406030204" pitchFamily="18" charset="0"/>
                      </a:rPr>
                      <m:t>𝑢</m:t>
                    </m:r>
                    <m:r>
                      <a:rPr lang="en-US" i="1" dirty="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m:t>
                    </m:r>
                  </m:oMath>
                </a14:m>
                <a:r>
                  <a:rPr lang="en-US" dirty="0"/>
                  <a:t>It might be that the closest center for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m:t>
                    </m:r>
                  </m:oMath>
                </a14:m>
                <a:r>
                  <a:rPr lang="en-US" dirty="0"/>
                  <a:t>has change. </a:t>
                </a:r>
                <a:endParaRPr lang="en-US" dirty="0" smtClean="0"/>
              </a:p>
              <a:p>
                <a:pPr marL="384048" lvl="2" indent="0">
                  <a:buNone/>
                </a:pPr>
                <a:r>
                  <a:rPr lang="en-US" dirty="0" smtClean="0"/>
                  <a:t>The </a:t>
                </a:r>
                <a:r>
                  <a:rPr lang="en-US" dirty="0"/>
                  <a:t>algorithm first tightens the upper bound by computing the exact distance </a:t>
                </a:r>
                <a14:m>
                  <m:oMath xmlns:m="http://schemas.openxmlformats.org/officeDocument/2006/math">
                    <m:d>
                      <m:dPr>
                        <m:begChr m:val="‖"/>
                        <m:endChr m:val="‖"/>
                        <m:ctrlPr>
                          <a:rPr lang="en-US" i="1" dirty="0" smtClean="0">
                            <a:latin typeface="Cambria Math" panose="02040503050406030204" pitchFamily="18" charset="0"/>
                          </a:rPr>
                        </m:ctrlPr>
                      </m:dPr>
                      <m:e>
                        <m:r>
                          <a:rPr lang="en-US" i="1" dirty="0">
                            <a:latin typeface="Cambria Math" panose="02040503050406030204" pitchFamily="18" charset="0"/>
                          </a:rPr>
                          <m:t>𝑥</m:t>
                        </m:r>
                        <m:r>
                          <a:rPr lang="en-US" i="1" dirty="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 </m:t>
                        </m:r>
                        <m:r>
                          <a:rPr lang="en-US" i="1" dirty="0">
                            <a:latin typeface="Cambria Math" panose="02040503050406030204" pitchFamily="18" charset="0"/>
                          </a:rPr>
                          <m:t>𝑐</m:t>
                        </m:r>
                        <m:r>
                          <a:rPr lang="en-US" i="1" dirty="0">
                            <a:latin typeface="Cambria Math" panose="02040503050406030204" pitchFamily="18" charset="0"/>
                          </a:rPr>
                          <m:t>(</m:t>
                        </m:r>
                        <m:r>
                          <a:rPr lang="en-US" i="1" dirty="0">
                            <a:latin typeface="Cambria Math" panose="02040503050406030204" pitchFamily="18" charset="0"/>
                          </a:rPr>
                          <m:t>𝑎</m:t>
                        </m:r>
                        <m:r>
                          <a:rPr lang="en-US" i="1" dirty="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m:t>
                        </m:r>
                      </m:e>
                    </m:d>
                    <m:r>
                      <a:rPr lang="en-US" i="1" dirty="0">
                        <a:latin typeface="Cambria Math" panose="02040503050406030204" pitchFamily="18" charset="0"/>
                      </a:rPr>
                      <m:t> </m:t>
                    </m:r>
                  </m:oMath>
                </a14:m>
                <a:r>
                  <a:rPr lang="en-US" dirty="0"/>
                  <a:t>. </a:t>
                </a:r>
                <a:endParaRPr lang="en-US" dirty="0" smtClean="0"/>
              </a:p>
              <a:p>
                <a:pPr marL="384048" lvl="2" indent="0">
                  <a:buNone/>
                </a:pPr>
                <a:r>
                  <a:rPr lang="en-US" dirty="0" smtClean="0"/>
                  <a:t>Then </a:t>
                </a:r>
                <a:r>
                  <a:rPr lang="en-US" dirty="0"/>
                  <a:t>it checks again if </a:t>
                </a:r>
                <a14:m>
                  <m:oMath xmlns:m="http://schemas.openxmlformats.org/officeDocument/2006/math">
                    <m:r>
                      <a:rPr lang="en-US" i="1" dirty="0" smtClean="0">
                        <a:latin typeface="Cambria Math" panose="02040503050406030204" pitchFamily="18" charset="0"/>
                      </a:rPr>
                      <m:t>𝑢</m:t>
                    </m:r>
                    <m:r>
                      <a:rPr lang="en-US" i="1" dirty="0" smtClean="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 </m:t>
                    </m:r>
                    <m:r>
                      <a:rPr lang="en-US" i="1" dirty="0">
                        <a:latin typeface="Cambria Math" panose="02040503050406030204" pitchFamily="18" charset="0"/>
                      </a:rPr>
                      <m:t>𝑙</m:t>
                    </m:r>
                    <m:r>
                      <a:rPr lang="en-US" i="1" dirty="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m:t>
                    </m:r>
                  </m:oMath>
                </a14:m>
                <a:r>
                  <a:rPr lang="en-US" dirty="0"/>
                  <a:t> to skip the distance calculations between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m:t>
                    </m:r>
                    <m:r>
                      <a:rPr lang="en-US" i="1" dirty="0" err="1">
                        <a:latin typeface="Cambria Math" panose="02040503050406030204" pitchFamily="18" charset="0"/>
                      </a:rPr>
                      <m:t>𝑖</m:t>
                    </m:r>
                    <m:r>
                      <a:rPr lang="en-US" i="1" dirty="0">
                        <a:latin typeface="Cambria Math" panose="02040503050406030204" pitchFamily="18" charset="0"/>
                      </a:rPr>
                      <m:t>) </m:t>
                    </m:r>
                  </m:oMath>
                </a14:m>
                <a:r>
                  <a:rPr lang="en-US" dirty="0"/>
                  <a:t>and the </a:t>
                </a:r>
                <a:r>
                  <a:rPr lang="en-US" i="1" dirty="0"/>
                  <a:t>k</a:t>
                </a:r>
                <a:r>
                  <a:rPr lang="en-US" dirty="0"/>
                  <a:t> centers. </a:t>
                </a:r>
                <a:endParaRPr lang="en-US" dirty="0" smtClean="0"/>
              </a:p>
              <a:p>
                <a:pPr marL="384048" lvl="2" indent="0">
                  <a:buNone/>
                </a:pPr>
                <a:r>
                  <a:rPr lang="en-US" dirty="0" smtClean="0"/>
                  <a:t>If </a:t>
                </a:r>
                <a:r>
                  <a:rPr lang="en-US" dirty="0"/>
                  <a:t>not, then it must compute those distances. </a:t>
                </a:r>
                <a:endParaRPr lang="en-US" dirty="0" smtClean="0"/>
              </a:p>
              <a:p>
                <a:pPr marL="384048" lvl="2" indent="0">
                  <a:buNone/>
                </a:pPr>
                <a:endParaRPr lang="en-US" sz="1400" dirty="0" smtClean="0"/>
              </a:p>
              <a:p>
                <a:pPr marL="0" indent="0">
                  <a:buNone/>
                </a:pPr>
                <a:endParaRPr lang="en-US" i="1" dirty="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1515" t="-1667"/>
                </a:stretch>
              </a:blipFill>
            </p:spPr>
            <p:txBody>
              <a:bodyPr/>
              <a:lstStyle/>
              <a:p>
                <a:r>
                  <a:rPr lang="en-US">
                    <a:noFill/>
                  </a:rPr>
                  <a:t> </a:t>
                </a:r>
              </a:p>
            </p:txBody>
          </p:sp>
        </mc:Fallback>
      </mc:AlternateContent>
    </p:spTree>
    <p:extLst>
      <p:ext uri="{BB962C8B-B14F-4D97-AF65-F5344CB8AC3E}">
        <p14:creationId xmlns:p14="http://schemas.microsoft.com/office/powerpoint/2010/main" val="1228514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4.2. </a:t>
            </a:r>
            <a:r>
              <a:rPr lang="en-US" dirty="0" err="1"/>
              <a:t>Hamerly’s</a:t>
            </a:r>
            <a:r>
              <a:rPr lang="en-US" dirty="0"/>
              <a:t> Algorithm</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50765" y="1846263"/>
            <a:ext cx="5750796" cy="4022725"/>
          </a:xfrm>
        </p:spPr>
      </p:pic>
    </p:spTree>
    <p:extLst>
      <p:ext uri="{BB962C8B-B14F-4D97-AF65-F5344CB8AC3E}">
        <p14:creationId xmlns:p14="http://schemas.microsoft.com/office/powerpoint/2010/main" val="14060583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4.3.Drake’s Algorithm</a:t>
            </a:r>
            <a:endParaRPr lang="en-US"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p:txBody>
              <a:bodyPr/>
              <a:lstStyle/>
              <a:p>
                <a:pPr>
                  <a:buFont typeface="Wingdings" panose="05000000000000000000" pitchFamily="2" charset="2"/>
                  <a:buChar char="v"/>
                </a:pPr>
                <a:r>
                  <a:rPr lang="en-US" dirty="0"/>
                  <a:t>Drake and </a:t>
                </a:r>
                <a:r>
                  <a:rPr lang="en-US" dirty="0" err="1"/>
                  <a:t>Hamerly</a:t>
                </a:r>
                <a:r>
                  <a:rPr lang="en-US" dirty="0"/>
                  <a:t> combine the first two algorithms </a:t>
                </a:r>
                <a:r>
                  <a:rPr lang="en-US" dirty="0" smtClean="0"/>
                  <a:t>using </a:t>
                </a:r>
                <a14:m>
                  <m:oMath xmlns:m="http://schemas.openxmlformats.org/officeDocument/2006/math">
                    <m:r>
                      <a:rPr lang="en-US" i="1" dirty="0" smtClean="0">
                        <a:latin typeface="Cambria Math" panose="02040503050406030204" pitchFamily="18" charset="0"/>
                      </a:rPr>
                      <m:t>1 &lt; </m:t>
                    </m:r>
                    <m:r>
                      <a:rPr lang="en-US" i="1" dirty="0" smtClean="0">
                        <a:latin typeface="Cambria Math" panose="02040503050406030204" pitchFamily="18" charset="0"/>
                      </a:rPr>
                      <m:t>𝑏</m:t>
                    </m:r>
                    <m:r>
                      <a:rPr lang="en-US" i="1" dirty="0" smtClean="0">
                        <a:latin typeface="Cambria Math" panose="02040503050406030204" pitchFamily="18" charset="0"/>
                      </a:rPr>
                      <m:t> &lt; </m:t>
                    </m:r>
                    <m:r>
                      <a:rPr lang="en-US" i="1" dirty="0" smtClean="0">
                        <a:latin typeface="Cambria Math" panose="02040503050406030204" pitchFamily="18" charset="0"/>
                      </a:rPr>
                      <m:t>𝑘</m:t>
                    </m:r>
                    <m:r>
                      <a:rPr lang="en-US" i="1" dirty="0" smtClean="0">
                        <a:latin typeface="Cambria Math" panose="02040503050406030204" pitchFamily="18" charset="0"/>
                      </a:rPr>
                      <m:t> </m:t>
                    </m:r>
                  </m:oMath>
                </a14:m>
                <a:r>
                  <a:rPr lang="en-US" dirty="0"/>
                  <a:t>lower bounds on the</a:t>
                </a:r>
                <a:r>
                  <a:rPr lang="en-US" i="1" dirty="0"/>
                  <a:t> b </a:t>
                </a:r>
                <a:r>
                  <a:rPr lang="en-US" dirty="0"/>
                  <a:t>closest centers to each point. </a:t>
                </a:r>
              </a:p>
              <a:p>
                <a:pPr>
                  <a:buFont typeface="Wingdings" panose="05000000000000000000" pitchFamily="2" charset="2"/>
                  <a:buChar char="v"/>
                </a:pPr>
                <a:r>
                  <a:rPr lang="en-US" dirty="0" smtClean="0"/>
                  <a:t>The </a:t>
                </a:r>
                <a:r>
                  <a:rPr lang="en-US" dirty="0"/>
                  <a:t>first </a:t>
                </a:r>
                <a:r>
                  <a:rPr lang="en-US" i="1" dirty="0"/>
                  <a:t>b − 1 </a:t>
                </a:r>
                <a:r>
                  <a:rPr lang="en-US" dirty="0"/>
                  <a:t>lower bounds for a point represent the lower bounds to the associated points that are ranked 2 through b in increasing distance from the </a:t>
                </a:r>
                <a:r>
                  <a:rPr lang="en-US" dirty="0" smtClean="0"/>
                  <a:t>point.</a:t>
                </a:r>
              </a:p>
              <a:p>
                <a:pPr>
                  <a:buFont typeface="Wingdings" panose="05000000000000000000" pitchFamily="2" charset="2"/>
                  <a:buChar char="v"/>
                </a:pPr>
                <a:r>
                  <a:rPr lang="en-US" dirty="0" smtClean="0"/>
                  <a:t>The </a:t>
                </a:r>
                <a:r>
                  <a:rPr lang="en-US" dirty="0"/>
                  <a:t>last lower bound (number </a:t>
                </a:r>
                <a:r>
                  <a:rPr lang="en-US" i="1" dirty="0"/>
                  <a:t>b</a:t>
                </a:r>
                <a:r>
                  <a:rPr lang="en-US" dirty="0"/>
                  <a:t>, </a:t>
                </a:r>
                <a:r>
                  <a:rPr lang="en-US" dirty="0" smtClean="0"/>
                  <a:t>furthest </a:t>
                </a:r>
                <a:r>
                  <a:rPr lang="en-US" dirty="0"/>
                  <a:t>from the center) represents the lower bound on all the furthest </a:t>
                </a:r>
                <a:r>
                  <a:rPr lang="en-US" i="1" dirty="0"/>
                  <a:t>k − b </a:t>
                </a:r>
                <a:r>
                  <a:rPr lang="en-US" dirty="0" smtClean="0"/>
                  <a:t>centers.</a:t>
                </a:r>
              </a:p>
              <a:p>
                <a:pPr>
                  <a:buFont typeface="Wingdings" panose="05000000000000000000" pitchFamily="2" charset="2"/>
                  <a:buChar char="v"/>
                </a:pPr>
                <a:endParaRPr lang="en-US" dirty="0"/>
              </a:p>
              <a:p>
                <a:pPr>
                  <a:buFont typeface="Wingdings" panose="05000000000000000000" pitchFamily="2" charset="2"/>
                  <a:buChar char="v"/>
                </a:pPr>
                <a:r>
                  <a:rPr lang="en-US" dirty="0" smtClean="0"/>
                  <a:t>Experimentally, Drake determined that for </a:t>
                </a:r>
                <a:r>
                  <a:rPr lang="en-US" i="1" dirty="0" smtClean="0"/>
                  <a:t>k&gt;8, k/8 </a:t>
                </a:r>
                <a:r>
                  <a:rPr lang="en-US" dirty="0" smtClean="0"/>
                  <a:t>is a good floor for </a:t>
                </a:r>
                <a:r>
                  <a:rPr lang="en-US" i="1" dirty="0" smtClean="0"/>
                  <a:t>b</a:t>
                </a:r>
                <a:r>
                  <a:rPr lang="en-US" dirty="0" smtClean="0"/>
                  <a:t>.</a:t>
                </a:r>
              </a:p>
              <a:p>
                <a:pPr>
                  <a:buFont typeface="Wingdings" panose="05000000000000000000" pitchFamily="2" charset="2"/>
                  <a:buChar char="v"/>
                </a:pPr>
                <a:endParaRPr lang="en-US" dirty="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1455" t="-1667" r="-1333"/>
                </a:stretch>
              </a:blipFill>
            </p:spPr>
            <p:txBody>
              <a:bodyPr/>
              <a:lstStyle/>
              <a:p>
                <a:r>
                  <a:rPr lang="en-US">
                    <a:noFill/>
                  </a:rPr>
                  <a:t> </a:t>
                </a:r>
              </a:p>
            </p:txBody>
          </p:sp>
        </mc:Fallback>
      </mc:AlternateContent>
    </p:spTree>
    <p:extLst>
      <p:ext uri="{BB962C8B-B14F-4D97-AF65-F5344CB8AC3E}">
        <p14:creationId xmlns:p14="http://schemas.microsoft.com/office/powerpoint/2010/main" val="717524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4.3.Drake’s Algorithm</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14920" y="1846263"/>
            <a:ext cx="5222485" cy="4022725"/>
          </a:xfrm>
        </p:spPr>
      </p:pic>
    </p:spTree>
    <p:extLst>
      <p:ext uri="{BB962C8B-B14F-4D97-AF65-F5344CB8AC3E}">
        <p14:creationId xmlns:p14="http://schemas.microsoft.com/office/powerpoint/2010/main" val="4293175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5. Conclusions</a:t>
            </a:r>
            <a:endParaRPr lang="en-US" dirty="0"/>
          </a:p>
        </p:txBody>
      </p:sp>
      <p:sp>
        <p:nvSpPr>
          <p:cNvPr id="3" name="Marcador de contenido 2"/>
          <p:cNvSpPr>
            <a:spLocks noGrp="1"/>
          </p:cNvSpPr>
          <p:nvPr>
            <p:ph idx="1"/>
          </p:nvPr>
        </p:nvSpPr>
        <p:spPr/>
        <p:txBody>
          <a:bodyPr/>
          <a:lstStyle/>
          <a:p>
            <a:pPr algn="just">
              <a:buFont typeface="Wingdings" panose="05000000000000000000" pitchFamily="2" charset="2"/>
              <a:buChar char="v"/>
            </a:pPr>
            <a:r>
              <a:rPr lang="en-US" dirty="0"/>
              <a:t>Elkan’s algorithm computes fewer distances than </a:t>
            </a:r>
            <a:r>
              <a:rPr lang="en-US" dirty="0" err="1"/>
              <a:t>Hamerly’s</a:t>
            </a:r>
            <a:r>
              <a:rPr lang="en-US" dirty="0"/>
              <a:t>, since it has more bounds to prune the required distance </a:t>
            </a:r>
            <a:r>
              <a:rPr lang="en-US" dirty="0" smtClean="0"/>
              <a:t>calculations, but it requires more memory to store the bounds.</a:t>
            </a:r>
          </a:p>
          <a:p>
            <a:pPr algn="just">
              <a:buFont typeface="Wingdings" panose="05000000000000000000" pitchFamily="2" charset="2"/>
              <a:buChar char="v"/>
            </a:pPr>
            <a:r>
              <a:rPr lang="en-US" dirty="0" err="1" smtClean="0"/>
              <a:t>Hamerly’s</a:t>
            </a:r>
            <a:r>
              <a:rPr lang="en-US" dirty="0" smtClean="0"/>
              <a:t> algorithm uses less memory, it spends less time checking bounds and updating bounds. Having the single lower bound allows it to avoid entering the innermost loop more often than Elkan’s algorithm. Also, it  works better in low dimension because in high dimension all centers tend to move a lot.</a:t>
            </a:r>
          </a:p>
          <a:p>
            <a:pPr algn="just">
              <a:buFont typeface="Wingdings" panose="05000000000000000000" pitchFamily="2" charset="2"/>
              <a:buChar char="v"/>
            </a:pPr>
            <a:r>
              <a:rPr lang="en-US" dirty="0" smtClean="0"/>
              <a:t>For </a:t>
            </a:r>
            <a:r>
              <a:rPr lang="en-US" dirty="0"/>
              <a:t>Drake’s algorithm, </a:t>
            </a:r>
            <a:r>
              <a:rPr lang="en-US" dirty="0" smtClean="0"/>
              <a:t>increasing </a:t>
            </a:r>
            <a:r>
              <a:rPr lang="en-US" i="1" dirty="0"/>
              <a:t>b</a:t>
            </a:r>
            <a:r>
              <a:rPr lang="en-US" dirty="0"/>
              <a:t> incurs more computation overhead to update the bound values and sort each point’s closest centers by their bound, but it is also more likely that one of the bounds will prevent searching over all </a:t>
            </a:r>
            <a:r>
              <a:rPr lang="en-US" i="1" dirty="0"/>
              <a:t>k</a:t>
            </a:r>
            <a:r>
              <a:rPr lang="en-US" dirty="0"/>
              <a:t> centers. </a:t>
            </a:r>
            <a:endParaRPr lang="en-US" dirty="0" smtClean="0"/>
          </a:p>
        </p:txBody>
      </p:sp>
    </p:spTree>
    <p:extLst>
      <p:ext uri="{BB962C8B-B14F-4D97-AF65-F5344CB8AC3E}">
        <p14:creationId xmlns:p14="http://schemas.microsoft.com/office/powerpoint/2010/main" val="1374757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6. References</a:t>
            </a:r>
            <a:endParaRPr lang="en-US" dirty="0"/>
          </a:p>
        </p:txBody>
      </p:sp>
      <p:sp>
        <p:nvSpPr>
          <p:cNvPr id="3" name="Marcador de contenido 2"/>
          <p:cNvSpPr>
            <a:spLocks noGrp="1"/>
          </p:cNvSpPr>
          <p:nvPr>
            <p:ph idx="1"/>
          </p:nvPr>
        </p:nvSpPr>
        <p:spPr/>
        <p:txBody>
          <a:bodyPr/>
          <a:lstStyle/>
          <a:p>
            <a:r>
              <a:rPr lang="en-US" dirty="0"/>
              <a:t>[1] Jonathan Drake and Greg </a:t>
            </a:r>
            <a:r>
              <a:rPr lang="en-US" dirty="0" err="1"/>
              <a:t>Hamerly</a:t>
            </a:r>
            <a:r>
              <a:rPr lang="en-US" dirty="0"/>
              <a:t>. Accelerated k-means with adaptive distance bounds. the 5th NIPS Workshop on Optimization for Machine Learning, OPT2012, pages 2–5, 2012. </a:t>
            </a:r>
            <a:endParaRPr lang="en-US" dirty="0" smtClean="0"/>
          </a:p>
          <a:p>
            <a:r>
              <a:rPr lang="en-US" dirty="0" smtClean="0"/>
              <a:t>[</a:t>
            </a:r>
            <a:r>
              <a:rPr lang="en-US" dirty="0"/>
              <a:t>2] Charles Elkan. Using the Triangle Inequality to Accelerate -Means. Proceedings of the Twentieth International Conference on Machine Learning (ICML-2003), pages 147–153, 2003</a:t>
            </a:r>
            <a:r>
              <a:rPr lang="en-US" dirty="0" smtClean="0"/>
              <a:t>.</a:t>
            </a:r>
          </a:p>
          <a:p>
            <a:r>
              <a:rPr lang="en-US" dirty="0" smtClean="0"/>
              <a:t>[</a:t>
            </a:r>
            <a:r>
              <a:rPr lang="en-US" dirty="0"/>
              <a:t>3] Greg </a:t>
            </a:r>
            <a:r>
              <a:rPr lang="en-US" dirty="0" err="1"/>
              <a:t>Hamerly</a:t>
            </a:r>
            <a:r>
              <a:rPr lang="en-US" dirty="0"/>
              <a:t>. Making k-means even faster. Computer, pages 130–140, 2010</a:t>
            </a:r>
            <a:r>
              <a:rPr lang="en-US" dirty="0" smtClean="0"/>
              <a:t>.</a:t>
            </a:r>
          </a:p>
          <a:p>
            <a:r>
              <a:rPr lang="en-US" dirty="0" smtClean="0"/>
              <a:t>[</a:t>
            </a:r>
            <a:r>
              <a:rPr lang="en-US" dirty="0"/>
              <a:t>4] S. Lloyd. Least squares quantization in PCM. IEEE Transactions on Information Theory, 28(2):129–137, 1982. </a:t>
            </a:r>
            <a:endParaRPr lang="en-US" dirty="0" smtClean="0"/>
          </a:p>
          <a:p>
            <a:r>
              <a:rPr lang="en-US" dirty="0" smtClean="0"/>
              <a:t>[</a:t>
            </a:r>
            <a:r>
              <a:rPr lang="en-US" dirty="0"/>
              <a:t>5] </a:t>
            </a:r>
            <a:r>
              <a:rPr lang="en-US" dirty="0" err="1"/>
              <a:t>StevenJ</a:t>
            </a:r>
            <a:r>
              <a:rPr lang="en-US" dirty="0"/>
              <a:t>. Phillips. Acceleration of K-Means and Related Clustering Algorithms, volume 2409 of Lecture Notes in Computer Science. Springer Berlin Heidelberg, 2002. </a:t>
            </a:r>
            <a:endParaRPr lang="en-US" dirty="0" smtClean="0"/>
          </a:p>
          <a:p>
            <a:r>
              <a:rPr lang="en-US" dirty="0" smtClean="0"/>
              <a:t>[</a:t>
            </a:r>
            <a:r>
              <a:rPr lang="en-US" dirty="0"/>
              <a:t>6] </a:t>
            </a:r>
            <a:r>
              <a:rPr lang="en-US" dirty="0" err="1"/>
              <a:t>Rui</a:t>
            </a:r>
            <a:r>
              <a:rPr lang="en-US" dirty="0"/>
              <a:t> Xu and Donald C. </a:t>
            </a:r>
            <a:r>
              <a:rPr lang="en-US" dirty="0" err="1"/>
              <a:t>Wunsch</a:t>
            </a:r>
            <a:r>
              <a:rPr lang="en-US" dirty="0"/>
              <a:t>. </a:t>
            </a:r>
            <a:r>
              <a:rPr lang="en-US" dirty="0" err="1"/>
              <a:t>Partitional</a:t>
            </a:r>
            <a:r>
              <a:rPr lang="en-US" dirty="0"/>
              <a:t> Clustering. 2008. </a:t>
            </a:r>
          </a:p>
        </p:txBody>
      </p:sp>
    </p:spTree>
    <p:extLst>
      <p:ext uri="{BB962C8B-B14F-4D97-AF65-F5344CB8AC3E}">
        <p14:creationId xmlns:p14="http://schemas.microsoft.com/office/powerpoint/2010/main" val="146598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Overview</a:t>
            </a:r>
            <a:endParaRPr lang="en-US" dirty="0"/>
          </a:p>
        </p:txBody>
      </p:sp>
      <p:sp>
        <p:nvSpPr>
          <p:cNvPr id="3" name="Marcador de contenido 2"/>
          <p:cNvSpPr>
            <a:spLocks noGrp="1"/>
          </p:cNvSpPr>
          <p:nvPr>
            <p:ph idx="1"/>
          </p:nvPr>
        </p:nvSpPr>
        <p:spPr/>
        <p:txBody>
          <a:bodyPr/>
          <a:lstStyle/>
          <a:p>
            <a:pPr>
              <a:buFont typeface="Wingdings" panose="05000000000000000000" pitchFamily="2" charset="2"/>
              <a:buChar char="v"/>
            </a:pPr>
            <a:r>
              <a:rPr lang="en-US" dirty="0" smtClean="0"/>
              <a:t>Introduction</a:t>
            </a:r>
          </a:p>
          <a:p>
            <a:pPr>
              <a:buFont typeface="Wingdings" panose="05000000000000000000" pitchFamily="2" charset="2"/>
              <a:buChar char="v"/>
            </a:pPr>
            <a:r>
              <a:rPr lang="en-US" dirty="0"/>
              <a:t>The Triangle Inequality in </a:t>
            </a:r>
            <a:r>
              <a:rPr lang="en-US" dirty="0" smtClean="0"/>
              <a:t>k-means</a:t>
            </a:r>
          </a:p>
          <a:p>
            <a:pPr>
              <a:buFont typeface="Wingdings" panose="05000000000000000000" pitchFamily="2" charset="2"/>
              <a:buChar char="v"/>
            </a:pPr>
            <a:r>
              <a:rPr lang="en-US" dirty="0"/>
              <a:t>Maintaining Distance Bounds with the Triangle </a:t>
            </a:r>
            <a:r>
              <a:rPr lang="en-US" dirty="0" smtClean="0"/>
              <a:t>Inequality</a:t>
            </a:r>
          </a:p>
          <a:p>
            <a:pPr>
              <a:buFont typeface="Wingdings" panose="05000000000000000000" pitchFamily="2" charset="2"/>
              <a:buChar char="v"/>
            </a:pPr>
            <a:r>
              <a:rPr lang="en-US" dirty="0"/>
              <a:t>Accelerated </a:t>
            </a:r>
            <a:r>
              <a:rPr lang="en-US" dirty="0" smtClean="0"/>
              <a:t>Algorithms</a:t>
            </a:r>
          </a:p>
          <a:p>
            <a:pPr lvl="1">
              <a:buFont typeface="Wingdings" panose="05000000000000000000" pitchFamily="2" charset="2"/>
              <a:buChar char="v"/>
            </a:pPr>
            <a:r>
              <a:rPr lang="en-US" dirty="0"/>
              <a:t>Elkan’s </a:t>
            </a:r>
            <a:r>
              <a:rPr lang="en-US" dirty="0" smtClean="0"/>
              <a:t>Algorithm</a:t>
            </a:r>
          </a:p>
          <a:p>
            <a:pPr lvl="1">
              <a:buFont typeface="Wingdings" panose="05000000000000000000" pitchFamily="2" charset="2"/>
              <a:buChar char="v"/>
            </a:pPr>
            <a:r>
              <a:rPr lang="en-US" dirty="0" err="1" smtClean="0"/>
              <a:t>Hamerly’s</a:t>
            </a:r>
            <a:r>
              <a:rPr lang="en-US" dirty="0" smtClean="0"/>
              <a:t> Algorithm</a:t>
            </a:r>
          </a:p>
          <a:p>
            <a:pPr lvl="1">
              <a:buFont typeface="Wingdings" panose="05000000000000000000" pitchFamily="2" charset="2"/>
              <a:buChar char="v"/>
            </a:pPr>
            <a:r>
              <a:rPr lang="en-US" dirty="0"/>
              <a:t>Drake’s </a:t>
            </a:r>
            <a:r>
              <a:rPr lang="en-US" dirty="0" smtClean="0"/>
              <a:t>Algorithm</a:t>
            </a:r>
          </a:p>
          <a:p>
            <a:pPr>
              <a:buFont typeface="Wingdings" panose="05000000000000000000" pitchFamily="2" charset="2"/>
              <a:buChar char="v"/>
            </a:pPr>
            <a:r>
              <a:rPr lang="en-US" dirty="0" smtClean="0"/>
              <a:t>Conclusions </a:t>
            </a:r>
          </a:p>
          <a:p>
            <a:pPr>
              <a:buFont typeface="Wingdings" panose="05000000000000000000" pitchFamily="2" charset="2"/>
              <a:buChar char="v"/>
            </a:pPr>
            <a:r>
              <a:rPr lang="en-US" dirty="0" smtClean="0"/>
              <a:t>References</a:t>
            </a:r>
            <a:endParaRPr lang="en-US" dirty="0"/>
          </a:p>
          <a:p>
            <a:pPr lvl="1">
              <a:buFont typeface="Wingdings" panose="05000000000000000000" pitchFamily="2" charset="2"/>
              <a:buChar char="v"/>
            </a:pPr>
            <a:endParaRPr lang="en-US" dirty="0"/>
          </a:p>
        </p:txBody>
      </p:sp>
    </p:spTree>
    <p:extLst>
      <p:ext uri="{BB962C8B-B14F-4D97-AF65-F5344CB8AC3E}">
        <p14:creationId xmlns:p14="http://schemas.microsoft.com/office/powerpoint/2010/main" val="2508634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1. Introduction</a:t>
            </a:r>
            <a:endParaRPr lang="en-US" dirty="0"/>
          </a:p>
        </p:txBody>
      </p:sp>
      <p:sp>
        <p:nvSpPr>
          <p:cNvPr id="3" name="Marcador de contenido 2"/>
          <p:cNvSpPr>
            <a:spLocks noGrp="1"/>
          </p:cNvSpPr>
          <p:nvPr>
            <p:ph idx="1"/>
          </p:nvPr>
        </p:nvSpPr>
        <p:spPr/>
        <p:txBody>
          <a:bodyPr/>
          <a:lstStyle/>
          <a:p>
            <a:pPr algn="just">
              <a:buFont typeface="Wingdings" panose="05000000000000000000" pitchFamily="2" charset="2"/>
              <a:buChar char="v"/>
            </a:pPr>
            <a:r>
              <a:rPr lang="en-US" dirty="0"/>
              <a:t>The k-means clustering algorithm is a very popular tool for data </a:t>
            </a:r>
            <a:r>
              <a:rPr lang="en-US" dirty="0" smtClean="0"/>
              <a:t>analysis.</a:t>
            </a:r>
          </a:p>
          <a:p>
            <a:pPr algn="just">
              <a:buFont typeface="Wingdings" panose="05000000000000000000" pitchFamily="2" charset="2"/>
              <a:buChar char="v"/>
            </a:pPr>
            <a:r>
              <a:rPr lang="en-US" dirty="0"/>
              <a:t>The idea of the k-means optimization problem </a:t>
            </a:r>
            <a:r>
              <a:rPr lang="en-US" dirty="0" smtClean="0"/>
              <a:t>is:</a:t>
            </a:r>
          </a:p>
          <a:p>
            <a:pPr lvl="1" algn="just">
              <a:buFont typeface="Wingdings" panose="05000000000000000000" pitchFamily="2" charset="2"/>
              <a:buChar char="v"/>
            </a:pPr>
            <a:r>
              <a:rPr lang="en-US" dirty="0" smtClean="0"/>
              <a:t>Separate </a:t>
            </a:r>
            <a:r>
              <a:rPr lang="en-US" i="1" dirty="0" smtClean="0"/>
              <a:t>n</a:t>
            </a:r>
            <a:r>
              <a:rPr lang="en-US" dirty="0" smtClean="0"/>
              <a:t> </a:t>
            </a:r>
            <a:r>
              <a:rPr lang="en-US" dirty="0"/>
              <a:t>data points into</a:t>
            </a:r>
            <a:r>
              <a:rPr lang="en-US" i="1" dirty="0"/>
              <a:t> k </a:t>
            </a:r>
            <a:r>
              <a:rPr lang="en-US" dirty="0"/>
              <a:t>clusters while minimizing the distance (square distance) between each data point and the center of the cluster it belongs </a:t>
            </a:r>
            <a:r>
              <a:rPr lang="en-US" dirty="0" smtClean="0"/>
              <a:t>to. </a:t>
            </a:r>
          </a:p>
          <a:p>
            <a:pPr algn="just">
              <a:buFont typeface="Wingdings" panose="05000000000000000000" pitchFamily="2" charset="2"/>
              <a:buChar char="v"/>
            </a:pPr>
            <a:r>
              <a:rPr lang="en-US" dirty="0"/>
              <a:t>Lloyd’s algorithm is the standard approach for this </a:t>
            </a:r>
            <a:r>
              <a:rPr lang="en-US" dirty="0" smtClean="0"/>
              <a:t>problem.</a:t>
            </a:r>
          </a:p>
          <a:p>
            <a:pPr algn="just">
              <a:buFont typeface="Wingdings" panose="05000000000000000000" pitchFamily="2" charset="2"/>
              <a:buChar char="v"/>
            </a:pPr>
            <a:r>
              <a:rPr lang="en-US" dirty="0"/>
              <a:t>The total running time of Lloyd’s algorithm is </a:t>
            </a:r>
            <a:r>
              <a:rPr lang="en-US" i="1" dirty="0"/>
              <a:t>O(</a:t>
            </a:r>
            <a:r>
              <a:rPr lang="en-US" i="1" dirty="0" err="1"/>
              <a:t>wnkd</a:t>
            </a:r>
            <a:r>
              <a:rPr lang="en-US" i="1" dirty="0"/>
              <a:t>) </a:t>
            </a:r>
            <a:r>
              <a:rPr lang="en-US" dirty="0"/>
              <a:t>for w iterations, </a:t>
            </a:r>
            <a:r>
              <a:rPr lang="en-US" i="1" dirty="0"/>
              <a:t>k</a:t>
            </a:r>
            <a:r>
              <a:rPr lang="en-US" dirty="0"/>
              <a:t> centers, and </a:t>
            </a:r>
            <a:r>
              <a:rPr lang="en-US" i="1" dirty="0"/>
              <a:t>n</a:t>
            </a:r>
            <a:r>
              <a:rPr lang="en-US" dirty="0"/>
              <a:t> points in </a:t>
            </a:r>
            <a:r>
              <a:rPr lang="en-US" i="1" dirty="0"/>
              <a:t>d</a:t>
            </a:r>
            <a:r>
              <a:rPr lang="en-US" dirty="0"/>
              <a:t> dimensions.</a:t>
            </a:r>
          </a:p>
        </p:txBody>
      </p:sp>
    </p:spTree>
    <p:extLst>
      <p:ext uri="{BB962C8B-B14F-4D97-AF65-F5344CB8AC3E}">
        <p14:creationId xmlns:p14="http://schemas.microsoft.com/office/powerpoint/2010/main" val="833243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1. Introduction</a:t>
            </a:r>
            <a:endParaRPr lang="en-US" dirty="0"/>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3042" y="2050057"/>
            <a:ext cx="8293994" cy="3348161"/>
          </a:xfrm>
        </p:spPr>
      </p:pic>
    </p:spTree>
    <p:extLst>
      <p:ext uri="{BB962C8B-B14F-4D97-AF65-F5344CB8AC3E}">
        <p14:creationId xmlns:p14="http://schemas.microsoft.com/office/powerpoint/2010/main" val="400771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1. Introduction</a:t>
            </a:r>
            <a:endParaRPr lang="en-US" dirty="0"/>
          </a:p>
        </p:txBody>
      </p:sp>
      <p:sp>
        <p:nvSpPr>
          <p:cNvPr id="3" name="Marcador de contenido 2"/>
          <p:cNvSpPr>
            <a:spLocks noGrp="1"/>
          </p:cNvSpPr>
          <p:nvPr>
            <p:ph idx="1"/>
          </p:nvPr>
        </p:nvSpPr>
        <p:spPr/>
        <p:txBody>
          <a:bodyPr/>
          <a:lstStyle/>
          <a:p>
            <a:pPr>
              <a:buFont typeface="Wingdings" panose="05000000000000000000" pitchFamily="2" charset="2"/>
              <a:buChar char="v"/>
            </a:pPr>
            <a:r>
              <a:rPr lang="en-US" dirty="0" smtClean="0"/>
              <a:t>Observation:</a:t>
            </a:r>
          </a:p>
          <a:p>
            <a:pPr marL="201168" lvl="1" indent="0" algn="just">
              <a:buNone/>
            </a:pPr>
            <a:r>
              <a:rPr lang="en-US" dirty="0" smtClean="0"/>
              <a:t>Lloyd’s algorithm spends </a:t>
            </a:r>
            <a:r>
              <a:rPr lang="en-US" dirty="0"/>
              <a:t>a lot of processing time computing the distances between each of the </a:t>
            </a:r>
            <a:r>
              <a:rPr lang="en-US" i="1" dirty="0"/>
              <a:t>k</a:t>
            </a:r>
            <a:r>
              <a:rPr lang="en-US" dirty="0"/>
              <a:t> cluster centers and the </a:t>
            </a:r>
            <a:r>
              <a:rPr lang="en-US" i="1" dirty="0"/>
              <a:t>n</a:t>
            </a:r>
            <a:r>
              <a:rPr lang="en-US" dirty="0"/>
              <a:t> data points. </a:t>
            </a:r>
            <a:endParaRPr lang="en-US" dirty="0" smtClean="0"/>
          </a:p>
          <a:p>
            <a:pPr marL="201168" lvl="1" indent="0" algn="just">
              <a:buNone/>
            </a:pPr>
            <a:r>
              <a:rPr lang="en-US" dirty="0" smtClean="0"/>
              <a:t>Since </a:t>
            </a:r>
            <a:r>
              <a:rPr lang="en-US" dirty="0"/>
              <a:t>points usually stay in the same clusters after a few iterations, much of this work is unnecessary, making the naive implementation very </a:t>
            </a:r>
            <a:r>
              <a:rPr lang="en-US" dirty="0" smtClean="0"/>
              <a:t>inefficient.</a:t>
            </a:r>
          </a:p>
          <a:p>
            <a:pPr marL="201168" lvl="1" indent="0" algn="just">
              <a:buNone/>
            </a:pPr>
            <a:endParaRPr lang="en-US" dirty="0"/>
          </a:p>
          <a:p>
            <a:pPr marL="201168" lvl="1" indent="0" algn="ctr">
              <a:buNone/>
            </a:pPr>
            <a:r>
              <a:rPr lang="en-US" sz="3200" dirty="0" smtClean="0"/>
              <a:t> How </a:t>
            </a:r>
            <a:r>
              <a:rPr lang="en-US" sz="3200" dirty="0"/>
              <a:t>can we </a:t>
            </a:r>
            <a:r>
              <a:rPr lang="en-US" sz="3200" dirty="0" smtClean="0"/>
              <a:t>make it more efficient? </a:t>
            </a:r>
          </a:p>
          <a:p>
            <a:pPr marL="201168" lvl="1" indent="0" algn="ctr">
              <a:buNone/>
            </a:pPr>
            <a:r>
              <a:rPr lang="en-US" sz="3200" dirty="0" smtClean="0"/>
              <a:t>Using the triangle inequality</a:t>
            </a:r>
          </a:p>
          <a:p>
            <a:pPr marL="201168" lvl="1" indent="0" algn="just">
              <a:buNone/>
            </a:pPr>
            <a:endParaRPr lang="en-US" dirty="0"/>
          </a:p>
        </p:txBody>
      </p:sp>
    </p:spTree>
    <p:extLst>
      <p:ext uri="{BB962C8B-B14F-4D97-AF65-F5344CB8AC3E}">
        <p14:creationId xmlns:p14="http://schemas.microsoft.com/office/powerpoint/2010/main" val="92428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2</a:t>
            </a:r>
            <a:r>
              <a:rPr lang="en-US" dirty="0"/>
              <a:t>. The Triangle Inequality in k-means</a:t>
            </a:r>
          </a:p>
        </p:txBody>
      </p:sp>
      <mc:AlternateContent xmlns:mc="http://schemas.openxmlformats.org/markup-compatibility/2006">
        <mc:Choice xmlns:a14="http://schemas.microsoft.com/office/drawing/2010/main" Requires="a14">
          <p:sp>
            <p:nvSpPr>
              <p:cNvPr id="3" name="Marcador de contenido 2"/>
              <p:cNvSpPr>
                <a:spLocks noGrp="1"/>
              </p:cNvSpPr>
              <p:nvPr>
                <p:ph sz="half" idx="1"/>
              </p:nvPr>
            </p:nvSpPr>
            <p:spPr/>
            <p:txBody>
              <a:bodyPr/>
              <a:lstStyle/>
              <a:p>
                <a:r>
                  <a:rPr lang="en-US" b="1" dirty="0" smtClean="0"/>
                  <a:t>Claim: </a:t>
                </a:r>
                <a:r>
                  <a:rPr lang="en-US" dirty="0"/>
                  <a:t>If center </a:t>
                </a:r>
                <a:r>
                  <a:rPr lang="en-US" i="1" dirty="0"/>
                  <a:t>c’ </a:t>
                </a:r>
                <a:r>
                  <a:rPr lang="en-US" dirty="0"/>
                  <a:t>is close to point </a:t>
                </a:r>
                <a:r>
                  <a:rPr lang="en-US" i="1" dirty="0"/>
                  <a:t>x</a:t>
                </a:r>
                <a:r>
                  <a:rPr lang="en-US" dirty="0"/>
                  <a:t>, and some other center </a:t>
                </a:r>
                <a:r>
                  <a:rPr lang="en-US" i="1" dirty="0"/>
                  <a:t>c</a:t>
                </a:r>
                <a:r>
                  <a:rPr lang="en-US" dirty="0"/>
                  <a:t> is far away from another center </a:t>
                </a:r>
                <a:r>
                  <a:rPr lang="en-US" i="1" dirty="0"/>
                  <a:t>c’</a:t>
                </a:r>
                <a:r>
                  <a:rPr lang="en-US" dirty="0"/>
                  <a:t>, then </a:t>
                </a:r>
                <a:r>
                  <a:rPr lang="en-US" i="1" dirty="0"/>
                  <a:t>c’ </a:t>
                </a:r>
                <a:r>
                  <a:rPr lang="en-US" dirty="0"/>
                  <a:t>must be closer than </a:t>
                </a:r>
                <a:r>
                  <a:rPr lang="en-US" i="1" dirty="0"/>
                  <a:t>c </a:t>
                </a:r>
                <a:r>
                  <a:rPr lang="en-US" dirty="0"/>
                  <a:t>to </a:t>
                </a:r>
                <a:r>
                  <a:rPr lang="en-US" i="1" dirty="0"/>
                  <a:t>x</a:t>
                </a:r>
                <a:r>
                  <a:rPr lang="en-US" dirty="0"/>
                  <a:t>. </a:t>
                </a:r>
                <a:endParaRPr lang="en-US" dirty="0" smtClean="0"/>
              </a:p>
              <a:p>
                <a:r>
                  <a:rPr lang="en-US" b="1" dirty="0" smtClean="0"/>
                  <a:t>Proof: </a:t>
                </a:r>
              </a:p>
              <a:p>
                <a:pPr>
                  <a:buFont typeface="Arial" panose="020B0604020202020204" pitchFamily="34" charset="0"/>
                  <a:buChar char="•"/>
                </a:pPr>
                <a:r>
                  <a:rPr lang="en-US" dirty="0" smtClean="0"/>
                  <a:t>Consider </a:t>
                </a:r>
                <a:r>
                  <a:rPr lang="en-US" dirty="0"/>
                  <a:t>the already computed </a:t>
                </a:r>
                <a:r>
                  <a:rPr lang="en-US" dirty="0" smtClean="0"/>
                  <a:t>distances:</a:t>
                </a:r>
              </a:p>
              <a:p>
                <a:pPr marL="0" indent="0">
                  <a:buNone/>
                </a:pPr>
                <a:r>
                  <a:rPr lang="en-US" dirty="0"/>
                  <a:t>	</a:t>
                </a:r>
                <a14:m>
                  <m:oMath xmlns:m="http://schemas.openxmlformats.org/officeDocument/2006/math">
                    <m:d>
                      <m:dPr>
                        <m:begChr m:val="‖"/>
                        <m:endChr m:val="‖"/>
                        <m:ctrlPr>
                          <a:rPr lang="en-US" i="1" smtClean="0">
                            <a:latin typeface="Cambria Math" panose="02040503050406030204" pitchFamily="18" charset="0"/>
                          </a:rPr>
                        </m:ctrlPr>
                      </m:dPr>
                      <m:e>
                        <m:r>
                          <a:rPr lang="es-MX" b="0" i="1" smtClean="0">
                            <a:latin typeface="Cambria Math" panose="02040503050406030204" pitchFamily="18" charset="0"/>
                          </a:rPr>
                          <m:t>𝑥</m:t>
                        </m:r>
                        <m:r>
                          <a:rPr lang="es-MX" b="0" i="1" smtClean="0">
                            <a:latin typeface="Cambria Math" panose="02040503050406030204" pitchFamily="18" charset="0"/>
                          </a:rPr>
                          <m:t>−</m:t>
                        </m:r>
                        <m:r>
                          <a:rPr lang="es-MX" b="0" i="1" smtClean="0">
                            <a:latin typeface="Cambria Math" panose="02040503050406030204" pitchFamily="18" charset="0"/>
                          </a:rPr>
                          <m:t>𝑐</m:t>
                        </m:r>
                        <m:r>
                          <a:rPr lang="es-MX" b="0" i="1" smtClean="0">
                            <a:latin typeface="Cambria Math" panose="02040503050406030204" pitchFamily="18" charset="0"/>
                          </a:rPr>
                          <m:t>′</m:t>
                        </m:r>
                      </m:e>
                    </m:d>
                    <m:r>
                      <a:rPr lang="es-MX" b="0" i="1" smtClean="0">
                        <a:latin typeface="Cambria Math" panose="02040503050406030204" pitchFamily="18" charset="0"/>
                      </a:rPr>
                      <m:t> </m:t>
                    </m:r>
                    <m:r>
                      <a:rPr lang="es-MX" b="0" i="1" smtClean="0">
                        <a:latin typeface="Cambria Math" panose="02040503050406030204" pitchFamily="18" charset="0"/>
                      </a:rPr>
                      <m:t>𝑎𝑛𝑑</m:t>
                    </m:r>
                    <m:r>
                      <a:rPr lang="es-MX" b="0" i="1" smtClean="0">
                        <a:latin typeface="Cambria Math" panose="02040503050406030204" pitchFamily="18" charset="0"/>
                      </a:rPr>
                      <m:t> </m:t>
                    </m:r>
                    <m:d>
                      <m:dPr>
                        <m:begChr m:val="‖"/>
                        <m:endChr m:val="‖"/>
                        <m:ctrlPr>
                          <a:rPr lang="es-MX" b="0" i="1" smtClean="0">
                            <a:latin typeface="Cambria Math" panose="02040503050406030204" pitchFamily="18" charset="0"/>
                          </a:rPr>
                        </m:ctrlPr>
                      </m:dPr>
                      <m:e>
                        <m:r>
                          <a:rPr lang="es-MX" b="0" i="1" smtClean="0">
                            <a:latin typeface="Cambria Math" panose="02040503050406030204" pitchFamily="18" charset="0"/>
                          </a:rPr>
                          <m:t>𝑐</m:t>
                        </m:r>
                        <m:r>
                          <a:rPr lang="es-MX" b="0" i="1" smtClean="0">
                            <a:latin typeface="Cambria Math" panose="02040503050406030204" pitchFamily="18" charset="0"/>
                          </a:rPr>
                          <m:t>−</m:t>
                        </m:r>
                        <m:r>
                          <a:rPr lang="es-MX" b="0" i="1" smtClean="0">
                            <a:latin typeface="Cambria Math" panose="02040503050406030204" pitchFamily="18" charset="0"/>
                          </a:rPr>
                          <m:t>𝑐</m:t>
                        </m:r>
                        <m:r>
                          <a:rPr lang="es-MX" b="0" i="1" smtClean="0">
                            <a:latin typeface="Cambria Math" panose="02040503050406030204" pitchFamily="18" charset="0"/>
                          </a:rPr>
                          <m:t>′</m:t>
                        </m:r>
                      </m:e>
                    </m:d>
                  </m:oMath>
                </a14:m>
                <a:endParaRPr lang="en-US" dirty="0" smtClean="0"/>
              </a:p>
              <a:p>
                <a:pPr>
                  <a:buFont typeface="Arial" panose="020B0604020202020204" pitchFamily="34" charset="0"/>
                  <a:buChar char="•"/>
                </a:pPr>
                <a:r>
                  <a:rPr lang="en-US" dirty="0" smtClean="0"/>
                  <a:t>By </a:t>
                </a:r>
                <a:r>
                  <a:rPr lang="en-US" dirty="0"/>
                  <a:t>the triangle inequality we know that: </a:t>
                </a:r>
              </a:p>
              <a:p>
                <a:pPr marL="0" indent="0">
                  <a:buNone/>
                </a:pPr>
                <a:r>
                  <a:rPr lang="en-US" dirty="0" smtClean="0"/>
                  <a:t>	</a:t>
                </a:r>
                <a14:m>
                  <m:oMath xmlns:m="http://schemas.openxmlformats.org/officeDocument/2006/math">
                    <m:d>
                      <m:dPr>
                        <m:begChr m:val="‖"/>
                        <m:endChr m:val="‖"/>
                        <m:ctrlPr>
                          <a:rPr lang="en-US" i="1" smtClean="0">
                            <a:latin typeface="Cambria Math" panose="02040503050406030204" pitchFamily="18" charset="0"/>
                          </a:rPr>
                        </m:ctrlPr>
                      </m:dPr>
                      <m:e>
                        <m:r>
                          <a:rPr lang="es-MX" b="0" i="1" smtClean="0">
                            <a:latin typeface="Cambria Math" panose="02040503050406030204" pitchFamily="18" charset="0"/>
                          </a:rPr>
                          <m:t>𝑐</m:t>
                        </m:r>
                        <m:r>
                          <a:rPr lang="es-MX" b="0" i="1" smtClean="0">
                            <a:latin typeface="Cambria Math" panose="02040503050406030204" pitchFamily="18" charset="0"/>
                          </a:rPr>
                          <m:t>−</m:t>
                        </m:r>
                        <m:r>
                          <a:rPr lang="es-MX" b="0" i="1" smtClean="0">
                            <a:latin typeface="Cambria Math" panose="02040503050406030204" pitchFamily="18" charset="0"/>
                          </a:rPr>
                          <m:t>𝑐</m:t>
                        </m:r>
                        <m:r>
                          <a:rPr lang="es-MX" b="0" i="1" smtClean="0">
                            <a:latin typeface="Cambria Math" panose="02040503050406030204" pitchFamily="18" charset="0"/>
                          </a:rPr>
                          <m:t>′</m:t>
                        </m:r>
                      </m:e>
                    </m:d>
                    <m:r>
                      <a:rPr lang="en-US" i="1" smtClean="0">
                        <a:latin typeface="Cambria Math" panose="02040503050406030204" pitchFamily="18" charset="0"/>
                        <a:ea typeface="Cambria Math" panose="02040503050406030204" pitchFamily="18" charset="0"/>
                      </a:rPr>
                      <m:t>≤</m:t>
                    </m:r>
                    <m:d>
                      <m:dPr>
                        <m:begChr m:val="‖"/>
                        <m:endChr m:val="‖"/>
                        <m:ctrlPr>
                          <a:rPr lang="en-US"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𝑥</m:t>
                        </m:r>
                        <m:r>
                          <a:rPr lang="es-MX" b="0"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𝑐</m:t>
                        </m:r>
                      </m:e>
                    </m:d>
                    <m:r>
                      <a:rPr lang="es-MX" b="0" i="1" smtClean="0">
                        <a:latin typeface="Cambria Math" panose="02040503050406030204" pitchFamily="18" charset="0"/>
                        <a:ea typeface="Cambria Math" panose="02040503050406030204" pitchFamily="18" charset="0"/>
                      </a:rPr>
                      <m:t>+</m:t>
                    </m:r>
                    <m:d>
                      <m:dPr>
                        <m:begChr m:val="‖"/>
                        <m:endChr m:val="‖"/>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𝑥</m:t>
                        </m:r>
                        <m:r>
                          <a:rPr lang="es-MX" b="0" i="1" smtClean="0">
                            <a:latin typeface="Cambria Math" panose="02040503050406030204" pitchFamily="18" charset="0"/>
                            <a:ea typeface="Cambria Math" panose="02040503050406030204" pitchFamily="18" charset="0"/>
                          </a:rPr>
                          <m:t>−</m:t>
                        </m:r>
                        <m:sSup>
                          <m:sSupPr>
                            <m:ctrlPr>
                              <a:rPr lang="es-MX" b="0" i="1" smtClean="0">
                                <a:latin typeface="Cambria Math" panose="02040503050406030204" pitchFamily="18" charset="0"/>
                                <a:ea typeface="Cambria Math" panose="02040503050406030204" pitchFamily="18" charset="0"/>
                              </a:rPr>
                            </m:ctrlPr>
                          </m:sSupPr>
                          <m:e>
                            <m:r>
                              <a:rPr lang="es-MX" b="0" i="1" smtClean="0">
                                <a:latin typeface="Cambria Math" panose="02040503050406030204" pitchFamily="18" charset="0"/>
                                <a:ea typeface="Cambria Math" panose="02040503050406030204" pitchFamily="18" charset="0"/>
                              </a:rPr>
                              <m:t>𝑐</m:t>
                            </m:r>
                          </m:e>
                          <m:sup>
                            <m:r>
                              <a:rPr lang="es-MX" b="0" i="1" smtClean="0">
                                <a:latin typeface="Cambria Math" panose="02040503050406030204" pitchFamily="18" charset="0"/>
                                <a:ea typeface="Cambria Math" panose="02040503050406030204" pitchFamily="18" charset="0"/>
                              </a:rPr>
                              <m:t>′</m:t>
                            </m:r>
                          </m:sup>
                        </m:sSup>
                      </m:e>
                    </m:d>
                  </m:oMath>
                </a14:m>
                <a:endParaRPr lang="es-MX" b="0" dirty="0" smtClean="0">
                  <a:ea typeface="Cambria Math" panose="02040503050406030204" pitchFamily="18" charset="0"/>
                </a:endParaRPr>
              </a:p>
              <a:p>
                <a:pPr marL="0" indent="0">
                  <a:buNone/>
                </a:pPr>
                <a:endParaRPr lang="en-US" dirty="0" smtClean="0"/>
              </a:p>
              <a:p>
                <a:endParaRPr lang="en-US" dirty="0"/>
              </a:p>
            </p:txBody>
          </p:sp>
        </mc:Choice>
        <mc:Fallback>
          <p:sp>
            <p:nvSpPr>
              <p:cNvPr id="3" name="Marcador de contenido 2"/>
              <p:cNvSpPr>
                <a:spLocks noGrp="1" noRot="1" noChangeAspect="1" noMove="1" noResize="1" noEditPoints="1" noAdjustHandles="1" noChangeArrowheads="1" noChangeShapeType="1" noTextEdit="1"/>
              </p:cNvSpPr>
              <p:nvPr>
                <p:ph sz="half" idx="1"/>
              </p:nvPr>
            </p:nvSpPr>
            <p:spPr>
              <a:blipFill rotWithShape="0">
                <a:blip r:embed="rId2"/>
                <a:stretch>
                  <a:fillRect l="-2963" t="-1667" r="-2840"/>
                </a:stretch>
              </a:blipFill>
            </p:spPr>
            <p:txBody>
              <a:bodyPr/>
              <a:lstStyle/>
              <a:p>
                <a:r>
                  <a:rPr lang="en-US">
                    <a:noFill/>
                  </a:rPr>
                  <a:t> </a:t>
                </a:r>
              </a:p>
            </p:txBody>
          </p:sp>
        </mc:Fallback>
      </mc:AlternateContent>
      <p:sp>
        <p:nvSpPr>
          <p:cNvPr id="4" name="Marcador de contenido 3"/>
          <p:cNvSpPr>
            <a:spLocks noGrp="1"/>
          </p:cNvSpPr>
          <p:nvPr>
            <p:ph sz="half" idx="2"/>
          </p:nvPr>
        </p:nvSpPr>
        <p:spPr/>
        <p:txBody>
          <a:bodyPr/>
          <a:lstStyle/>
          <a:p>
            <a:endParaRPr lang="en-US" dirty="0"/>
          </a:p>
        </p:txBody>
      </p:sp>
      <p:sp>
        <p:nvSpPr>
          <p:cNvPr id="5" name="Triángulo isósceles 4"/>
          <p:cNvSpPr/>
          <p:nvPr/>
        </p:nvSpPr>
        <p:spPr>
          <a:xfrm rot="19783613">
            <a:off x="6277524" y="2988455"/>
            <a:ext cx="4250215" cy="910697"/>
          </a:xfrm>
          <a:prstGeom prst="triangle">
            <a:avLst>
              <a:gd name="adj" fmla="val 669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ángulo 5"/>
          <p:cNvSpPr/>
          <p:nvPr/>
        </p:nvSpPr>
        <p:spPr>
          <a:xfrm>
            <a:off x="6453678" y="4721629"/>
            <a:ext cx="320609" cy="3734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chemeClr val="tx1"/>
                </a:solidFill>
              </a:rPr>
              <a:t>c</a:t>
            </a:r>
            <a:endParaRPr lang="en-US" dirty="0">
              <a:solidFill>
                <a:schemeClr val="tx1"/>
              </a:solidFill>
            </a:endParaRPr>
          </a:p>
        </p:txBody>
      </p:sp>
      <p:sp>
        <p:nvSpPr>
          <p:cNvPr id="7" name="Rectángulo 6"/>
          <p:cNvSpPr/>
          <p:nvPr/>
        </p:nvSpPr>
        <p:spPr>
          <a:xfrm>
            <a:off x="8475132" y="2310664"/>
            <a:ext cx="423336" cy="3734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schemeClr val="tx1"/>
                </a:solidFill>
              </a:rPr>
              <a:t>c</a:t>
            </a:r>
            <a:r>
              <a:rPr lang="en-US" dirty="0" smtClean="0">
                <a:solidFill>
                  <a:schemeClr val="tx1"/>
                </a:solidFill>
              </a:rPr>
              <a:t>’</a:t>
            </a:r>
            <a:endParaRPr lang="en-US" dirty="0">
              <a:solidFill>
                <a:schemeClr val="tx1"/>
              </a:solidFill>
            </a:endParaRPr>
          </a:p>
        </p:txBody>
      </p:sp>
      <p:sp>
        <p:nvSpPr>
          <p:cNvPr id="8" name="Rectángulo 7"/>
          <p:cNvSpPr/>
          <p:nvPr/>
        </p:nvSpPr>
        <p:spPr>
          <a:xfrm>
            <a:off x="10509756" y="2497407"/>
            <a:ext cx="281239" cy="3734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schemeClr val="tx1"/>
                </a:solidFill>
              </a:rPr>
              <a:t>x</a:t>
            </a:r>
          </a:p>
        </p:txBody>
      </p:sp>
    </p:spTree>
    <p:extLst>
      <p:ext uri="{BB962C8B-B14F-4D97-AF65-F5344CB8AC3E}">
        <p14:creationId xmlns:p14="http://schemas.microsoft.com/office/powerpoint/2010/main" val="4263597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2</a:t>
            </a:r>
            <a:r>
              <a:rPr lang="en-US" dirty="0"/>
              <a:t>. The Triangle Inequality in k-means</a:t>
            </a:r>
          </a:p>
        </p:txBody>
      </p:sp>
      <mc:AlternateContent xmlns:mc="http://schemas.openxmlformats.org/markup-compatibility/2006">
        <mc:Choice xmlns:a14="http://schemas.microsoft.com/office/drawing/2010/main" Requires="a14">
          <p:sp>
            <p:nvSpPr>
              <p:cNvPr id="3" name="Marcador de contenido 2"/>
              <p:cNvSpPr>
                <a:spLocks noGrp="1"/>
              </p:cNvSpPr>
              <p:nvPr>
                <p:ph sz="half" idx="1"/>
              </p:nvPr>
            </p:nvSpPr>
            <p:spPr/>
            <p:txBody>
              <a:bodyPr/>
              <a:lstStyle/>
              <a:p>
                <a:pPr>
                  <a:buFont typeface="Arial" panose="020B0604020202020204" pitchFamily="34" charset="0"/>
                  <a:buChar char="•"/>
                </a:pPr>
                <a:r>
                  <a:rPr lang="en-US" dirty="0" smtClean="0"/>
                  <a:t>And we also know that:</a:t>
                </a:r>
              </a:p>
              <a:p>
                <a:pPr marL="201168" lvl="1" indent="0">
                  <a:buNone/>
                </a:pPr>
                <a14:m>
                  <m:oMathPara xmlns:m="http://schemas.openxmlformats.org/officeDocument/2006/math">
                    <m:oMathParaPr>
                      <m:jc m:val="centerGroup"/>
                    </m:oMathParaPr>
                    <m:oMath xmlns:m="http://schemas.openxmlformats.org/officeDocument/2006/math">
                      <m:r>
                        <a:rPr lang="es-MX" b="0" i="1" smtClean="0">
                          <a:latin typeface="Cambria Math" panose="02040503050406030204" pitchFamily="18" charset="0"/>
                        </a:rPr>
                        <m:t>2</m:t>
                      </m:r>
                      <m:d>
                        <m:dPr>
                          <m:begChr m:val="‖"/>
                          <m:endChr m:val="‖"/>
                          <m:ctrlPr>
                            <a:rPr lang="es-MX" b="0" i="1" smtClean="0">
                              <a:latin typeface="Cambria Math" panose="02040503050406030204" pitchFamily="18" charset="0"/>
                            </a:rPr>
                          </m:ctrlPr>
                        </m:dPr>
                        <m:e>
                          <m:r>
                            <a:rPr lang="es-MX" b="0" i="1" smtClean="0">
                              <a:latin typeface="Cambria Math" panose="02040503050406030204" pitchFamily="18" charset="0"/>
                            </a:rPr>
                            <m:t>𝑥</m:t>
                          </m:r>
                          <m:r>
                            <a:rPr lang="es-MX" b="0" i="1" smtClean="0">
                              <a:latin typeface="Cambria Math" panose="02040503050406030204" pitchFamily="18" charset="0"/>
                            </a:rPr>
                            <m:t>−</m:t>
                          </m:r>
                          <m:r>
                            <a:rPr lang="es-MX" b="0" i="1" smtClean="0">
                              <a:latin typeface="Cambria Math" panose="02040503050406030204" pitchFamily="18" charset="0"/>
                            </a:rPr>
                            <m:t>𝑐</m:t>
                          </m:r>
                          <m:r>
                            <a:rPr lang="es-MX" b="0" i="1" smtClean="0">
                              <a:latin typeface="Cambria Math" panose="02040503050406030204" pitchFamily="18" charset="0"/>
                            </a:rPr>
                            <m:t>′</m:t>
                          </m:r>
                        </m:e>
                      </m:d>
                      <m:r>
                        <a:rPr lang="es-MX" b="0" i="1" smtClean="0">
                          <a:latin typeface="Cambria Math" panose="02040503050406030204" pitchFamily="18" charset="0"/>
                          <a:ea typeface="Cambria Math" panose="02040503050406030204" pitchFamily="18" charset="0"/>
                        </a:rPr>
                        <m:t>≤</m:t>
                      </m:r>
                      <m:d>
                        <m:dPr>
                          <m:begChr m:val="‖"/>
                          <m:endChr m:val="‖"/>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𝑐</m:t>
                          </m:r>
                          <m:r>
                            <a:rPr lang="es-MX" b="0" i="1" smtClean="0">
                              <a:latin typeface="Cambria Math" panose="02040503050406030204" pitchFamily="18" charset="0"/>
                              <a:ea typeface="Cambria Math" panose="02040503050406030204" pitchFamily="18" charset="0"/>
                            </a:rPr>
                            <m:t>−</m:t>
                          </m:r>
                          <m:sSup>
                            <m:sSupPr>
                              <m:ctrlPr>
                                <a:rPr lang="es-MX" b="0" i="1" smtClean="0">
                                  <a:latin typeface="Cambria Math" panose="02040503050406030204" pitchFamily="18" charset="0"/>
                                  <a:ea typeface="Cambria Math" panose="02040503050406030204" pitchFamily="18" charset="0"/>
                                </a:rPr>
                              </m:ctrlPr>
                            </m:sSupPr>
                            <m:e>
                              <m:r>
                                <a:rPr lang="es-MX" b="0" i="1" smtClean="0">
                                  <a:latin typeface="Cambria Math" panose="02040503050406030204" pitchFamily="18" charset="0"/>
                                  <a:ea typeface="Cambria Math" panose="02040503050406030204" pitchFamily="18" charset="0"/>
                                </a:rPr>
                                <m:t>𝑐</m:t>
                              </m:r>
                            </m:e>
                            <m:sup>
                              <m:r>
                                <a:rPr lang="es-MX" b="0" i="1" smtClean="0">
                                  <a:latin typeface="Cambria Math" panose="02040503050406030204" pitchFamily="18" charset="0"/>
                                  <a:ea typeface="Cambria Math" panose="02040503050406030204" pitchFamily="18" charset="0"/>
                                </a:rPr>
                                <m:t>′</m:t>
                              </m:r>
                            </m:sup>
                          </m:sSup>
                        </m:e>
                      </m:d>
                    </m:oMath>
                  </m:oMathPara>
                </a14:m>
                <a:endParaRPr lang="es-MX" b="0" dirty="0" smtClean="0">
                  <a:ea typeface="Cambria Math" panose="02040503050406030204" pitchFamily="18" charset="0"/>
                </a:endParaRPr>
              </a:p>
              <a:p>
                <a:pPr marL="201168" lvl="1" indent="0">
                  <a:buNone/>
                </a:pPr>
                <a:r>
                  <a:rPr lang="en-US" dirty="0" smtClean="0"/>
                  <a:t>So:</a:t>
                </a:r>
              </a:p>
              <a:p>
                <a:pPr marL="201168" lvl="1" indent="0">
                  <a:buNone/>
                </a:pPr>
                <a:r>
                  <a:rPr lang="en-US" dirty="0"/>
                  <a:t>	</a:t>
                </a:r>
                <a14:m>
                  <m:oMath xmlns:m="http://schemas.openxmlformats.org/officeDocument/2006/math">
                    <m:r>
                      <a:rPr lang="es-MX" b="0" i="1" smtClean="0">
                        <a:latin typeface="Cambria Math" panose="02040503050406030204" pitchFamily="18" charset="0"/>
                      </a:rPr>
                      <m:t>2</m:t>
                    </m:r>
                    <m:d>
                      <m:dPr>
                        <m:begChr m:val="‖"/>
                        <m:endChr m:val="‖"/>
                        <m:ctrlPr>
                          <a:rPr lang="es-MX" b="0" i="1" smtClean="0">
                            <a:latin typeface="Cambria Math" panose="02040503050406030204" pitchFamily="18" charset="0"/>
                          </a:rPr>
                        </m:ctrlPr>
                      </m:dPr>
                      <m:e>
                        <m:r>
                          <a:rPr lang="es-MX" b="0" i="1" smtClean="0">
                            <a:latin typeface="Cambria Math" panose="02040503050406030204" pitchFamily="18" charset="0"/>
                          </a:rPr>
                          <m:t>𝑥</m:t>
                        </m:r>
                        <m:r>
                          <a:rPr lang="es-MX" b="0" i="1" smtClean="0">
                            <a:latin typeface="Cambria Math" panose="02040503050406030204" pitchFamily="18" charset="0"/>
                          </a:rPr>
                          <m:t>−</m:t>
                        </m:r>
                        <m:r>
                          <a:rPr lang="es-MX" b="0" i="1" smtClean="0">
                            <a:latin typeface="Cambria Math" panose="02040503050406030204" pitchFamily="18" charset="0"/>
                          </a:rPr>
                          <m:t>𝑐</m:t>
                        </m:r>
                        <m:r>
                          <a:rPr lang="es-MX" b="0" i="1" smtClean="0">
                            <a:latin typeface="Cambria Math" panose="02040503050406030204" pitchFamily="18" charset="0"/>
                          </a:rPr>
                          <m:t>′</m:t>
                        </m:r>
                      </m:e>
                    </m:d>
                    <m:r>
                      <a:rPr lang="es-MX" b="0" i="1" smtClean="0">
                        <a:latin typeface="Cambria Math" panose="02040503050406030204" pitchFamily="18" charset="0"/>
                      </a:rPr>
                      <m:t>−</m:t>
                    </m:r>
                    <m:d>
                      <m:dPr>
                        <m:begChr m:val="‖"/>
                        <m:endChr m:val="‖"/>
                        <m:ctrlPr>
                          <a:rPr lang="es-MX" b="0" i="1" smtClean="0">
                            <a:latin typeface="Cambria Math" panose="02040503050406030204" pitchFamily="18" charset="0"/>
                          </a:rPr>
                        </m:ctrlPr>
                      </m:dPr>
                      <m:e>
                        <m:r>
                          <a:rPr lang="es-MX" b="0" i="1" smtClean="0">
                            <a:latin typeface="Cambria Math" panose="02040503050406030204" pitchFamily="18" charset="0"/>
                          </a:rPr>
                          <m:t>𝑥</m:t>
                        </m:r>
                        <m:r>
                          <a:rPr lang="es-MX" b="0" i="1" smtClean="0">
                            <a:latin typeface="Cambria Math" panose="02040503050406030204" pitchFamily="18" charset="0"/>
                          </a:rPr>
                          <m:t>−</m:t>
                        </m:r>
                        <m:sSup>
                          <m:sSupPr>
                            <m:ctrlPr>
                              <a:rPr lang="es-MX" b="0" i="1" smtClean="0">
                                <a:latin typeface="Cambria Math" panose="02040503050406030204" pitchFamily="18" charset="0"/>
                              </a:rPr>
                            </m:ctrlPr>
                          </m:sSupPr>
                          <m:e>
                            <m:r>
                              <a:rPr lang="es-MX" b="0" i="1" smtClean="0">
                                <a:latin typeface="Cambria Math" panose="02040503050406030204" pitchFamily="18" charset="0"/>
                              </a:rPr>
                              <m:t>𝑐</m:t>
                            </m:r>
                          </m:e>
                          <m:sup>
                            <m:r>
                              <a:rPr lang="es-MX" b="0" i="1" smtClean="0">
                                <a:latin typeface="Cambria Math" panose="02040503050406030204" pitchFamily="18" charset="0"/>
                              </a:rPr>
                              <m:t>′</m:t>
                            </m:r>
                          </m:sup>
                        </m:sSup>
                      </m:e>
                    </m:d>
                    <m:r>
                      <a:rPr lang="es-MX" b="0" i="1" smtClean="0">
                        <a:latin typeface="Cambria Math" panose="02040503050406030204" pitchFamily="18" charset="0"/>
                        <a:ea typeface="Cambria Math" panose="02040503050406030204" pitchFamily="18" charset="0"/>
                      </a:rPr>
                      <m:t>≤</m:t>
                    </m:r>
                    <m:d>
                      <m:dPr>
                        <m:begChr m:val="‖"/>
                        <m:endChr m:val="‖"/>
                        <m:ctrlPr>
                          <a:rPr lang="es-MX" b="0"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𝑥</m:t>
                        </m:r>
                        <m:r>
                          <a:rPr lang="es-MX" b="0"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𝑐</m:t>
                        </m:r>
                      </m:e>
                    </m:d>
                  </m:oMath>
                </a14:m>
                <a:endParaRPr lang="es-MX" b="0" dirty="0" smtClean="0">
                  <a:ea typeface="Cambria Math" panose="02040503050406030204" pitchFamily="18" charset="0"/>
                </a:endParaRPr>
              </a:p>
              <a:p>
                <a:pPr marL="201168" lvl="1" indent="0">
                  <a:buNone/>
                </a:pPr>
                <a14:m>
                  <m:oMathPara xmlns:m="http://schemas.openxmlformats.org/officeDocument/2006/math">
                    <m:oMathParaPr>
                      <m:jc m:val="centerGroup"/>
                    </m:oMathParaPr>
                    <m:oMath xmlns:m="http://schemas.openxmlformats.org/officeDocument/2006/math">
                      <m:d>
                        <m:dPr>
                          <m:begChr m:val="‖"/>
                          <m:endChr m:val="‖"/>
                          <m:ctrlPr>
                            <a:rPr lang="en-US" i="1" smtClean="0">
                              <a:latin typeface="Cambria Math" panose="02040503050406030204" pitchFamily="18" charset="0"/>
                            </a:rPr>
                          </m:ctrlPr>
                        </m:dPr>
                        <m:e>
                          <m:r>
                            <a:rPr lang="es-MX" b="0" i="1" smtClean="0">
                              <a:latin typeface="Cambria Math" panose="02040503050406030204" pitchFamily="18" charset="0"/>
                            </a:rPr>
                            <m:t>𝑥</m:t>
                          </m:r>
                          <m:r>
                            <a:rPr lang="es-MX" b="0" i="1" smtClean="0">
                              <a:latin typeface="Cambria Math" panose="02040503050406030204" pitchFamily="18" charset="0"/>
                            </a:rPr>
                            <m:t>−</m:t>
                          </m:r>
                          <m:r>
                            <a:rPr lang="es-MX" b="0" i="1" smtClean="0">
                              <a:latin typeface="Cambria Math" panose="02040503050406030204" pitchFamily="18" charset="0"/>
                            </a:rPr>
                            <m:t>𝑐</m:t>
                          </m:r>
                          <m:r>
                            <a:rPr lang="es-MX" b="0" i="1" smtClean="0">
                              <a:latin typeface="Cambria Math" panose="02040503050406030204" pitchFamily="18" charset="0"/>
                            </a:rPr>
                            <m:t>′</m:t>
                          </m:r>
                        </m:e>
                      </m:d>
                      <m:r>
                        <a:rPr lang="en-US" i="1" smtClean="0">
                          <a:latin typeface="Cambria Math" panose="02040503050406030204" pitchFamily="18" charset="0"/>
                          <a:ea typeface="Cambria Math" panose="02040503050406030204" pitchFamily="18" charset="0"/>
                        </a:rPr>
                        <m:t>≤</m:t>
                      </m:r>
                      <m:d>
                        <m:dPr>
                          <m:begChr m:val="‖"/>
                          <m:endChr m:val="‖"/>
                          <m:ctrlPr>
                            <a:rPr lang="en-US" i="1" smtClean="0">
                              <a:latin typeface="Cambria Math" panose="02040503050406030204" pitchFamily="18" charset="0"/>
                              <a:ea typeface="Cambria Math" panose="02040503050406030204" pitchFamily="18" charset="0"/>
                            </a:rPr>
                          </m:ctrlPr>
                        </m:dPr>
                        <m:e>
                          <m:r>
                            <a:rPr lang="es-MX" b="0" i="1" smtClean="0">
                              <a:latin typeface="Cambria Math" panose="02040503050406030204" pitchFamily="18" charset="0"/>
                              <a:ea typeface="Cambria Math" panose="02040503050406030204" pitchFamily="18" charset="0"/>
                            </a:rPr>
                            <m:t>𝑥</m:t>
                          </m:r>
                          <m:r>
                            <a:rPr lang="es-MX" b="0" i="1" smtClean="0">
                              <a:latin typeface="Cambria Math" panose="02040503050406030204" pitchFamily="18" charset="0"/>
                              <a:ea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𝑐</m:t>
                          </m:r>
                        </m:e>
                      </m:d>
                    </m:oMath>
                  </m:oMathPara>
                </a14:m>
                <a:endParaRPr lang="es-MX" dirty="0" smtClean="0">
                  <a:ea typeface="Cambria Math" panose="02040503050406030204" pitchFamily="18" charset="0"/>
                </a:endParaRPr>
              </a:p>
              <a:p>
                <a:pPr marL="201168" lvl="1" indent="0">
                  <a:buNone/>
                </a:pPr>
                <a:endParaRPr lang="en-US" dirty="0"/>
              </a:p>
              <a:p>
                <a:pPr marL="201168" lvl="1" indent="0">
                  <a:buNone/>
                </a:pPr>
                <a:r>
                  <a:rPr lang="en-US" dirty="0" smtClean="0"/>
                  <a:t>Which </a:t>
                </a:r>
                <a:r>
                  <a:rPr lang="en-US" dirty="0"/>
                  <a:t>proves that</a:t>
                </a:r>
                <a:r>
                  <a:rPr lang="en-US" i="1" dirty="0"/>
                  <a:t> c </a:t>
                </a:r>
                <a:r>
                  <a:rPr lang="en-US" dirty="0"/>
                  <a:t>is not closer than </a:t>
                </a:r>
                <a:r>
                  <a:rPr lang="en-US" i="1" dirty="0"/>
                  <a:t>c’ </a:t>
                </a:r>
                <a:r>
                  <a:rPr lang="en-US" dirty="0"/>
                  <a:t>to </a:t>
                </a:r>
                <a:r>
                  <a:rPr lang="en-US" i="1" dirty="0"/>
                  <a:t>x </a:t>
                </a:r>
                <a:r>
                  <a:rPr lang="en-US" dirty="0"/>
                  <a:t>without measuring the distance </a:t>
                </a:r>
                <a14:m>
                  <m:oMath xmlns:m="http://schemas.openxmlformats.org/officeDocument/2006/math">
                    <m:d>
                      <m:dPr>
                        <m:begChr m:val="‖"/>
                        <m:endChr m:val="‖"/>
                        <m:ctrlPr>
                          <a:rPr lang="en-US" i="1" smtClean="0">
                            <a:latin typeface="Cambria Math" panose="02040503050406030204" pitchFamily="18" charset="0"/>
                          </a:rPr>
                        </m:ctrlPr>
                      </m:dPr>
                      <m:e>
                        <m:r>
                          <a:rPr lang="es-MX" b="0" i="1" smtClean="0">
                            <a:latin typeface="Cambria Math" panose="02040503050406030204" pitchFamily="18" charset="0"/>
                          </a:rPr>
                          <m:t>𝑥</m:t>
                        </m:r>
                        <m:r>
                          <a:rPr lang="es-MX" b="0" i="1" smtClean="0">
                            <a:latin typeface="Cambria Math" panose="02040503050406030204" pitchFamily="18" charset="0"/>
                          </a:rPr>
                          <m:t>−</m:t>
                        </m:r>
                        <m:r>
                          <a:rPr lang="es-MX" b="0" i="1" smtClean="0">
                            <a:latin typeface="Cambria Math" panose="02040503050406030204" pitchFamily="18" charset="0"/>
                          </a:rPr>
                          <m:t>𝑐</m:t>
                        </m:r>
                      </m:e>
                    </m:d>
                  </m:oMath>
                </a14:m>
                <a:endParaRPr lang="es-MX" dirty="0" smtClean="0"/>
              </a:p>
              <a:p>
                <a:pPr marL="201168" lvl="1" indent="0">
                  <a:buNone/>
                </a:pPr>
                <a:endParaRPr lang="en-US" dirty="0" smtClean="0"/>
              </a:p>
              <a:p>
                <a:pPr marL="201168" lvl="1" indent="0">
                  <a:buNone/>
                </a:pPr>
                <a:r>
                  <a:rPr lang="en-US" b="1" dirty="0"/>
                  <a:t>Corollary: </a:t>
                </a:r>
                <a:r>
                  <a:rPr lang="en-US" dirty="0"/>
                  <a:t>Some point-center distances of the </a:t>
                </a:r>
                <a:r>
                  <a:rPr lang="en-US" i="1" dirty="0"/>
                  <a:t>k</a:t>
                </a:r>
                <a:r>
                  <a:rPr lang="en-US" dirty="0"/>
                  <a:t>-means algorithm do not need to be computed. </a:t>
                </a:r>
                <a:endParaRPr lang="en-US" dirty="0" smtClean="0"/>
              </a:p>
              <a:p>
                <a:pPr lvl="1">
                  <a:buFont typeface="Arial" panose="020B0604020202020204" pitchFamily="34" charset="0"/>
                  <a:buChar char="•"/>
                </a:pPr>
                <a:endParaRPr lang="es-MX" b="0" dirty="0" smtClean="0">
                  <a:ea typeface="Cambria Math" panose="02040503050406030204" pitchFamily="18" charset="0"/>
                </a:endParaRPr>
              </a:p>
              <a:p>
                <a:pPr marL="0" indent="0">
                  <a:buNone/>
                </a:pPr>
                <a:endParaRPr lang="en-US" dirty="0" smtClean="0"/>
              </a:p>
              <a:p>
                <a:endParaRPr lang="en-US" dirty="0"/>
              </a:p>
            </p:txBody>
          </p:sp>
        </mc:Choice>
        <mc:Fallback>
          <p:sp>
            <p:nvSpPr>
              <p:cNvPr id="3" name="Marcador de contenido 2"/>
              <p:cNvSpPr>
                <a:spLocks noGrp="1" noRot="1" noChangeAspect="1" noMove="1" noResize="1" noEditPoints="1" noAdjustHandles="1" noChangeArrowheads="1" noChangeShapeType="1" noTextEdit="1"/>
              </p:cNvSpPr>
              <p:nvPr>
                <p:ph sz="half" idx="1"/>
              </p:nvPr>
            </p:nvSpPr>
            <p:spPr>
              <a:blipFill rotWithShape="0">
                <a:blip r:embed="rId2"/>
                <a:stretch>
                  <a:fillRect l="-2963" t="-1667"/>
                </a:stretch>
              </a:blipFill>
            </p:spPr>
            <p:txBody>
              <a:bodyPr/>
              <a:lstStyle/>
              <a:p>
                <a:r>
                  <a:rPr lang="en-US">
                    <a:noFill/>
                  </a:rPr>
                  <a:t> </a:t>
                </a:r>
              </a:p>
            </p:txBody>
          </p:sp>
        </mc:Fallback>
      </mc:AlternateContent>
      <p:sp>
        <p:nvSpPr>
          <p:cNvPr id="4" name="Marcador de contenido 3"/>
          <p:cNvSpPr>
            <a:spLocks noGrp="1"/>
          </p:cNvSpPr>
          <p:nvPr>
            <p:ph sz="half" idx="2"/>
          </p:nvPr>
        </p:nvSpPr>
        <p:spPr/>
        <p:txBody>
          <a:bodyPr/>
          <a:lstStyle/>
          <a:p>
            <a:endParaRPr lang="en-US" dirty="0"/>
          </a:p>
        </p:txBody>
      </p:sp>
      <p:sp>
        <p:nvSpPr>
          <p:cNvPr id="5" name="Triángulo isósceles 4"/>
          <p:cNvSpPr/>
          <p:nvPr/>
        </p:nvSpPr>
        <p:spPr>
          <a:xfrm rot="19783613">
            <a:off x="6277524" y="2988455"/>
            <a:ext cx="4250215" cy="910697"/>
          </a:xfrm>
          <a:prstGeom prst="triangle">
            <a:avLst>
              <a:gd name="adj" fmla="val 669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ángulo 5"/>
          <p:cNvSpPr/>
          <p:nvPr/>
        </p:nvSpPr>
        <p:spPr>
          <a:xfrm>
            <a:off x="6453678" y="4721629"/>
            <a:ext cx="320609" cy="3734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chemeClr val="tx1"/>
                </a:solidFill>
              </a:rPr>
              <a:t>c</a:t>
            </a:r>
            <a:endParaRPr lang="en-US" dirty="0">
              <a:solidFill>
                <a:schemeClr val="tx1"/>
              </a:solidFill>
            </a:endParaRPr>
          </a:p>
        </p:txBody>
      </p:sp>
      <p:sp>
        <p:nvSpPr>
          <p:cNvPr id="7" name="Rectángulo 6"/>
          <p:cNvSpPr/>
          <p:nvPr/>
        </p:nvSpPr>
        <p:spPr>
          <a:xfrm>
            <a:off x="8475132" y="2310664"/>
            <a:ext cx="423336" cy="3734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schemeClr val="tx1"/>
                </a:solidFill>
              </a:rPr>
              <a:t>c</a:t>
            </a:r>
            <a:r>
              <a:rPr lang="en-US" dirty="0" smtClean="0">
                <a:solidFill>
                  <a:schemeClr val="tx1"/>
                </a:solidFill>
              </a:rPr>
              <a:t>’</a:t>
            </a:r>
            <a:endParaRPr lang="en-US" dirty="0">
              <a:solidFill>
                <a:schemeClr val="tx1"/>
              </a:solidFill>
            </a:endParaRPr>
          </a:p>
        </p:txBody>
      </p:sp>
      <p:sp>
        <p:nvSpPr>
          <p:cNvPr id="8" name="Rectángulo 7"/>
          <p:cNvSpPr/>
          <p:nvPr/>
        </p:nvSpPr>
        <p:spPr>
          <a:xfrm>
            <a:off x="10509756" y="2497407"/>
            <a:ext cx="281239" cy="3734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schemeClr val="tx1"/>
                </a:solidFill>
              </a:rPr>
              <a:t>x</a:t>
            </a:r>
          </a:p>
        </p:txBody>
      </p:sp>
    </p:spTree>
    <p:extLst>
      <p:ext uri="{BB962C8B-B14F-4D97-AF65-F5344CB8AC3E}">
        <p14:creationId xmlns:p14="http://schemas.microsoft.com/office/powerpoint/2010/main" val="61713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3. Maintaining Distance Bounds with the Triangle Inequality</a:t>
            </a:r>
          </a:p>
        </p:txBody>
      </p:sp>
      <mc:AlternateContent xmlns:mc="http://schemas.openxmlformats.org/markup-compatibility/2006">
        <mc:Choice xmlns:a14="http://schemas.microsoft.com/office/drawing/2010/main" Requires="a14">
          <p:sp>
            <p:nvSpPr>
              <p:cNvPr id="3" name="Marcador de contenido 2"/>
              <p:cNvSpPr>
                <a:spLocks noGrp="1"/>
              </p:cNvSpPr>
              <p:nvPr>
                <p:ph sz="half" idx="1"/>
              </p:nvPr>
            </p:nvSpPr>
            <p:spPr>
              <a:xfrm>
                <a:off x="1097278" y="1845734"/>
                <a:ext cx="6188657" cy="4023360"/>
              </a:xfrm>
            </p:spPr>
            <p:txBody>
              <a:bodyPr>
                <a:normAutofit/>
              </a:bodyPr>
              <a:lstStyle/>
              <a:p>
                <a:r>
                  <a:rPr lang="en-US" dirty="0" smtClean="0"/>
                  <a:t>Assuming that the distance </a:t>
                </a:r>
                <a14:m>
                  <m:oMath xmlns:m="http://schemas.openxmlformats.org/officeDocument/2006/math">
                    <m:d>
                      <m:dPr>
                        <m:begChr m:val="‖"/>
                        <m:endChr m:val="‖"/>
                        <m:ctrlPr>
                          <a:rPr lang="en-US" i="1" dirty="0" smtClean="0">
                            <a:latin typeface="Cambria Math" panose="02040503050406030204" pitchFamily="18" charset="0"/>
                          </a:rPr>
                        </m:ctrlPr>
                      </m:dPr>
                      <m:e>
                        <m:r>
                          <a:rPr lang="es-MX" b="0" i="1" dirty="0" smtClean="0">
                            <a:latin typeface="Cambria Math" panose="02040503050406030204" pitchFamily="18" charset="0"/>
                          </a:rPr>
                          <m:t>𝑥</m:t>
                        </m:r>
                        <m:r>
                          <a:rPr lang="es-MX" b="0" i="1" dirty="0" smtClean="0">
                            <a:latin typeface="Cambria Math" panose="02040503050406030204" pitchFamily="18" charset="0"/>
                          </a:rPr>
                          <m:t>−</m:t>
                        </m:r>
                        <m:r>
                          <a:rPr lang="es-MX" b="0" i="1" dirty="0" smtClean="0">
                            <a:latin typeface="Cambria Math" panose="02040503050406030204" pitchFamily="18" charset="0"/>
                          </a:rPr>
                          <m:t>𝑐</m:t>
                        </m:r>
                      </m:e>
                    </m:d>
                    <m:r>
                      <a:rPr lang="en-US" i="1" dirty="0">
                        <a:latin typeface="Cambria Math" panose="02040503050406030204" pitchFamily="18" charset="0"/>
                      </a:rPr>
                      <m:t> </m:t>
                    </m:r>
                  </m:oMath>
                </a14:m>
                <a:r>
                  <a:rPr lang="en-US" dirty="0"/>
                  <a:t>has been calculated. </a:t>
                </a:r>
                <a:r>
                  <a:rPr lang="en-US" dirty="0" smtClean="0"/>
                  <a:t>After </a:t>
                </a:r>
                <a:r>
                  <a:rPr lang="en-US" dirty="0"/>
                  <a:t>c moves to </a:t>
                </a:r>
                <a:r>
                  <a:rPr lang="en-US" dirty="0" smtClean="0"/>
                  <a:t>c’ </a:t>
                </a:r>
                <a:r>
                  <a:rPr lang="en-US" sz="2000" dirty="0" smtClean="0"/>
                  <a:t>we </a:t>
                </a:r>
                <a:r>
                  <a:rPr lang="en-US" sz="2000" dirty="0"/>
                  <a:t>measure </a:t>
                </a:r>
                <a14:m>
                  <m:oMath xmlns:m="http://schemas.openxmlformats.org/officeDocument/2006/math">
                    <m:d>
                      <m:dPr>
                        <m:begChr m:val="‖"/>
                        <m:endChr m:val="‖"/>
                        <m:ctrlPr>
                          <a:rPr lang="en-US" sz="2000" i="1" smtClean="0">
                            <a:latin typeface="Cambria Math" panose="02040503050406030204" pitchFamily="18" charset="0"/>
                          </a:rPr>
                        </m:ctrlPr>
                      </m:dPr>
                      <m:e>
                        <m:r>
                          <a:rPr lang="es-MX" sz="2000" b="0" i="1" smtClean="0">
                            <a:latin typeface="Cambria Math" panose="02040503050406030204" pitchFamily="18" charset="0"/>
                          </a:rPr>
                          <m:t>𝑐</m:t>
                        </m:r>
                        <m:r>
                          <a:rPr lang="es-MX" sz="2000" b="0" i="1" smtClean="0">
                            <a:latin typeface="Cambria Math" panose="02040503050406030204" pitchFamily="18" charset="0"/>
                          </a:rPr>
                          <m:t>−</m:t>
                        </m:r>
                        <m:r>
                          <a:rPr lang="es-MX" sz="2000" b="0" i="1" smtClean="0">
                            <a:latin typeface="Cambria Math" panose="02040503050406030204" pitchFamily="18" charset="0"/>
                          </a:rPr>
                          <m:t>𝑐</m:t>
                        </m:r>
                        <m:r>
                          <a:rPr lang="es-MX" sz="2000" b="0" i="1" smtClean="0">
                            <a:latin typeface="Cambria Math" panose="02040503050406030204" pitchFamily="18" charset="0"/>
                          </a:rPr>
                          <m:t>′</m:t>
                        </m:r>
                      </m:e>
                    </m:d>
                    <m:r>
                      <a:rPr lang="es-MX" sz="2000" b="0" i="1" smtClean="0">
                        <a:latin typeface="Cambria Math" panose="02040503050406030204" pitchFamily="18" charset="0"/>
                      </a:rPr>
                      <m:t>.</m:t>
                    </m:r>
                  </m:oMath>
                </a14:m>
                <a:endParaRPr lang="es-MX" sz="2000" b="0" dirty="0" smtClean="0"/>
              </a:p>
              <a:p>
                <a:r>
                  <a:rPr lang="en-US" sz="2000" dirty="0" smtClean="0"/>
                  <a:t>The </a:t>
                </a:r>
                <a:r>
                  <a:rPr lang="en-US" sz="2000" dirty="0"/>
                  <a:t>upper and lower bounds on </a:t>
                </a:r>
                <a14:m>
                  <m:oMath xmlns:m="http://schemas.openxmlformats.org/officeDocument/2006/math">
                    <m:d>
                      <m:dPr>
                        <m:begChr m:val="‖"/>
                        <m:endChr m:val="‖"/>
                        <m:ctrlPr>
                          <a:rPr lang="en-US" sz="2000" i="1" smtClean="0">
                            <a:latin typeface="Cambria Math" panose="02040503050406030204" pitchFamily="18" charset="0"/>
                          </a:rPr>
                        </m:ctrlPr>
                      </m:dPr>
                      <m:e>
                        <m:r>
                          <a:rPr lang="es-MX" sz="2000" b="0" i="1" smtClean="0">
                            <a:latin typeface="Cambria Math" panose="02040503050406030204" pitchFamily="18" charset="0"/>
                          </a:rPr>
                          <m:t>𝑥</m:t>
                        </m:r>
                        <m:r>
                          <a:rPr lang="es-MX" sz="2000" b="0" i="1" smtClean="0">
                            <a:latin typeface="Cambria Math" panose="02040503050406030204" pitchFamily="18" charset="0"/>
                          </a:rPr>
                          <m:t>−</m:t>
                        </m:r>
                        <m:r>
                          <a:rPr lang="es-MX" sz="2000" b="0" i="1" smtClean="0">
                            <a:latin typeface="Cambria Math" panose="02040503050406030204" pitchFamily="18" charset="0"/>
                          </a:rPr>
                          <m:t>𝑐</m:t>
                        </m:r>
                        <m:r>
                          <a:rPr lang="es-MX" sz="2000" b="0" i="1" smtClean="0">
                            <a:latin typeface="Cambria Math" panose="02040503050406030204" pitchFamily="18" charset="0"/>
                          </a:rPr>
                          <m:t>′</m:t>
                        </m:r>
                      </m:e>
                    </m:d>
                  </m:oMath>
                </a14:m>
                <a:r>
                  <a:rPr lang="en-US" sz="2000" dirty="0" smtClean="0"/>
                  <a:t>are </a:t>
                </a:r>
                <a:r>
                  <a:rPr lang="en-US" sz="2000" dirty="0"/>
                  <a:t>given by </a:t>
                </a:r>
                <a:endParaRPr lang="en-US" sz="2000" dirty="0" smtClean="0"/>
              </a:p>
              <a:p>
                <a14:m>
                  <m:oMath xmlns:m="http://schemas.openxmlformats.org/officeDocument/2006/math">
                    <m:d>
                      <m:dPr>
                        <m:begChr m:val="‖"/>
                        <m:endChr m:val="‖"/>
                        <m:ctrlPr>
                          <a:rPr lang="en-US" sz="2000" i="1" smtClean="0">
                            <a:latin typeface="Cambria Math" panose="02040503050406030204" pitchFamily="18" charset="0"/>
                          </a:rPr>
                        </m:ctrlPr>
                      </m:dPr>
                      <m:e>
                        <m:r>
                          <a:rPr lang="es-MX" sz="2000" b="0" i="1" smtClean="0">
                            <a:latin typeface="Cambria Math" panose="02040503050406030204" pitchFamily="18" charset="0"/>
                          </a:rPr>
                          <m:t>𝑥</m:t>
                        </m:r>
                        <m:r>
                          <a:rPr lang="es-MX" sz="2000" b="0" i="1" smtClean="0">
                            <a:latin typeface="Cambria Math" panose="02040503050406030204" pitchFamily="18" charset="0"/>
                          </a:rPr>
                          <m:t>−</m:t>
                        </m:r>
                        <m:r>
                          <a:rPr lang="es-MX" sz="2000" b="0" i="1" smtClean="0">
                            <a:latin typeface="Cambria Math" panose="02040503050406030204" pitchFamily="18" charset="0"/>
                          </a:rPr>
                          <m:t>𝑐</m:t>
                        </m:r>
                      </m:e>
                    </m:d>
                    <m:r>
                      <a:rPr lang="es-MX" sz="2000" b="0" i="1" smtClean="0">
                        <a:latin typeface="Cambria Math" panose="02040503050406030204" pitchFamily="18" charset="0"/>
                      </a:rPr>
                      <m:t>−</m:t>
                    </m:r>
                    <m:d>
                      <m:dPr>
                        <m:begChr m:val="‖"/>
                        <m:endChr m:val="‖"/>
                        <m:ctrlPr>
                          <a:rPr lang="es-MX" sz="2000" b="0" i="1" smtClean="0">
                            <a:latin typeface="Cambria Math" panose="02040503050406030204" pitchFamily="18" charset="0"/>
                          </a:rPr>
                        </m:ctrlPr>
                      </m:dPr>
                      <m:e>
                        <m:r>
                          <a:rPr lang="es-MX" sz="2000" b="0" i="1" smtClean="0">
                            <a:latin typeface="Cambria Math" panose="02040503050406030204" pitchFamily="18" charset="0"/>
                          </a:rPr>
                          <m:t>𝑐</m:t>
                        </m:r>
                        <m:r>
                          <a:rPr lang="es-MX" sz="2000" b="0" i="1" smtClean="0">
                            <a:latin typeface="Cambria Math" panose="02040503050406030204" pitchFamily="18" charset="0"/>
                          </a:rPr>
                          <m:t>−</m:t>
                        </m:r>
                        <m:sSup>
                          <m:sSupPr>
                            <m:ctrlPr>
                              <a:rPr lang="es-MX" sz="2000" b="0" i="1" smtClean="0">
                                <a:latin typeface="Cambria Math" panose="02040503050406030204" pitchFamily="18" charset="0"/>
                              </a:rPr>
                            </m:ctrlPr>
                          </m:sSupPr>
                          <m:e>
                            <m:r>
                              <a:rPr lang="es-MX" sz="2000" b="0" i="1" smtClean="0">
                                <a:latin typeface="Cambria Math" panose="02040503050406030204" pitchFamily="18" charset="0"/>
                              </a:rPr>
                              <m:t>𝑐</m:t>
                            </m:r>
                          </m:e>
                          <m:sup>
                            <m:r>
                              <a:rPr lang="es-MX" sz="2000" b="0" i="1" smtClean="0">
                                <a:latin typeface="Cambria Math" panose="02040503050406030204" pitchFamily="18" charset="0"/>
                              </a:rPr>
                              <m:t>′</m:t>
                            </m:r>
                          </m:sup>
                        </m:sSup>
                      </m:e>
                    </m:d>
                    <m:r>
                      <a:rPr lang="es-MX" sz="2000" b="0" i="1" smtClean="0">
                        <a:latin typeface="Cambria Math" panose="02040503050406030204" pitchFamily="18" charset="0"/>
                        <a:ea typeface="Cambria Math" panose="02040503050406030204" pitchFamily="18" charset="0"/>
                      </a:rPr>
                      <m:t>≤</m:t>
                    </m:r>
                    <m:d>
                      <m:dPr>
                        <m:begChr m:val="‖"/>
                        <m:endChr m:val="‖"/>
                        <m:ctrlPr>
                          <a:rPr lang="es-MX" sz="2000" b="0" i="1" smtClean="0">
                            <a:latin typeface="Cambria Math" panose="02040503050406030204" pitchFamily="18" charset="0"/>
                            <a:ea typeface="Cambria Math" panose="02040503050406030204" pitchFamily="18" charset="0"/>
                          </a:rPr>
                        </m:ctrlPr>
                      </m:dPr>
                      <m:e>
                        <m:r>
                          <a:rPr lang="es-MX" sz="2000" b="0" i="1" smtClean="0">
                            <a:latin typeface="Cambria Math" panose="02040503050406030204" pitchFamily="18" charset="0"/>
                            <a:ea typeface="Cambria Math" panose="02040503050406030204" pitchFamily="18" charset="0"/>
                          </a:rPr>
                          <m:t>𝑥</m:t>
                        </m:r>
                        <m:r>
                          <a:rPr lang="es-MX" sz="2000" b="0" i="1" smtClean="0">
                            <a:latin typeface="Cambria Math" panose="02040503050406030204" pitchFamily="18" charset="0"/>
                            <a:ea typeface="Cambria Math" panose="02040503050406030204" pitchFamily="18" charset="0"/>
                          </a:rPr>
                          <m:t>−</m:t>
                        </m:r>
                        <m:sSup>
                          <m:sSupPr>
                            <m:ctrlPr>
                              <a:rPr lang="es-MX" sz="2000" b="0" i="1" smtClean="0">
                                <a:latin typeface="Cambria Math" panose="02040503050406030204" pitchFamily="18" charset="0"/>
                                <a:ea typeface="Cambria Math" panose="02040503050406030204" pitchFamily="18" charset="0"/>
                              </a:rPr>
                            </m:ctrlPr>
                          </m:sSupPr>
                          <m:e>
                            <m:r>
                              <a:rPr lang="es-MX" sz="2000" b="0" i="1" smtClean="0">
                                <a:latin typeface="Cambria Math" panose="02040503050406030204" pitchFamily="18" charset="0"/>
                                <a:ea typeface="Cambria Math" panose="02040503050406030204" pitchFamily="18" charset="0"/>
                              </a:rPr>
                              <m:t>𝑐</m:t>
                            </m:r>
                          </m:e>
                          <m:sup>
                            <m:r>
                              <a:rPr lang="es-MX" sz="2000" b="0" i="1" smtClean="0">
                                <a:latin typeface="Cambria Math" panose="02040503050406030204" pitchFamily="18" charset="0"/>
                                <a:ea typeface="Cambria Math" panose="02040503050406030204" pitchFamily="18" charset="0"/>
                              </a:rPr>
                              <m:t>′</m:t>
                            </m:r>
                          </m:sup>
                        </m:sSup>
                      </m:e>
                    </m:d>
                    <m:r>
                      <a:rPr lang="es-MX" sz="2000" b="0" i="1" smtClean="0">
                        <a:latin typeface="Cambria Math" panose="02040503050406030204" pitchFamily="18" charset="0"/>
                        <a:ea typeface="Cambria Math" panose="02040503050406030204" pitchFamily="18" charset="0"/>
                      </a:rPr>
                      <m:t>≤</m:t>
                    </m:r>
                    <m:d>
                      <m:dPr>
                        <m:begChr m:val="‖"/>
                        <m:endChr m:val="‖"/>
                        <m:ctrlPr>
                          <a:rPr lang="es-MX" sz="2000" b="0" i="1" smtClean="0">
                            <a:latin typeface="Cambria Math" panose="02040503050406030204" pitchFamily="18" charset="0"/>
                            <a:ea typeface="Cambria Math" panose="02040503050406030204" pitchFamily="18" charset="0"/>
                          </a:rPr>
                        </m:ctrlPr>
                      </m:dPr>
                      <m:e>
                        <m:r>
                          <a:rPr lang="es-MX" sz="2000" b="0" i="1" smtClean="0">
                            <a:latin typeface="Cambria Math" panose="02040503050406030204" pitchFamily="18" charset="0"/>
                            <a:ea typeface="Cambria Math" panose="02040503050406030204" pitchFamily="18" charset="0"/>
                          </a:rPr>
                          <m:t>𝑥</m:t>
                        </m:r>
                        <m:r>
                          <a:rPr lang="es-MX" sz="2000" b="0" i="1" smtClean="0">
                            <a:latin typeface="Cambria Math" panose="02040503050406030204" pitchFamily="18" charset="0"/>
                            <a:ea typeface="Cambria Math" panose="02040503050406030204" pitchFamily="18" charset="0"/>
                          </a:rPr>
                          <m:t>−</m:t>
                        </m:r>
                        <m:r>
                          <a:rPr lang="es-MX" sz="2000" b="0" i="1" smtClean="0">
                            <a:latin typeface="Cambria Math" panose="02040503050406030204" pitchFamily="18" charset="0"/>
                            <a:ea typeface="Cambria Math" panose="02040503050406030204" pitchFamily="18" charset="0"/>
                          </a:rPr>
                          <m:t>𝑐</m:t>
                        </m:r>
                      </m:e>
                    </m:d>
                    <m:r>
                      <a:rPr lang="es-MX" sz="2000" b="0" i="1" smtClean="0">
                        <a:latin typeface="Cambria Math" panose="02040503050406030204" pitchFamily="18" charset="0"/>
                        <a:ea typeface="Cambria Math" panose="02040503050406030204" pitchFamily="18" charset="0"/>
                      </a:rPr>
                      <m:t>+</m:t>
                    </m:r>
                    <m:d>
                      <m:dPr>
                        <m:begChr m:val="‖"/>
                        <m:endChr m:val="‖"/>
                        <m:ctrlPr>
                          <a:rPr lang="es-MX" sz="2000" b="0" i="1" smtClean="0">
                            <a:latin typeface="Cambria Math" panose="02040503050406030204" pitchFamily="18" charset="0"/>
                            <a:ea typeface="Cambria Math" panose="02040503050406030204" pitchFamily="18" charset="0"/>
                          </a:rPr>
                        </m:ctrlPr>
                      </m:dPr>
                      <m:e>
                        <m:r>
                          <a:rPr lang="es-MX" sz="2000" b="0" i="1" smtClean="0">
                            <a:latin typeface="Cambria Math" panose="02040503050406030204" pitchFamily="18" charset="0"/>
                            <a:ea typeface="Cambria Math" panose="02040503050406030204" pitchFamily="18" charset="0"/>
                          </a:rPr>
                          <m:t>𝑐</m:t>
                        </m:r>
                        <m:r>
                          <a:rPr lang="es-MX" sz="2000" b="0" i="1" smtClean="0">
                            <a:latin typeface="Cambria Math" panose="02040503050406030204" pitchFamily="18" charset="0"/>
                            <a:ea typeface="Cambria Math" panose="02040503050406030204" pitchFamily="18" charset="0"/>
                          </a:rPr>
                          <m:t>−</m:t>
                        </m:r>
                        <m:r>
                          <a:rPr lang="es-MX" sz="2000" b="0" i="1" smtClean="0">
                            <a:latin typeface="Cambria Math" panose="02040503050406030204" pitchFamily="18" charset="0"/>
                            <a:ea typeface="Cambria Math" panose="02040503050406030204" pitchFamily="18" charset="0"/>
                          </a:rPr>
                          <m:t>𝑐</m:t>
                        </m:r>
                        <m:r>
                          <a:rPr lang="es-MX" sz="2000" b="0" i="1" smtClean="0">
                            <a:latin typeface="Cambria Math" panose="02040503050406030204" pitchFamily="18" charset="0"/>
                            <a:ea typeface="Cambria Math" panose="02040503050406030204" pitchFamily="18" charset="0"/>
                          </a:rPr>
                          <m:t>′</m:t>
                        </m:r>
                      </m:e>
                    </m:d>
                  </m:oMath>
                </a14:m>
                <a:endParaRPr lang="en-US" sz="2000" dirty="0" smtClean="0"/>
              </a:p>
              <a:p>
                <a:endParaRPr lang="en-US" sz="2000" dirty="0" smtClean="0"/>
              </a:p>
              <a:p>
                <a:r>
                  <a:rPr lang="en-US" sz="2000" dirty="0" smtClean="0"/>
                  <a:t>Thus</a:t>
                </a:r>
                <a:r>
                  <a:rPr lang="en-US" sz="2000" dirty="0"/>
                  <a:t>, c’ must be inside the region bounded by these two </a:t>
                </a:r>
                <a:r>
                  <a:rPr lang="en-US" sz="2000" dirty="0" smtClean="0"/>
                  <a:t>circles. </a:t>
                </a:r>
                <a:endParaRPr lang="en-US" sz="2000" dirty="0"/>
              </a:p>
            </p:txBody>
          </p:sp>
        </mc:Choice>
        <mc:Fallback>
          <p:sp>
            <p:nvSpPr>
              <p:cNvPr id="3" name="Marcador de contenido 2"/>
              <p:cNvSpPr>
                <a:spLocks noGrp="1" noRot="1" noChangeAspect="1" noMove="1" noResize="1" noEditPoints="1" noAdjustHandles="1" noChangeArrowheads="1" noChangeShapeType="1" noTextEdit="1"/>
              </p:cNvSpPr>
              <p:nvPr>
                <p:ph sz="half" idx="1"/>
              </p:nvPr>
            </p:nvSpPr>
            <p:spPr>
              <a:xfrm>
                <a:off x="1097278" y="1845734"/>
                <a:ext cx="6188657" cy="4023360"/>
              </a:xfrm>
              <a:blipFill rotWithShape="0">
                <a:blip r:embed="rId2"/>
                <a:stretch>
                  <a:fillRect l="-985" t="-1667"/>
                </a:stretch>
              </a:blipFill>
            </p:spPr>
            <p:txBody>
              <a:bodyPr/>
              <a:lstStyle/>
              <a:p>
                <a:r>
                  <a:rPr lang="en-US">
                    <a:noFill/>
                  </a:rPr>
                  <a:t> </a:t>
                </a:r>
              </a:p>
            </p:txBody>
          </p:sp>
        </mc:Fallback>
      </mc:AlternateContent>
      <p:pic>
        <p:nvPicPr>
          <p:cNvPr id="8" name="Marcador de contenido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85936" y="1845734"/>
            <a:ext cx="4115374" cy="3400900"/>
          </a:xfrm>
        </p:spPr>
      </p:pic>
    </p:spTree>
    <p:extLst>
      <p:ext uri="{BB962C8B-B14F-4D97-AF65-F5344CB8AC3E}">
        <p14:creationId xmlns:p14="http://schemas.microsoft.com/office/powerpoint/2010/main" val="2682227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dirty="0" smtClean="0"/>
              <a:t>4. Accelerated algorithms:</a:t>
            </a:r>
            <a:endParaRPr lang="en-US" dirty="0"/>
          </a:p>
        </p:txBody>
      </p:sp>
      <p:sp>
        <p:nvSpPr>
          <p:cNvPr id="5" name="Marcador de contenido 4"/>
          <p:cNvSpPr>
            <a:spLocks noGrp="1"/>
          </p:cNvSpPr>
          <p:nvPr>
            <p:ph idx="1"/>
          </p:nvPr>
        </p:nvSpPr>
        <p:spPr/>
        <p:txBody>
          <a:bodyPr/>
          <a:lstStyle/>
          <a:p>
            <a:pPr algn="ctr"/>
            <a:endParaRPr lang="en-US" sz="3600" dirty="0" smtClean="0"/>
          </a:p>
          <a:p>
            <a:pPr algn="ctr"/>
            <a:r>
              <a:rPr lang="en-US" sz="3600" dirty="0" smtClean="0"/>
              <a:t>How do we a accelerate Lloyd’s algorithm?</a:t>
            </a:r>
          </a:p>
          <a:p>
            <a:endParaRPr lang="en-US" dirty="0"/>
          </a:p>
          <a:p>
            <a:pPr algn="ctr"/>
            <a:r>
              <a:rPr lang="en-US" sz="3600" dirty="0" smtClean="0"/>
              <a:t>Using upper and lower bounds.</a:t>
            </a:r>
            <a:endParaRPr lang="en-US" sz="3600" dirty="0"/>
          </a:p>
        </p:txBody>
      </p:sp>
    </p:spTree>
    <p:extLst>
      <p:ext uri="{BB962C8B-B14F-4D97-AF65-F5344CB8AC3E}">
        <p14:creationId xmlns:p14="http://schemas.microsoft.com/office/powerpoint/2010/main" val="427260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ción">
  <a:themeElements>
    <a:clrScheme name="Personalizado 5">
      <a:dk1>
        <a:sysClr val="windowText" lastClr="000000"/>
      </a:dk1>
      <a:lt1>
        <a:sysClr val="window" lastClr="FFFFFF"/>
      </a:lt1>
      <a:dk2>
        <a:srgbClr val="1F497D"/>
      </a:dk2>
      <a:lt2>
        <a:srgbClr val="EEECE1"/>
      </a:lt2>
      <a:accent1>
        <a:srgbClr val="953734"/>
      </a:accent1>
      <a:accent2>
        <a:srgbClr val="7F7F7F"/>
      </a:accent2>
      <a:accent3>
        <a:srgbClr val="0F243E"/>
      </a:accent3>
      <a:accent4>
        <a:srgbClr val="8064A2"/>
      </a:accent4>
      <a:accent5>
        <a:srgbClr val="4BACC6"/>
      </a:accent5>
      <a:accent6>
        <a:srgbClr val="F79646"/>
      </a:accent6>
      <a:hlink>
        <a:srgbClr val="0000FF"/>
      </a:hlink>
      <a:folHlink>
        <a:srgbClr val="80008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78</TotalTime>
  <Words>740</Words>
  <Application>Microsoft Office PowerPoint</Application>
  <PresentationFormat>Panorámica</PresentationFormat>
  <Paragraphs>105</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Calibri Light</vt:lpstr>
      <vt:lpstr>Cambria Math</vt:lpstr>
      <vt:lpstr>Wingdings</vt:lpstr>
      <vt:lpstr>Retrospección</vt:lpstr>
      <vt:lpstr>K-Means clustering accelerated algorithms using the triangle inequality</vt:lpstr>
      <vt:lpstr>Overview</vt:lpstr>
      <vt:lpstr>1. Introduction</vt:lpstr>
      <vt:lpstr>1. Introduction</vt:lpstr>
      <vt:lpstr>1. Introduction</vt:lpstr>
      <vt:lpstr>2. The Triangle Inequality in k-means</vt:lpstr>
      <vt:lpstr>2. The Triangle Inequality in k-means</vt:lpstr>
      <vt:lpstr>3. Maintaining Distance Bounds with the Triangle Inequality</vt:lpstr>
      <vt:lpstr>4. Accelerated algorithms:</vt:lpstr>
      <vt:lpstr>4.1. Elkan’s Algorithm</vt:lpstr>
      <vt:lpstr>4.1. Elkan’s Algorithm</vt:lpstr>
      <vt:lpstr>4.2. Hamerly’s Algorithm</vt:lpstr>
      <vt:lpstr>4.2. Hamerly’s Algorithm</vt:lpstr>
      <vt:lpstr>4.3.Drake’s Algorithm</vt:lpstr>
      <vt:lpstr>4.3.Drake’s Algorithm</vt:lpstr>
      <vt:lpstr>5. Conclusions</vt:lpstr>
      <vt:lpstr>6. 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K-Means clustering accelerated algorithms using the triangle inequality</dc:title>
  <dc:creator>Alejandra Ornelas</dc:creator>
  <cp:lastModifiedBy>Alejandra Ornelas</cp:lastModifiedBy>
  <cp:revision>14</cp:revision>
  <dcterms:created xsi:type="dcterms:W3CDTF">2015-12-05T02:07:44Z</dcterms:created>
  <dcterms:modified xsi:type="dcterms:W3CDTF">2015-12-05T03:26:01Z</dcterms:modified>
</cp:coreProperties>
</file>