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9671-F52F-42F3-9D72-977C588B8BB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B101-2D6E-48F0-811C-2E35683CAD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9671-F52F-42F3-9D72-977C588B8BB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B101-2D6E-48F0-811C-2E35683CA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9671-F52F-42F3-9D72-977C588B8BB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B101-2D6E-48F0-811C-2E35683CA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9671-F52F-42F3-9D72-977C588B8BB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B101-2D6E-48F0-811C-2E35683CA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9671-F52F-42F3-9D72-977C588B8BB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B101-2D6E-48F0-811C-2E35683CAD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9671-F52F-42F3-9D72-977C588B8BB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B101-2D6E-48F0-811C-2E35683CA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9671-F52F-42F3-9D72-977C588B8BB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B101-2D6E-48F0-811C-2E35683CA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9671-F52F-42F3-9D72-977C588B8BB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B101-2D6E-48F0-811C-2E35683CA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9671-F52F-42F3-9D72-977C588B8BB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B101-2D6E-48F0-811C-2E35683CA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9671-F52F-42F3-9D72-977C588B8BB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B101-2D6E-48F0-811C-2E35683CA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A9671-F52F-42F3-9D72-977C588B8BB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A76B101-2D6E-48F0-811C-2E35683CADE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CA9671-F52F-42F3-9D72-977C588B8BB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76B101-2D6E-48F0-811C-2E35683CADE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SPARSE CERTIFICATES AND SCAN-FIRST SEARCH FOR</a:t>
            </a:r>
            <a:br>
              <a:rPr lang="en-US" sz="3600" dirty="0" smtClean="0"/>
            </a:br>
            <a:r>
              <a:rPr lang="en-US" sz="3600" dirty="0" smtClean="0"/>
              <a:t>K-VERTEX CONNECTIVITY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Philip Benjamin George</a:t>
            </a:r>
          </a:p>
          <a:p>
            <a:r>
              <a:rPr lang="en-US" dirty="0" smtClean="0"/>
              <a:t>Algorithms Seminar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56488"/>
          </a:xfrm>
        </p:spPr>
        <p:txBody>
          <a:bodyPr>
            <a:normAutofit/>
          </a:bodyPr>
          <a:lstStyle/>
          <a:p>
            <a:r>
              <a:rPr lang="en-US" dirty="0" smtClean="0"/>
              <a:t>End of an 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Once we have exhausted all vertices, we have an edge set for the iteration,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</a:t>
            </a:r>
            <a:r>
              <a:rPr lang="en-US" dirty="0" smtClean="0"/>
              <a:t>. We then remove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</a:t>
            </a:r>
            <a:r>
              <a:rPr lang="en-US" dirty="0" smtClean="0"/>
              <a:t> from </a:t>
            </a:r>
            <a:r>
              <a:rPr lang="en-US" dirty="0" smtClean="0"/>
              <a:t>G</a:t>
            </a:r>
            <a:r>
              <a:rPr lang="en-US" baseline="-25000" dirty="0" smtClean="0"/>
              <a:t>i-1</a:t>
            </a:r>
            <a:r>
              <a:rPr lang="en-US" dirty="0" smtClean="0"/>
              <a:t>, and </a:t>
            </a:r>
            <a:r>
              <a:rPr lang="en-US" dirty="0" smtClean="0"/>
              <a:t>make that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i</a:t>
            </a:r>
            <a:r>
              <a:rPr lang="en-US" dirty="0" smtClean="0"/>
              <a:t>, and move onto the next iteration using the graph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At the end of each iteration we have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E</a:t>
            </a:r>
            <a:r>
              <a:rPr lang="en-US" baseline="-25000" dirty="0" err="1" smtClean="0"/>
              <a:t>i</a:t>
            </a:r>
            <a:r>
              <a:rPr lang="en-US" dirty="0" smtClean="0"/>
              <a:t>: </a:t>
            </a:r>
            <a:r>
              <a:rPr lang="en-US" dirty="0" smtClean="0"/>
              <a:t>The set of edges we encountered during our </a:t>
            </a:r>
            <a:r>
              <a:rPr lang="en-US" dirty="0" smtClean="0"/>
              <a:t>scan-first search</a:t>
            </a:r>
          </a:p>
          <a:p>
            <a:pPr lvl="1"/>
            <a:r>
              <a:rPr lang="en-US" dirty="0" err="1" smtClean="0"/>
              <a:t>F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dirty="0" smtClean="0"/>
              <a:t>: </a:t>
            </a:r>
            <a:r>
              <a:rPr lang="en-US" dirty="0" smtClean="0"/>
              <a:t>Scan-first </a:t>
            </a:r>
            <a:r>
              <a:rPr lang="en-US" dirty="0" smtClean="0"/>
              <a:t>search forest, the grouping of edges into what may be separate trees at </a:t>
            </a:r>
            <a:r>
              <a:rPr lang="en-US" dirty="0" smtClean="0"/>
              <a:t>each </a:t>
            </a:r>
            <a:r>
              <a:rPr lang="en-US" dirty="0" smtClean="0"/>
              <a:t>step</a:t>
            </a:r>
            <a:r>
              <a:rPr lang="en-US" sz="2800" dirty="0" smtClean="0"/>
              <a:t>.</a:t>
            </a:r>
          </a:p>
          <a:p>
            <a:pPr lvl="1"/>
            <a:r>
              <a:rPr lang="en-US" dirty="0" err="1" smtClean="0"/>
              <a:t>G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dirty="0" smtClean="0"/>
              <a:t>: The resulting graph from removing </a:t>
            </a:r>
            <a:r>
              <a:rPr lang="en-US" dirty="0" err="1" smtClean="0"/>
              <a:t>E</a:t>
            </a:r>
            <a:r>
              <a:rPr lang="en-US" sz="1400" dirty="0" err="1" smtClean="0"/>
              <a:t>i</a:t>
            </a:r>
            <a:r>
              <a:rPr lang="en-US" sz="1400" dirty="0" smtClean="0"/>
              <a:t> </a:t>
            </a:r>
            <a:r>
              <a:rPr lang="en-US" dirty="0" smtClean="0"/>
              <a:t>from the graph </a:t>
            </a:r>
            <a:r>
              <a:rPr lang="en-US" dirty="0" smtClean="0"/>
              <a:t>G</a:t>
            </a:r>
            <a:r>
              <a:rPr lang="en-US" sz="1400" dirty="0" smtClean="0"/>
              <a:t>i-1 </a:t>
            </a:r>
            <a:r>
              <a:rPr lang="en-US" dirty="0" smtClean="0"/>
              <a:t>that we used to begin </a:t>
            </a:r>
            <a:r>
              <a:rPr lang="en-US" dirty="0" smtClean="0"/>
              <a:t>this iteration</a:t>
            </a:r>
            <a:r>
              <a:rPr lang="en-US" sz="2800" dirty="0" smtClean="0"/>
              <a:t>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32688"/>
          </a:xfrm>
        </p:spPr>
        <p:txBody>
          <a:bodyPr>
            <a:normAutofit/>
          </a:bodyPr>
          <a:lstStyle/>
          <a:p>
            <a:r>
              <a:rPr lang="en-US" dirty="0" smtClean="0"/>
              <a:t>End of an 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 We also have:</a:t>
            </a:r>
          </a:p>
          <a:p>
            <a:pPr lvl="1"/>
            <a:r>
              <a:rPr lang="en-US" dirty="0" smtClean="0"/>
              <a:t>H</a:t>
            </a:r>
            <a:r>
              <a:rPr lang="en-US" baseline="-25000" dirty="0" smtClean="0"/>
              <a:t>i</a:t>
            </a:r>
            <a:r>
              <a:rPr lang="en-US" dirty="0" smtClean="0"/>
              <a:t> : </a:t>
            </a:r>
            <a:r>
              <a:rPr lang="en-US" dirty="0" smtClean="0"/>
              <a:t>The union the edges from every iteration to now,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E</a:t>
            </a:r>
            <a:r>
              <a:rPr lang="en-US" baseline="-25000" dirty="0" smtClean="0"/>
              <a:t>1</a:t>
            </a:r>
            <a:r>
              <a:rPr lang="en-US" baseline="-25000" dirty="0" smtClean="0"/>
              <a:t> </a:t>
            </a:r>
            <a:r>
              <a:rPr lang="en-US" dirty="0" smtClean="0"/>
              <a:t>U…U</a:t>
            </a: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</a:t>
            </a:r>
            <a:r>
              <a:rPr lang="en-US" dirty="0" smtClean="0"/>
              <a:t>.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Important to note: For each step </a:t>
            </a:r>
            <a:r>
              <a:rPr lang="en-US" dirty="0" err="1" smtClean="0"/>
              <a:t>i</a:t>
            </a:r>
            <a:r>
              <a:rPr lang="en-US" dirty="0" smtClean="0"/>
              <a:t>, the resulting graph </a:t>
            </a:r>
            <a:r>
              <a:rPr lang="en-US" dirty="0" smtClean="0"/>
              <a:t>G</a:t>
            </a:r>
            <a:r>
              <a:rPr lang="en-US" baseline="-25000" dirty="0" smtClean="0"/>
              <a:t>i-1 </a:t>
            </a:r>
            <a:r>
              <a:rPr lang="en-US" dirty="0" smtClean="0"/>
              <a:t> </a:t>
            </a:r>
            <a:r>
              <a:rPr lang="en-US" dirty="0" smtClean="0"/>
              <a:t>that we </a:t>
            </a:r>
            <a:r>
              <a:rPr lang="en-US" dirty="0" smtClean="0"/>
              <a:t>run scan-first </a:t>
            </a:r>
            <a:r>
              <a:rPr lang="en-US" dirty="0" smtClean="0"/>
              <a:t>search on has no </a:t>
            </a:r>
            <a:r>
              <a:rPr lang="en-US" dirty="0" smtClean="0"/>
              <a:t>marked/scanned </a:t>
            </a:r>
            <a:r>
              <a:rPr lang="en-US" dirty="0" smtClean="0"/>
              <a:t>vertices, they are </a:t>
            </a:r>
            <a:r>
              <a:rPr lang="en-US" dirty="0" smtClean="0"/>
              <a:t>reset for </a:t>
            </a:r>
            <a:r>
              <a:rPr lang="en-US" dirty="0" smtClean="0"/>
              <a:t>each iteration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Claim: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k</a:t>
            </a:r>
            <a:r>
              <a:rPr lang="en-US" baseline="-25000" dirty="0" smtClean="0"/>
              <a:t> </a:t>
            </a:r>
            <a:r>
              <a:rPr lang="en-US" dirty="0" smtClean="0"/>
              <a:t>provides </a:t>
            </a:r>
            <a:r>
              <a:rPr lang="en-US" dirty="0" smtClean="0"/>
              <a:t>a sparse certificate for the k-connectivity of 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56488"/>
          </a:xfrm>
        </p:spPr>
        <p:txBody>
          <a:bodyPr/>
          <a:lstStyle/>
          <a:p>
            <a:r>
              <a:rPr lang="en-US" dirty="0" smtClean="0"/>
              <a:t>Illustration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76400"/>
            <a:ext cx="8229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32688"/>
          </a:xfrm>
        </p:spPr>
        <p:txBody>
          <a:bodyPr/>
          <a:lstStyle/>
          <a:p>
            <a:r>
              <a:rPr lang="en-US" dirty="0" smtClean="0"/>
              <a:t>How is SFS parallel?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Remember these steps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Find a spanning tree T of G rooted at r , some starting vertex </a:t>
            </a:r>
            <a:r>
              <a:rPr lang="en-US" dirty="0" smtClean="0"/>
              <a:t>our algorithm </a:t>
            </a:r>
            <a:r>
              <a:rPr lang="en-US" dirty="0" smtClean="0"/>
              <a:t>is given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Preorder number the vertices in </a:t>
            </a:r>
            <a:r>
              <a:rPr lang="en-US" dirty="0" smtClean="0"/>
              <a:t>T.</a:t>
            </a:r>
          </a:p>
          <a:p>
            <a:pPr lvl="1">
              <a:buNone/>
            </a:pPr>
            <a:endParaRPr lang="en-US" sz="2600" dirty="0" smtClean="0"/>
          </a:p>
          <a:p>
            <a:pPr lvl="1">
              <a:buNone/>
            </a:pPr>
            <a:r>
              <a:rPr lang="en-US" sz="2600" dirty="0" smtClean="0"/>
              <a:t>Both </a:t>
            </a:r>
            <a:r>
              <a:rPr lang="en-US" sz="2600" dirty="0" smtClean="0"/>
              <a:t>of these can be done in parallel in O(log n) </a:t>
            </a:r>
            <a:r>
              <a:rPr lang="en-US" sz="2600" dirty="0" smtClean="0"/>
              <a:t>time using </a:t>
            </a:r>
            <a:r>
              <a:rPr lang="en-US" sz="2600" dirty="0" smtClean="0"/>
              <a:t>C(</a:t>
            </a:r>
            <a:r>
              <a:rPr lang="en-US" sz="2600" dirty="0" err="1" smtClean="0"/>
              <a:t>n,m</a:t>
            </a:r>
            <a:r>
              <a:rPr lang="en-US" sz="2600" dirty="0" smtClean="0"/>
              <a:t>) processors.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088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Performance in different Computational </a:t>
            </a:r>
            <a:r>
              <a:rPr lang="en-US" dirty="0" smtClean="0"/>
              <a:t>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The Scan-first </a:t>
            </a:r>
            <a:r>
              <a:rPr lang="en-US" sz="2400" dirty="0" smtClean="0"/>
              <a:t>search procedure </a:t>
            </a:r>
            <a:r>
              <a:rPr lang="en-US" sz="2400" dirty="0" smtClean="0"/>
              <a:t>has efficient </a:t>
            </a:r>
            <a:r>
              <a:rPr lang="en-US" sz="2400" dirty="0" smtClean="0"/>
              <a:t>implementations in the parallel, </a:t>
            </a:r>
            <a:r>
              <a:rPr lang="en-US" sz="2400" dirty="0" smtClean="0"/>
              <a:t>distributed </a:t>
            </a:r>
            <a:r>
              <a:rPr lang="en-US" sz="2400" dirty="0" smtClean="0"/>
              <a:t>and sequential models of computation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pPr lvl="1"/>
            <a:r>
              <a:rPr lang="en-US" sz="2200" dirty="0" smtClean="0"/>
              <a:t>Parallel: Runs </a:t>
            </a:r>
            <a:r>
              <a:rPr lang="en-US" sz="2200" dirty="0" smtClean="0"/>
              <a:t>in </a:t>
            </a:r>
            <a:r>
              <a:rPr lang="en-US" sz="2200" dirty="0" smtClean="0"/>
              <a:t>O(k log n</a:t>
            </a:r>
            <a:r>
              <a:rPr lang="en-US" sz="2200" dirty="0" smtClean="0"/>
              <a:t>) </a:t>
            </a:r>
            <a:r>
              <a:rPr lang="en-US" sz="2200" dirty="0" smtClean="0"/>
              <a:t>time</a:t>
            </a:r>
          </a:p>
          <a:p>
            <a:pPr lvl="1"/>
            <a:r>
              <a:rPr lang="en-US" sz="2200" dirty="0" smtClean="0"/>
              <a:t>Distributed: Runs </a:t>
            </a:r>
            <a:r>
              <a:rPr lang="en-US" sz="2200" dirty="0" smtClean="0"/>
              <a:t>in </a:t>
            </a:r>
            <a:r>
              <a:rPr lang="en-US" sz="2200" dirty="0" smtClean="0"/>
              <a:t>O(k n </a:t>
            </a:r>
            <a:r>
              <a:rPr lang="en-US" sz="2000" dirty="0" smtClean="0"/>
              <a:t>log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n</a:t>
            </a:r>
            <a:r>
              <a:rPr lang="en-US" sz="2200" dirty="0" smtClean="0"/>
              <a:t>) time</a:t>
            </a:r>
          </a:p>
          <a:p>
            <a:pPr lvl="1"/>
            <a:r>
              <a:rPr lang="en-US" sz="2200" dirty="0" smtClean="0"/>
              <a:t>Sequential: Runs </a:t>
            </a:r>
            <a:r>
              <a:rPr lang="en-US" sz="2200" dirty="0" smtClean="0"/>
              <a:t>in </a:t>
            </a:r>
            <a:r>
              <a:rPr lang="en-US" sz="2200" dirty="0" smtClean="0"/>
              <a:t>O(k(m </a:t>
            </a:r>
            <a:r>
              <a:rPr lang="en-US" sz="2200" dirty="0" smtClean="0"/>
              <a:t>+ n</a:t>
            </a:r>
            <a:r>
              <a:rPr lang="en-US" sz="2200" dirty="0" smtClean="0"/>
              <a:t>)) </a:t>
            </a:r>
            <a:r>
              <a:rPr lang="en-US" sz="2200" dirty="0" smtClean="0"/>
              <a:t>time</a:t>
            </a:r>
            <a:r>
              <a:rPr lang="en-US" sz="2200" dirty="0" smtClean="0"/>
              <a:t>.</a:t>
            </a:r>
          </a:p>
          <a:p>
            <a:pPr lvl="1">
              <a:buNone/>
            </a:pPr>
            <a:endParaRPr lang="en-US" sz="2200" dirty="0" smtClean="0"/>
          </a:p>
          <a:p>
            <a:pPr lvl="1">
              <a:buNone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56488"/>
          </a:xfrm>
        </p:spPr>
        <p:txBody>
          <a:bodyPr/>
          <a:lstStyle/>
          <a:p>
            <a:r>
              <a:rPr lang="en-US" dirty="0" smtClean="0"/>
              <a:t>A Brief Look at the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We </a:t>
            </a:r>
            <a:r>
              <a:rPr lang="en-US" sz="2400" dirty="0" smtClean="0"/>
              <a:t>know that by the </a:t>
            </a:r>
            <a:r>
              <a:rPr lang="en-US" sz="2400" dirty="0" smtClean="0"/>
              <a:t>definition </a:t>
            </a:r>
            <a:r>
              <a:rPr lang="en-US" sz="2400" dirty="0" smtClean="0"/>
              <a:t>of k-vertex </a:t>
            </a:r>
            <a:r>
              <a:rPr lang="en-US" sz="2400" dirty="0" smtClean="0"/>
              <a:t>certificate</a:t>
            </a:r>
            <a:r>
              <a:rPr lang="en-US" sz="2400" dirty="0" smtClean="0"/>
              <a:t>, </a:t>
            </a:r>
            <a:r>
              <a:rPr lang="en-US" sz="2400" dirty="0" smtClean="0"/>
              <a:t>G‘ is </a:t>
            </a:r>
            <a:r>
              <a:rPr lang="en-US" sz="2400" dirty="0" smtClean="0"/>
              <a:t>k-vertex connected if and only </a:t>
            </a:r>
            <a:r>
              <a:rPr lang="en-US" sz="2400" dirty="0" smtClean="0"/>
              <a:t>if G </a:t>
            </a:r>
            <a:r>
              <a:rPr lang="en-US" sz="2400" dirty="0" smtClean="0"/>
              <a:t>is k-vertex connected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By contradiction, we can say that, </a:t>
            </a:r>
            <a:r>
              <a:rPr lang="en-US" sz="2400" dirty="0" err="1" smtClean="0"/>
              <a:t>H</a:t>
            </a:r>
            <a:r>
              <a:rPr lang="en-US" sz="2400" baseline="-25000" dirty="0" err="1" smtClean="0"/>
              <a:t>k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 </a:t>
            </a:r>
            <a:r>
              <a:rPr lang="en-US" sz="2400" dirty="0" smtClean="0"/>
              <a:t>i.e. </a:t>
            </a:r>
            <a:r>
              <a:rPr lang="en-US" sz="2400" dirty="0" smtClean="0"/>
              <a:t>G‘ is </a:t>
            </a:r>
            <a:r>
              <a:rPr lang="en-US" sz="2400" dirty="0" smtClean="0"/>
              <a:t>not a k-vertex </a:t>
            </a:r>
            <a:r>
              <a:rPr lang="en-US" sz="2400" dirty="0" smtClean="0"/>
              <a:t>certificate </a:t>
            </a:r>
            <a:r>
              <a:rPr lang="en-US" sz="2400" dirty="0" smtClean="0"/>
              <a:t>for G, there </a:t>
            </a:r>
            <a:r>
              <a:rPr lang="en-US" sz="2400" dirty="0" smtClean="0"/>
              <a:t>must be </a:t>
            </a:r>
            <a:r>
              <a:rPr lang="en-US" sz="2400" dirty="0" smtClean="0"/>
              <a:t>a set S that disconnects </a:t>
            </a:r>
            <a:r>
              <a:rPr lang="en-US" sz="2400" dirty="0" err="1" smtClean="0"/>
              <a:t>H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, </a:t>
            </a:r>
            <a:r>
              <a:rPr lang="en-US" sz="2400" dirty="0" smtClean="0"/>
              <a:t>but not G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Some tree T in every forest 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/>
              <a:t>will have a </a:t>
            </a:r>
            <a:r>
              <a:rPr lang="en-US" sz="2400" dirty="0" smtClean="0"/>
              <a:t>first </a:t>
            </a:r>
            <a:r>
              <a:rPr lang="en-US" sz="2400" dirty="0" smtClean="0"/>
              <a:t>encounter with a vertex in S that we have </a:t>
            </a:r>
            <a:r>
              <a:rPr lang="en-US" sz="2400" dirty="0" smtClean="0"/>
              <a:t>not encountered </a:t>
            </a:r>
            <a:r>
              <a:rPr lang="en-US" sz="2400" dirty="0" smtClean="0"/>
              <a:t>in a previous iteration, which we call </a:t>
            </a:r>
            <a:r>
              <a:rPr lang="en-US" sz="2400" dirty="0" err="1" smtClean="0"/>
              <a:t>s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We show that any path that crosses from the two disconnected parts of </a:t>
            </a:r>
            <a:r>
              <a:rPr lang="en-US" sz="2400" dirty="0" err="1" smtClean="0"/>
              <a:t>H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 - </a:t>
            </a:r>
            <a:r>
              <a:rPr lang="en-US" sz="2400" dirty="0" smtClean="0"/>
              <a:t>S must cross </a:t>
            </a:r>
            <a:r>
              <a:rPr lang="en-US" sz="2400" dirty="0" smtClean="0"/>
              <a:t>a vertex </a:t>
            </a:r>
            <a:r>
              <a:rPr lang="en-US" sz="2400" dirty="0" smtClean="0"/>
              <a:t>in 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Brief Look at the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Since </a:t>
            </a:r>
            <a:r>
              <a:rPr lang="en-US" dirty="0" smtClean="0"/>
              <a:t>G </a:t>
            </a:r>
            <a:r>
              <a:rPr lang="en-US" dirty="0" smtClean="0"/>
              <a:t>- </a:t>
            </a:r>
            <a:r>
              <a:rPr lang="en-US" dirty="0" smtClean="0"/>
              <a:t>S is connected, we will encounter an edge that crosses the two components </a:t>
            </a:r>
            <a:r>
              <a:rPr lang="en-US" dirty="0" smtClean="0"/>
              <a:t>of </a:t>
            </a:r>
            <a:r>
              <a:rPr lang="en-US" sz="2800" dirty="0" err="1" smtClean="0"/>
              <a:t>H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 </a:t>
            </a:r>
            <a:r>
              <a:rPr lang="en-US" sz="2800" dirty="0" smtClean="0"/>
              <a:t>– S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This edge is in some path </a:t>
            </a:r>
            <a:r>
              <a:rPr lang="en-US" sz="2400" dirty="0" err="1" smtClean="0"/>
              <a:t>P</a:t>
            </a:r>
            <a:r>
              <a:rPr lang="en-US" sz="2400" baseline="-25000" dirty="0" err="1" smtClean="0"/>
              <a:t>k</a:t>
            </a:r>
            <a:r>
              <a:rPr lang="en-US" dirty="0" smtClean="0"/>
              <a:t> </a:t>
            </a:r>
            <a:r>
              <a:rPr lang="en-US" dirty="0" smtClean="0"/>
              <a:t>between the two component in </a:t>
            </a:r>
            <a:r>
              <a:rPr lang="en-US" sz="2400" dirty="0" err="1" smtClean="0"/>
              <a:t>H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 – 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show that such a set S cannot exist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Therefore we can say that </a:t>
            </a:r>
            <a:r>
              <a:rPr lang="en-US" sz="2400" dirty="0" err="1" smtClean="0"/>
              <a:t>H</a:t>
            </a:r>
            <a:r>
              <a:rPr lang="en-US" sz="2400" baseline="-25000" dirty="0" err="1" smtClean="0"/>
              <a:t>k</a:t>
            </a:r>
            <a:r>
              <a:rPr lang="en-US" dirty="0" smtClean="0"/>
              <a:t> </a:t>
            </a:r>
            <a:r>
              <a:rPr lang="en-US" dirty="0" smtClean="0"/>
              <a:t>i.e. </a:t>
            </a:r>
            <a:r>
              <a:rPr lang="en-US" sz="2800" dirty="0" smtClean="0"/>
              <a:t>G</a:t>
            </a:r>
            <a:r>
              <a:rPr lang="en-US" dirty="0" smtClean="0"/>
              <a:t>‘ is </a:t>
            </a:r>
            <a:r>
              <a:rPr lang="en-US" dirty="0" smtClean="0"/>
              <a:t>k-vertex connected if and only if G is </a:t>
            </a:r>
            <a:r>
              <a:rPr lang="en-US" dirty="0" smtClean="0"/>
              <a:t>k-vertex connected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2098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Thank You!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56488"/>
          </a:xfrm>
        </p:spPr>
        <p:txBody>
          <a:bodyPr>
            <a:normAutofit/>
          </a:bodyPr>
          <a:lstStyle/>
          <a:p>
            <a:r>
              <a:rPr lang="en-US" b="1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K-Vertex </a:t>
            </a:r>
            <a:r>
              <a:rPr lang="en-US" dirty="0" smtClean="0"/>
              <a:t>Connected Graph</a:t>
            </a:r>
          </a:p>
          <a:p>
            <a:r>
              <a:rPr lang="en-US" dirty="0" smtClean="0"/>
              <a:t>K-connectivity Certificate</a:t>
            </a:r>
          </a:p>
          <a:p>
            <a:r>
              <a:rPr lang="en-US" dirty="0" smtClean="0"/>
              <a:t>Sparse Certificate for k-connectivity</a:t>
            </a:r>
          </a:p>
          <a:p>
            <a:r>
              <a:rPr lang="en-US" dirty="0" smtClean="0"/>
              <a:t>Scan </a:t>
            </a:r>
            <a:r>
              <a:rPr lang="en-US" dirty="0" smtClean="0"/>
              <a:t>First </a:t>
            </a:r>
            <a:r>
              <a:rPr lang="en-US" dirty="0" smtClean="0"/>
              <a:t>Search</a:t>
            </a:r>
          </a:p>
          <a:p>
            <a:r>
              <a:rPr lang="en-US" dirty="0" smtClean="0"/>
              <a:t>Illustration</a:t>
            </a:r>
          </a:p>
          <a:p>
            <a:r>
              <a:rPr lang="en-US" dirty="0" smtClean="0"/>
              <a:t>Performance in different Computational Models</a:t>
            </a:r>
          </a:p>
          <a:p>
            <a:r>
              <a:rPr lang="en-US" dirty="0" smtClean="0"/>
              <a:t>A Brief Look at the </a:t>
            </a:r>
            <a:r>
              <a:rPr lang="en-US" dirty="0" smtClean="0"/>
              <a:t>Proof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K-Vertex Connected </a:t>
            </a:r>
            <a:r>
              <a:rPr lang="en-US" dirty="0" smtClean="0"/>
              <a:t>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 connected graph </a:t>
            </a:r>
            <a:r>
              <a:rPr lang="en-US" sz="2000" i="1" dirty="0" smtClean="0"/>
              <a:t>G</a:t>
            </a:r>
            <a:r>
              <a:rPr lang="en-US" sz="2000" dirty="0" smtClean="0"/>
              <a:t> is said to be </a:t>
            </a:r>
            <a:r>
              <a:rPr lang="en-US" sz="2000" b="1" i="1" dirty="0" smtClean="0"/>
              <a:t>k</a:t>
            </a:r>
            <a:r>
              <a:rPr lang="en-US" sz="2000" b="1" dirty="0" smtClean="0"/>
              <a:t>-vertex-connected</a:t>
            </a:r>
            <a:r>
              <a:rPr lang="en-US" sz="2000" dirty="0" smtClean="0"/>
              <a:t> (or </a:t>
            </a:r>
            <a:r>
              <a:rPr lang="en-US" sz="2000" b="1" i="1" dirty="0" smtClean="0"/>
              <a:t>k</a:t>
            </a:r>
            <a:r>
              <a:rPr lang="en-US" sz="2000" b="1" dirty="0" smtClean="0"/>
              <a:t>-connected</a:t>
            </a:r>
            <a:r>
              <a:rPr lang="en-US" sz="2000" dirty="0" smtClean="0"/>
              <a:t>) if it has more than </a:t>
            </a:r>
            <a:r>
              <a:rPr lang="en-US" sz="2000" i="1" dirty="0" smtClean="0"/>
              <a:t>k</a:t>
            </a:r>
            <a:r>
              <a:rPr lang="en-US" sz="2000" dirty="0" smtClean="0"/>
              <a:t> vertices and remains connected whenever fewer than </a:t>
            </a:r>
            <a:r>
              <a:rPr lang="en-US" sz="2000" i="1" dirty="0" smtClean="0"/>
              <a:t>k</a:t>
            </a:r>
            <a:r>
              <a:rPr lang="en-US" sz="2000" dirty="0" smtClean="0"/>
              <a:t> vertices are removed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Deleting any k-1 vertices </a:t>
            </a:r>
            <a:r>
              <a:rPr lang="en-US" sz="2000" dirty="0" smtClean="0"/>
              <a:t>, is still a connected graph.</a:t>
            </a:r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		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        </a:t>
            </a:r>
            <a:r>
              <a:rPr lang="en-US" sz="1600" dirty="0" smtClean="0"/>
              <a:t>Fig</a:t>
            </a:r>
            <a:r>
              <a:rPr lang="en-US" sz="1600" dirty="0" smtClean="0"/>
              <a:t>. </a:t>
            </a:r>
            <a:r>
              <a:rPr lang="en-US" sz="1600" dirty="0" smtClean="0"/>
              <a:t>2-connected graph</a:t>
            </a:r>
          </a:p>
        </p:txBody>
      </p:sp>
      <p:pic>
        <p:nvPicPr>
          <p:cNvPr id="1027" name="Picture 3" descr="I:\CourseWork\Software\SFS\Figures\kvc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3733800"/>
            <a:ext cx="3526757" cy="2000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K-connectivity </a:t>
            </a:r>
            <a:r>
              <a:rPr lang="en-US" dirty="0" smtClean="0"/>
              <a:t>Certificate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For a graph G = (V, E), there exists some subset of edges E</a:t>
            </a:r>
            <a:r>
              <a:rPr lang="en-US" sz="2000" dirty="0" smtClean="0"/>
              <a:t>’ ϵ E</a:t>
            </a:r>
            <a:r>
              <a:rPr lang="en-US" sz="2000" dirty="0" smtClean="0"/>
              <a:t>, such that the </a:t>
            </a:r>
            <a:r>
              <a:rPr lang="en-US" sz="2000" dirty="0" err="1" smtClean="0"/>
              <a:t>subgraph</a:t>
            </a:r>
            <a:r>
              <a:rPr lang="en-US" sz="2000" dirty="0" smtClean="0"/>
              <a:t> G’ = (V, E’) is k-connected </a:t>
            </a:r>
            <a:r>
              <a:rPr lang="en-US" sz="2000" dirty="0" smtClean="0"/>
              <a:t>if and only if </a:t>
            </a:r>
            <a:r>
              <a:rPr lang="en-US" sz="2000" dirty="0" smtClean="0"/>
              <a:t>G is k-connected. </a:t>
            </a:r>
            <a:endParaRPr lang="en-US" sz="2000" dirty="0" smtClean="0"/>
          </a:p>
          <a:p>
            <a:r>
              <a:rPr lang="en-US" sz="2000" dirty="0" smtClean="0"/>
              <a:t>This </a:t>
            </a:r>
            <a:r>
              <a:rPr lang="en-US" sz="2000" dirty="0" smtClean="0"/>
              <a:t>subset is considered a certificate for the k-connectivity of the graph G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		</a:t>
            </a:r>
          </a:p>
          <a:p>
            <a:pPr>
              <a:buNone/>
            </a:pPr>
            <a:r>
              <a:rPr lang="en-US" sz="2000" dirty="0" smtClean="0"/>
              <a:t>			Figure. Graph G’ on the right is a k-connectivity 				certificate for G.</a:t>
            </a:r>
          </a:p>
        </p:txBody>
      </p:sp>
      <p:pic>
        <p:nvPicPr>
          <p:cNvPr id="2052" name="Picture 4" descr="I:\CourseWork\Software\SFS\Figures\kv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581400"/>
            <a:ext cx="5099579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Sparse </a:t>
            </a:r>
            <a:r>
              <a:rPr lang="en-US" dirty="0" smtClean="0"/>
              <a:t>Certificates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a graph with n vertices, a k-connectivity </a:t>
            </a:r>
            <a:r>
              <a:rPr lang="en-US" dirty="0" err="1" smtClean="0"/>
              <a:t>certicate</a:t>
            </a:r>
            <a:r>
              <a:rPr lang="en-US" dirty="0" smtClean="0"/>
              <a:t> for it is considered sparse if it has </a:t>
            </a:r>
            <a:r>
              <a:rPr lang="en-US" dirty="0" err="1" smtClean="0"/>
              <a:t>atmost</a:t>
            </a:r>
            <a:r>
              <a:rPr lang="en-US" dirty="0" smtClean="0"/>
              <a:t> </a:t>
            </a:r>
            <a:r>
              <a:rPr lang="en-US" b="1" dirty="0" err="1" smtClean="0"/>
              <a:t>kn</a:t>
            </a:r>
            <a:r>
              <a:rPr lang="en-US" dirty="0" smtClean="0"/>
              <a:t> </a:t>
            </a:r>
            <a:r>
              <a:rPr lang="en-US" dirty="0" smtClean="0"/>
              <a:t>edges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      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       </a:t>
            </a:r>
            <a:r>
              <a:rPr lang="en-US" sz="2400" dirty="0" smtClean="0"/>
              <a:t>Fig. </a:t>
            </a:r>
            <a:r>
              <a:rPr lang="en-US" sz="2400" dirty="0" err="1" smtClean="0"/>
              <a:t>Subgraph</a:t>
            </a:r>
            <a:r>
              <a:rPr lang="en-US" sz="2400" dirty="0" smtClean="0"/>
              <a:t> on the right is also a sparse  		   	   certificate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</a:t>
            </a:r>
          </a:p>
        </p:txBody>
      </p:sp>
      <p:pic>
        <p:nvPicPr>
          <p:cNvPr id="7" name="Picture 4" descr="I:\CourseWork\Software\SFS\Figures\kv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124200"/>
            <a:ext cx="5099579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Scan-First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Scan First is an algorithm for the parallel construction </a:t>
            </a:r>
            <a:r>
              <a:rPr lang="en-US" sz="2200" dirty="0" smtClean="0"/>
              <a:t>of </a:t>
            </a:r>
            <a:r>
              <a:rPr lang="en-US" sz="2200" dirty="0" smtClean="0"/>
              <a:t>k-connectivity </a:t>
            </a:r>
            <a:r>
              <a:rPr lang="en-US" sz="2200" dirty="0" err="1" smtClean="0"/>
              <a:t>certicates</a:t>
            </a:r>
            <a:r>
              <a:rPr lang="en-US" sz="2200" dirty="0" smtClean="0"/>
              <a:t> for graphs</a:t>
            </a:r>
            <a:r>
              <a:rPr lang="en-US" sz="2200" dirty="0" smtClean="0"/>
              <a:t>.</a:t>
            </a:r>
          </a:p>
          <a:p>
            <a:endParaRPr lang="en-US" sz="2200" dirty="0" smtClean="0"/>
          </a:p>
          <a:p>
            <a:r>
              <a:rPr lang="en-US" sz="2200" dirty="0" smtClean="0"/>
              <a:t>Introduced </a:t>
            </a:r>
            <a:r>
              <a:rPr lang="en-US" sz="2200" dirty="0" smtClean="0"/>
              <a:t>in the paper Scan-First Search and Sparse </a:t>
            </a:r>
            <a:r>
              <a:rPr lang="en-US" sz="2200" dirty="0" err="1" smtClean="0"/>
              <a:t>Certicates</a:t>
            </a:r>
            <a:r>
              <a:rPr lang="en-US" sz="2200" dirty="0" smtClean="0"/>
              <a:t>: An Improved </a:t>
            </a:r>
            <a:r>
              <a:rPr lang="en-US" sz="2200" dirty="0" smtClean="0"/>
              <a:t>Parallel </a:t>
            </a:r>
            <a:r>
              <a:rPr lang="en-US" sz="2200" dirty="0" smtClean="0"/>
              <a:t>Algorithm for </a:t>
            </a:r>
            <a:r>
              <a:rPr lang="en-US" sz="2200" dirty="0" smtClean="0"/>
              <a:t>K-Vertex </a:t>
            </a:r>
            <a:r>
              <a:rPr lang="en-US" sz="2200" dirty="0" smtClean="0"/>
              <a:t>Connectivity by Joseph </a:t>
            </a:r>
            <a:r>
              <a:rPr lang="en-US" sz="2200" dirty="0" err="1" smtClean="0"/>
              <a:t>Cheriyan</a:t>
            </a:r>
            <a:r>
              <a:rPr lang="en-US" sz="2200" dirty="0" smtClean="0"/>
              <a:t>, Ming-Yang Kao, and </a:t>
            </a:r>
            <a:r>
              <a:rPr lang="en-US" sz="2200" dirty="0" smtClean="0"/>
              <a:t>Ramakrishna </a:t>
            </a:r>
            <a:r>
              <a:rPr lang="en-US" sz="2200" dirty="0" err="1" smtClean="0"/>
              <a:t>Thurimella</a:t>
            </a:r>
            <a:r>
              <a:rPr lang="en-US" sz="2200" dirty="0" smtClean="0"/>
              <a:t>.</a:t>
            </a:r>
          </a:p>
          <a:p>
            <a:endParaRPr lang="en-US" sz="2200" dirty="0" smtClean="0"/>
          </a:p>
          <a:p>
            <a:r>
              <a:rPr lang="en-US" sz="2200" dirty="0" smtClean="0"/>
              <a:t>It runs in O(k </a:t>
            </a:r>
            <a:r>
              <a:rPr lang="en-US" sz="2200" dirty="0" err="1" smtClean="0"/>
              <a:t>logn</a:t>
            </a:r>
            <a:r>
              <a:rPr lang="en-US" sz="2200" dirty="0" smtClean="0"/>
              <a:t>) time.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Input</a:t>
            </a:r>
            <a:r>
              <a:rPr lang="en-US" dirty="0" smtClean="0"/>
              <a:t>: a connected undirected graph </a:t>
            </a:r>
            <a:r>
              <a:rPr lang="en-US" dirty="0" smtClean="0"/>
              <a:t>G=(</a:t>
            </a:r>
            <a:r>
              <a:rPr lang="en-US" dirty="0" smtClean="0"/>
              <a:t>V,E) and a vertex r.</a:t>
            </a:r>
          </a:p>
          <a:p>
            <a:endParaRPr lang="en-US" dirty="0" smtClean="0"/>
          </a:p>
          <a:p>
            <a:r>
              <a:rPr lang="en-US" dirty="0" smtClean="0"/>
              <a:t>Every iteration starts with</a:t>
            </a:r>
          </a:p>
          <a:p>
            <a:pPr lvl="1"/>
            <a:r>
              <a:rPr lang="en-US" dirty="0" smtClean="0"/>
              <a:t>Finding a Spanning tree T of G rooted at </a:t>
            </a:r>
            <a:r>
              <a:rPr lang="en-US" dirty="0" smtClean="0"/>
              <a:t>r</a:t>
            </a:r>
          </a:p>
          <a:p>
            <a:pPr lvl="1"/>
            <a:r>
              <a:rPr lang="en-US" dirty="0" smtClean="0"/>
              <a:t>Assign a preorder numbering to all the vertices in T, which we will use as our scanning order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Next</a:t>
            </a:r>
            <a:r>
              <a:rPr lang="en-US" dirty="0" smtClean="0"/>
              <a:t>, involves 2 steps of Scanning and </a:t>
            </a:r>
            <a:r>
              <a:rPr lang="en-US" dirty="0" smtClean="0"/>
              <a:t>Marking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main </a:t>
            </a:r>
            <a:r>
              <a:rPr lang="en-US" dirty="0" smtClean="0"/>
              <a:t>step </a:t>
            </a:r>
            <a:r>
              <a:rPr lang="en-US" dirty="0" smtClean="0"/>
              <a:t>is called Scan: to scan a marked vertex means to mark all previously unmarked neighbors of that vertex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400" dirty="0" smtClean="0"/>
              <a:t>do {</a:t>
            </a:r>
          </a:p>
          <a:p>
            <a:pPr lvl="2"/>
            <a:r>
              <a:rPr lang="en-US" sz="2200" dirty="0" smtClean="0"/>
              <a:t>Choose </a:t>
            </a:r>
            <a:r>
              <a:rPr lang="en-US" sz="2200" dirty="0" smtClean="0"/>
              <a:t>lowest preorder numbered vertex that is </a:t>
            </a:r>
            <a:r>
              <a:rPr lang="en-US" sz="2200" dirty="0" smtClean="0"/>
              <a:t>marked</a:t>
            </a:r>
            <a:r>
              <a:rPr lang="en-US" sz="2200" dirty="0" smtClean="0"/>
              <a:t>.</a:t>
            </a:r>
          </a:p>
          <a:p>
            <a:pPr lvl="2"/>
            <a:r>
              <a:rPr lang="en-US" sz="2200" dirty="0" smtClean="0"/>
              <a:t>Scan </a:t>
            </a:r>
            <a:r>
              <a:rPr lang="en-US" sz="2200" dirty="0" smtClean="0"/>
              <a:t>that </a:t>
            </a:r>
            <a:r>
              <a:rPr lang="en-US" sz="2200" dirty="0" smtClean="0"/>
              <a:t>vertex.</a:t>
            </a:r>
          </a:p>
          <a:p>
            <a:pPr lvl="2"/>
            <a:r>
              <a:rPr lang="en-US" sz="2200" dirty="0" smtClean="0"/>
              <a:t>Add </a:t>
            </a:r>
            <a:r>
              <a:rPr lang="en-US" sz="2200" dirty="0" smtClean="0"/>
              <a:t>all edges of neighbors incident to scanned vertex to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i</a:t>
            </a:r>
            <a:r>
              <a:rPr lang="en-US" sz="2400" baseline="-25000" dirty="0" smtClean="0"/>
              <a:t> </a:t>
            </a:r>
            <a:r>
              <a:rPr lang="en-US" sz="2200" dirty="0" smtClean="0"/>
              <a:t>that </a:t>
            </a:r>
            <a:r>
              <a:rPr lang="en-US" sz="2200" dirty="0" smtClean="0"/>
              <a:t>they have their  </a:t>
            </a:r>
            <a:r>
              <a:rPr lang="en-US" sz="2200" dirty="0" smtClean="0"/>
              <a:t>other </a:t>
            </a:r>
            <a:r>
              <a:rPr lang="en-US" sz="2200" dirty="0" smtClean="0"/>
              <a:t>end marked and mark all those </a:t>
            </a:r>
            <a:r>
              <a:rPr lang="en-US" sz="2200" dirty="0" err="1" smtClean="0"/>
              <a:t>neighbouring</a:t>
            </a:r>
            <a:r>
              <a:rPr lang="en-US" sz="2200" dirty="0" smtClean="0"/>
              <a:t> vertices.</a:t>
            </a:r>
          </a:p>
          <a:p>
            <a:r>
              <a:rPr lang="en-US" dirty="0" smtClean="0"/>
              <a:t>     </a:t>
            </a:r>
            <a:r>
              <a:rPr lang="en-US" sz="2400" dirty="0" smtClean="0"/>
              <a:t>} until </a:t>
            </a:r>
            <a:r>
              <a:rPr lang="en-US" sz="2400" dirty="0" smtClean="0"/>
              <a:t>(no more edges can be added)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505</TotalTime>
  <Words>745</Words>
  <Application>Microsoft Office PowerPoint</Application>
  <PresentationFormat>On-screen Show (4:3)</PresentationFormat>
  <Paragraphs>107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SPARSE CERTIFICATES AND SCAN-FIRST SEARCH FOR K-VERTEX CONNECTIVITY</vt:lpstr>
      <vt:lpstr>Overview</vt:lpstr>
      <vt:lpstr>K-Vertex Connected Graph</vt:lpstr>
      <vt:lpstr>K-connectivity Certificate</vt:lpstr>
      <vt:lpstr>Sparse Certificates</vt:lpstr>
      <vt:lpstr>Scan-First Search</vt:lpstr>
      <vt:lpstr>SFS Algorithm</vt:lpstr>
      <vt:lpstr>SFS Algorithm</vt:lpstr>
      <vt:lpstr>SFS Algorithm</vt:lpstr>
      <vt:lpstr>End of an iteration</vt:lpstr>
      <vt:lpstr>End of an iteration</vt:lpstr>
      <vt:lpstr>Illustration</vt:lpstr>
      <vt:lpstr>How is SFS parallel?</vt:lpstr>
      <vt:lpstr>Performance in different Computational Models</vt:lpstr>
      <vt:lpstr>A Brief Look at the Proof</vt:lpstr>
      <vt:lpstr>A Brief Look at the Proof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SPARSE CERTIFICATES AND SCAN-FIRST SEARCH FOR K-VERTEX CONNECTIVITY</dc:title>
  <dc:creator>Philip</dc:creator>
  <cp:lastModifiedBy>Philip</cp:lastModifiedBy>
  <cp:revision>71</cp:revision>
  <dcterms:created xsi:type="dcterms:W3CDTF">2015-12-04T22:12:30Z</dcterms:created>
  <dcterms:modified xsi:type="dcterms:W3CDTF">2015-12-05T06:38:22Z</dcterms:modified>
</cp:coreProperties>
</file>