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28"/>
  </p:notesMasterIdLst>
  <p:sldIdLst>
    <p:sldId id="256" r:id="rId2"/>
    <p:sldId id="283" r:id="rId3"/>
    <p:sldId id="257" r:id="rId4"/>
    <p:sldId id="258" r:id="rId5"/>
    <p:sldId id="259" r:id="rId6"/>
    <p:sldId id="260" r:id="rId7"/>
    <p:sldId id="261" r:id="rId8"/>
    <p:sldId id="262" r:id="rId9"/>
    <p:sldId id="277" r:id="rId10"/>
    <p:sldId id="263" r:id="rId11"/>
    <p:sldId id="278" r:id="rId12"/>
    <p:sldId id="279" r:id="rId13"/>
    <p:sldId id="284" r:id="rId14"/>
    <p:sldId id="280" r:id="rId15"/>
    <p:sldId id="264" r:id="rId16"/>
    <p:sldId id="287" r:id="rId17"/>
    <p:sldId id="265" r:id="rId18"/>
    <p:sldId id="286" r:id="rId19"/>
    <p:sldId id="268" r:id="rId20"/>
    <p:sldId id="266" r:id="rId21"/>
    <p:sldId id="267" r:id="rId22"/>
    <p:sldId id="282" r:id="rId23"/>
    <p:sldId id="269" r:id="rId24"/>
    <p:sldId id="271" r:id="rId25"/>
    <p:sldId id="275" r:id="rId26"/>
    <p:sldId id="288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8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EF18E4-20BF-441F-9A75-0092EFC6ED5E}" type="datetimeFigureOut">
              <a:rPr lang="en-CA" smtClean="0"/>
              <a:t>2015-11-14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53D8D-FC65-4833-BD44-7B3E1F6A9CF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6624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53D8D-FC65-4833-BD44-7B3E1F6A9CF2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3404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CF6F-E687-45EA-A344-39AF0945A520}" type="datetime1">
              <a:rPr lang="en-CA" smtClean="0"/>
              <a:t>2015-11-14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8574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10AB-7F05-42B3-A354-DECC18477018}" type="datetime1">
              <a:rPr lang="en-CA" smtClean="0"/>
              <a:t>2015-11-14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2066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6CC52-8142-4C32-9573-83FDC97C12F0}" type="datetime1">
              <a:rPr lang="en-CA" smtClean="0"/>
              <a:t>2015-11-14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1230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04260-C52E-4610-A31B-EAD09E28F55D}" type="datetime1">
              <a:rPr lang="en-CA" smtClean="0"/>
              <a:t>2015-11-14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3289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1ADD4-0FF6-4C7A-A93D-DCB1A036A760}" type="datetime1">
              <a:rPr lang="en-CA" smtClean="0"/>
              <a:t>2015-11-14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3777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93313-1E80-440B-AFC5-BE6BC143F016}" type="datetime1">
              <a:rPr lang="en-CA" smtClean="0"/>
              <a:t>2015-11-14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7131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E3781-ECB3-4E52-AFFF-2FAFA3BBD6A0}" type="datetime1">
              <a:rPr lang="en-CA" smtClean="0"/>
              <a:t>2015-11-14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7151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10EA-0AD5-4053-BBC1-CF36BD50DC34}" type="datetime1">
              <a:rPr lang="en-CA" smtClean="0"/>
              <a:t>2015-11-14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085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E7EA-2ED7-4FDB-8FD7-BE20D426B2EE}" type="datetime1">
              <a:rPr lang="en-CA" smtClean="0"/>
              <a:t>2015-11-14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7433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1D76-05BD-49E2-9DF4-FE8648D631D3}" type="datetime1">
              <a:rPr lang="en-CA" smtClean="0"/>
              <a:t>2015-11-14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1708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FA45-C637-4D17-A93A-B13259DF73F1}" type="datetime1">
              <a:rPr lang="en-CA" smtClean="0"/>
              <a:t>2015-11-14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2532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85C6E-E44A-4CD4-9E25-A71004048753}" type="datetime1">
              <a:rPr lang="en-CA" smtClean="0"/>
              <a:t>2015-11-14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62C36-A45B-4488-9C7B-1EFF963DE2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492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Calculating frequency moments of Data Stream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Asad Narayanan</a:t>
            </a:r>
          </a:p>
          <a:p>
            <a:r>
              <a:rPr lang="en-CA" dirty="0" smtClean="0"/>
              <a:t>COMP 5703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816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Calculating F</a:t>
            </a:r>
            <a:r>
              <a:rPr lang="en-CA" baseline="-25000" dirty="0" smtClean="0"/>
              <a:t>0</a:t>
            </a:r>
            <a:r>
              <a:rPr lang="en-CA" dirty="0" smtClean="0"/>
              <a:t> (FM-Sketch method)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Inspired from a </a:t>
            </a:r>
            <a:r>
              <a:rPr lang="en-CA" dirty="0"/>
              <a:t>paper by Robert Morris “Counting large numbers of events in small registers</a:t>
            </a:r>
            <a:r>
              <a:rPr lang="en-CA" dirty="0" smtClean="0"/>
              <a:t>”.</a:t>
            </a:r>
          </a:p>
          <a:p>
            <a:r>
              <a:rPr lang="en-CA" dirty="0" smtClean="0"/>
              <a:t>Assumes there exist an ideal hash function that uniformly distributes the elements of the sequence into hash space</a:t>
            </a:r>
          </a:p>
          <a:p>
            <a:r>
              <a:rPr lang="en-CA" dirty="0" smtClean="0"/>
              <a:t>The hash space is assumed to be a bit string BITMAP[] of length L, initialized to 0</a:t>
            </a:r>
          </a:p>
          <a:p>
            <a:r>
              <a:rPr lang="en-CA" dirty="0" smtClean="0"/>
              <a:t>Length L is assumed to be of the order of log(N)</a:t>
            </a: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930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FM-Sketch method (contd..)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CA" dirty="0" smtClean="0"/>
              </a:p>
              <a:p>
                <a:r>
                  <a:rPr lang="en-CA" i="1" dirty="0" smtClean="0"/>
                  <a:t>Let bit(</a:t>
                </a:r>
                <a:r>
                  <a:rPr lang="en-CA" i="1" dirty="0" err="1" smtClean="0"/>
                  <a:t>y,k</a:t>
                </a:r>
                <a:r>
                  <a:rPr lang="en-CA" i="1" dirty="0"/>
                  <a:t>) </a:t>
                </a:r>
                <a:r>
                  <a:rPr lang="en-CA" dirty="0"/>
                  <a:t>is the kth bit in binary representation of </a:t>
                </a:r>
                <a:r>
                  <a:rPr lang="en-CA" dirty="0" smtClean="0"/>
                  <a:t>y</a:t>
                </a:r>
              </a:p>
              <a:p>
                <a14:m>
                  <m:oMath xmlns:m="http://schemas.openxmlformats.org/officeDocument/2006/math">
                    <m:r>
                      <a:rPr lang="en-CA" i="1">
                        <a:latin typeface="Cambria Math" panose="02040503050406030204" pitchFamily="18" charset="0"/>
                      </a:rPr>
                      <m:t>𝜌</m:t>
                    </m:r>
                    <m:d>
                      <m:d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CA" dirty="0"/>
                  <a:t> represents the position of the least significant 1-bit in the binary representation of </a:t>
                </a:r>
                <a:r>
                  <a:rPr lang="en-CA" dirty="0" smtClean="0"/>
                  <a:t>y</a:t>
                </a:r>
              </a:p>
              <a:p>
                <a:endParaRPr lang="en-CA" dirty="0"/>
              </a:p>
              <a:p>
                <a:endParaRPr lang="en-CA" dirty="0" smtClean="0"/>
              </a:p>
              <a:p>
                <a:r>
                  <a:rPr lang="en-CA" dirty="0" smtClean="0"/>
                  <a:t>Let A be the sequence of data stream of length M</a:t>
                </a:r>
              </a:p>
              <a:p>
                <a:r>
                  <a:rPr lang="en-CA" dirty="0" smtClean="0"/>
                  <a:t>BITMAP[0…L-1] represents the hash space</a:t>
                </a:r>
                <a:endParaRPr lang="en-C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r="-1333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574330"/>
              </p:ext>
            </p:extLst>
          </p:nvPr>
        </p:nvGraphicFramePr>
        <p:xfrm>
          <a:off x="1478208" y="4001294"/>
          <a:ext cx="301652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652"/>
                <a:gridCol w="301652"/>
                <a:gridCol w="301652"/>
                <a:gridCol w="301652"/>
                <a:gridCol w="301652"/>
                <a:gridCol w="301652"/>
                <a:gridCol w="301652"/>
                <a:gridCol w="301652"/>
                <a:gridCol w="301652"/>
                <a:gridCol w="301652"/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5327338"/>
                  </p:ext>
                </p:extLst>
              </p:nvPr>
            </p:nvGraphicFramePr>
            <p:xfrm>
              <a:off x="5134736" y="3943350"/>
              <a:ext cx="6859072" cy="457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859072"/>
                  </a:tblGrid>
                  <a:tr h="400050">
                    <a:tc>
                      <a:txBody>
                        <a:bodyPr/>
                        <a:lstStyle/>
                        <a:p>
                          <a:pPr marL="0" indent="0">
                            <a:buFont typeface="Arial" panose="020B0604020202020204" pitchFamily="34" charset="0"/>
                            <a:buNone/>
                          </a:pPr>
                          <a:r>
                            <a:rPr lang="en-CA" sz="2400" b="0" dirty="0" smtClean="0">
                              <a:solidFill>
                                <a:schemeClr val="tx1"/>
                              </a:solidFill>
                            </a:rPr>
                            <a:t>In</a:t>
                          </a:r>
                          <a:r>
                            <a:rPr lang="en-CA" sz="2400" b="0" baseline="0" dirty="0" smtClean="0">
                              <a:solidFill>
                                <a:schemeClr val="tx1"/>
                              </a:solidFill>
                            </a:rPr>
                            <a:t> the given example </a:t>
                          </a:r>
                          <a14:m>
                            <m:oMath xmlns:m="http://schemas.openxmlformats.org/officeDocument/2006/math">
                              <m:r>
                                <a:rPr lang="en-CA" sz="2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  <m:d>
                                <m:dPr>
                                  <m:ctrlPr>
                                    <a:rPr lang="en-CA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CA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oMath>
                          </a14:m>
                          <a:r>
                            <a:rPr lang="en-CA" sz="2400" b="0" dirty="0" smtClean="0">
                              <a:solidFill>
                                <a:schemeClr val="tx1"/>
                              </a:solidFill>
                            </a:rPr>
                            <a:t> =1 and </a:t>
                          </a:r>
                          <a:r>
                            <a:rPr lang="en-CA" sz="2400" b="0" i="1" dirty="0" smtClean="0">
                              <a:solidFill>
                                <a:schemeClr val="tx1"/>
                              </a:solidFill>
                            </a:rPr>
                            <a:t>bit(y,4)=0</a:t>
                          </a:r>
                          <a:endParaRPr lang="en-CA" sz="24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5327338"/>
                  </p:ext>
                </p:extLst>
              </p:nvPr>
            </p:nvGraphicFramePr>
            <p:xfrm>
              <a:off x="5134736" y="3943350"/>
              <a:ext cx="6859072" cy="457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859072"/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89" t="-9211" r="-355" b="-30263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877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FM-Sketch Algorithm</a:t>
            </a:r>
            <a:endParaRPr lang="en-CA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838200" y="1811337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CA" b="1" i="1" dirty="0"/>
              <a:t>For</a:t>
            </a:r>
            <a:r>
              <a:rPr lang="en-CA" dirty="0"/>
              <a:t> i:=0 to L-1, BITMAP[</a:t>
            </a:r>
            <a:r>
              <a:rPr lang="en-CA" dirty="0" err="1"/>
              <a:t>i</a:t>
            </a:r>
            <a:r>
              <a:rPr lang="en-CA" dirty="0"/>
              <a:t>] :=0</a:t>
            </a:r>
          </a:p>
          <a:p>
            <a:pPr marL="0" indent="0">
              <a:buNone/>
            </a:pPr>
            <a:r>
              <a:rPr lang="en-CA" b="1" i="1" dirty="0"/>
              <a:t>For</a:t>
            </a:r>
            <a:r>
              <a:rPr lang="en-CA" dirty="0"/>
              <a:t> all x in </a:t>
            </a:r>
            <a:r>
              <a:rPr lang="en-CA" dirty="0" smtClean="0"/>
              <a:t>A </a:t>
            </a:r>
            <a:r>
              <a:rPr lang="en-CA" dirty="0"/>
              <a:t>, do:</a:t>
            </a:r>
          </a:p>
          <a:p>
            <a:pPr marL="0" indent="0">
              <a:buNone/>
            </a:pPr>
            <a:r>
              <a:rPr lang="en-CA" dirty="0"/>
              <a:t>    Index:=p(hash(x))</a:t>
            </a:r>
          </a:p>
          <a:p>
            <a:pPr marL="0" indent="0">
              <a:buNone/>
            </a:pPr>
            <a:r>
              <a:rPr lang="en-CA" dirty="0"/>
              <a:t>    </a:t>
            </a:r>
            <a:r>
              <a:rPr lang="en-CA" b="1" i="1" dirty="0"/>
              <a:t>If</a:t>
            </a:r>
            <a:r>
              <a:rPr lang="en-CA" dirty="0"/>
              <a:t> BITMAP[index]=0, then</a:t>
            </a:r>
          </a:p>
          <a:p>
            <a:pPr marL="0" indent="0">
              <a:buNone/>
            </a:pPr>
            <a:r>
              <a:rPr lang="en-CA" dirty="0"/>
              <a:t>        BITMAP[index]=1</a:t>
            </a:r>
          </a:p>
          <a:p>
            <a:pPr marL="0" indent="0">
              <a:buNone/>
            </a:pPr>
            <a:r>
              <a:rPr lang="en-CA" dirty="0"/>
              <a:t>    </a:t>
            </a:r>
            <a:r>
              <a:rPr lang="en-CA" b="1" i="1" dirty="0"/>
              <a:t>ENDIF</a:t>
            </a:r>
          </a:p>
          <a:p>
            <a:pPr marL="0" indent="0">
              <a:buNone/>
            </a:pPr>
            <a:r>
              <a:rPr lang="en-CA" b="1" dirty="0" err="1"/>
              <a:t>EndFOR</a:t>
            </a:r>
            <a:endParaRPr lang="en-CA" b="1" dirty="0"/>
          </a:p>
          <a:p>
            <a:pPr marL="0" indent="0">
              <a:buNone/>
            </a:pPr>
            <a:r>
              <a:rPr lang="en-CA" dirty="0"/>
              <a:t>B:= Position of left most 0 bit of BITMAP[]</a:t>
            </a:r>
          </a:p>
          <a:p>
            <a:pPr marL="0" indent="0">
              <a:buNone/>
            </a:pPr>
            <a:r>
              <a:rPr lang="en-CA" b="1" i="1" dirty="0"/>
              <a:t>Return</a:t>
            </a:r>
            <a:r>
              <a:rPr lang="en-CA" dirty="0"/>
              <a:t> </a:t>
            </a:r>
            <a:r>
              <a:rPr lang="en-CA" dirty="0" smtClean="0"/>
              <a:t>2^B</a:t>
            </a:r>
          </a:p>
          <a:p>
            <a:pPr marL="0" indent="0">
              <a:buNone/>
            </a:pPr>
            <a:r>
              <a:rPr lang="en-CA" b="1" i="1" dirty="0" smtClean="0"/>
              <a:t>END</a:t>
            </a:r>
            <a:endParaRPr lang="en-CA" b="1" i="1" dirty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29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FM-Sketch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613" y="1704976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en-CA" dirty="0" smtClean="0"/>
              <a:t>Let the following represent data stream</a:t>
            </a:r>
          </a:p>
          <a:p>
            <a:endParaRPr lang="en-CA" dirty="0"/>
          </a:p>
          <a:p>
            <a:endParaRPr lang="en-CA" dirty="0" smtClean="0"/>
          </a:p>
          <a:p>
            <a:r>
              <a:rPr lang="en-CA" dirty="0" smtClean="0"/>
              <a:t>Let the hashed values be</a:t>
            </a:r>
          </a:p>
          <a:p>
            <a:pPr marL="0" indent="0">
              <a:buNone/>
            </a:pPr>
            <a:r>
              <a:rPr lang="en-CA" dirty="0" smtClean="0"/>
              <a:t>	H(a</a:t>
            </a:r>
            <a:r>
              <a:rPr lang="en-CA" baseline="-25000" dirty="0" smtClean="0"/>
              <a:t>1</a:t>
            </a:r>
            <a:r>
              <a:rPr lang="en-CA" dirty="0" smtClean="0"/>
              <a:t>)=0</a:t>
            </a:r>
            <a:r>
              <a:rPr lang="en-CA" dirty="0" smtClean="0">
                <a:solidFill>
                  <a:srgbClr val="FF0000"/>
                </a:solidFill>
              </a:rPr>
              <a:t>1</a:t>
            </a:r>
            <a:r>
              <a:rPr lang="en-CA" dirty="0" smtClean="0"/>
              <a:t>1001</a:t>
            </a:r>
          </a:p>
          <a:p>
            <a:pPr marL="0" indent="0">
              <a:buNone/>
            </a:pPr>
            <a:r>
              <a:rPr lang="en-CA" dirty="0" smtClean="0"/>
              <a:t>	H(a</a:t>
            </a:r>
            <a:r>
              <a:rPr lang="en-CA" baseline="-25000" dirty="0" smtClean="0"/>
              <a:t>2</a:t>
            </a:r>
            <a:r>
              <a:rPr lang="en-CA" dirty="0" smtClean="0"/>
              <a:t>)=</a:t>
            </a:r>
            <a:r>
              <a:rPr lang="en-CA" dirty="0" smtClean="0">
                <a:solidFill>
                  <a:srgbClr val="FF0000"/>
                </a:solidFill>
              </a:rPr>
              <a:t>1</a:t>
            </a:r>
            <a:r>
              <a:rPr lang="en-CA" dirty="0" smtClean="0"/>
              <a:t>00101</a:t>
            </a:r>
          </a:p>
          <a:p>
            <a:pPr marL="0" indent="0">
              <a:buNone/>
            </a:pPr>
            <a:r>
              <a:rPr lang="en-CA" dirty="0" smtClean="0"/>
              <a:t>	H(a</a:t>
            </a:r>
            <a:r>
              <a:rPr lang="en-CA" baseline="-25000" dirty="0" smtClean="0"/>
              <a:t>3</a:t>
            </a:r>
            <a:r>
              <a:rPr lang="en-CA" dirty="0" smtClean="0"/>
              <a:t>)=</a:t>
            </a:r>
            <a:r>
              <a:rPr lang="en-CA" dirty="0" smtClean="0">
                <a:solidFill>
                  <a:srgbClr val="FF0000"/>
                </a:solidFill>
              </a:rPr>
              <a:t>1</a:t>
            </a:r>
            <a:r>
              <a:rPr lang="en-CA" dirty="0" smtClean="0"/>
              <a:t>01100</a:t>
            </a:r>
          </a:p>
          <a:p>
            <a:pPr marL="0" indent="0">
              <a:buNone/>
            </a:pPr>
            <a:r>
              <a:rPr lang="en-CA" dirty="0" smtClean="0"/>
              <a:t>	H(a</a:t>
            </a:r>
            <a:r>
              <a:rPr lang="en-CA" baseline="-25000" dirty="0" smtClean="0"/>
              <a:t>4</a:t>
            </a:r>
            <a:r>
              <a:rPr lang="en-CA" dirty="0" smtClean="0"/>
              <a:t>)=0</a:t>
            </a:r>
            <a:r>
              <a:rPr lang="en-CA" dirty="0" smtClean="0">
                <a:solidFill>
                  <a:srgbClr val="FF0000"/>
                </a:solidFill>
              </a:rPr>
              <a:t>1</a:t>
            </a:r>
            <a:r>
              <a:rPr lang="en-CA" dirty="0" smtClean="0"/>
              <a:t>1011</a:t>
            </a:r>
          </a:p>
          <a:p>
            <a:r>
              <a:rPr lang="en-CA" dirty="0" smtClean="0"/>
              <a:t>Then according to algorithm BITMAP will be equal to</a:t>
            </a:r>
          </a:p>
          <a:p>
            <a:pPr marL="0" indent="0">
              <a:buNone/>
            </a:pPr>
            <a:r>
              <a:rPr lang="en-CA" dirty="0" smtClean="0"/>
              <a:t>	BITMAP=11</a:t>
            </a:r>
            <a:r>
              <a:rPr lang="en-CA" dirty="0" smtClean="0">
                <a:solidFill>
                  <a:srgbClr val="FF0000"/>
                </a:solidFill>
              </a:rPr>
              <a:t>0</a:t>
            </a:r>
            <a:r>
              <a:rPr lang="en-CA" dirty="0" smtClean="0"/>
              <a:t>00000</a:t>
            </a:r>
          </a:p>
          <a:p>
            <a:r>
              <a:rPr lang="en-CA" dirty="0" smtClean="0"/>
              <a:t>First occurrence of 0-bit is at position 2</a:t>
            </a:r>
          </a:p>
          <a:p>
            <a:pPr marL="0" indent="0">
              <a:buNone/>
            </a:pPr>
            <a:r>
              <a:rPr lang="en-CA" dirty="0" smtClean="0"/>
              <a:t>	F</a:t>
            </a:r>
            <a:r>
              <a:rPr lang="en-CA" baseline="-25000" dirty="0" smtClean="0"/>
              <a:t>0 </a:t>
            </a:r>
            <a:r>
              <a:rPr lang="en-CA" dirty="0" smtClean="0"/>
              <a:t>= 2</a:t>
            </a:r>
            <a:r>
              <a:rPr lang="en-CA" baseline="30000" dirty="0" smtClean="0"/>
              <a:t>2</a:t>
            </a:r>
            <a:r>
              <a:rPr lang="en-CA" dirty="0"/>
              <a:t> </a:t>
            </a:r>
            <a:r>
              <a:rPr lang="en-CA" dirty="0" smtClean="0"/>
              <a:t>= 4</a:t>
            </a:r>
          </a:p>
          <a:p>
            <a:pPr marL="0" indent="0">
              <a:buNone/>
            </a:pPr>
            <a:endParaRPr lang="en-CA" dirty="0" smtClean="0"/>
          </a:p>
          <a:p>
            <a:endParaRPr lang="en-C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122636"/>
              </p:ext>
            </p:extLst>
          </p:nvPr>
        </p:nvGraphicFramePr>
        <p:xfrm>
          <a:off x="2189162" y="2134128"/>
          <a:ext cx="2697164" cy="3947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4291"/>
                <a:gridCol w="674291"/>
                <a:gridCol w="674291"/>
                <a:gridCol w="674291"/>
              </a:tblGrid>
              <a:tr h="394759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Comic Sans MS" panose="030F0702030302020204" pitchFamily="66" charset="0"/>
                        </a:rPr>
                        <a:t>a</a:t>
                      </a:r>
                      <a:r>
                        <a:rPr lang="en-CA" baseline="-25000" dirty="0" smtClean="0">
                          <a:latin typeface="Comic Sans MS" panose="030F0702030302020204" pitchFamily="66" charset="0"/>
                        </a:rPr>
                        <a:t>1</a:t>
                      </a:r>
                      <a:endParaRPr lang="en-CA" baseline="-25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Comic Sans MS" panose="030F0702030302020204" pitchFamily="66" charset="0"/>
                        </a:rPr>
                        <a:t>a</a:t>
                      </a:r>
                      <a:r>
                        <a:rPr lang="en-CA" baseline="-25000" dirty="0" smtClean="0">
                          <a:latin typeface="Comic Sans MS" panose="030F0702030302020204" pitchFamily="66" charset="0"/>
                        </a:rPr>
                        <a:t>2</a:t>
                      </a:r>
                      <a:endParaRPr lang="en-CA" baseline="-25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Comic Sans MS" panose="030F0702030302020204" pitchFamily="66" charset="0"/>
                        </a:rPr>
                        <a:t>a</a:t>
                      </a:r>
                      <a:r>
                        <a:rPr lang="en-CA" baseline="-25000" dirty="0" smtClean="0">
                          <a:latin typeface="Comic Sans MS" panose="030F0702030302020204" pitchFamily="66" charset="0"/>
                        </a:rPr>
                        <a:t>3</a:t>
                      </a:r>
                      <a:endParaRPr lang="en-CA" baseline="-25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Comic Sans MS" panose="030F0702030302020204" pitchFamily="66" charset="0"/>
                        </a:rPr>
                        <a:t>a</a:t>
                      </a:r>
                      <a:r>
                        <a:rPr lang="en-CA" baseline="-25000" dirty="0" smtClean="0">
                          <a:latin typeface="Comic Sans MS" panose="030F0702030302020204" pitchFamily="66" charset="0"/>
                        </a:rPr>
                        <a:t>4</a:t>
                      </a:r>
                      <a:endParaRPr lang="en-CA" baseline="-25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62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FM-Sketch (Contd..)</a:t>
            </a:r>
            <a:endParaRPr lang="en-CA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89488"/>
          </a:xfrm>
        </p:spPr>
        <p:txBody>
          <a:bodyPr>
            <a:normAutofit fontScale="85000" lnSpcReduction="10000"/>
          </a:bodyPr>
          <a:lstStyle/>
          <a:p>
            <a:r>
              <a:rPr lang="en-CA" dirty="0"/>
              <a:t>If there are </a:t>
            </a:r>
            <a:r>
              <a:rPr lang="en-CA" dirty="0" smtClean="0"/>
              <a:t>N </a:t>
            </a:r>
            <a:r>
              <a:rPr lang="en-CA" dirty="0"/>
              <a:t>distinct elements in a data stream:</a:t>
            </a:r>
          </a:p>
          <a:p>
            <a:pPr lvl="1"/>
            <a:r>
              <a:rPr lang="en-CA" dirty="0"/>
              <a:t>If </a:t>
            </a:r>
            <a:r>
              <a:rPr lang="en-CA" dirty="0" err="1"/>
              <a:t>i</a:t>
            </a:r>
            <a:r>
              <a:rPr lang="en-CA" dirty="0"/>
              <a:t>&gt;&gt;</a:t>
            </a:r>
            <a:r>
              <a:rPr lang="en-CA" dirty="0" smtClean="0"/>
              <a:t>Log(N) </a:t>
            </a:r>
            <a:r>
              <a:rPr lang="en-CA" dirty="0"/>
              <a:t>then BITMAP[</a:t>
            </a:r>
            <a:r>
              <a:rPr lang="en-CA" dirty="0" err="1"/>
              <a:t>i</a:t>
            </a:r>
            <a:r>
              <a:rPr lang="en-CA" dirty="0"/>
              <a:t>] is certainly 0</a:t>
            </a:r>
          </a:p>
          <a:p>
            <a:pPr lvl="1"/>
            <a:r>
              <a:rPr lang="en-CA" dirty="0"/>
              <a:t>If </a:t>
            </a:r>
            <a:r>
              <a:rPr lang="en-CA" dirty="0" err="1"/>
              <a:t>i</a:t>
            </a:r>
            <a:r>
              <a:rPr lang="en-CA" dirty="0"/>
              <a:t>&lt;&lt;</a:t>
            </a:r>
            <a:r>
              <a:rPr lang="en-CA" dirty="0" smtClean="0"/>
              <a:t>log(N) </a:t>
            </a:r>
            <a:r>
              <a:rPr lang="en-CA" dirty="0"/>
              <a:t>then BITMAP[</a:t>
            </a:r>
            <a:r>
              <a:rPr lang="en-CA" dirty="0" err="1"/>
              <a:t>i</a:t>
            </a:r>
            <a:r>
              <a:rPr lang="en-CA" dirty="0"/>
              <a:t>] is certainly 1</a:t>
            </a:r>
          </a:p>
          <a:p>
            <a:pPr lvl="1"/>
            <a:r>
              <a:rPr lang="en-CA" dirty="0"/>
              <a:t>For I ~ </a:t>
            </a:r>
            <a:r>
              <a:rPr lang="en-CA" dirty="0" smtClean="0"/>
              <a:t>log(N) </a:t>
            </a:r>
            <a:r>
              <a:rPr lang="en-CA" dirty="0"/>
              <a:t>BITMAP[</a:t>
            </a:r>
            <a:r>
              <a:rPr lang="en-CA" dirty="0" err="1"/>
              <a:t>i</a:t>
            </a:r>
            <a:r>
              <a:rPr lang="en-CA" dirty="0"/>
              <a:t>] is a </a:t>
            </a:r>
            <a:r>
              <a:rPr lang="en-CA" dirty="0" smtClean="0"/>
              <a:t>fringes </a:t>
            </a:r>
            <a:r>
              <a:rPr lang="en-CA" dirty="0"/>
              <a:t>of 0s and </a:t>
            </a:r>
            <a:r>
              <a:rPr lang="en-CA" dirty="0" smtClean="0"/>
              <a:t>1’s</a:t>
            </a:r>
          </a:p>
          <a:p>
            <a:pPr marL="228600" lvl="1">
              <a:spcBef>
                <a:spcPts val="1000"/>
              </a:spcBef>
            </a:pPr>
            <a:r>
              <a:rPr lang="en-CA" sz="2800" dirty="0" smtClean="0"/>
              <a:t>This </a:t>
            </a:r>
            <a:r>
              <a:rPr lang="en-CA" sz="2800" dirty="0"/>
              <a:t>algorithm is tested M online documentations of UNIX </a:t>
            </a:r>
            <a:r>
              <a:rPr lang="en-CA" sz="2800" dirty="0" smtClean="0"/>
              <a:t>system</a:t>
            </a:r>
          </a:p>
          <a:p>
            <a:pPr marL="685800" lvl="2">
              <a:spcBef>
                <a:spcPts val="1000"/>
              </a:spcBef>
            </a:pPr>
            <a:r>
              <a:rPr lang="en-CA" dirty="0" smtClean="0"/>
              <a:t>Which has total 26692 lines</a:t>
            </a:r>
          </a:p>
          <a:p>
            <a:pPr marL="685800" lvl="2">
              <a:spcBef>
                <a:spcPts val="1000"/>
              </a:spcBef>
            </a:pPr>
            <a:r>
              <a:rPr lang="en-CA" dirty="0" smtClean="0"/>
              <a:t>16405 lines where distinct</a:t>
            </a:r>
          </a:p>
          <a:p>
            <a:pPr marL="228600" lvl="1">
              <a:spcBef>
                <a:spcPts val="1000"/>
              </a:spcBef>
            </a:pPr>
            <a:r>
              <a:rPr lang="en-CA" sz="2800" dirty="0"/>
              <a:t>After hashing the lines the following BITMAP was </a:t>
            </a:r>
            <a:r>
              <a:rPr lang="en-CA" sz="2800" dirty="0" smtClean="0"/>
              <a:t>obtained</a:t>
            </a:r>
          </a:p>
          <a:p>
            <a:pPr marL="0" lvl="1" indent="0" algn="ctr">
              <a:spcBef>
                <a:spcPts val="1000"/>
              </a:spcBef>
              <a:buNone/>
            </a:pPr>
            <a:r>
              <a:rPr lang="en-CA" sz="2800" dirty="0" smtClean="0"/>
              <a:t>BITMAP= 111111111111001100000000</a:t>
            </a:r>
          </a:p>
          <a:p>
            <a:pPr marL="457200" lvl="1" indent="-457200">
              <a:spcBef>
                <a:spcPts val="1000"/>
              </a:spcBef>
            </a:pPr>
            <a:r>
              <a:rPr lang="en-CA" sz="2800" dirty="0" smtClean="0"/>
              <a:t>Left most 0 appeared at position 12 and right most 1 appeared at position 15</a:t>
            </a:r>
          </a:p>
          <a:p>
            <a:pPr marL="457200" lvl="1" indent="-457200">
              <a:spcBef>
                <a:spcPts val="1000"/>
              </a:spcBef>
            </a:pPr>
            <a:r>
              <a:rPr lang="en-CA" sz="2800" dirty="0" smtClean="0"/>
              <a:t>2</a:t>
            </a:r>
            <a:r>
              <a:rPr lang="en-CA" sz="2800" baseline="30000" dirty="0" smtClean="0"/>
              <a:t>14</a:t>
            </a:r>
            <a:r>
              <a:rPr lang="en-CA" sz="2800" i="1" dirty="0" smtClean="0"/>
              <a:t>=</a:t>
            </a:r>
            <a:r>
              <a:rPr lang="en-CA" sz="2800" dirty="0" smtClean="0"/>
              <a:t> 16384</a:t>
            </a:r>
          </a:p>
          <a:p>
            <a:pPr marL="457200" lvl="1" indent="-457200">
              <a:spcBef>
                <a:spcPts val="1000"/>
              </a:spcBef>
            </a:pPr>
            <a:r>
              <a:rPr lang="en-CA" sz="2800" dirty="0" smtClean="0"/>
              <a:t>To improve the accuracy, the algorithm is extended by taking an array of bit strings instead of one and the position of 0 is averaged.</a:t>
            </a:r>
          </a:p>
          <a:p>
            <a:pPr marL="457200" lvl="1" indent="-457200">
              <a:spcBef>
                <a:spcPts val="1000"/>
              </a:spcBef>
            </a:pPr>
            <a:endParaRPr lang="en-CA" sz="2800" dirty="0" smtClean="0"/>
          </a:p>
          <a:p>
            <a:pPr marL="228600" lvl="1">
              <a:spcBef>
                <a:spcPts val="1000"/>
              </a:spcBef>
            </a:pPr>
            <a:endParaRPr lang="en-CA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998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Calculating F</a:t>
            </a:r>
            <a:r>
              <a:rPr lang="en-CA" baseline="-25000" dirty="0" smtClean="0"/>
              <a:t>0</a:t>
            </a:r>
            <a:r>
              <a:rPr lang="en-CA" dirty="0" smtClean="0"/>
              <a:t> (KMV Algorithm)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The problem with algorithm based on FM-Sketch is that </a:t>
            </a:r>
            <a:r>
              <a:rPr lang="en-CA" dirty="0"/>
              <a:t>they assume there exist ideal hash functions that uniformly distributes data into hash </a:t>
            </a:r>
            <a:r>
              <a:rPr lang="en-CA" dirty="0" smtClean="0"/>
              <a:t>space</a:t>
            </a:r>
          </a:p>
          <a:p>
            <a:r>
              <a:rPr lang="en-CA" dirty="0" smtClean="0"/>
              <a:t>But in real it is difficult to get such hash function</a:t>
            </a:r>
          </a:p>
          <a:p>
            <a:r>
              <a:rPr lang="en-CA" dirty="0"/>
              <a:t>Bar-</a:t>
            </a:r>
            <a:r>
              <a:rPr lang="en-CA" dirty="0" err="1"/>
              <a:t>Yossef</a:t>
            </a:r>
            <a:r>
              <a:rPr lang="en-CA" dirty="0"/>
              <a:t> et al. in [4], introduces k-minimum value algorithm for determining number of distinct elements in data stream</a:t>
            </a:r>
            <a:r>
              <a:rPr lang="en-CA" dirty="0" smtClean="0"/>
              <a:t>.</a:t>
            </a:r>
          </a:p>
          <a:p>
            <a:r>
              <a:rPr lang="en-CA" dirty="0"/>
              <a:t>uses a similar hash function h which </a:t>
            </a:r>
            <a:r>
              <a:rPr lang="en-CA" dirty="0" smtClean="0"/>
              <a:t>is normalised </a:t>
            </a:r>
            <a:r>
              <a:rPr lang="en-CA" dirty="0"/>
              <a:t>to [0,1] as h:[m] → [0,1</a:t>
            </a:r>
            <a:r>
              <a:rPr lang="en-CA" dirty="0" smtClean="0"/>
              <a:t>].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336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Calculating F</a:t>
            </a:r>
            <a:r>
              <a:rPr lang="en-CA" baseline="-25000" dirty="0" smtClean="0"/>
              <a:t>0</a:t>
            </a:r>
            <a:r>
              <a:rPr lang="en-CA" dirty="0" smtClean="0"/>
              <a:t> (KMV Algorithm)</a:t>
            </a:r>
            <a:endParaRPr lang="en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CA" dirty="0" smtClean="0"/>
                  <a:t>A</a:t>
                </a:r>
                <a:r>
                  <a:rPr lang="en-CA" dirty="0" smtClean="0"/>
                  <a:t> </a:t>
                </a:r>
                <a:r>
                  <a:rPr lang="en-CA" dirty="0"/>
                  <a:t>limit </a:t>
                </a:r>
                <a:r>
                  <a:rPr lang="en-CA" i="1" dirty="0"/>
                  <a:t>t </a:t>
                </a:r>
                <a:r>
                  <a:rPr lang="en-CA" i="1" dirty="0" smtClean="0"/>
                  <a:t>is </a:t>
                </a:r>
                <a:r>
                  <a:rPr lang="en-CA" dirty="0" smtClean="0"/>
                  <a:t>fixed to </a:t>
                </a:r>
                <a:r>
                  <a:rPr lang="en-CA" dirty="0"/>
                  <a:t>number of values in hash space</a:t>
                </a:r>
                <a:r>
                  <a:rPr lang="en-CA" dirty="0" smtClean="0"/>
                  <a:t>.</a:t>
                </a:r>
              </a:p>
              <a:p>
                <a:r>
                  <a:rPr lang="en-CA" i="1" dirty="0"/>
                  <a:t>t</a:t>
                </a:r>
                <a:r>
                  <a:rPr lang="en-CA" dirty="0"/>
                  <a:t> is assumed of the order </a:t>
                </a:r>
                <a14:m>
                  <m:oMath xmlns:m="http://schemas.openxmlformats.org/officeDocument/2006/math">
                    <m:r>
                      <a:rPr lang="en-CA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type m:val="skw"/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Ɛ</m:t>
                            </m:r>
                          </m:e>
                          <m:sup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CA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CA" dirty="0" smtClean="0"/>
              </a:p>
              <a:p>
                <a:r>
                  <a:rPr lang="en-CA" dirty="0" smtClean="0"/>
                  <a:t>At any point hash space contain </a:t>
                </a:r>
                <a:r>
                  <a:rPr lang="en-CA" i="1" dirty="0" smtClean="0"/>
                  <a:t>t </a:t>
                </a:r>
                <a:r>
                  <a:rPr lang="en-CA" dirty="0" smtClean="0"/>
                  <a:t>smallest hash values</a:t>
                </a:r>
              </a:p>
              <a:p>
                <a:r>
                  <a:rPr lang="en-CA" dirty="0" smtClean="0"/>
                  <a:t>Ѵ</a:t>
                </a:r>
                <a:r>
                  <a:rPr lang="en-CA" dirty="0"/>
                  <a:t>= </a:t>
                </a:r>
                <a14:m>
                  <m:oMath xmlns:m="http://schemas.openxmlformats.org/officeDocument/2006/math">
                    <m:r>
                      <a:rPr lang="en-CA" i="1">
                        <a:latin typeface="Cambria Math" panose="02040503050406030204" pitchFamily="18" charset="0"/>
                      </a:rPr>
                      <m:t>𝑀𝑎𝑥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CA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CA" dirty="0"/>
                  <a:t> </a:t>
                </a:r>
                <a:r>
                  <a:rPr lang="en-CA" dirty="0" smtClean="0"/>
                  <a:t>is maximum  of the hashed values</a:t>
                </a:r>
              </a:p>
              <a:p>
                <a:r>
                  <a:rPr lang="en-CA" dirty="0" smtClean="0"/>
                  <a:t> </a:t>
                </a:r>
                <a:r>
                  <a:rPr lang="en-CA" dirty="0"/>
                  <a:t>Ѵ </a:t>
                </a:r>
                <a:r>
                  <a:rPr lang="en-CA" dirty="0" smtClean="0"/>
                  <a:t> is used </a:t>
                </a:r>
                <a:r>
                  <a:rPr lang="en-CA" dirty="0"/>
                  <a:t>to </a:t>
                </a:r>
                <a:r>
                  <a:rPr lang="en-CA" dirty="0" smtClean="0"/>
                  <a:t>calculate F’</a:t>
                </a:r>
                <a:r>
                  <a:rPr lang="en-CA" baseline="-25000" dirty="0" smtClean="0"/>
                  <a:t>0 </a:t>
                </a:r>
                <a:r>
                  <a:rPr lang="en-CA" dirty="0" smtClean="0"/>
                  <a:t>using the below formula</a:t>
                </a:r>
              </a:p>
              <a:p>
                <a:pPr marL="0" indent="0">
                  <a:buNone/>
                </a:pPr>
                <a:r>
                  <a:rPr lang="en-CA" baseline="-25000" dirty="0" smtClean="0"/>
                  <a:t>.</a:t>
                </a:r>
                <a:r>
                  <a:rPr lang="en-CA" dirty="0" smtClean="0"/>
                  <a:t>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CA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CA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CA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CA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CA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en-C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CA" i="1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CA">
                              <a:latin typeface="Cambria Math" panose="02040503050406030204" pitchFamily="18" charset="0"/>
                            </a:rPr>
                            <m:t>Ѵ</m:t>
                          </m:r>
                        </m:den>
                      </m:f>
                    </m:oMath>
                  </m:oMathPara>
                </a14:m>
                <a:endParaRPr lang="en-CA" dirty="0" smtClean="0"/>
              </a:p>
              <a:p>
                <a:endParaRPr lang="en-CA" dirty="0" smtClean="0"/>
              </a:p>
              <a:p>
                <a:endParaRPr lang="en-CA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384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Calculating F</a:t>
            </a:r>
            <a:r>
              <a:rPr lang="en-CA" baseline="-25000" dirty="0" smtClean="0"/>
              <a:t>0</a:t>
            </a:r>
            <a:r>
              <a:rPr lang="en-CA" dirty="0" smtClean="0"/>
              <a:t> (KMV Algorith</a:t>
            </a:r>
            <a:r>
              <a:rPr lang="en-CA" dirty="0"/>
              <a:t>m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CA" dirty="0"/>
              <a:t>Initialize First t values of KMV</a:t>
            </a:r>
          </a:p>
          <a:p>
            <a:pPr marL="0" indent="0">
              <a:buNone/>
            </a:pPr>
            <a:r>
              <a:rPr lang="en-CA" b="1" dirty="0" smtClean="0"/>
              <a:t>for</a:t>
            </a:r>
            <a:r>
              <a:rPr lang="en-CA" dirty="0" smtClean="0"/>
              <a:t> </a:t>
            </a:r>
            <a:r>
              <a:rPr lang="en-CA" dirty="0"/>
              <a:t>a in a</a:t>
            </a:r>
            <a:r>
              <a:rPr lang="en-CA" baseline="-25000" dirty="0"/>
              <a:t>1</a:t>
            </a:r>
            <a:r>
              <a:rPr lang="en-CA" dirty="0"/>
              <a:t> to a</a:t>
            </a:r>
            <a:r>
              <a:rPr lang="en-CA" baseline="-25000" dirty="0"/>
              <a:t>n</a:t>
            </a:r>
            <a:r>
              <a:rPr lang="en-CA" dirty="0"/>
              <a:t> do</a:t>
            </a:r>
          </a:p>
          <a:p>
            <a:pPr marL="0" indent="0">
              <a:buNone/>
            </a:pPr>
            <a:r>
              <a:rPr lang="en-CA" dirty="0" smtClean="0"/>
              <a:t>	</a:t>
            </a:r>
            <a:r>
              <a:rPr lang="en-CA" b="1" dirty="0" smtClean="0"/>
              <a:t>if</a:t>
            </a:r>
            <a:r>
              <a:rPr lang="en-CA" dirty="0" smtClean="0"/>
              <a:t> </a:t>
            </a:r>
            <a:r>
              <a:rPr lang="en-CA" dirty="0"/>
              <a:t>h(a) &lt; Max(KMV ) then</a:t>
            </a:r>
          </a:p>
          <a:p>
            <a:pPr marL="0" indent="0">
              <a:buNone/>
            </a:pPr>
            <a:r>
              <a:rPr lang="en-CA" dirty="0" smtClean="0"/>
              <a:t>		Remove </a:t>
            </a:r>
            <a:r>
              <a:rPr lang="en-CA" dirty="0"/>
              <a:t>Max(KMV) from KMV set</a:t>
            </a:r>
          </a:p>
          <a:p>
            <a:pPr marL="0" indent="0">
              <a:buNone/>
            </a:pPr>
            <a:r>
              <a:rPr lang="en-CA" dirty="0" smtClean="0"/>
              <a:t>		Insert </a:t>
            </a:r>
            <a:r>
              <a:rPr lang="en-CA" dirty="0"/>
              <a:t>h(a) to KMV</a:t>
            </a:r>
          </a:p>
          <a:p>
            <a:pPr marL="0" indent="0">
              <a:buNone/>
            </a:pPr>
            <a:r>
              <a:rPr lang="en-CA" dirty="0" smtClean="0"/>
              <a:t>	</a:t>
            </a:r>
            <a:r>
              <a:rPr lang="en-CA" b="1" dirty="0" smtClean="0"/>
              <a:t>end if</a:t>
            </a:r>
            <a:endParaRPr lang="en-CA" b="1" dirty="0"/>
          </a:p>
          <a:p>
            <a:pPr marL="0" indent="0">
              <a:buNone/>
            </a:pPr>
            <a:r>
              <a:rPr lang="en-CA" b="1" dirty="0" smtClean="0"/>
              <a:t>end </a:t>
            </a:r>
            <a:r>
              <a:rPr lang="en-CA" b="1" dirty="0" smtClean="0"/>
              <a:t>for</a:t>
            </a:r>
          </a:p>
          <a:p>
            <a:pPr marL="0" indent="0">
              <a:buNone/>
            </a:pPr>
            <a:r>
              <a:rPr lang="en-CA" dirty="0"/>
              <a:t>V</a:t>
            </a:r>
            <a:r>
              <a:rPr lang="en-CA" dirty="0" smtClean="0"/>
              <a:t>=Max(KMV )</a:t>
            </a:r>
          </a:p>
          <a:p>
            <a:pPr marL="0" indent="0">
              <a:buNone/>
            </a:pPr>
            <a:r>
              <a:rPr lang="en-CA" b="1" i="1" dirty="0" smtClean="0"/>
              <a:t>return</a:t>
            </a:r>
            <a:r>
              <a:rPr lang="en-CA" dirty="0" smtClean="0"/>
              <a:t> t/V</a:t>
            </a:r>
          </a:p>
          <a:p>
            <a:pPr marL="0" indent="0">
              <a:buNone/>
            </a:pPr>
            <a:r>
              <a:rPr lang="en-CA" b="1" i="1" dirty="0" smtClean="0"/>
              <a:t>end</a:t>
            </a:r>
            <a:endParaRPr lang="en-CA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97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</a:t>
            </a:r>
            <a:r>
              <a:rPr lang="en-CA" dirty="0" smtClean="0"/>
              <a:t>xample(KMV </a:t>
            </a:r>
            <a:r>
              <a:rPr lang="en-CA" dirty="0" smtClean="0"/>
              <a:t>Algorith</a:t>
            </a:r>
            <a:r>
              <a:rPr lang="en-CA" dirty="0"/>
              <a:t>m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65450"/>
            <a:ext cx="10515600" cy="3211513"/>
          </a:xfrm>
        </p:spPr>
        <p:txBody>
          <a:bodyPr>
            <a:normAutofit/>
          </a:bodyPr>
          <a:lstStyle/>
          <a:p>
            <a:r>
              <a:rPr lang="en-CA" dirty="0" smtClean="0"/>
              <a:t>Let 8 distinct values of the stream be hashed as shown above.</a:t>
            </a:r>
          </a:p>
          <a:p>
            <a:r>
              <a:rPr lang="en-CA" dirty="0" smtClean="0"/>
              <a:t>Let t=4, then we keep only least 4 hashed values. (Highlighted in red)</a:t>
            </a:r>
          </a:p>
          <a:p>
            <a:r>
              <a:rPr lang="en-CA" dirty="0" smtClean="0"/>
              <a:t>This means, V=Max(first 4 hashed values) ~ 0.5</a:t>
            </a:r>
          </a:p>
          <a:p>
            <a:r>
              <a:rPr lang="en-CA" dirty="0" smtClean="0"/>
              <a:t>F</a:t>
            </a:r>
            <a:r>
              <a:rPr lang="en-CA" baseline="-25000" dirty="0" smtClean="0"/>
              <a:t>0</a:t>
            </a:r>
            <a:r>
              <a:rPr lang="en-CA" dirty="0" smtClean="0"/>
              <a:t>= t/V = 4/0.5 = 8</a:t>
            </a:r>
            <a:endParaRPr lang="en-CA" dirty="0"/>
          </a:p>
        </p:txBody>
      </p:sp>
      <p:grpSp>
        <p:nvGrpSpPr>
          <p:cNvPr id="5" name="Group 4"/>
          <p:cNvGrpSpPr/>
          <p:nvPr/>
        </p:nvGrpSpPr>
        <p:grpSpPr>
          <a:xfrm>
            <a:off x="2552700" y="1513285"/>
            <a:ext cx="7086600" cy="1410293"/>
            <a:chOff x="2600325" y="2184798"/>
            <a:chExt cx="7086600" cy="1410293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700338" y="2671763"/>
              <a:ext cx="68437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2600325" y="2843213"/>
              <a:ext cx="285750" cy="38576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9401175" y="2806701"/>
              <a:ext cx="285750" cy="38576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772150" y="2450305"/>
              <a:ext cx="0" cy="442913"/>
            </a:xfrm>
            <a:prstGeom prst="line">
              <a:avLst/>
            </a:prstGeom>
            <a:ln w="31750" cmpd="thinThick">
              <a:solidFill>
                <a:srgbClr val="FF0000">
                  <a:alpha val="9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052887" y="2450305"/>
              <a:ext cx="0" cy="442913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7524749" y="2459829"/>
              <a:ext cx="0" cy="44291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886324" y="2450304"/>
              <a:ext cx="0" cy="442913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314700" y="2459829"/>
              <a:ext cx="0" cy="442913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629399" y="2459829"/>
              <a:ext cx="0" cy="44291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8358187" y="2450304"/>
              <a:ext cx="0" cy="44291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9029700" y="2450303"/>
              <a:ext cx="0" cy="44291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5924550" y="2184798"/>
              <a:ext cx="0" cy="9739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5634038" y="3209329"/>
              <a:ext cx="581024" cy="38576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dirty="0" smtClean="0"/>
                <a:t>0.5</a:t>
              </a:r>
              <a:endParaRPr lang="en-CA" dirty="0"/>
            </a:p>
          </p:txBody>
        </p:sp>
      </p:grp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18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2742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Complexity of algorithms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CA" dirty="0" smtClean="0"/>
                  <a:t>Each </a:t>
                </a:r>
                <a:r>
                  <a:rPr lang="en-CA" dirty="0"/>
                  <a:t>hash value requires space of order </a:t>
                </a:r>
                <a14:m>
                  <m:oMath xmlns:m="http://schemas.openxmlformats.org/officeDocument/2006/math">
                    <m:r>
                      <a:rPr lang="en-CA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CA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d>
                      </m:e>
                    </m:func>
                  </m:oMath>
                </a14:m>
                <a:r>
                  <a:rPr lang="en-CA" dirty="0" smtClean="0"/>
                  <a:t>) memory bits.</a:t>
                </a:r>
              </a:p>
              <a:p>
                <a:r>
                  <a:rPr lang="en-CA" dirty="0" smtClean="0"/>
                  <a:t>Number of </a:t>
                </a:r>
                <a:r>
                  <a:rPr lang="en-CA" dirty="0"/>
                  <a:t>hash values </a:t>
                </a:r>
                <a:r>
                  <a:rPr lang="en-CA" dirty="0" smtClean="0"/>
                  <a:t>(t) is of </a:t>
                </a:r>
                <a:r>
                  <a:rPr lang="en-CA" dirty="0"/>
                  <a:t>the order </a:t>
                </a:r>
                <a14:m>
                  <m:oMath xmlns:m="http://schemas.openxmlformats.org/officeDocument/2006/math">
                    <m:r>
                      <a:rPr lang="en-CA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type m:val="skw"/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Ɛ</m:t>
                            </m:r>
                          </m:e>
                          <m:sup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CA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CA" dirty="0" smtClean="0"/>
              </a:p>
              <a:p>
                <a:r>
                  <a:rPr lang="en-CA" dirty="0" smtClean="0"/>
                  <a:t>Therefore </a:t>
                </a:r>
                <a:r>
                  <a:rPr lang="en-CA" dirty="0"/>
                  <a:t>KMV algorithm can be implemented in </a:t>
                </a:r>
                <a14:m>
                  <m:oMath xmlns:m="http://schemas.openxmlformats.org/officeDocument/2006/math">
                    <m:r>
                      <a:rPr lang="en-CA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type m:val="skw"/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Ɛ</m:t>
                            </m:r>
                          </m:e>
                          <m:sup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CA" i="1">
                        <a:latin typeface="Cambria Math" panose="02040503050406030204" pitchFamily="18" charset="0"/>
                      </a:rPr>
                      <m:t> .</m:t>
                    </m:r>
                    <m:func>
                      <m:func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CA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d>
                      </m:e>
                    </m:func>
                    <m:r>
                      <a:rPr lang="en-CA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CA" dirty="0"/>
                  <a:t> </a:t>
                </a:r>
                <a:r>
                  <a:rPr lang="en-CA" dirty="0" smtClean="0"/>
                  <a:t>memory bits space.</a:t>
                </a:r>
              </a:p>
              <a:p>
                <a:r>
                  <a:rPr lang="en-CA" dirty="0"/>
                  <a:t>The access time can be reduced if we store the </a:t>
                </a:r>
                <a:r>
                  <a:rPr lang="en-CA" i="1" dirty="0"/>
                  <a:t>t </a:t>
                </a:r>
                <a:r>
                  <a:rPr lang="en-CA" dirty="0"/>
                  <a:t> hash values in a binary </a:t>
                </a:r>
                <a:r>
                  <a:rPr lang="en-CA" dirty="0" smtClean="0"/>
                  <a:t>tree</a:t>
                </a:r>
              </a:p>
              <a:p>
                <a:r>
                  <a:rPr lang="en-CA" dirty="0"/>
                  <a:t>Thus the time complexity will be reduced to </a:t>
                </a:r>
                <a14:m>
                  <m:oMath xmlns:m="http://schemas.openxmlformats.org/officeDocument/2006/math">
                    <m:r>
                      <a:rPr lang="en-CA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CA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type m:val="skw"/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CA" i="1">
                            <a:latin typeface="Cambria Math" panose="02040503050406030204" pitchFamily="18" charset="0"/>
                          </a:rPr>
                          <m:t>Ɛ</m:t>
                        </m:r>
                      </m:den>
                    </m:f>
                    <m:r>
                      <a:rPr lang="en-CA" i="1">
                        <a:latin typeface="Cambria Math" panose="02040503050406030204" pitchFamily="18" charset="0"/>
                      </a:rPr>
                      <m:t>).</m:t>
                    </m:r>
                    <m:func>
                      <m:func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CA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d>
                      </m:e>
                    </m:func>
                    <m:r>
                      <a:rPr lang="en-CA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CA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48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Outline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smtClean="0"/>
              <a:t>What is data stream?</a:t>
            </a:r>
          </a:p>
          <a:p>
            <a:r>
              <a:rPr lang="en-CA" dirty="0" smtClean="0"/>
              <a:t>Different constraints of data stream</a:t>
            </a:r>
          </a:p>
          <a:p>
            <a:r>
              <a:rPr lang="en-CA" dirty="0" smtClean="0"/>
              <a:t>Application of data stream</a:t>
            </a:r>
          </a:p>
          <a:p>
            <a:r>
              <a:rPr lang="en-CA" dirty="0" smtClean="0"/>
              <a:t>Frequency moments</a:t>
            </a:r>
          </a:p>
          <a:p>
            <a:r>
              <a:rPr lang="en-CA" dirty="0" smtClean="0"/>
              <a:t>Calculating frequency moments</a:t>
            </a:r>
          </a:p>
          <a:p>
            <a:r>
              <a:rPr lang="en-CA" dirty="0" smtClean="0"/>
              <a:t>Calculating F</a:t>
            </a:r>
            <a:r>
              <a:rPr lang="en-CA" baseline="-25000" dirty="0" smtClean="0"/>
              <a:t>0</a:t>
            </a:r>
            <a:r>
              <a:rPr lang="en-CA" dirty="0" smtClean="0"/>
              <a:t> using FM-Sketch</a:t>
            </a:r>
          </a:p>
          <a:p>
            <a:r>
              <a:rPr lang="en-CA" dirty="0" smtClean="0"/>
              <a:t>Calculating F</a:t>
            </a:r>
            <a:r>
              <a:rPr lang="en-CA" baseline="-25000" dirty="0" smtClean="0"/>
              <a:t>0</a:t>
            </a:r>
            <a:r>
              <a:rPr lang="en-CA" dirty="0" smtClean="0"/>
              <a:t> Using </a:t>
            </a:r>
            <a:r>
              <a:rPr lang="en-CA" dirty="0" smtClean="0"/>
              <a:t>KMV</a:t>
            </a:r>
            <a:endParaRPr lang="en-CA" dirty="0" smtClean="0"/>
          </a:p>
          <a:p>
            <a:r>
              <a:rPr lang="en-CA" dirty="0" smtClean="0"/>
              <a:t>Complexity of calculating F</a:t>
            </a:r>
            <a:r>
              <a:rPr lang="en-CA" baseline="-25000" dirty="0" smtClean="0"/>
              <a:t>0</a:t>
            </a:r>
          </a:p>
          <a:p>
            <a:r>
              <a:rPr lang="en-CA" dirty="0" smtClean="0"/>
              <a:t>Calculating </a:t>
            </a:r>
            <a:r>
              <a:rPr lang="en-CA" dirty="0" err="1" smtClean="0"/>
              <a:t>F</a:t>
            </a:r>
            <a:r>
              <a:rPr lang="en-CA" baseline="-25000" dirty="0" err="1" smtClean="0"/>
              <a:t>k</a:t>
            </a:r>
            <a:endParaRPr lang="en-CA" baseline="-25000" dirty="0" smtClean="0"/>
          </a:p>
          <a:p>
            <a:r>
              <a:rPr lang="en-CA" dirty="0" smtClean="0"/>
              <a:t>Complexity of calculating </a:t>
            </a:r>
            <a:r>
              <a:rPr lang="en-CA" dirty="0" err="1" smtClean="0"/>
              <a:t>F</a:t>
            </a:r>
            <a:r>
              <a:rPr lang="en-CA" baseline="-25000" dirty="0" err="1" smtClean="0"/>
              <a:t>k</a:t>
            </a:r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02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Calculating </a:t>
            </a:r>
            <a:r>
              <a:rPr lang="en-CA" dirty="0" err="1" smtClean="0"/>
              <a:t>F</a:t>
            </a:r>
            <a:r>
              <a:rPr lang="en-CA" baseline="-25000" dirty="0" err="1" smtClean="0"/>
              <a:t>k</a:t>
            </a:r>
            <a:endParaRPr lang="en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CA" dirty="0" err="1" smtClean="0"/>
                  <a:t>Alon</a:t>
                </a:r>
                <a:r>
                  <a:rPr lang="en-CA" dirty="0" smtClean="0"/>
                  <a:t> et </a:t>
                </a:r>
                <a:r>
                  <a:rPr lang="en-CA" dirty="0"/>
                  <a:t>al. estimates </a:t>
                </a:r>
                <a:r>
                  <a:rPr lang="en-CA" dirty="0" err="1"/>
                  <a:t>F</a:t>
                </a:r>
                <a:r>
                  <a:rPr lang="en-CA" baseline="-25000" dirty="0" err="1"/>
                  <a:t>k</a:t>
                </a:r>
                <a:r>
                  <a:rPr lang="en-CA" baseline="-25000" dirty="0"/>
                  <a:t> </a:t>
                </a:r>
                <a:r>
                  <a:rPr lang="en-CA" dirty="0"/>
                  <a:t>by defining random variables </a:t>
                </a:r>
                <a:r>
                  <a:rPr lang="en-CA" dirty="0" smtClean="0"/>
                  <a:t>X that </a:t>
                </a:r>
                <a:r>
                  <a:rPr lang="en-CA" dirty="0"/>
                  <a:t>can be computed within given space and time</a:t>
                </a:r>
                <a:r>
                  <a:rPr lang="en-CA" dirty="0" smtClean="0"/>
                  <a:t>.</a:t>
                </a:r>
              </a:p>
              <a:p>
                <a:r>
                  <a:rPr lang="en-CA" dirty="0" smtClean="0"/>
                  <a:t>The approximate value of </a:t>
                </a:r>
                <a:r>
                  <a:rPr lang="en-CA" dirty="0" err="1" smtClean="0"/>
                  <a:t>F</a:t>
                </a:r>
                <a:r>
                  <a:rPr lang="en-CA" baseline="-25000" dirty="0" err="1" smtClean="0"/>
                  <a:t>k</a:t>
                </a:r>
                <a:r>
                  <a:rPr lang="en-CA" dirty="0" smtClean="0"/>
                  <a:t> is the expectation of the random variable X, E(X).</a:t>
                </a:r>
              </a:p>
              <a:p>
                <a:r>
                  <a:rPr lang="en-CA" dirty="0"/>
                  <a:t>Construct a random variable X as follows</a:t>
                </a:r>
              </a:p>
              <a:p>
                <a:pPr lvl="1"/>
                <a:r>
                  <a:rPr lang="en-CA" dirty="0"/>
                  <a:t>Select </a:t>
                </a:r>
                <a:r>
                  <a:rPr lang="en-CA" dirty="0" err="1"/>
                  <a:t>a</a:t>
                </a:r>
                <a:r>
                  <a:rPr lang="en-CA" baseline="-25000" dirty="0" err="1"/>
                  <a:t>p</a:t>
                </a:r>
                <a:r>
                  <a:rPr lang="en-CA" baseline="-25000" dirty="0"/>
                  <a:t> </a:t>
                </a:r>
                <a:r>
                  <a:rPr lang="en-CA" dirty="0"/>
                  <a:t>be a random member of sequence A with index at ‘p’. </a:t>
                </a:r>
                <a:r>
                  <a:rPr lang="en-CA" dirty="0" smtClean="0"/>
                  <a:t>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CA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CA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i="1">
                            <a:latin typeface="Cambria Math" panose="02040503050406030204" pitchFamily="18" charset="0"/>
                          </a:rPr>
                          <m:t>1,2,3…,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CA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CA" dirty="0"/>
                  <a:t> </a:t>
                </a:r>
              </a:p>
              <a:p>
                <a:pPr lvl="1"/>
                <a:r>
                  <a:rPr lang="en-CA" dirty="0"/>
                  <a:t>Let </a:t>
                </a:r>
                <a14:m>
                  <m:oMath xmlns:m="http://schemas.openxmlformats.org/officeDocument/2006/math">
                    <m:r>
                      <a:rPr lang="en-CA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=|{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 :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CA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CA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}|</m:t>
                    </m:r>
                  </m:oMath>
                </a14:m>
                <a:r>
                  <a:rPr lang="en-CA" dirty="0"/>
                  <a:t>, represents the number of occurrences of </a:t>
                </a:r>
                <a14:m>
                  <m:oMath xmlns:m="http://schemas.openxmlformats.org/officeDocument/2006/math">
                    <m:r>
                      <a:rPr lang="en-CA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CA" dirty="0"/>
                  <a:t> within the members of the sequence A following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CA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CA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CA" dirty="0"/>
              </a:p>
              <a:p>
                <a:pPr lvl="1"/>
                <a:r>
                  <a:rPr lang="en-CA" dirty="0"/>
                  <a:t>Random variable </a:t>
                </a:r>
                <a14:m>
                  <m:oMath xmlns:m="http://schemas.openxmlformats.org/officeDocument/2006/math">
                    <m:r>
                      <a:rPr lang="en-CA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CA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CA" i="1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CA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CA" i="1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CA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CA" dirty="0"/>
              </a:p>
              <a:p>
                <a:endParaRPr lang="en-CA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r="-1333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716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Calculating F</a:t>
            </a:r>
            <a:r>
              <a:rPr lang="en-CA" baseline="-25000" dirty="0" smtClean="0"/>
              <a:t>K </a:t>
            </a:r>
            <a:r>
              <a:rPr lang="en-CA" dirty="0" smtClean="0"/>
              <a:t>(</a:t>
            </a:r>
            <a:r>
              <a:rPr lang="en-CA" dirty="0" err="1" smtClean="0"/>
              <a:t>Contd</a:t>
            </a:r>
            <a:r>
              <a:rPr lang="en-CA" dirty="0" smtClean="0"/>
              <a:t>…)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11337"/>
                <a:ext cx="10515600" cy="4351338"/>
              </a:xfrm>
            </p:spPr>
            <p:txBody>
              <a:bodyPr/>
              <a:lstStyle/>
              <a:p>
                <a:r>
                  <a:rPr lang="en-CA" dirty="0" smtClean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CA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en-CA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𝑘</m:t>
                        </m:r>
                        <m:sSup>
                          <m:sSupPr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f>
                              <m:fPr>
                                <m:type m:val="skw"/>
                                <m:ctrlPr>
                                  <a:rPr lang="en-CA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den>
                            </m:f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CA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e>
                          <m:sup>
                            <m:r>
                              <a:rPr lang="en-CA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CA" dirty="0" smtClean="0"/>
                  <a:t> which is of the order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CA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CA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f>
                                  <m:fPr>
                                    <m:type m:val="skw"/>
                                    <m:ctrlPr>
                                      <a:rPr lang="en-CA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CA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den>
                                </m:f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CA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CA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p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CA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CA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m:rPr>
                        <m:sty m:val="p"/>
                      </m:rPr>
                      <a:rPr lang="en-CA" b="0" i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⁡(</m:t>
                    </m:r>
                    <m:f>
                      <m:fPr>
                        <m:type m:val="skw"/>
                        <m:ctrlPr>
                          <a:rPr lang="en-CA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C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den>
                    </m:f>
                    <m:r>
                      <a:rPr lang="en-CA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CA" dirty="0" smtClean="0"/>
                  <a:t> which is of the order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CA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⁡(</m:t>
                    </m:r>
                    <m:f>
                      <m:fPr>
                        <m:type m:val="skw"/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C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den>
                    </m:f>
                    <m:r>
                      <a:rPr lang="en-CA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CA" dirty="0"/>
                  <a:t> </a:t>
                </a:r>
                <a:r>
                  <a:rPr lang="en-CA" dirty="0" smtClean="0"/>
                  <a:t>)</a:t>
                </a:r>
              </a:p>
              <a:p>
                <a:r>
                  <a:rPr lang="en-CA" dirty="0" smtClean="0"/>
                  <a:t>Algorithm takes S</a:t>
                </a:r>
                <a:r>
                  <a:rPr lang="en-CA" baseline="-25000" dirty="0" smtClean="0"/>
                  <a:t>2</a:t>
                </a:r>
                <a:r>
                  <a:rPr lang="en-CA" dirty="0" smtClean="0"/>
                  <a:t> random variables Y</a:t>
                </a:r>
                <a:r>
                  <a:rPr lang="en-CA" baseline="-25000" dirty="0" smtClean="0"/>
                  <a:t>1</a:t>
                </a:r>
                <a:r>
                  <a:rPr lang="en-CA" dirty="0" smtClean="0"/>
                  <a:t>, Y</a:t>
                </a:r>
                <a:r>
                  <a:rPr lang="en-CA" baseline="-25000" dirty="0" smtClean="0"/>
                  <a:t>2</a:t>
                </a:r>
                <a:r>
                  <a:rPr lang="en-CA" dirty="0" smtClean="0"/>
                  <a:t>,… Y</a:t>
                </a:r>
                <a:r>
                  <a:rPr lang="en-CA" baseline="-25000" dirty="0" smtClean="0"/>
                  <a:t>S2 </a:t>
                </a:r>
                <a:r>
                  <a:rPr lang="en-CA" dirty="0" smtClean="0"/>
                  <a:t>and outputs median Y</a:t>
                </a:r>
              </a:p>
              <a:p>
                <a:r>
                  <a:rPr lang="en-CA" dirty="0" smtClean="0"/>
                  <a:t>Where Y</a:t>
                </a:r>
                <a:r>
                  <a:rPr lang="en-CA" baseline="-25000" dirty="0" smtClean="0"/>
                  <a:t>i</a:t>
                </a:r>
                <a:r>
                  <a:rPr lang="en-CA" dirty="0" smtClean="0"/>
                  <a:t> is the average of </a:t>
                </a:r>
                <a:r>
                  <a:rPr lang="en-CA" dirty="0" err="1" smtClean="0"/>
                  <a:t>X</a:t>
                </a:r>
                <a:r>
                  <a:rPr lang="en-CA" baseline="-25000" dirty="0" err="1" smtClean="0"/>
                  <a:t>ij</a:t>
                </a:r>
                <a:r>
                  <a:rPr lang="en-CA" dirty="0"/>
                  <a:t> 1 ≤ j </a:t>
                </a:r>
                <a:r>
                  <a:rPr lang="en-CA" dirty="0" smtClean="0"/>
                  <a:t>≤ S</a:t>
                </a:r>
                <a:r>
                  <a:rPr lang="en-CA" baseline="-25000" dirty="0" smtClean="0"/>
                  <a:t>1</a:t>
                </a:r>
              </a:p>
              <a:p>
                <a:r>
                  <a:rPr lang="en-CA" dirty="0" smtClean="0"/>
                  <a:t>Next we calculate </a:t>
                </a:r>
                <a:r>
                  <a:rPr lang="en-CA" dirty="0" err="1" smtClean="0"/>
                  <a:t>F</a:t>
                </a:r>
                <a:r>
                  <a:rPr lang="en-CA" baseline="-25000" dirty="0" err="1" smtClean="0"/>
                  <a:t>k</a:t>
                </a:r>
                <a:r>
                  <a:rPr lang="en-CA" dirty="0" smtClean="0"/>
                  <a:t> by calculating E(X).</a:t>
                </a:r>
                <a:endParaRPr lang="en-C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11337"/>
                <a:ext cx="10515600" cy="4351338"/>
              </a:xfrm>
              <a:blipFill rotWithShape="0">
                <a:blip r:embed="rId2"/>
                <a:stretch>
                  <a:fillRect l="-1043" r="-1043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260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Calculating F</a:t>
            </a:r>
            <a:r>
              <a:rPr lang="en-CA" baseline="-25000" dirty="0" smtClean="0"/>
              <a:t>K </a:t>
            </a:r>
            <a:r>
              <a:rPr lang="en-CA" dirty="0" smtClean="0"/>
              <a:t>(</a:t>
            </a:r>
            <a:r>
              <a:rPr lang="en-CA" dirty="0" err="1" smtClean="0"/>
              <a:t>Contd</a:t>
            </a:r>
            <a:r>
              <a:rPr lang="en-CA" dirty="0" smtClean="0"/>
              <a:t>…)</a:t>
            </a:r>
            <a:endParaRPr lang="en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1037" y="1847850"/>
                <a:ext cx="6319838" cy="4351338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CA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CA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CA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CA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CA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CA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CA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nary>
                            <m:naryPr>
                              <m:chr m:val="∑"/>
                              <m:limLoc m:val="undOvr"/>
                              <m:ctrlPr>
                                <a:rPr lang="en-CA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n-CA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CA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sup>
                            <m:e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CA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CA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e>
                                <m:sup>
                                  <m:r>
                                    <a:rPr lang="en-CA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</m:sSup>
                            </m:e>
                          </m:nary>
                          <m:r>
                            <a:rPr lang="en-CA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C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e>
                            <m:sup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C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i="1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ctrlPr>
                            <a:rPr lang="en-CA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C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(1</m:t>
                              </m:r>
                            </m:e>
                            <m:sup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  <m:r>
                            <a:rPr lang="en-CA" i="1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C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CA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CA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CA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</m:sSup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CA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CA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a:rPr lang="en-CA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</m:sSup>
                            </m:e>
                          </m:d>
                          <m:r>
                            <a:rPr lang="en-CA" i="1">
                              <a:latin typeface="Cambria Math" panose="02040503050406030204" pitchFamily="18" charset="0"/>
                            </a:rPr>
                            <m:t>+…+</m:t>
                          </m:r>
                          <m:sSup>
                            <m:sSupPr>
                              <m:ctrlPr>
                                <a:rPr lang="en-C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CA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CA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CA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  <m:r>
                            <a:rPr lang="en-CA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C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CA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CA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CA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CA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CA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  <m:r>
                            <a:rPr lang="en-CA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CA" dirty="0" smtClean="0"/>
              </a:p>
              <a:p>
                <a:pPr marL="0" indent="0">
                  <a:buNone/>
                </a:pPr>
                <a:endParaRPr lang="en-C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CA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CA" i="1">
                              <a:latin typeface="Cambria Math" panose="02040503050406030204" pitchFamily="18" charset="0"/>
                            </a:rPr>
                            <m:t>(1</m:t>
                          </m:r>
                        </m:e>
                        <m:sup>
                          <m:r>
                            <a:rPr lang="en-CA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CA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CA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C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  <m:r>
                            <a:rPr lang="en-CA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C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e>
                      </m:d>
                      <m:r>
                        <a:rPr lang="en-CA" i="1">
                          <a:latin typeface="Cambria Math" panose="02040503050406030204" pitchFamily="18" charset="0"/>
                        </a:rPr>
                        <m:t>+…+</m:t>
                      </m:r>
                      <m:sSup>
                        <m:sSupPr>
                          <m:ctrlPr>
                            <a:rPr lang="en-CA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C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  <m:sup>
                          <m:r>
                            <a:rPr lang="en-CA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CA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CA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C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CA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CA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CA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CA" i="1">
                          <a:latin typeface="Cambria Math" panose="02040503050406030204" pitchFamily="18" charset="0"/>
                        </a:rPr>
                        <m:t>))+…</m:t>
                      </m:r>
                    </m:oMath>
                  </m:oMathPara>
                </a14:m>
                <a:endParaRPr lang="en-CA" dirty="0" smtClean="0"/>
              </a:p>
              <a:p>
                <a:pPr marL="0" indent="0">
                  <a:buNone/>
                </a:pPr>
                <a:endParaRPr lang="en-C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CA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CA" i="1">
                              <a:latin typeface="Cambria Math" panose="02040503050406030204" pitchFamily="18" charset="0"/>
                            </a:rPr>
                            <m:t>(1</m:t>
                          </m:r>
                        </m:e>
                        <m:sup>
                          <m:r>
                            <a:rPr lang="en-CA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CA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CA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C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  <m:r>
                            <a:rPr lang="en-CA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C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e>
                      </m:d>
                      <m:r>
                        <a:rPr lang="en-CA" i="1">
                          <a:latin typeface="Cambria Math" panose="02040503050406030204" pitchFamily="18" charset="0"/>
                        </a:rPr>
                        <m:t>+…+(</m:t>
                      </m:r>
                      <m:sSup>
                        <m:sSupPr>
                          <m:ctrlPr>
                            <a:rPr lang="en-CA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C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  <m:sup>
                          <m:r>
                            <a:rPr lang="en-CA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CA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CA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C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CA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CA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CA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CA" i="1"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CA" dirty="0" smtClean="0"/>
              </a:p>
              <a:p>
                <a:pPr marL="0" indent="0">
                  <a:buNone/>
                </a:pPr>
                <a:r>
                  <a:rPr lang="en-CA" dirty="0"/>
                  <a:t/>
                </a:r>
                <a:br>
                  <a:rPr lang="en-CA" dirty="0"/>
                </a:br>
                <a14:m>
                  <m:oMath xmlns:m="http://schemas.openxmlformats.org/officeDocument/2006/math">
                    <m:r>
                      <a:rPr lang="en-CA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CA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CA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Sup>
                          <m:sSubSupPr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bSup>
                      </m:e>
                    </m:nary>
                    <m:r>
                      <a:rPr lang="en-CA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CA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CA" dirty="0" smtClean="0"/>
                  <a:t>  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1037" y="1847850"/>
                <a:ext cx="6319838" cy="4351338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1276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Complexity of </a:t>
            </a:r>
            <a:r>
              <a:rPr lang="en-CA" dirty="0" err="1" smtClean="0"/>
              <a:t>F</a:t>
            </a:r>
            <a:r>
              <a:rPr lang="en-CA" baseline="-25000" dirty="0" err="1" smtClean="0"/>
              <a:t>k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CA" dirty="0" smtClean="0"/>
                  <a:t>Each random variable </a:t>
                </a:r>
                <a:r>
                  <a:rPr lang="en-CA" i="1" dirty="0" smtClean="0"/>
                  <a:t>X </a:t>
                </a:r>
                <a:r>
                  <a:rPr lang="en-CA" dirty="0" smtClean="0"/>
                  <a:t> Stores </a:t>
                </a:r>
                <a:r>
                  <a:rPr lang="en-CA" dirty="0" err="1" smtClean="0"/>
                  <a:t>a</a:t>
                </a:r>
                <a:r>
                  <a:rPr lang="en-CA" baseline="-25000" dirty="0" err="1" smtClean="0"/>
                  <a:t>p</a:t>
                </a:r>
                <a:r>
                  <a:rPr lang="en-CA" baseline="-25000" dirty="0" smtClean="0"/>
                  <a:t> </a:t>
                </a:r>
                <a:r>
                  <a:rPr lang="en-CA" dirty="0" smtClean="0"/>
                  <a:t>and r</a:t>
                </a:r>
              </a:p>
              <a:p>
                <a:r>
                  <a:rPr lang="en-CA" dirty="0" smtClean="0"/>
                  <a:t>So space required for X can be of the order O(log(m) + log(n))</a:t>
                </a:r>
              </a:p>
              <a:p>
                <a:r>
                  <a:rPr lang="en-CA" dirty="0" smtClean="0"/>
                  <a:t>There are S</a:t>
                </a:r>
                <a:r>
                  <a:rPr lang="en-CA" baseline="-25000" dirty="0" smtClean="0"/>
                  <a:t>1 </a:t>
                </a:r>
                <a:r>
                  <a:rPr lang="en-CA" dirty="0" smtClean="0"/>
                  <a:t>x S</a:t>
                </a:r>
                <a:r>
                  <a:rPr lang="en-CA" baseline="-25000" dirty="0" smtClean="0"/>
                  <a:t>2</a:t>
                </a:r>
                <a:r>
                  <a:rPr lang="en-CA" dirty="0" smtClean="0"/>
                  <a:t> random variables</a:t>
                </a:r>
              </a:p>
              <a:p>
                <a:r>
                  <a:rPr lang="en-CA" dirty="0" smtClean="0"/>
                  <a:t>Hence total space complexity the algorithm takes is of the order </a:t>
                </a:r>
              </a:p>
              <a:p>
                <a:pPr marL="0" indent="0">
                  <a:buNone/>
                </a:pPr>
                <a:endParaRPr lang="en-CA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b="0" i="1" smtClean="0"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CA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CA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𝑘𝑙𝑜𝑔</m:t>
                              </m:r>
                              <m:d>
                                <m:dPr>
                                  <m:ctrlPr>
                                    <a:rPr lang="en-CA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CA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CA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CA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𝜀</m:t>
                                      </m:r>
                                    </m:den>
                                  </m:f>
                                </m:e>
                              </m:d>
                            </m:num>
                            <m:den>
                              <m:sSup>
                                <m:sSupPr>
                                  <m:ctrlPr>
                                    <a:rPr lang="en-C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C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p>
                                  <m:r>
                                    <a:rPr lang="en-C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sSup>
                            <m:sSupPr>
                              <m:ctrlPr>
                                <a:rPr lang="en-C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CA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CA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CA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den>
                              </m:f>
                            </m:sup>
                          </m:sSup>
                          <m:r>
                            <a:rPr lang="en-CA">
                              <a:latin typeface="Cambria Math" panose="02040503050406030204" pitchFamily="18" charset="0"/>
                            </a:rPr>
                            <m:t>(</m:t>
                          </m:r>
                          <m:func>
                            <m:funcPr>
                              <m:ctrlPr>
                                <a:rPr lang="en-CA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CA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func>
                          <m:r>
                            <a:rPr lang="en-CA" i="1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CA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CA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C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607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Calculating F</a:t>
            </a:r>
            <a:r>
              <a:rPr lang="en-CA" baseline="-25000" dirty="0" smtClean="0"/>
              <a:t>2</a:t>
            </a:r>
            <a:endParaRPr lang="en-CA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CA" dirty="0" smtClean="0"/>
                  <a:t>Using previous discussed algorithm we can compute F</a:t>
                </a:r>
                <a:r>
                  <a:rPr lang="en-CA" baseline="-25000" dirty="0" smtClean="0"/>
                  <a:t>2</a:t>
                </a:r>
                <a:r>
                  <a:rPr lang="en-CA" dirty="0"/>
                  <a:t> </a:t>
                </a:r>
                <a:r>
                  <a:rPr lang="en-CA" dirty="0" smtClean="0"/>
                  <a:t>in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(</m:t>
                    </m:r>
                    <m:rad>
                      <m:radPr>
                        <m:degHide m:val="on"/>
                        <m:ctrlPr>
                          <a:rPr lang="en-CA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  <m:r>
                      <a:rPr lang="en-CA" b="0" i="1" smtClean="0">
                        <a:latin typeface="Cambria Math" panose="02040503050406030204" pitchFamily="18" charset="0"/>
                      </a:rPr>
                      <m:t> (</m:t>
                    </m:r>
                    <m:func>
                      <m:funcPr>
                        <m:ctrlPr>
                          <a:rPr lang="en-CA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CA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func>
                    <m:r>
                      <a:rPr lang="en-CA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CA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CA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CA" dirty="0" smtClean="0"/>
                  <a:t> bits.</a:t>
                </a:r>
              </a:p>
              <a:p>
                <a:r>
                  <a:rPr lang="en-CA" dirty="0" err="1"/>
                  <a:t>Alon</a:t>
                </a:r>
                <a:r>
                  <a:rPr lang="en-CA" dirty="0"/>
                  <a:t> et al</a:t>
                </a:r>
                <a:r>
                  <a:rPr lang="en-CA" dirty="0" smtClean="0"/>
                  <a:t>. in their paper simplified this algorithm using four-wise independent random variables.</a:t>
                </a:r>
              </a:p>
              <a:p>
                <a:r>
                  <a:rPr lang="en-CA" dirty="0" smtClean="0"/>
                  <a:t>The complexity of algorithm is reduced to the following</a:t>
                </a:r>
              </a:p>
              <a:p>
                <a:endParaRPr lang="en-CA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i="1"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CA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CA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𝑙𝑜𝑔</m:t>
                              </m:r>
                              <m:d>
                                <m:dPr>
                                  <m:ctrlPr>
                                    <a:rPr lang="en-CA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CA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CA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CA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𝜀</m:t>
                                      </m:r>
                                    </m:den>
                                  </m:f>
                                </m:e>
                              </m:d>
                            </m:num>
                            <m:den>
                              <m:sSup>
                                <m:sSupPr>
                                  <m:ctrlPr>
                                    <a:rPr lang="en-C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C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p>
                                  <m:r>
                                    <a:rPr lang="en-C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CA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CA">
                              <a:latin typeface="Cambria Math" panose="02040503050406030204" pitchFamily="18" charset="0"/>
                            </a:rPr>
                            <m:t>(</m:t>
                          </m:r>
                          <m:func>
                            <m:funcPr>
                              <m:ctrlPr>
                                <a:rPr lang="en-CA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CA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func>
                          <m:r>
                            <a:rPr lang="en-CA" i="1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CA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CA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CA" dirty="0" smtClean="0"/>
              </a:p>
              <a:p>
                <a:endParaRPr lang="en-C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336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Reference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CA" dirty="0" err="1"/>
              <a:t>Alon</a:t>
            </a:r>
            <a:r>
              <a:rPr lang="en-CA" dirty="0"/>
              <a:t>, </a:t>
            </a:r>
            <a:r>
              <a:rPr lang="en-CA" dirty="0" err="1"/>
              <a:t>Noga</a:t>
            </a:r>
            <a:r>
              <a:rPr lang="en-CA" dirty="0"/>
              <a:t>, Yossi Matias, and Mario </a:t>
            </a:r>
            <a:r>
              <a:rPr lang="en-CA" dirty="0" err="1"/>
              <a:t>Szegedy</a:t>
            </a:r>
            <a:r>
              <a:rPr lang="en-CA" dirty="0"/>
              <a:t>. 'The Space Complexity Of Approximating The Frequency Moments'. </a:t>
            </a:r>
            <a:r>
              <a:rPr lang="en-CA" i="1" dirty="0"/>
              <a:t>Journal of Computer and System Sciences</a:t>
            </a:r>
            <a:r>
              <a:rPr lang="en-CA" dirty="0"/>
              <a:t> 58.1 (1999): 137-147</a:t>
            </a:r>
            <a:r>
              <a:rPr lang="en-CA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/>
              <a:t>Woodruff, David. 'Frequency Moments'. (2005): 2-3</a:t>
            </a:r>
            <a:r>
              <a:rPr lang="en-CA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err="1"/>
              <a:t>Indyk</a:t>
            </a:r>
            <a:r>
              <a:rPr lang="en-CA" dirty="0"/>
              <a:t>, Piotr, and Woodruff David. 'Optimal Approximations Of The Frequency Moments Of Data Streams'. </a:t>
            </a:r>
            <a:r>
              <a:rPr lang="en-CA" i="1" dirty="0"/>
              <a:t>Proceedings of the thirty-seventh annual ACM symposium on Theory of computing - STOC '05</a:t>
            </a:r>
            <a:r>
              <a:rPr lang="en-CA" dirty="0"/>
              <a:t>(2005): 202</a:t>
            </a:r>
            <a:r>
              <a:rPr lang="en-CA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err="1"/>
              <a:t>Ziv</a:t>
            </a:r>
            <a:r>
              <a:rPr lang="en-CA" dirty="0"/>
              <a:t>, Bar-</a:t>
            </a:r>
            <a:r>
              <a:rPr lang="en-CA" dirty="0" err="1"/>
              <a:t>Yossef</a:t>
            </a:r>
            <a:r>
              <a:rPr lang="en-CA" dirty="0"/>
              <a:t> et al. 'Counting Distinct Elements In A Data Stream.'. </a:t>
            </a:r>
            <a:r>
              <a:rPr lang="en-CA" i="1" dirty="0"/>
              <a:t>International Workshop on Randomization and Approximation Techniques</a:t>
            </a:r>
            <a:r>
              <a:rPr lang="en-CA" dirty="0"/>
              <a:t> 2483 (2002): 1-10</a:t>
            </a:r>
            <a:r>
              <a:rPr lang="en-CA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/>
              <a:t>Philippe, </a:t>
            </a:r>
            <a:r>
              <a:rPr lang="en-CA" dirty="0" err="1"/>
              <a:t>Flajolet</a:t>
            </a:r>
            <a:r>
              <a:rPr lang="en-CA" dirty="0"/>
              <a:t>, and Nigel Martin G. '</a:t>
            </a:r>
            <a:r>
              <a:rPr lang="en-CA" dirty="0" err="1"/>
              <a:t>Probablistic</a:t>
            </a:r>
            <a:r>
              <a:rPr lang="en-CA" dirty="0"/>
              <a:t> Counting Algorithms For Database Applications'. </a:t>
            </a:r>
            <a:r>
              <a:rPr lang="en-CA" i="1" dirty="0"/>
              <a:t>Journal of computer and system sciences</a:t>
            </a:r>
            <a:r>
              <a:rPr lang="en-CA" dirty="0"/>
              <a:t> 31.2 (1985): 182-209. </a:t>
            </a:r>
            <a:endParaRPr lang="en-CA" dirty="0" smtClean="0"/>
          </a:p>
          <a:p>
            <a:pPr marL="514350" indent="-514350">
              <a:buFont typeface="+mj-lt"/>
              <a:buAutoNum type="arabicPeriod"/>
            </a:pPr>
            <a:r>
              <a:rPr lang="en-CA" dirty="0"/>
              <a:t>Morris, Robert. 'Counting Large Numbers Of Events In Small Registers'. </a:t>
            </a:r>
            <a:r>
              <a:rPr lang="en-CA" i="1" dirty="0"/>
              <a:t>Communications of the ACM</a:t>
            </a:r>
            <a:r>
              <a:rPr lang="en-CA" dirty="0"/>
              <a:t> 21.10 (1978): 840-842.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err="1"/>
              <a:t>Flajolet</a:t>
            </a:r>
            <a:r>
              <a:rPr lang="en-CA" dirty="0"/>
              <a:t>, Philippe. 'Approximate Counting: A Detailed Analysis'. </a:t>
            </a:r>
            <a:r>
              <a:rPr lang="en-CA" i="1" dirty="0"/>
              <a:t>BIT</a:t>
            </a:r>
            <a:r>
              <a:rPr lang="en-CA" dirty="0"/>
              <a:t> 25.1 (1985): 113-134</a:t>
            </a:r>
            <a:r>
              <a:rPr lang="en-CA" dirty="0" smtClean="0"/>
              <a:t>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2826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Thank you!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CA" dirty="0" smtClean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26</a:t>
            </a:fld>
            <a:endParaRPr lang="en-CA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5432" y="2071688"/>
            <a:ext cx="3792706" cy="338957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34183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Data Stream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Sequence </a:t>
            </a:r>
            <a:r>
              <a:rPr lang="en-CA" dirty="0"/>
              <a:t>of voluminous data arriving at high </a:t>
            </a:r>
            <a:r>
              <a:rPr lang="en-CA" dirty="0" smtClean="0"/>
              <a:t>speed</a:t>
            </a:r>
          </a:p>
          <a:p>
            <a:pPr lvl="1"/>
            <a:r>
              <a:rPr lang="en-CA" dirty="0"/>
              <a:t>C</a:t>
            </a:r>
            <a:r>
              <a:rPr lang="en-CA" dirty="0" smtClean="0"/>
              <a:t>an only be accessed one at a time</a:t>
            </a:r>
          </a:p>
          <a:p>
            <a:pPr lvl="1"/>
            <a:r>
              <a:rPr lang="en-CA" dirty="0" smtClean="0"/>
              <a:t>Comes in arbitrary order</a:t>
            </a:r>
          </a:p>
          <a:p>
            <a:pPr lvl="1"/>
            <a:r>
              <a:rPr lang="en-CA" dirty="0" smtClean="0"/>
              <a:t>Cannot be stored and processed later</a:t>
            </a:r>
          </a:p>
          <a:p>
            <a:r>
              <a:rPr lang="en-CA" dirty="0" smtClean="0"/>
              <a:t>Example Network analysis which will have around 1 million packets per second.</a:t>
            </a:r>
          </a:p>
          <a:p>
            <a:r>
              <a:rPr lang="en-CA" dirty="0" smtClean="0"/>
              <a:t>Our aim is to compute statistics on this data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274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Formal Definition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06839"/>
            <a:ext cx="10515600" cy="2970124"/>
          </a:xfrm>
        </p:spPr>
        <p:txBody>
          <a:bodyPr/>
          <a:lstStyle/>
          <a:p>
            <a:r>
              <a:rPr lang="en-CA" dirty="0" smtClean="0"/>
              <a:t>Sequence of data A= </a:t>
            </a:r>
            <a:r>
              <a:rPr lang="en-CA" dirty="0"/>
              <a:t>( a</a:t>
            </a:r>
            <a:r>
              <a:rPr lang="en-CA" baseline="-25000" dirty="0"/>
              <a:t>1</a:t>
            </a:r>
            <a:r>
              <a:rPr lang="en-CA" dirty="0"/>
              <a:t>, a</a:t>
            </a:r>
            <a:r>
              <a:rPr lang="en-CA" baseline="-25000" dirty="0"/>
              <a:t>2</a:t>
            </a:r>
            <a:r>
              <a:rPr lang="en-CA" dirty="0"/>
              <a:t>, a</a:t>
            </a:r>
            <a:r>
              <a:rPr lang="en-CA" baseline="-25000" dirty="0"/>
              <a:t>3</a:t>
            </a:r>
            <a:r>
              <a:rPr lang="en-CA" dirty="0"/>
              <a:t>,…, a</a:t>
            </a:r>
            <a:r>
              <a:rPr lang="en-CA" baseline="-25000" dirty="0"/>
              <a:t>m</a:t>
            </a:r>
            <a:r>
              <a:rPr lang="en-CA" dirty="0"/>
              <a:t> ) </a:t>
            </a:r>
            <a:r>
              <a:rPr lang="en-CA" dirty="0" smtClean="0"/>
              <a:t> of length M</a:t>
            </a:r>
          </a:p>
          <a:p>
            <a:r>
              <a:rPr lang="en-CA" dirty="0" err="1"/>
              <a:t>a</a:t>
            </a:r>
            <a:r>
              <a:rPr lang="en-CA" baseline="-25000" dirty="0" err="1"/>
              <a:t>i</a:t>
            </a:r>
            <a:r>
              <a:rPr lang="en-CA" dirty="0"/>
              <a:t> ϵ (1,2,3,4,…,N) N distinct </a:t>
            </a:r>
            <a:r>
              <a:rPr lang="en-CA" dirty="0" smtClean="0"/>
              <a:t>elements</a:t>
            </a:r>
          </a:p>
          <a:p>
            <a:r>
              <a:rPr lang="en-CA" dirty="0"/>
              <a:t>m</a:t>
            </a:r>
            <a:r>
              <a:rPr lang="en-CA" baseline="-25000" dirty="0"/>
              <a:t>i</a:t>
            </a:r>
            <a:r>
              <a:rPr lang="en-CA" dirty="0"/>
              <a:t> = |{ j | </a:t>
            </a:r>
            <a:r>
              <a:rPr lang="en-CA" dirty="0" err="1"/>
              <a:t>a</a:t>
            </a:r>
            <a:r>
              <a:rPr lang="en-CA" baseline="-25000" dirty="0" err="1"/>
              <a:t>j</a:t>
            </a:r>
            <a:r>
              <a:rPr lang="en-CA" baseline="-25000" dirty="0"/>
              <a:t> </a:t>
            </a:r>
            <a:r>
              <a:rPr lang="en-CA" dirty="0"/>
              <a:t>= </a:t>
            </a:r>
            <a:r>
              <a:rPr lang="en-CA" dirty="0" err="1"/>
              <a:t>a</a:t>
            </a:r>
            <a:r>
              <a:rPr lang="en-CA" baseline="-25000" dirty="0" err="1"/>
              <a:t>i</a:t>
            </a:r>
            <a:r>
              <a:rPr lang="en-CA" dirty="0"/>
              <a:t> </a:t>
            </a:r>
            <a:r>
              <a:rPr lang="en-CA" dirty="0" smtClean="0"/>
              <a:t>, 1</a:t>
            </a:r>
            <a:r>
              <a:rPr lang="en-CA" dirty="0" smtClean="0">
                <a:latin typeface="Calibri" panose="020F0502020204030204" pitchFamily="34" charset="0"/>
              </a:rPr>
              <a:t>≤ j ≤ m</a:t>
            </a:r>
            <a:r>
              <a:rPr lang="en-CA" dirty="0" smtClean="0"/>
              <a:t>}| represents number of occurrences of </a:t>
            </a:r>
            <a:r>
              <a:rPr lang="en-CA" dirty="0" err="1" smtClean="0"/>
              <a:t>a</a:t>
            </a:r>
            <a:r>
              <a:rPr lang="en-CA" baseline="-25000" dirty="0" err="1" smtClean="0"/>
              <a:t>i</a:t>
            </a:r>
            <a:endParaRPr lang="en-CA" baseline="-25000" dirty="0" smtClean="0"/>
          </a:p>
          <a:p>
            <a:r>
              <a:rPr lang="en-CA" dirty="0" smtClean="0"/>
              <a:t>M and N very large</a:t>
            </a:r>
          </a:p>
          <a:p>
            <a:r>
              <a:rPr lang="en-CA" dirty="0" smtClean="0"/>
              <a:t>Impossible to store A on local disk.</a:t>
            </a:r>
            <a:endParaRPr lang="en-CA" dirty="0"/>
          </a:p>
        </p:txBody>
      </p:sp>
      <p:grpSp>
        <p:nvGrpSpPr>
          <p:cNvPr id="4" name="Group 3"/>
          <p:cNvGrpSpPr/>
          <p:nvPr/>
        </p:nvGrpSpPr>
        <p:grpSpPr>
          <a:xfrm>
            <a:off x="1942164" y="1690688"/>
            <a:ext cx="7355723" cy="1084106"/>
            <a:chOff x="1014885" y="580571"/>
            <a:chExt cx="7355723" cy="1084106"/>
          </a:xfrm>
        </p:grpSpPr>
        <p:grpSp>
          <p:nvGrpSpPr>
            <p:cNvPr id="5" name="Group 4"/>
            <p:cNvGrpSpPr/>
            <p:nvPr/>
          </p:nvGrpSpPr>
          <p:grpSpPr>
            <a:xfrm>
              <a:off x="1406769" y="1158238"/>
              <a:ext cx="6571955" cy="506439"/>
              <a:chOff x="1406769" y="1158238"/>
              <a:chExt cx="6571955" cy="506439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6699444" y="1158238"/>
                <a:ext cx="520505" cy="506437"/>
              </a:xfrm>
              <a:prstGeom prst="rect">
                <a:avLst/>
              </a:prstGeom>
              <a:noFill/>
              <a:ln w="222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458219" y="1158238"/>
                <a:ext cx="520505" cy="506437"/>
              </a:xfrm>
              <a:prstGeom prst="rect">
                <a:avLst/>
              </a:prstGeom>
              <a:noFill/>
              <a:ln w="222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CA" dirty="0" smtClean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a</a:t>
                </a:r>
                <a:r>
                  <a:rPr lang="en-CA" baseline="-250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m</a:t>
                </a:r>
                <a:endParaRPr lang="en-CA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276577" y="1158239"/>
                <a:ext cx="520505" cy="506437"/>
              </a:xfrm>
              <a:prstGeom prst="rect">
                <a:avLst/>
              </a:prstGeom>
              <a:noFill/>
              <a:ln w="222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CA" dirty="0" smtClean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a</a:t>
                </a:r>
                <a:r>
                  <a:rPr lang="en-CA" baseline="-250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t</a:t>
                </a:r>
                <a:endParaRPr lang="en-CA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5940669" y="1158238"/>
                <a:ext cx="520505" cy="506437"/>
              </a:xfrm>
              <a:prstGeom prst="rect">
                <a:avLst/>
              </a:prstGeom>
              <a:noFill/>
              <a:ln w="222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124221" y="1158240"/>
                <a:ext cx="520505" cy="506437"/>
              </a:xfrm>
              <a:prstGeom prst="rect">
                <a:avLst/>
              </a:prstGeom>
              <a:noFill/>
              <a:ln w="222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CA" dirty="0" smtClean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a</a:t>
                </a:r>
                <a:r>
                  <a:rPr lang="en-CA" baseline="-250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2</a:t>
                </a:r>
                <a:endParaRPr lang="en-CA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841673" y="1158240"/>
                <a:ext cx="520505" cy="506437"/>
              </a:xfrm>
              <a:prstGeom prst="rect">
                <a:avLst/>
              </a:prstGeom>
              <a:noFill/>
              <a:ln w="222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CA" dirty="0" smtClean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a</a:t>
                </a:r>
                <a:r>
                  <a:rPr lang="en-CA" baseline="-250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3</a:t>
                </a:r>
                <a:endParaRPr lang="en-CA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559125" y="1158239"/>
                <a:ext cx="520505" cy="506437"/>
              </a:xfrm>
              <a:prstGeom prst="rect">
                <a:avLst/>
              </a:prstGeom>
              <a:noFill/>
              <a:ln w="222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406769" y="1158240"/>
                <a:ext cx="520505" cy="506437"/>
              </a:xfrm>
              <a:prstGeom prst="rect">
                <a:avLst/>
              </a:prstGeom>
              <a:noFill/>
              <a:ln w="222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CA" sz="2000" dirty="0" smtClean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a</a:t>
                </a:r>
                <a:r>
                  <a:rPr lang="en-CA" sz="2000" baseline="-250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1</a:t>
                </a:r>
                <a:endParaRPr lang="en-CA" sz="2000" baseline="-250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cxnSp>
            <p:nvCxnSpPr>
              <p:cNvPr id="17" name="Straight Arrow Connector 16"/>
              <p:cNvCxnSpPr>
                <a:stCxn id="12" idx="1"/>
                <a:endCxn id="11" idx="3"/>
              </p:cNvCxnSpPr>
              <p:nvPr/>
            </p:nvCxnSpPr>
            <p:spPr>
              <a:xfrm flipH="1">
                <a:off x="4797082" y="1411457"/>
                <a:ext cx="1143587" cy="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lg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/>
            <p:nvPr/>
          </p:nvCxnSpPr>
          <p:spPr>
            <a:xfrm>
              <a:off x="1406769" y="841829"/>
              <a:ext cx="6571955" cy="0"/>
            </a:xfrm>
            <a:prstGeom prst="line">
              <a:avLst/>
            </a:prstGeom>
            <a:ln w="158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1014885" y="609599"/>
              <a:ext cx="391884" cy="4194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2000" dirty="0" smtClean="0">
                  <a:solidFill>
                    <a:schemeClr val="tx1"/>
                  </a:solidFill>
                </a:rPr>
                <a:t>0</a:t>
              </a:r>
              <a:endParaRPr lang="en-CA" sz="200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978724" y="580571"/>
              <a:ext cx="391884" cy="4194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2000" dirty="0" smtClean="0">
                  <a:solidFill>
                    <a:schemeClr val="tx1"/>
                  </a:solidFill>
                </a:rPr>
                <a:t>T</a:t>
              </a:r>
              <a:endParaRPr lang="en-CA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365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Applications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Sensory </a:t>
            </a:r>
            <a:r>
              <a:rPr lang="en-CA" dirty="0" smtClean="0"/>
              <a:t>networks</a:t>
            </a:r>
          </a:p>
          <a:p>
            <a:r>
              <a:rPr lang="en-CA" dirty="0" smtClean="0"/>
              <a:t>Network Monitoring systems</a:t>
            </a:r>
          </a:p>
          <a:p>
            <a:r>
              <a:rPr lang="en-CA" dirty="0" smtClean="0"/>
              <a:t>Data stream mining</a:t>
            </a:r>
          </a:p>
          <a:p>
            <a:pPr lvl="1"/>
            <a:r>
              <a:rPr lang="en-CA" dirty="0" smtClean="0"/>
              <a:t>Detecting credit card </a:t>
            </a:r>
            <a:r>
              <a:rPr lang="en-CA" dirty="0" smtClean="0"/>
              <a:t>fraud</a:t>
            </a:r>
          </a:p>
          <a:p>
            <a:pPr marL="228600" lvl="1">
              <a:spcBef>
                <a:spcPts val="1000"/>
              </a:spcBef>
            </a:pPr>
            <a:r>
              <a:rPr lang="en-CA" sz="2800" dirty="0"/>
              <a:t>Database systems</a:t>
            </a:r>
          </a:p>
          <a:p>
            <a:pPr marL="457200" lvl="1" indent="0">
              <a:buNone/>
            </a:pP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725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Limitations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Recording all data is impossible</a:t>
            </a:r>
          </a:p>
          <a:p>
            <a:pPr lvl="1"/>
            <a:r>
              <a:rPr lang="en-CA" dirty="0"/>
              <a:t>If we try to record all the IP addresses through a network, then we will require space of the order 2</a:t>
            </a:r>
            <a:r>
              <a:rPr lang="en-CA" baseline="30000" dirty="0"/>
              <a:t>32.</a:t>
            </a:r>
          </a:p>
          <a:p>
            <a:r>
              <a:rPr lang="en-CA" dirty="0" smtClean="0"/>
              <a:t>Data need to be processed in one pass</a:t>
            </a:r>
          </a:p>
          <a:p>
            <a:r>
              <a:rPr lang="en-CA" dirty="0" smtClean="0"/>
              <a:t>Store the </a:t>
            </a:r>
            <a:r>
              <a:rPr lang="en-CA" dirty="0"/>
              <a:t>data in limited space and time.</a:t>
            </a:r>
          </a:p>
          <a:p>
            <a:pPr lvl="1"/>
            <a:r>
              <a:rPr lang="en-CA" dirty="0"/>
              <a:t>Obtain </a:t>
            </a:r>
            <a:r>
              <a:rPr lang="en-CA" dirty="0" smtClean="0"/>
              <a:t>a </a:t>
            </a:r>
            <a:r>
              <a:rPr lang="en-CA" dirty="0"/>
              <a:t>sketch of data which can be reused to compute statistics.</a:t>
            </a:r>
          </a:p>
          <a:p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58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Frequency Moments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CA" dirty="0" smtClean="0"/>
                  <a:t>A </a:t>
                </a:r>
                <a:r>
                  <a:rPr lang="en-CA" dirty="0"/>
                  <a:t>powerful statistical tool which can be used to determine demographic information of data </a:t>
                </a:r>
                <a:endParaRPr lang="en-CA" dirty="0" smtClean="0"/>
              </a:p>
              <a:p>
                <a:r>
                  <a:rPr lang="en-CA" dirty="0"/>
                  <a:t>The k-</a:t>
                </a:r>
                <a:r>
                  <a:rPr lang="en-CA" dirty="0" err="1"/>
                  <a:t>th</a:t>
                </a:r>
                <a:r>
                  <a:rPr lang="en-CA" dirty="0"/>
                  <a:t> frequency moment of sequence A for k </a:t>
                </a:r>
                <a:r>
                  <a:rPr lang="en-CA" dirty="0" smtClean="0"/>
                  <a:t>≥ 0 </a:t>
                </a:r>
                <a:r>
                  <a:rPr lang="en-CA" dirty="0"/>
                  <a:t>is defined as: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CA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CA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CA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CA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CA" i="1"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chr m:val="∑"/>
                          <m:grow m:val="on"/>
                          <m:ctrlPr>
                            <a:rPr lang="en-CA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CA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CA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CA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sSubSup>
                            <m:sSubSupPr>
                              <m:ctrlPr>
                                <a:rPr lang="en-CA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CA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bSup>
                        </m:e>
                      </m:nary>
                    </m:oMath>
                  </m:oMathPara>
                </a14:m>
                <a:endParaRPr lang="en-CA" dirty="0" smtClean="0"/>
              </a:p>
              <a:p>
                <a:r>
                  <a:rPr lang="en-CA" dirty="0" smtClean="0"/>
                  <a:t>F</a:t>
                </a:r>
                <a:r>
                  <a:rPr lang="en-CA" baseline="-25000" dirty="0" smtClean="0"/>
                  <a:t>0</a:t>
                </a:r>
                <a:r>
                  <a:rPr lang="en-CA" dirty="0" smtClean="0"/>
                  <a:t> represents the number of distinct elements in A</a:t>
                </a:r>
              </a:p>
              <a:p>
                <a:r>
                  <a:rPr lang="en-CA" dirty="0" smtClean="0"/>
                  <a:t>F</a:t>
                </a:r>
                <a:r>
                  <a:rPr lang="en-CA" baseline="-25000" dirty="0" smtClean="0"/>
                  <a:t>1</a:t>
                </a:r>
                <a:r>
                  <a:rPr lang="en-CA" dirty="0" smtClean="0"/>
                  <a:t> represents total number of elements in A</a:t>
                </a:r>
              </a:p>
              <a:p>
                <a:r>
                  <a:rPr lang="en-CA" dirty="0" err="1" smtClean="0"/>
                  <a:t>F</a:t>
                </a:r>
                <a:r>
                  <a:rPr lang="en-CA" baseline="-25000" dirty="0" err="1" smtClean="0"/>
                  <a:t>k</a:t>
                </a:r>
                <a:r>
                  <a:rPr lang="en-CA" dirty="0"/>
                  <a:t> </a:t>
                </a:r>
                <a:r>
                  <a:rPr lang="en-CA" dirty="0" smtClean="0"/>
                  <a:t>for k</a:t>
                </a:r>
                <a:r>
                  <a:rPr lang="en-CA" dirty="0"/>
                  <a:t> ≥ </a:t>
                </a:r>
                <a:r>
                  <a:rPr lang="en-CA" dirty="0" smtClean="0"/>
                  <a:t>2 gives idea about data distribution</a:t>
                </a:r>
                <a:endParaRPr lang="en-CA" dirty="0"/>
              </a:p>
              <a:p>
                <a:endParaRPr lang="en-C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142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Calculating Frequency moments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Direct approach requires memory of the order </a:t>
            </a:r>
            <a:r>
              <a:rPr lang="el-GR" dirty="0" smtClean="0">
                <a:latin typeface="Calibri" panose="020F0502020204030204" pitchFamily="34" charset="0"/>
              </a:rPr>
              <a:t>Ω</a:t>
            </a:r>
            <a:r>
              <a:rPr lang="en-CA" dirty="0" smtClean="0"/>
              <a:t>(N) to store m</a:t>
            </a:r>
            <a:r>
              <a:rPr lang="en-CA" baseline="-25000" dirty="0" smtClean="0"/>
              <a:t>i</a:t>
            </a:r>
            <a:r>
              <a:rPr lang="en-CA" dirty="0" smtClean="0"/>
              <a:t> </a:t>
            </a:r>
            <a:r>
              <a:rPr lang="en-CA" dirty="0"/>
              <a:t>for all distinct elements </a:t>
            </a:r>
            <a:r>
              <a:rPr lang="en-CA" dirty="0" err="1"/>
              <a:t>a</a:t>
            </a:r>
            <a:r>
              <a:rPr lang="en-CA" baseline="-25000" dirty="0" err="1"/>
              <a:t>i</a:t>
            </a:r>
            <a:r>
              <a:rPr lang="en-CA" dirty="0"/>
              <a:t> ϵ (1,2,3,4,…,N) </a:t>
            </a:r>
            <a:endParaRPr lang="en-CA" dirty="0" smtClean="0"/>
          </a:p>
          <a:p>
            <a:r>
              <a:rPr lang="en-CA" dirty="0" smtClean="0"/>
              <a:t>But we have memory limitations, and requires an algorithm to compute in much lower memory</a:t>
            </a:r>
          </a:p>
          <a:p>
            <a:r>
              <a:rPr lang="en-CA" dirty="0" smtClean="0"/>
              <a:t>This can be achieved  if we are ready to compromise on accuracy.</a:t>
            </a:r>
          </a:p>
          <a:p>
            <a:r>
              <a:rPr lang="en-CA" dirty="0"/>
              <a:t>An algorithm that computes an (</a:t>
            </a:r>
            <a:r>
              <a:rPr lang="en-CA" dirty="0" err="1"/>
              <a:t>Ɛ,ƍ</a:t>
            </a:r>
            <a:r>
              <a:rPr lang="en-CA" dirty="0"/>
              <a:t>)- approximation of </a:t>
            </a:r>
            <a:r>
              <a:rPr lang="en-CA" dirty="0" err="1"/>
              <a:t>F</a:t>
            </a:r>
            <a:r>
              <a:rPr lang="en-CA" baseline="-25000" dirty="0" err="1"/>
              <a:t>k</a:t>
            </a:r>
            <a:r>
              <a:rPr lang="en-CA" dirty="0"/>
              <a:t>, where </a:t>
            </a:r>
            <a:r>
              <a:rPr lang="en-CA" dirty="0" err="1" smtClean="0"/>
              <a:t>Pr</a:t>
            </a:r>
            <a:r>
              <a:rPr lang="en-CA" dirty="0" smtClean="0"/>
              <a:t>[|</a:t>
            </a:r>
            <a:r>
              <a:rPr lang="en-CA" dirty="0" err="1"/>
              <a:t>F’</a:t>
            </a:r>
            <a:r>
              <a:rPr lang="en-CA" baseline="-25000" dirty="0" err="1"/>
              <a:t>k</a:t>
            </a:r>
            <a:r>
              <a:rPr lang="en-CA" dirty="0"/>
              <a:t>- </a:t>
            </a:r>
            <a:r>
              <a:rPr lang="en-CA" dirty="0" err="1"/>
              <a:t>F</a:t>
            </a:r>
            <a:r>
              <a:rPr lang="en-CA" baseline="-25000" dirty="0" err="1"/>
              <a:t>k</a:t>
            </a:r>
            <a:r>
              <a:rPr lang="en-CA" dirty="0"/>
              <a:t>|</a:t>
            </a:r>
            <a:r>
              <a:rPr lang="en-CA" dirty="0" smtClean="0"/>
              <a:t>≤ Ɛ </a:t>
            </a:r>
            <a:r>
              <a:rPr lang="en-CA" dirty="0" err="1"/>
              <a:t>F</a:t>
            </a:r>
            <a:r>
              <a:rPr lang="en-CA" baseline="-25000" dirty="0" err="1"/>
              <a:t>k</a:t>
            </a:r>
            <a:r>
              <a:rPr lang="en-CA" dirty="0" smtClean="0"/>
              <a:t>] ≥ 1-ƍ</a:t>
            </a:r>
          </a:p>
          <a:p>
            <a:r>
              <a:rPr lang="en-CA" dirty="0" smtClean="0"/>
              <a:t> </a:t>
            </a:r>
            <a:r>
              <a:rPr lang="en-CA" dirty="0" err="1"/>
              <a:t>F’</a:t>
            </a:r>
            <a:r>
              <a:rPr lang="en-CA" baseline="-25000" dirty="0" err="1"/>
              <a:t>k</a:t>
            </a:r>
            <a:r>
              <a:rPr lang="en-CA" dirty="0"/>
              <a:t> is the (</a:t>
            </a:r>
            <a:r>
              <a:rPr lang="en-CA" dirty="0" err="1"/>
              <a:t>Ɛ,ƍ</a:t>
            </a:r>
            <a:r>
              <a:rPr lang="en-CA" dirty="0"/>
              <a:t>)- approximated value of </a:t>
            </a:r>
            <a:r>
              <a:rPr lang="en-CA" dirty="0" err="1"/>
              <a:t>F</a:t>
            </a:r>
            <a:r>
              <a:rPr lang="en-CA" baseline="-25000" dirty="0" err="1"/>
              <a:t>k</a:t>
            </a:r>
            <a:r>
              <a:rPr lang="en-CA" dirty="0" smtClean="0"/>
              <a:t>.</a:t>
            </a:r>
          </a:p>
          <a:p>
            <a:r>
              <a:rPr lang="en-CA" dirty="0" smtClean="0"/>
              <a:t>Ɛ is the approximation parameter and ƍ is the confidence parameter.</a:t>
            </a: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356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Calculating F</a:t>
            </a:r>
            <a:r>
              <a:rPr lang="en-CA" baseline="-25000" dirty="0" smtClean="0"/>
              <a:t>0</a:t>
            </a:r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F</a:t>
            </a:r>
            <a:r>
              <a:rPr lang="en-CA" baseline="-25000" dirty="0" smtClean="0"/>
              <a:t>0</a:t>
            </a:r>
            <a:r>
              <a:rPr lang="en-CA" dirty="0"/>
              <a:t> </a:t>
            </a:r>
            <a:r>
              <a:rPr lang="en-CA" dirty="0" smtClean="0"/>
              <a:t>is the zeroth frequency moment</a:t>
            </a:r>
          </a:p>
          <a:p>
            <a:r>
              <a:rPr lang="en-CA" dirty="0" smtClean="0"/>
              <a:t>Represent the number of distinct element in data sequence</a:t>
            </a:r>
          </a:p>
          <a:p>
            <a:r>
              <a:rPr lang="en-CA" dirty="0" smtClean="0"/>
              <a:t>Main application of F</a:t>
            </a:r>
            <a:r>
              <a:rPr lang="en-CA" baseline="-25000" dirty="0" smtClean="0"/>
              <a:t>0</a:t>
            </a:r>
            <a:r>
              <a:rPr lang="en-CA" dirty="0" smtClean="0"/>
              <a:t> in query optimizer of large databases</a:t>
            </a:r>
          </a:p>
          <a:p>
            <a:pPr lvl="1"/>
            <a:r>
              <a:rPr lang="en-CA" dirty="0" smtClean="0"/>
              <a:t>To obtain the distinct number of elements in column without performing expensive sorting operations on entire column</a:t>
            </a:r>
          </a:p>
          <a:p>
            <a:pPr marL="228600" lvl="1">
              <a:spcBef>
                <a:spcPts val="1000"/>
              </a:spcBef>
            </a:pPr>
            <a:r>
              <a:rPr lang="en-CA" sz="2800" dirty="0" smtClean="0"/>
              <a:t>The first algorithm to determine F</a:t>
            </a:r>
            <a:r>
              <a:rPr lang="en-CA" sz="2800" baseline="-25000" dirty="0" smtClean="0"/>
              <a:t>0</a:t>
            </a:r>
            <a:r>
              <a:rPr lang="en-CA" sz="2800" dirty="0" smtClean="0"/>
              <a:t> was developed by </a:t>
            </a:r>
            <a:r>
              <a:rPr lang="en-CA" sz="2800" dirty="0" err="1"/>
              <a:t>Flajolet</a:t>
            </a:r>
            <a:r>
              <a:rPr lang="en-CA" sz="2800" dirty="0"/>
              <a:t> and </a:t>
            </a:r>
            <a:r>
              <a:rPr lang="en-CA" sz="2800" dirty="0" smtClean="0"/>
              <a:t>Martin in their paper “</a:t>
            </a:r>
            <a:r>
              <a:rPr lang="en-CA" sz="2800" i="1" dirty="0" smtClean="0"/>
              <a:t>Probabilistic </a:t>
            </a:r>
            <a:r>
              <a:rPr lang="en-CA" sz="2800" i="1" dirty="0"/>
              <a:t>counting algorithms for database applications</a:t>
            </a:r>
            <a:r>
              <a:rPr lang="en-CA" sz="2800" dirty="0" smtClean="0"/>
              <a:t>”</a:t>
            </a:r>
          </a:p>
          <a:p>
            <a:pPr marL="228600" lvl="1">
              <a:spcBef>
                <a:spcPts val="1000"/>
              </a:spcBef>
            </a:pPr>
            <a:r>
              <a:rPr lang="en-CA" sz="2800" dirty="0" smtClean="0"/>
              <a:t>Another major contribution was the development of K-minimum Value algorithm to determine the distinct number of elements.</a:t>
            </a:r>
            <a:endParaRPr lang="en-CA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2C36-A45B-4488-9C7B-1EFF963DE2D9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929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4624</TotalTime>
  <Words>1157</Words>
  <Application>Microsoft Office PowerPoint</Application>
  <PresentationFormat>Widescreen</PresentationFormat>
  <Paragraphs>251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Comic Sans MS</vt:lpstr>
      <vt:lpstr>Office Theme</vt:lpstr>
      <vt:lpstr>Calculating frequency moments of Data Stream</vt:lpstr>
      <vt:lpstr>Outline</vt:lpstr>
      <vt:lpstr>Data Stream</vt:lpstr>
      <vt:lpstr>Formal Definition</vt:lpstr>
      <vt:lpstr>Applications</vt:lpstr>
      <vt:lpstr>Limitations</vt:lpstr>
      <vt:lpstr>Frequency Moments</vt:lpstr>
      <vt:lpstr>Calculating Frequency moments</vt:lpstr>
      <vt:lpstr>Calculating F0 </vt:lpstr>
      <vt:lpstr>Calculating F0 (FM-Sketch method)</vt:lpstr>
      <vt:lpstr>FM-Sketch method (contd..)</vt:lpstr>
      <vt:lpstr>FM-Sketch Algorithm</vt:lpstr>
      <vt:lpstr>FM-Sketch Example</vt:lpstr>
      <vt:lpstr>FM-Sketch (Contd..)</vt:lpstr>
      <vt:lpstr>Calculating F0 (KMV Algorithm)</vt:lpstr>
      <vt:lpstr>Calculating F0 (KMV Algorithm)</vt:lpstr>
      <vt:lpstr>Calculating F0 (KMV Algorithm)</vt:lpstr>
      <vt:lpstr>Example(KMV Algorithm)</vt:lpstr>
      <vt:lpstr>Complexity of algorithms</vt:lpstr>
      <vt:lpstr>Calculating Fk</vt:lpstr>
      <vt:lpstr>Calculating FK (Contd…)</vt:lpstr>
      <vt:lpstr>Calculating FK (Contd…)</vt:lpstr>
      <vt:lpstr>Complexity of Fk</vt:lpstr>
      <vt:lpstr>Calculating F2</vt:lpstr>
      <vt:lpstr>Reference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Calculating frequency moments</dc:title>
  <dc:creator>Asad</dc:creator>
  <cp:lastModifiedBy>Asad</cp:lastModifiedBy>
  <cp:revision>59</cp:revision>
  <dcterms:created xsi:type="dcterms:W3CDTF">2015-11-07T01:00:25Z</dcterms:created>
  <dcterms:modified xsi:type="dcterms:W3CDTF">2015-11-14T23:16:14Z</dcterms:modified>
</cp:coreProperties>
</file>